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57" r:id="rId6"/>
    <p:sldId id="258" r:id="rId7"/>
    <p:sldId id="259" r:id="rId8"/>
    <p:sldId id="266" r:id="rId9"/>
    <p:sldId id="267"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90" autoAdjust="0"/>
  </p:normalViewPr>
  <p:slideViewPr>
    <p:cSldViewPr snapToGrid="0">
      <p:cViewPr varScale="1">
        <p:scale>
          <a:sx n="81" d="100"/>
          <a:sy n="81" d="100"/>
        </p:scale>
        <p:origin x="264" y="53"/>
      </p:cViewPr>
      <p:guideLst/>
    </p:cSldViewPr>
  </p:slideViewPr>
  <p:outlineViewPr>
    <p:cViewPr>
      <p:scale>
        <a:sx n="33" d="100"/>
        <a:sy n="33" d="100"/>
      </p:scale>
      <p:origin x="0" y="-421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bu gupta" userId="b5cc59cb4f3695c0" providerId="LiveId" clId="{1165DF61-374C-4B6E-AA73-E36584E11752}"/>
    <pc:docChg chg="undo custSel addSld modSld sldOrd">
      <pc:chgData name="khushbu gupta" userId="b5cc59cb4f3695c0" providerId="LiveId" clId="{1165DF61-374C-4B6E-AA73-E36584E11752}" dt="2022-09-11T14:06:56.847" v="781" actId="20577"/>
      <pc:docMkLst>
        <pc:docMk/>
      </pc:docMkLst>
      <pc:sldChg chg="delSp modSp mod ord">
        <pc:chgData name="khushbu gupta" userId="b5cc59cb4f3695c0" providerId="LiveId" clId="{1165DF61-374C-4B6E-AA73-E36584E11752}" dt="2022-09-11T13:58:20.956" v="736" actId="478"/>
        <pc:sldMkLst>
          <pc:docMk/>
          <pc:sldMk cId="918056415" sldId="256"/>
        </pc:sldMkLst>
        <pc:spChg chg="del mod">
          <ac:chgData name="khushbu gupta" userId="b5cc59cb4f3695c0" providerId="LiveId" clId="{1165DF61-374C-4B6E-AA73-E36584E11752}" dt="2022-09-11T13:58:20.956" v="736" actId="478"/>
          <ac:spMkLst>
            <pc:docMk/>
            <pc:sldMk cId="918056415" sldId="256"/>
            <ac:spMk id="3" creationId="{EF7AB180-4CB3-4520-893D-B9FE814C43D9}"/>
          </ac:spMkLst>
        </pc:spChg>
      </pc:sldChg>
      <pc:sldChg chg="modSp mod">
        <pc:chgData name="khushbu gupta" userId="b5cc59cb4f3695c0" providerId="LiveId" clId="{1165DF61-374C-4B6E-AA73-E36584E11752}" dt="2022-09-11T14:06:56.847" v="781" actId="20577"/>
        <pc:sldMkLst>
          <pc:docMk/>
          <pc:sldMk cId="838291292" sldId="257"/>
        </pc:sldMkLst>
        <pc:spChg chg="mod">
          <ac:chgData name="khushbu gupta" userId="b5cc59cb4f3695c0" providerId="LiveId" clId="{1165DF61-374C-4B6E-AA73-E36584E11752}" dt="2022-09-11T14:06:56.847" v="781" actId="20577"/>
          <ac:spMkLst>
            <pc:docMk/>
            <pc:sldMk cId="838291292" sldId="257"/>
            <ac:spMk id="3" creationId="{A109F98C-72CF-42B5-9213-D015A0D1E303}"/>
          </ac:spMkLst>
        </pc:spChg>
      </pc:sldChg>
      <pc:sldChg chg="modSp mod ord">
        <pc:chgData name="khushbu gupta" userId="b5cc59cb4f3695c0" providerId="LiveId" clId="{1165DF61-374C-4B6E-AA73-E36584E11752}" dt="2022-09-11T14:01:14.406" v="752" actId="20577"/>
        <pc:sldMkLst>
          <pc:docMk/>
          <pc:sldMk cId="1012849446" sldId="258"/>
        </pc:sldMkLst>
        <pc:spChg chg="mod">
          <ac:chgData name="khushbu gupta" userId="b5cc59cb4f3695c0" providerId="LiveId" clId="{1165DF61-374C-4B6E-AA73-E36584E11752}" dt="2022-09-11T14:01:14.406" v="752" actId="20577"/>
          <ac:spMkLst>
            <pc:docMk/>
            <pc:sldMk cId="1012849446" sldId="258"/>
            <ac:spMk id="5" creationId="{B0765CCD-EB43-4CFE-A6F6-4513139AEFC9}"/>
          </ac:spMkLst>
        </pc:spChg>
        <pc:picChg chg="mod">
          <ac:chgData name="khushbu gupta" userId="b5cc59cb4f3695c0" providerId="LiveId" clId="{1165DF61-374C-4B6E-AA73-E36584E11752}" dt="2022-08-26T10:56:31.884" v="223" actId="1076"/>
          <ac:picMkLst>
            <pc:docMk/>
            <pc:sldMk cId="1012849446" sldId="258"/>
            <ac:picMk id="8" creationId="{97F89CA9-1DA5-4A00-8BDD-FB052B16D2CB}"/>
          </ac:picMkLst>
        </pc:picChg>
      </pc:sldChg>
      <pc:sldChg chg="modSp mod">
        <pc:chgData name="khushbu gupta" userId="b5cc59cb4f3695c0" providerId="LiveId" clId="{1165DF61-374C-4B6E-AA73-E36584E11752}" dt="2022-09-11T13:59:37.011" v="738" actId="20577"/>
        <pc:sldMkLst>
          <pc:docMk/>
          <pc:sldMk cId="1598909850" sldId="260"/>
        </pc:sldMkLst>
        <pc:spChg chg="mod">
          <ac:chgData name="khushbu gupta" userId="b5cc59cb4f3695c0" providerId="LiveId" clId="{1165DF61-374C-4B6E-AA73-E36584E11752}" dt="2022-09-11T13:59:37.011" v="738" actId="20577"/>
          <ac:spMkLst>
            <pc:docMk/>
            <pc:sldMk cId="1598909850" sldId="260"/>
            <ac:spMk id="2" creationId="{9EFA56C1-937F-47F2-95DD-3F3722102A46}"/>
          </ac:spMkLst>
        </pc:spChg>
        <pc:spChg chg="mod">
          <ac:chgData name="khushbu gupta" userId="b5cc59cb4f3695c0" providerId="LiveId" clId="{1165DF61-374C-4B6E-AA73-E36584E11752}" dt="2022-09-11T13:29:25.684" v="297" actId="255"/>
          <ac:spMkLst>
            <pc:docMk/>
            <pc:sldMk cId="1598909850" sldId="260"/>
            <ac:spMk id="3" creationId="{C6E013AA-D462-4C4F-9524-0EE648E3FCAB}"/>
          </ac:spMkLst>
        </pc:spChg>
      </pc:sldChg>
      <pc:sldChg chg="modSp mod">
        <pc:chgData name="khushbu gupta" userId="b5cc59cb4f3695c0" providerId="LiveId" clId="{1165DF61-374C-4B6E-AA73-E36584E11752}" dt="2022-09-11T14:06:10.616" v="779" actId="113"/>
        <pc:sldMkLst>
          <pc:docMk/>
          <pc:sldMk cId="1084126776" sldId="261"/>
        </pc:sldMkLst>
        <pc:spChg chg="mod">
          <ac:chgData name="khushbu gupta" userId="b5cc59cb4f3695c0" providerId="LiveId" clId="{1165DF61-374C-4B6E-AA73-E36584E11752}" dt="2022-09-11T14:06:10.616" v="779" actId="113"/>
          <ac:spMkLst>
            <pc:docMk/>
            <pc:sldMk cId="1084126776" sldId="261"/>
            <ac:spMk id="3" creationId="{EC953FE1-0350-4345-BE25-62CB11724B3F}"/>
          </ac:spMkLst>
        </pc:spChg>
      </pc:sldChg>
      <pc:sldChg chg="delSp modSp mod">
        <pc:chgData name="khushbu gupta" userId="b5cc59cb4f3695c0" providerId="LiveId" clId="{1165DF61-374C-4B6E-AA73-E36584E11752}" dt="2022-09-11T13:49:36.103" v="461" actId="5793"/>
        <pc:sldMkLst>
          <pc:docMk/>
          <pc:sldMk cId="425730894" sldId="262"/>
        </pc:sldMkLst>
        <pc:spChg chg="del mod">
          <ac:chgData name="khushbu gupta" userId="b5cc59cb4f3695c0" providerId="LiveId" clId="{1165DF61-374C-4B6E-AA73-E36584E11752}" dt="2022-08-26T10:22:41.690" v="4" actId="478"/>
          <ac:spMkLst>
            <pc:docMk/>
            <pc:sldMk cId="425730894" sldId="262"/>
            <ac:spMk id="2" creationId="{E2B6070A-29E1-4CFE-B976-1444B148FE23}"/>
          </ac:spMkLst>
        </pc:spChg>
        <pc:spChg chg="mod">
          <ac:chgData name="khushbu gupta" userId="b5cc59cb4f3695c0" providerId="LiveId" clId="{1165DF61-374C-4B6E-AA73-E36584E11752}" dt="2022-09-11T13:49:36.103" v="461" actId="5793"/>
          <ac:spMkLst>
            <pc:docMk/>
            <pc:sldMk cId="425730894" sldId="262"/>
            <ac:spMk id="3" creationId="{C2416059-E6DB-44C9-B441-7CE3DB8A7D53}"/>
          </ac:spMkLst>
        </pc:spChg>
      </pc:sldChg>
      <pc:sldChg chg="delSp modSp mod">
        <pc:chgData name="khushbu gupta" userId="b5cc59cb4f3695c0" providerId="LiveId" clId="{1165DF61-374C-4B6E-AA73-E36584E11752}" dt="2022-09-11T13:57:46.401" v="734" actId="20577"/>
        <pc:sldMkLst>
          <pc:docMk/>
          <pc:sldMk cId="696638360" sldId="263"/>
        </pc:sldMkLst>
        <pc:spChg chg="mod">
          <ac:chgData name="khushbu gupta" userId="b5cc59cb4f3695c0" providerId="LiveId" clId="{1165DF61-374C-4B6E-AA73-E36584E11752}" dt="2022-09-11T13:57:46.401" v="734" actId="20577"/>
          <ac:spMkLst>
            <pc:docMk/>
            <pc:sldMk cId="696638360" sldId="263"/>
            <ac:spMk id="2" creationId="{5501EB8A-68D0-4F0A-9377-285861FDB303}"/>
          </ac:spMkLst>
        </pc:spChg>
        <pc:spChg chg="del mod">
          <ac:chgData name="khushbu gupta" userId="b5cc59cb4f3695c0" providerId="LiveId" clId="{1165DF61-374C-4B6E-AA73-E36584E11752}" dt="2022-08-26T10:23:05.800" v="7" actId="478"/>
          <ac:spMkLst>
            <pc:docMk/>
            <pc:sldMk cId="696638360" sldId="263"/>
            <ac:spMk id="7" creationId="{0D2A71AD-6DDD-4EDF-B7AE-5AF3260C9A94}"/>
          </ac:spMkLst>
        </pc:spChg>
      </pc:sldChg>
      <pc:sldChg chg="delSp modSp new mod">
        <pc:chgData name="khushbu gupta" userId="b5cc59cb4f3695c0" providerId="LiveId" clId="{1165DF61-374C-4B6E-AA73-E36584E11752}" dt="2022-08-26T11:29:33.864" v="252" actId="478"/>
        <pc:sldMkLst>
          <pc:docMk/>
          <pc:sldMk cId="4030810690" sldId="264"/>
        </pc:sldMkLst>
        <pc:spChg chg="mod">
          <ac:chgData name="khushbu gupta" userId="b5cc59cb4f3695c0" providerId="LiveId" clId="{1165DF61-374C-4B6E-AA73-E36584E11752}" dt="2022-08-26T11:29:17.376" v="249" actId="255"/>
          <ac:spMkLst>
            <pc:docMk/>
            <pc:sldMk cId="4030810690" sldId="264"/>
            <ac:spMk id="2" creationId="{2B47E24D-4EE3-4316-BE8A-FC58EE8B69F7}"/>
          </ac:spMkLst>
        </pc:spChg>
        <pc:spChg chg="del mod">
          <ac:chgData name="khushbu gupta" userId="b5cc59cb4f3695c0" providerId="LiveId" clId="{1165DF61-374C-4B6E-AA73-E36584E11752}" dt="2022-08-26T11:29:33.864" v="252" actId="478"/>
          <ac:spMkLst>
            <pc:docMk/>
            <pc:sldMk cId="4030810690" sldId="264"/>
            <ac:spMk id="3" creationId="{71CAE80C-50AD-4B55-92D8-CC4915A61849}"/>
          </ac:spMkLst>
        </pc:spChg>
      </pc:sldChg>
      <pc:sldChg chg="addSp delSp modSp new mod">
        <pc:chgData name="khushbu gupta" userId="b5cc59cb4f3695c0" providerId="LiveId" clId="{1165DF61-374C-4B6E-AA73-E36584E11752}" dt="2022-09-11T14:02:16.548" v="755" actId="20577"/>
        <pc:sldMkLst>
          <pc:docMk/>
          <pc:sldMk cId="178156781" sldId="265"/>
        </pc:sldMkLst>
        <pc:spChg chg="add del mod">
          <ac:chgData name="khushbu gupta" userId="b5cc59cb4f3695c0" providerId="LiveId" clId="{1165DF61-374C-4B6E-AA73-E36584E11752}" dt="2022-09-11T13:39:41.385" v="417" actId="478"/>
          <ac:spMkLst>
            <pc:docMk/>
            <pc:sldMk cId="178156781" sldId="265"/>
            <ac:spMk id="2" creationId="{467B211D-66C7-418C-EABD-6444128B117B}"/>
          </ac:spMkLst>
        </pc:spChg>
        <pc:spChg chg="mod">
          <ac:chgData name="khushbu gupta" userId="b5cc59cb4f3695c0" providerId="LiveId" clId="{1165DF61-374C-4B6E-AA73-E36584E11752}" dt="2022-09-11T14:02:16.548" v="755" actId="20577"/>
          <ac:spMkLst>
            <pc:docMk/>
            <pc:sldMk cId="178156781" sldId="265"/>
            <ac:spMk id="3" creationId="{799BBC42-B397-8A04-A698-4B78C064F974}"/>
          </ac:spMkLst>
        </pc:spChg>
        <pc:graphicFrameChg chg="add del mod">
          <ac:chgData name="khushbu gupta" userId="b5cc59cb4f3695c0" providerId="LiveId" clId="{1165DF61-374C-4B6E-AA73-E36584E11752}" dt="2022-09-11T13:35:59.150" v="385" actId="12084"/>
          <ac:graphicFrameMkLst>
            <pc:docMk/>
            <pc:sldMk cId="178156781" sldId="265"/>
            <ac:graphicFrameMk id="4" creationId="{B7C5482B-D0DD-FF52-C9E9-038E3882DB0F}"/>
          </ac:graphicFrameMkLst>
        </pc:graphicFrameChg>
        <pc:cxnChg chg="add del">
          <ac:chgData name="khushbu gupta" userId="b5cc59cb4f3695c0" providerId="LiveId" clId="{1165DF61-374C-4B6E-AA73-E36584E11752}" dt="2022-09-11T13:37:44.398" v="389" actId="11529"/>
          <ac:cxnSpMkLst>
            <pc:docMk/>
            <pc:sldMk cId="178156781" sldId="265"/>
            <ac:cxnSpMk id="6" creationId="{62AC6393-E749-5800-DF48-6DB9EF15029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50AD-6ED2-4565-B86C-3306342A85B0}"/>
              </a:ext>
            </a:extLst>
          </p:cNvPr>
          <p:cNvSpPr>
            <a:spLocks noGrp="1"/>
          </p:cNvSpPr>
          <p:nvPr>
            <p:ph type="ctrTitle"/>
          </p:nvPr>
        </p:nvSpPr>
        <p:spPr>
          <a:xfrm>
            <a:off x="1853500" y="83127"/>
            <a:ext cx="8825658" cy="5377275"/>
          </a:xfrm>
        </p:spPr>
        <p:txBody>
          <a:bodyPr/>
          <a:lstStyle/>
          <a:p>
            <a:r>
              <a:rPr lang="en-IN" b="1" dirty="0"/>
              <a:t>Green IT    Strategies  Mix </a:t>
            </a:r>
            <a:br>
              <a:rPr lang="en-IN" b="1" dirty="0"/>
            </a:br>
            <a:r>
              <a:rPr lang="en-IN" b="1" dirty="0"/>
              <a:t>             &amp;  </a:t>
            </a:r>
            <a:br>
              <a:rPr lang="en-IN" b="1" dirty="0"/>
            </a:br>
            <a:r>
              <a:rPr lang="en-IN" b="1" dirty="0"/>
              <a:t>Green IT Drivers </a:t>
            </a:r>
          </a:p>
        </p:txBody>
      </p:sp>
    </p:spTree>
    <p:extLst>
      <p:ext uri="{BB962C8B-B14F-4D97-AF65-F5344CB8AC3E}">
        <p14:creationId xmlns:p14="http://schemas.microsoft.com/office/powerpoint/2010/main" val="91805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E24D-4EE3-4316-BE8A-FC58EE8B69F7}"/>
              </a:ext>
            </a:extLst>
          </p:cNvPr>
          <p:cNvSpPr>
            <a:spLocks noGrp="1"/>
          </p:cNvSpPr>
          <p:nvPr>
            <p:ph type="title"/>
          </p:nvPr>
        </p:nvSpPr>
        <p:spPr>
          <a:xfrm>
            <a:off x="3845859" y="2805952"/>
            <a:ext cx="6204975" cy="1237129"/>
          </a:xfrm>
        </p:spPr>
        <p:txBody>
          <a:bodyPr/>
          <a:lstStyle/>
          <a:p>
            <a:r>
              <a:rPr lang="en-US" sz="4400" dirty="0"/>
              <a:t>THANK YOU !!!</a:t>
            </a:r>
            <a:endParaRPr lang="en-IN" sz="4400" dirty="0"/>
          </a:p>
        </p:txBody>
      </p:sp>
    </p:spTree>
    <p:extLst>
      <p:ext uri="{BB962C8B-B14F-4D97-AF65-F5344CB8AC3E}">
        <p14:creationId xmlns:p14="http://schemas.microsoft.com/office/powerpoint/2010/main" val="403081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604D-F037-2436-405F-884588A516DC}"/>
              </a:ext>
            </a:extLst>
          </p:cNvPr>
          <p:cNvSpPr>
            <a:spLocks noGrp="1"/>
          </p:cNvSpPr>
          <p:nvPr>
            <p:ph type="title"/>
          </p:nvPr>
        </p:nvSpPr>
        <p:spPr>
          <a:xfrm>
            <a:off x="646111" y="452718"/>
            <a:ext cx="9404723" cy="3062138"/>
          </a:xfrm>
        </p:spPr>
        <p:txBody>
          <a:bodyPr/>
          <a:lstStyle/>
          <a:p>
            <a:r>
              <a:rPr lang="en-US" sz="2300" i="1" dirty="0"/>
              <a:t>1.Shweta </a:t>
            </a:r>
            <a:r>
              <a:rPr lang="en-US" sz="2300" dirty="0"/>
              <a:t>-&gt; </a:t>
            </a:r>
            <a:r>
              <a:rPr lang="en-IN" sz="2300" b="1" dirty="0"/>
              <a:t>Green IT Strategies Mix</a:t>
            </a:r>
            <a:br>
              <a:rPr lang="en-US" sz="2300" dirty="0"/>
            </a:br>
            <a:r>
              <a:rPr lang="en-US" sz="2300" i="1" dirty="0"/>
              <a:t>2.Aamina </a:t>
            </a:r>
            <a:r>
              <a:rPr lang="en-US" sz="2300" dirty="0"/>
              <a:t>-&gt; </a:t>
            </a:r>
            <a:r>
              <a:rPr lang="en-US" sz="2300" b="1" dirty="0"/>
              <a:t>Green IT Drivers</a:t>
            </a:r>
            <a:br>
              <a:rPr lang="en-US" sz="2300" dirty="0"/>
            </a:br>
            <a:r>
              <a:rPr lang="en-US" sz="2300" i="1" dirty="0"/>
              <a:t>3.Khushabu </a:t>
            </a:r>
            <a:r>
              <a:rPr lang="en-US" sz="2300" dirty="0"/>
              <a:t>-&gt; </a:t>
            </a:r>
            <a:r>
              <a:rPr lang="en-US" sz="2300" b="1" dirty="0"/>
              <a:t>Green IT Drivers: </a:t>
            </a:r>
            <a:r>
              <a:rPr lang="en-US" sz="2300" dirty="0"/>
              <a:t>Surveys relating to these drivers                       </a:t>
            </a:r>
            <a:endParaRPr lang="en-IN" sz="2300" dirty="0"/>
          </a:p>
        </p:txBody>
      </p:sp>
    </p:spTree>
    <p:extLst>
      <p:ext uri="{BB962C8B-B14F-4D97-AF65-F5344CB8AC3E}">
        <p14:creationId xmlns:p14="http://schemas.microsoft.com/office/powerpoint/2010/main" val="39382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48B2-FE06-4B41-B25A-FE21FF5F795F}"/>
              </a:ext>
            </a:extLst>
          </p:cNvPr>
          <p:cNvSpPr>
            <a:spLocks noGrp="1"/>
          </p:cNvSpPr>
          <p:nvPr>
            <p:ph type="title"/>
          </p:nvPr>
        </p:nvSpPr>
        <p:spPr>
          <a:xfrm>
            <a:off x="645130" y="564778"/>
            <a:ext cx="9404723" cy="851646"/>
          </a:xfrm>
        </p:spPr>
        <p:txBody>
          <a:bodyPr/>
          <a:lstStyle/>
          <a:p>
            <a:r>
              <a:rPr lang="en-IN" b="1" dirty="0"/>
              <a:t>1. Green IT Strategies Mix</a:t>
            </a:r>
          </a:p>
        </p:txBody>
      </p:sp>
      <p:sp>
        <p:nvSpPr>
          <p:cNvPr id="3" name="Content Placeholder 2">
            <a:extLst>
              <a:ext uri="{FF2B5EF4-FFF2-40B4-BE49-F238E27FC236}">
                <a16:creationId xmlns:a16="http://schemas.microsoft.com/office/drawing/2014/main" id="{EC953FE1-0350-4345-BE25-62CB11724B3F}"/>
              </a:ext>
            </a:extLst>
          </p:cNvPr>
          <p:cNvSpPr>
            <a:spLocks noGrp="1"/>
          </p:cNvSpPr>
          <p:nvPr>
            <p:ph idx="1"/>
          </p:nvPr>
        </p:nvSpPr>
        <p:spPr>
          <a:xfrm>
            <a:off x="1103312" y="1658472"/>
            <a:ext cx="8946541" cy="4589928"/>
          </a:xfrm>
        </p:spPr>
        <p:txBody>
          <a:bodyPr>
            <a:normAutofit/>
          </a:bodyPr>
          <a:lstStyle/>
          <a:p>
            <a:pPr algn="just">
              <a:buFont typeface="Wingdings" panose="05000000000000000000" pitchFamily="2" charset="2"/>
              <a:buChar char="v"/>
            </a:pPr>
            <a:r>
              <a:rPr lang="en-US" dirty="0"/>
              <a:t>The table summarizes the various elements of an ERBS</a:t>
            </a:r>
            <a:r>
              <a:rPr lang="en-US" b="1" dirty="0"/>
              <a:t>(Environmentally Responsible Business Strategies). </a:t>
            </a:r>
            <a:r>
              <a:rPr lang="en-US" dirty="0"/>
              <a:t>These elements are grouped in four categories: </a:t>
            </a:r>
            <a:r>
              <a:rPr lang="en-US" b="1" dirty="0"/>
              <a:t>Drivers, Dimension, Business, System.</a:t>
            </a:r>
          </a:p>
          <a:p>
            <a:pPr algn="just">
              <a:buFont typeface="Wingdings" panose="05000000000000000000" pitchFamily="2" charset="2"/>
              <a:buChar char="q"/>
            </a:pPr>
            <a:r>
              <a:rPr lang="en-US" b="1" dirty="0"/>
              <a:t>Drivers</a:t>
            </a:r>
            <a:r>
              <a:rPr lang="en-US" dirty="0"/>
              <a:t>—These are the motivating factors for an organization to put together a Green IT strategy and undertake transformation. Six such drivers have been identified in the Green IT strategy formulation discussed here.</a:t>
            </a:r>
          </a:p>
          <a:p>
            <a:pPr algn="just">
              <a:buFont typeface="Wingdings" panose="05000000000000000000" pitchFamily="2" charset="2"/>
              <a:buChar char="q"/>
            </a:pPr>
            <a:r>
              <a:rPr lang="en-US" b="1" dirty="0"/>
              <a:t>Dimensions</a:t>
            </a:r>
            <a:r>
              <a:rPr lang="en-US" dirty="0"/>
              <a:t>—These are the various areas along which an organization undertakes transformation. There are four such dimensions. The corporate ERBS needs to consider all four significant components of any strategy: </a:t>
            </a:r>
            <a:r>
              <a:rPr lang="en-US" b="1" i="1" dirty="0"/>
              <a:t>economy, people, processes, and technologies.</a:t>
            </a:r>
            <a:endParaRPr lang="en-IN" b="1" i="1" dirty="0"/>
          </a:p>
        </p:txBody>
      </p:sp>
    </p:spTree>
    <p:extLst>
      <p:ext uri="{BB962C8B-B14F-4D97-AF65-F5344CB8AC3E}">
        <p14:creationId xmlns:p14="http://schemas.microsoft.com/office/powerpoint/2010/main" val="108412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16059-E6DB-44C9-B441-7CE3DB8A7D53}"/>
              </a:ext>
            </a:extLst>
          </p:cNvPr>
          <p:cNvSpPr>
            <a:spLocks noGrp="1"/>
          </p:cNvSpPr>
          <p:nvPr>
            <p:ph idx="1"/>
          </p:nvPr>
        </p:nvSpPr>
        <p:spPr>
          <a:xfrm>
            <a:off x="1103312" y="510989"/>
            <a:ext cx="9080134" cy="5836022"/>
          </a:xfrm>
        </p:spPr>
        <p:txBody>
          <a:bodyPr>
            <a:normAutofit/>
          </a:bodyPr>
          <a:lstStyle/>
          <a:p>
            <a:pPr algn="just">
              <a:buFont typeface="Wingdings" panose="05000000000000000000" pitchFamily="2" charset="2"/>
              <a:buChar char="q"/>
            </a:pPr>
            <a:r>
              <a:rPr lang="en-US" b="1" dirty="0"/>
              <a:t>Business</a:t>
            </a:r>
            <a:r>
              <a:rPr lang="en-US" dirty="0"/>
              <a:t>—This is the domain of policies, practices, and procedures undertaken by the organization along each of the four dimensions.</a:t>
            </a:r>
          </a:p>
          <a:p>
            <a:pPr algn="just">
              <a:buFont typeface="Wingdings" panose="05000000000000000000" pitchFamily="2" charset="2"/>
              <a:buChar char="q"/>
            </a:pPr>
            <a:r>
              <a:rPr lang="en-US" b="1" dirty="0"/>
              <a:t>System</a:t>
            </a:r>
            <a:r>
              <a:rPr lang="en-US" dirty="0"/>
              <a:t>—This is the systems, information technology, and contents aspect of Green IT. This is the further evolution of the concept of business intelligence into what is considered here as environmental intelligence.</a:t>
            </a:r>
          </a:p>
          <a:p>
            <a:pPr algn="just">
              <a:buFont typeface="Wingdings" panose="05000000000000000000" pitchFamily="2" charset="2"/>
              <a:buChar char="q"/>
            </a:pPr>
            <a:endParaRPr lang="en-US" dirty="0"/>
          </a:p>
          <a:p>
            <a:pPr marL="0" indent="0" algn="just">
              <a:buNone/>
            </a:pPr>
            <a:endParaRPr lang="en-IN" dirty="0"/>
          </a:p>
        </p:txBody>
      </p:sp>
      <p:pic>
        <p:nvPicPr>
          <p:cNvPr id="5" name="Picture 4">
            <a:extLst>
              <a:ext uri="{FF2B5EF4-FFF2-40B4-BE49-F238E27FC236}">
                <a16:creationId xmlns:a16="http://schemas.microsoft.com/office/drawing/2014/main" id="{5C54A4D7-B0EE-4567-A6C3-D8D241801D62}"/>
              </a:ext>
            </a:extLst>
          </p:cNvPr>
          <p:cNvPicPr>
            <a:picLocks noChangeAspect="1"/>
          </p:cNvPicPr>
          <p:nvPr/>
        </p:nvPicPr>
        <p:blipFill>
          <a:blip r:embed="rId2"/>
          <a:stretch>
            <a:fillRect/>
          </a:stretch>
        </p:blipFill>
        <p:spPr>
          <a:xfrm>
            <a:off x="1882665" y="2752165"/>
            <a:ext cx="7387834" cy="3594846"/>
          </a:xfrm>
          <a:prstGeom prst="rect">
            <a:avLst/>
          </a:prstGeom>
        </p:spPr>
      </p:pic>
    </p:spTree>
    <p:extLst>
      <p:ext uri="{BB962C8B-B14F-4D97-AF65-F5344CB8AC3E}">
        <p14:creationId xmlns:p14="http://schemas.microsoft.com/office/powerpoint/2010/main" val="42573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EB8A-68D0-4F0A-9377-285861FDB303}"/>
              </a:ext>
            </a:extLst>
          </p:cNvPr>
          <p:cNvSpPr>
            <a:spLocks noGrp="1"/>
          </p:cNvSpPr>
          <p:nvPr>
            <p:ph type="title"/>
          </p:nvPr>
        </p:nvSpPr>
        <p:spPr>
          <a:xfrm rot="10800000" flipV="1">
            <a:off x="1052973" y="1085850"/>
            <a:ext cx="9404723" cy="4976535"/>
          </a:xfrm>
        </p:spPr>
        <p:txBody>
          <a:bodyPr/>
          <a:lstStyle/>
          <a:p>
            <a:pPr marL="342900" indent="-342900">
              <a:buFont typeface="Wingdings" panose="05000000000000000000" pitchFamily="2" charset="2"/>
              <a:buChar char="v"/>
            </a:pPr>
            <a:r>
              <a:rPr lang="en-US" sz="2000" dirty="0"/>
              <a:t>This table also highlights the fact the Green IT strategy (also interchangeably known as an ERBS) is incorporated into and made an integral part of the overall business strategy of an organization. Since each of these elements influences the way in which the organization operates, it has specific bearings on its green credentials.</a:t>
            </a:r>
            <a:br>
              <a:rPr lang="en-US" sz="2000" dirty="0"/>
            </a:br>
            <a:br>
              <a:rPr lang="en-US" sz="2000" dirty="0"/>
            </a:br>
            <a:r>
              <a:rPr lang="en-US" sz="2000" dirty="0"/>
              <a:t>                         -----------x------------x------------x-----------</a:t>
            </a:r>
            <a:br>
              <a:rPr lang="en-IN" sz="2000" dirty="0"/>
            </a:br>
            <a:endParaRPr lang="en-IN" sz="2000" dirty="0"/>
          </a:p>
        </p:txBody>
      </p:sp>
    </p:spTree>
    <p:extLst>
      <p:ext uri="{BB962C8B-B14F-4D97-AF65-F5344CB8AC3E}">
        <p14:creationId xmlns:p14="http://schemas.microsoft.com/office/powerpoint/2010/main" val="69663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8C7E-D092-4490-B575-56A028642B40}"/>
              </a:ext>
            </a:extLst>
          </p:cNvPr>
          <p:cNvSpPr>
            <a:spLocks noGrp="1"/>
          </p:cNvSpPr>
          <p:nvPr>
            <p:ph type="title"/>
          </p:nvPr>
        </p:nvSpPr>
        <p:spPr>
          <a:xfrm>
            <a:off x="646111" y="406400"/>
            <a:ext cx="9404723" cy="914400"/>
          </a:xfrm>
        </p:spPr>
        <p:txBody>
          <a:bodyPr/>
          <a:lstStyle/>
          <a:p>
            <a:r>
              <a:rPr lang="en-US" b="1" dirty="0"/>
              <a:t>2. Green IT Drivers</a:t>
            </a:r>
            <a:endParaRPr lang="en-IN" b="1" dirty="0"/>
          </a:p>
        </p:txBody>
      </p:sp>
      <p:sp>
        <p:nvSpPr>
          <p:cNvPr id="3" name="Content Placeholder 2">
            <a:extLst>
              <a:ext uri="{FF2B5EF4-FFF2-40B4-BE49-F238E27FC236}">
                <a16:creationId xmlns:a16="http://schemas.microsoft.com/office/drawing/2014/main" id="{A109F98C-72CF-42B5-9213-D015A0D1E303}"/>
              </a:ext>
            </a:extLst>
          </p:cNvPr>
          <p:cNvSpPr>
            <a:spLocks noGrp="1"/>
          </p:cNvSpPr>
          <p:nvPr>
            <p:ph idx="1"/>
          </p:nvPr>
        </p:nvSpPr>
        <p:spPr>
          <a:xfrm>
            <a:off x="1034474" y="1533236"/>
            <a:ext cx="9015380" cy="4715163"/>
          </a:xfrm>
        </p:spPr>
        <p:txBody>
          <a:bodyPr>
            <a:normAutofit fontScale="92500" lnSpcReduction="10000"/>
          </a:bodyPr>
          <a:lstStyle/>
          <a:p>
            <a:pPr algn="just">
              <a:buFont typeface="Wingdings" panose="05000000000000000000" pitchFamily="2" charset="2"/>
              <a:buChar char="q"/>
            </a:pPr>
            <a:r>
              <a:rPr lang="en-US" dirty="0"/>
              <a:t>The drivers that impact the underlying motivations of a business for its environmental responsibility are, Figure 2.5, where six separate yet interrelated areas are seen. </a:t>
            </a:r>
          </a:p>
          <a:p>
            <a:pPr algn="just">
              <a:buFont typeface="Wingdings" panose="05000000000000000000" pitchFamily="2" charset="2"/>
              <a:buChar char="q"/>
            </a:pPr>
            <a:r>
              <a:rPr lang="en-US" dirty="0"/>
              <a:t>Figure1 also shows a mapping between the drivers and the corresponding Green IT framework. </a:t>
            </a:r>
          </a:p>
          <a:p>
            <a:pPr algn="just">
              <a:buFont typeface="Wingdings" panose="05000000000000000000" pitchFamily="2" charset="2"/>
              <a:buChar char="q"/>
            </a:pPr>
            <a:r>
              <a:rPr lang="en-US" dirty="0"/>
              <a:t>The strategies, policies, design, implementation, and practice of Green IT are primarily driven by one or more combination of these drivers. </a:t>
            </a:r>
          </a:p>
          <a:p>
            <a:pPr algn="just">
              <a:buFont typeface="Wingdings" panose="05000000000000000000" pitchFamily="2" charset="2"/>
              <a:buChar char="q"/>
            </a:pPr>
            <a:r>
              <a:rPr lang="en-US" dirty="0"/>
              <a:t>These six groups of business drivers for environmental responsibility, as shown on the left in Figure 2.5 are the costs (including energy costs, operational costs); regulatory and legal; sociocultural and political; new market opportunities; enlightened self-interest; and responsible business ecosystem. </a:t>
            </a:r>
          </a:p>
          <a:p>
            <a:pPr algn="just">
              <a:buFont typeface="Wingdings" panose="05000000000000000000" pitchFamily="2" charset="2"/>
              <a:buChar char="q"/>
            </a:pPr>
            <a:r>
              <a:rPr lang="en-US" dirty="0"/>
              <a:t>The recognition of these drivers for Green IT lead to a further investigation by Trivedi and </a:t>
            </a:r>
            <a:r>
              <a:rPr lang="en-US" dirty="0" err="1"/>
              <a:t>Unhelkar</a:t>
            </a:r>
            <a:r>
              <a:rPr lang="en-US" dirty="0"/>
              <a:t> (2010) who reported the results surveys relating to these drivers as presented in Figure 2.</a:t>
            </a:r>
            <a:endParaRPr lang="en-IN" dirty="0"/>
          </a:p>
        </p:txBody>
      </p:sp>
    </p:spTree>
    <p:extLst>
      <p:ext uri="{BB962C8B-B14F-4D97-AF65-F5344CB8AC3E}">
        <p14:creationId xmlns:p14="http://schemas.microsoft.com/office/powerpoint/2010/main" val="83829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765CCD-EB43-4CFE-A6F6-4513139AEFC9}"/>
              </a:ext>
            </a:extLst>
          </p:cNvPr>
          <p:cNvSpPr>
            <a:spLocks noGrp="1"/>
          </p:cNvSpPr>
          <p:nvPr>
            <p:ph type="title"/>
          </p:nvPr>
        </p:nvSpPr>
        <p:spPr>
          <a:xfrm>
            <a:off x="465136" y="328893"/>
            <a:ext cx="10409816" cy="821900"/>
          </a:xfrm>
        </p:spPr>
        <p:txBody>
          <a:bodyPr/>
          <a:lstStyle/>
          <a:p>
            <a:r>
              <a:rPr lang="en-US" sz="2800" b="1" dirty="0"/>
              <a:t>Figure 1: Drivers for environmental responsibility of business.</a:t>
            </a:r>
            <a:endParaRPr lang="en-IN" sz="2800" b="1" dirty="0"/>
          </a:p>
        </p:txBody>
      </p:sp>
      <p:pic>
        <p:nvPicPr>
          <p:cNvPr id="8" name="Content Placeholder 7">
            <a:extLst>
              <a:ext uri="{FF2B5EF4-FFF2-40B4-BE49-F238E27FC236}">
                <a16:creationId xmlns:a16="http://schemas.microsoft.com/office/drawing/2014/main" id="{97F89CA9-1DA5-4A00-8BDD-FB052B16D2CB}"/>
              </a:ext>
            </a:extLst>
          </p:cNvPr>
          <p:cNvPicPr>
            <a:picLocks noGrp="1" noChangeAspect="1"/>
          </p:cNvPicPr>
          <p:nvPr>
            <p:ph idx="1"/>
          </p:nvPr>
        </p:nvPicPr>
        <p:blipFill>
          <a:blip r:embed="rId2"/>
          <a:stretch>
            <a:fillRect/>
          </a:stretch>
        </p:blipFill>
        <p:spPr>
          <a:xfrm>
            <a:off x="974219" y="1274618"/>
            <a:ext cx="9753599" cy="5130664"/>
          </a:xfrm>
        </p:spPr>
      </p:pic>
    </p:spTree>
    <p:extLst>
      <p:ext uri="{BB962C8B-B14F-4D97-AF65-F5344CB8AC3E}">
        <p14:creationId xmlns:p14="http://schemas.microsoft.com/office/powerpoint/2010/main" val="101284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129-4A25-4D18-9977-138EBE382828}"/>
              </a:ext>
            </a:extLst>
          </p:cNvPr>
          <p:cNvSpPr>
            <a:spLocks noGrp="1"/>
          </p:cNvSpPr>
          <p:nvPr>
            <p:ph type="title"/>
          </p:nvPr>
        </p:nvSpPr>
        <p:spPr>
          <a:xfrm>
            <a:off x="646111" y="452718"/>
            <a:ext cx="9404723" cy="489391"/>
          </a:xfrm>
        </p:spPr>
        <p:txBody>
          <a:bodyPr/>
          <a:lstStyle/>
          <a:p>
            <a:pPr algn="ctr"/>
            <a:r>
              <a:rPr lang="en-IN" sz="2800" b="1" dirty="0"/>
              <a:t>Figure 2: Drivers for carbon reduction</a:t>
            </a:r>
          </a:p>
        </p:txBody>
      </p:sp>
      <p:pic>
        <p:nvPicPr>
          <p:cNvPr id="5" name="Content Placeholder 4">
            <a:extLst>
              <a:ext uri="{FF2B5EF4-FFF2-40B4-BE49-F238E27FC236}">
                <a16:creationId xmlns:a16="http://schemas.microsoft.com/office/drawing/2014/main" id="{761AEE1A-52B1-474F-84E7-B960CC46FECF}"/>
              </a:ext>
            </a:extLst>
          </p:cNvPr>
          <p:cNvPicPr>
            <a:picLocks noGrp="1" noChangeAspect="1"/>
          </p:cNvPicPr>
          <p:nvPr>
            <p:ph idx="1"/>
          </p:nvPr>
        </p:nvPicPr>
        <p:blipFill>
          <a:blip r:embed="rId2"/>
          <a:stretch>
            <a:fillRect/>
          </a:stretch>
        </p:blipFill>
        <p:spPr>
          <a:xfrm>
            <a:off x="951346" y="1145309"/>
            <a:ext cx="9099488" cy="5135418"/>
          </a:xfrm>
        </p:spPr>
      </p:pic>
    </p:spTree>
    <p:extLst>
      <p:ext uri="{BB962C8B-B14F-4D97-AF65-F5344CB8AC3E}">
        <p14:creationId xmlns:p14="http://schemas.microsoft.com/office/powerpoint/2010/main" val="137328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00DF-3B15-B58B-41F3-347875F7599E}"/>
              </a:ext>
            </a:extLst>
          </p:cNvPr>
          <p:cNvSpPr>
            <a:spLocks noGrp="1"/>
          </p:cNvSpPr>
          <p:nvPr>
            <p:ph type="title"/>
          </p:nvPr>
        </p:nvSpPr>
        <p:spPr>
          <a:xfrm>
            <a:off x="452487" y="452718"/>
            <a:ext cx="9598347" cy="386268"/>
          </a:xfrm>
        </p:spPr>
        <p:txBody>
          <a:bodyPr/>
          <a:lstStyle/>
          <a:p>
            <a:r>
              <a:rPr lang="en-US" sz="2400" b="1" dirty="0"/>
              <a:t>The results surveys relating to these drivers as follows:</a:t>
            </a:r>
            <a:endParaRPr lang="en-IN" sz="2400" dirty="0"/>
          </a:p>
        </p:txBody>
      </p:sp>
      <p:sp>
        <p:nvSpPr>
          <p:cNvPr id="3" name="Content Placeholder 2">
            <a:extLst>
              <a:ext uri="{FF2B5EF4-FFF2-40B4-BE49-F238E27FC236}">
                <a16:creationId xmlns:a16="http://schemas.microsoft.com/office/drawing/2014/main" id="{B7302905-9D4F-6DBF-D28A-AC325FFB2406}"/>
              </a:ext>
            </a:extLst>
          </p:cNvPr>
          <p:cNvSpPr>
            <a:spLocks noGrp="1"/>
          </p:cNvSpPr>
          <p:nvPr>
            <p:ph idx="1"/>
          </p:nvPr>
        </p:nvSpPr>
        <p:spPr>
          <a:xfrm>
            <a:off x="1103312" y="1404594"/>
            <a:ext cx="8946541" cy="4843805"/>
          </a:xfrm>
        </p:spPr>
        <p:txBody>
          <a:bodyPr>
            <a:normAutofit/>
          </a:bodyPr>
          <a:lstStyle/>
          <a:p>
            <a:pPr algn="just">
              <a:buFont typeface="Wingdings" panose="05000000000000000000" pitchFamily="2" charset="2"/>
              <a:buChar char="q"/>
            </a:pPr>
            <a:r>
              <a:rPr lang="en-US" dirty="0"/>
              <a:t>Forty-four percent of the participants agreed and close to 27% strongly agreed on that government rules and regulation in implementing environmental measures is the major driver for carbon reduction.</a:t>
            </a:r>
          </a:p>
          <a:p>
            <a:pPr algn="just">
              <a:buFont typeface="Wingdings" panose="05000000000000000000" pitchFamily="2" charset="2"/>
              <a:buChar char="q"/>
            </a:pPr>
            <a:r>
              <a:rPr lang="en-US" dirty="0"/>
              <a:t>Thirty-one percent of the participants agreed and close to 11% strongly agreed that operational costs by their organization is the driver for carbon reduction.</a:t>
            </a:r>
          </a:p>
          <a:p>
            <a:pPr algn="just">
              <a:buFont typeface="Wingdings" panose="05000000000000000000" pitchFamily="2" charset="2"/>
              <a:buChar char="q"/>
            </a:pPr>
            <a:r>
              <a:rPr lang="en-US" dirty="0"/>
              <a:t>Sixteen percent of the participants agreed and close to 3% strongly agreed that carbon footprint in their organization is the driver for carbon reduction.</a:t>
            </a:r>
          </a:p>
          <a:p>
            <a:pPr algn="just">
              <a:buFont typeface="Wingdings" panose="05000000000000000000" pitchFamily="2" charset="2"/>
              <a:buChar char="q"/>
            </a:pPr>
            <a:r>
              <a:rPr lang="en-US" dirty="0"/>
              <a:t>Thirty-three percent of the participants agreed and close to 9% strongly agreed that energy consumption by organization is the drivers for carbon reduction.</a:t>
            </a:r>
          </a:p>
          <a:p>
            <a:pPr algn="just">
              <a:buFont typeface="Wingdings" panose="05000000000000000000" pitchFamily="2" charset="2"/>
              <a:buChar char="q"/>
            </a:pPr>
            <a:endParaRPr lang="en-US" sz="1800" dirty="0"/>
          </a:p>
          <a:p>
            <a:pPr algn="just">
              <a:buFont typeface="Wingdings" panose="05000000000000000000" pitchFamily="2" charset="2"/>
              <a:buChar char="q"/>
            </a:pPr>
            <a:endParaRPr lang="en-US" sz="1900" dirty="0"/>
          </a:p>
        </p:txBody>
      </p:sp>
    </p:spTree>
    <p:extLst>
      <p:ext uri="{BB962C8B-B14F-4D97-AF65-F5344CB8AC3E}">
        <p14:creationId xmlns:p14="http://schemas.microsoft.com/office/powerpoint/2010/main" val="178161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41A55-3D6E-930F-4AE5-3147D5808EF5}"/>
              </a:ext>
            </a:extLst>
          </p:cNvPr>
          <p:cNvSpPr>
            <a:spLocks noGrp="1"/>
          </p:cNvSpPr>
          <p:nvPr>
            <p:ph idx="1"/>
          </p:nvPr>
        </p:nvSpPr>
        <p:spPr>
          <a:xfrm>
            <a:off x="1103312" y="970961"/>
            <a:ext cx="8946541" cy="5277439"/>
          </a:xfrm>
        </p:spPr>
        <p:txBody>
          <a:bodyPr>
            <a:normAutofit/>
          </a:bodyPr>
          <a:lstStyle/>
          <a:p>
            <a:pPr algn="just">
              <a:buFont typeface="Wingdings" panose="05000000000000000000" pitchFamily="2" charset="2"/>
              <a:buChar char="q"/>
            </a:pPr>
            <a:r>
              <a:rPr lang="en-US" dirty="0"/>
              <a:t>Thirty-three percent of the participants agreed and close to 23% strongly agreed that self-initiated implementation of environmental policies is the drivers for carbon reduction.</a:t>
            </a:r>
          </a:p>
          <a:p>
            <a:pPr algn="just">
              <a:buFont typeface="Wingdings" panose="05000000000000000000" pitchFamily="2" charset="2"/>
              <a:buChar char="q"/>
            </a:pPr>
            <a:r>
              <a:rPr lang="en-US" dirty="0"/>
              <a:t>Twenty-seven percent of the participants agreed and close to 7% strongly agreed that pressure from society (physical/electronic groups) to adopt Green policies as the driver for carbon reduction.</a:t>
            </a:r>
          </a:p>
          <a:p>
            <a:pPr algn="just">
              <a:buFont typeface="Wingdings" panose="05000000000000000000" pitchFamily="2" charset="2"/>
              <a:buChar char="q"/>
            </a:pPr>
            <a:r>
              <a:rPr lang="en-US" sz="2000" dirty="0"/>
              <a:t>Twenty-six percent of the participants agreed and close to 11% strongly agreed that customer’s demand or pressure for Green policies and Green products is the driver for carbon reduction.</a:t>
            </a:r>
          </a:p>
          <a:p>
            <a:pPr algn="just">
              <a:buFont typeface="Wingdings" panose="05000000000000000000" pitchFamily="2" charset="2"/>
              <a:buChar char="q"/>
            </a:pPr>
            <a:r>
              <a:rPr lang="en-US" sz="2000" dirty="0"/>
              <a:t>About 25% disagreed-to-strongly disagreed on these as drivers for carbon reduction in their organizations.</a:t>
            </a:r>
          </a:p>
          <a:p>
            <a:pPr algn="just">
              <a:buFont typeface="Wingdings" panose="05000000000000000000" pitchFamily="2" charset="2"/>
              <a:buChar char="q"/>
            </a:pPr>
            <a:endParaRPr lang="en-US" dirty="0"/>
          </a:p>
          <a:p>
            <a:pPr marL="0" indent="0" algn="just">
              <a:buNone/>
            </a:pPr>
            <a:r>
              <a:rPr lang="en-US" sz="2000" dirty="0"/>
              <a:t>                        --------------x------------------x----------------x-------------</a:t>
            </a:r>
          </a:p>
          <a:p>
            <a:pPr marL="0" indent="0" algn="just">
              <a:buNone/>
            </a:pPr>
            <a:endParaRPr lang="en-US" dirty="0"/>
          </a:p>
        </p:txBody>
      </p:sp>
    </p:spTree>
    <p:extLst>
      <p:ext uri="{BB962C8B-B14F-4D97-AF65-F5344CB8AC3E}">
        <p14:creationId xmlns:p14="http://schemas.microsoft.com/office/powerpoint/2010/main" val="4274785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251</TotalTime>
  <Words>698</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Green IT    Strategies  Mix               &amp;   Green IT Drivers </vt:lpstr>
      <vt:lpstr>1. Green IT Strategies Mix</vt:lpstr>
      <vt:lpstr>PowerPoint Presentation</vt:lpstr>
      <vt:lpstr>This table also highlights the fact the Green IT strategy (also interchangeably known as an ERBS) is incorporated into and made an integral part of the overall business strategy of an organization. Since each of these elements influences the way in which the organization operates, it has specific bearings on its green credentials.                           -----------x------------x------------x----------- </vt:lpstr>
      <vt:lpstr>2. Green IT Drivers</vt:lpstr>
      <vt:lpstr>Figure 1: Drivers for environmental responsibility of business.</vt:lpstr>
      <vt:lpstr>Figure 2: Drivers for carbon reduction</vt:lpstr>
      <vt:lpstr>The results surveys relating to these drivers as follows:</vt:lpstr>
      <vt:lpstr>PowerPoint Presentation</vt:lpstr>
      <vt:lpstr>THANK YOU !!!</vt:lpstr>
      <vt:lpstr>1.Shweta -&gt; Green IT Strategies Mix 2.Aamina -&gt; Green IT Drivers 3.Khushabu -&gt; Green IT Drivers: Surveys relating to these drivers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    Strategies  Mix               &amp;   Green IT Drivers </dc:title>
  <dc:creator>khushbu gupta</dc:creator>
  <cp:lastModifiedBy>khushbu gupta</cp:lastModifiedBy>
  <cp:revision>6</cp:revision>
  <dcterms:created xsi:type="dcterms:W3CDTF">2022-08-24T13:20:28Z</dcterms:created>
  <dcterms:modified xsi:type="dcterms:W3CDTF">2022-09-11T16:05:54Z</dcterms:modified>
</cp:coreProperties>
</file>