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4" r:id="rId3"/>
    <p:sldId id="263" r:id="rId4"/>
    <p:sldId id="265" r:id="rId5"/>
    <p:sldId id="258" r:id="rId6"/>
    <p:sldId id="259" r:id="rId7"/>
    <p:sldId id="261" r:id="rId8"/>
    <p:sldId id="26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26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7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90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9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3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77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51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2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71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32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2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2202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909D-2AE5-3BDE-A8CC-6D972A91EA9F}"/>
              </a:ext>
            </a:extLst>
          </p:cNvPr>
          <p:cNvSpPr>
            <a:spLocks noGrp="1"/>
          </p:cNvSpPr>
          <p:nvPr>
            <p:ph type="ctrTitle"/>
          </p:nvPr>
        </p:nvSpPr>
        <p:spPr/>
        <p:txBody>
          <a:bodyPr/>
          <a:lstStyle/>
          <a:p>
            <a:r>
              <a:rPr lang="en-US" dirty="0"/>
              <a:t>Green IT strategies </a:t>
            </a:r>
            <a:endParaRPr lang="en-IN" dirty="0"/>
          </a:p>
        </p:txBody>
      </p:sp>
      <p:sp>
        <p:nvSpPr>
          <p:cNvPr id="3" name="Subtitle 2">
            <a:extLst>
              <a:ext uri="{FF2B5EF4-FFF2-40B4-BE49-F238E27FC236}">
                <a16:creationId xmlns:a16="http://schemas.microsoft.com/office/drawing/2014/main" id="{48AD93B9-F228-08E5-DDE7-0B127727732E}"/>
              </a:ext>
            </a:extLst>
          </p:cNvPr>
          <p:cNvSpPr>
            <a:spLocks noGrp="1"/>
          </p:cNvSpPr>
          <p:nvPr>
            <p:ph type="subTitle" idx="1"/>
          </p:nvPr>
        </p:nvSpPr>
        <p:spPr>
          <a:xfrm>
            <a:off x="3054550" y="3763968"/>
            <a:ext cx="6400800" cy="1947333"/>
          </a:xfrm>
        </p:spPr>
        <p:txBody>
          <a:bodyPr>
            <a:normAutofit/>
          </a:bodyPr>
          <a:lstStyle/>
          <a:p>
            <a:r>
              <a:rPr lang="en-US" sz="2800" dirty="0"/>
              <a:t>INTRODUCTION</a:t>
            </a:r>
            <a:endParaRPr lang="en-IN" sz="2800" dirty="0"/>
          </a:p>
        </p:txBody>
      </p:sp>
    </p:spTree>
    <p:extLst>
      <p:ext uri="{BB962C8B-B14F-4D97-AF65-F5344CB8AC3E}">
        <p14:creationId xmlns:p14="http://schemas.microsoft.com/office/powerpoint/2010/main" val="43158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A65E-E2FB-0886-B472-998D970A74C1}"/>
              </a:ext>
            </a:extLst>
          </p:cNvPr>
          <p:cNvSpPr>
            <a:spLocks noGrp="1"/>
          </p:cNvSpPr>
          <p:nvPr>
            <p:ph type="title"/>
          </p:nvPr>
        </p:nvSpPr>
        <p:spPr/>
        <p:txBody>
          <a:bodyPr/>
          <a:lstStyle/>
          <a:p>
            <a:r>
              <a:rPr lang="en-IN" dirty="0"/>
              <a:t>Definitions </a:t>
            </a:r>
          </a:p>
        </p:txBody>
      </p:sp>
      <p:sp>
        <p:nvSpPr>
          <p:cNvPr id="3" name="Content Placeholder 2">
            <a:extLst>
              <a:ext uri="{FF2B5EF4-FFF2-40B4-BE49-F238E27FC236}">
                <a16:creationId xmlns:a16="http://schemas.microsoft.com/office/drawing/2014/main" id="{92DF4F41-3C64-2015-F12A-C5377BA4CB5F}"/>
              </a:ext>
            </a:extLst>
          </p:cNvPr>
          <p:cNvSpPr>
            <a:spLocks noGrp="1"/>
          </p:cNvSpPr>
          <p:nvPr>
            <p:ph idx="1"/>
          </p:nvPr>
        </p:nvSpPr>
        <p:spPr>
          <a:xfrm>
            <a:off x="1294363" y="2015732"/>
            <a:ext cx="10178058" cy="3450613"/>
          </a:xfrm>
        </p:spPr>
        <p:txBody>
          <a:bodyPr>
            <a:normAutofit/>
          </a:bodyPr>
          <a:lstStyle/>
          <a:p>
            <a:r>
              <a:rPr lang="en-US" dirty="0"/>
              <a:t>The definition of Murugesan: </a:t>
            </a:r>
          </a:p>
          <a:p>
            <a:pPr marL="0" indent="0">
              <a:buNone/>
            </a:pPr>
            <a:r>
              <a:rPr lang="en-US" dirty="0"/>
              <a:t>	 “the study and practice of designing ,manufacturing, using, and disposing of 	computers, servers, and associated subsystems (such as monitors ,printers, storage 	de vices, and Networking a </a:t>
            </a:r>
            <a:r>
              <a:rPr lang="en-US" dirty="0" err="1"/>
              <a:t>nd</a:t>
            </a:r>
            <a:r>
              <a:rPr lang="en-US" dirty="0"/>
              <a:t> communications systems) efficiently and effectively 	with minimal or no impact on the environment.”</a:t>
            </a:r>
          </a:p>
          <a:p>
            <a:r>
              <a:rPr lang="en-US" dirty="0"/>
              <a:t>The definition of Lamb:</a:t>
            </a:r>
          </a:p>
          <a:p>
            <a:pPr marL="0" indent="0">
              <a:buNone/>
            </a:pPr>
            <a:r>
              <a:rPr lang="en-US" dirty="0"/>
              <a:t>    	“Green IT is the study and practice of using computing resources efficiently.” </a:t>
            </a:r>
          </a:p>
          <a:p>
            <a:endParaRPr lang="en-IN" dirty="0"/>
          </a:p>
        </p:txBody>
      </p:sp>
    </p:spTree>
    <p:extLst>
      <p:ext uri="{BB962C8B-B14F-4D97-AF65-F5344CB8AC3E}">
        <p14:creationId xmlns:p14="http://schemas.microsoft.com/office/powerpoint/2010/main" val="186778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F729-038F-284C-AA3C-BCB9BCAFA798}"/>
              </a:ext>
            </a:extLst>
          </p:cNvPr>
          <p:cNvSpPr>
            <a:spLocks noGrp="1"/>
          </p:cNvSpPr>
          <p:nvPr>
            <p:ph type="title"/>
          </p:nvPr>
        </p:nvSpPr>
        <p:spPr/>
        <p:txBody>
          <a:bodyPr/>
          <a:lstStyle/>
          <a:p>
            <a:r>
              <a:rPr lang="en-US" dirty="0"/>
              <a:t>Key Points</a:t>
            </a:r>
            <a:endParaRPr lang="en-IN" dirty="0"/>
          </a:p>
        </p:txBody>
      </p:sp>
      <p:sp>
        <p:nvSpPr>
          <p:cNvPr id="3" name="Content Placeholder 2">
            <a:extLst>
              <a:ext uri="{FF2B5EF4-FFF2-40B4-BE49-F238E27FC236}">
                <a16:creationId xmlns:a16="http://schemas.microsoft.com/office/drawing/2014/main" id="{33F03139-1F56-C1E6-ED13-A2CBB1366CEE}"/>
              </a:ext>
            </a:extLst>
          </p:cNvPr>
          <p:cNvSpPr>
            <a:spLocks noGrp="1"/>
          </p:cNvSpPr>
          <p:nvPr>
            <p:ph idx="1"/>
          </p:nvPr>
        </p:nvSpPr>
        <p:spPr/>
        <p:txBody>
          <a:bodyPr>
            <a:normAutofit/>
          </a:bodyPr>
          <a:lstStyle/>
          <a:p>
            <a:pPr>
              <a:lnSpc>
                <a:spcPct val="200000"/>
              </a:lnSpc>
            </a:pPr>
            <a:r>
              <a:rPr lang="en-US" dirty="0"/>
              <a:t> A strategy for Green IT forms part of and aligns to an overall business strategy.</a:t>
            </a:r>
          </a:p>
          <a:p>
            <a:pPr>
              <a:lnSpc>
                <a:spcPct val="200000"/>
              </a:lnSpc>
            </a:pPr>
            <a:r>
              <a:rPr lang="en-US" dirty="0"/>
              <a:t>Astute business sees Green IT as organizational best practices that lowers costs, provides better customer service, and improves business operations.</a:t>
            </a:r>
          </a:p>
          <a:p>
            <a:pPr>
              <a:lnSpc>
                <a:spcPct val="200000"/>
              </a:lnSpc>
            </a:pPr>
            <a:r>
              <a:rPr lang="en-US" dirty="0"/>
              <a:t>The practical discussions within this will effect on the alignment of business and environment.</a:t>
            </a:r>
          </a:p>
        </p:txBody>
      </p:sp>
    </p:spTree>
    <p:extLst>
      <p:ext uri="{BB962C8B-B14F-4D97-AF65-F5344CB8AC3E}">
        <p14:creationId xmlns:p14="http://schemas.microsoft.com/office/powerpoint/2010/main" val="39723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41C9-D2E0-3075-D18E-5B9AFB38DFDF}"/>
              </a:ext>
            </a:extLst>
          </p:cNvPr>
          <p:cNvSpPr>
            <a:spLocks noGrp="1"/>
          </p:cNvSpPr>
          <p:nvPr>
            <p:ph type="title"/>
          </p:nvPr>
        </p:nvSpPr>
        <p:spPr>
          <a:xfrm>
            <a:off x="1460456" y="715285"/>
            <a:ext cx="9603275" cy="1049235"/>
          </a:xfrm>
        </p:spPr>
        <p:txBody>
          <a:bodyPr/>
          <a:lstStyle/>
          <a:p>
            <a:r>
              <a:rPr lang="en-IN" dirty="0"/>
              <a:t>goal of green it strategies</a:t>
            </a:r>
          </a:p>
        </p:txBody>
      </p:sp>
      <p:sp>
        <p:nvSpPr>
          <p:cNvPr id="3" name="Content Placeholder 2">
            <a:extLst>
              <a:ext uri="{FF2B5EF4-FFF2-40B4-BE49-F238E27FC236}">
                <a16:creationId xmlns:a16="http://schemas.microsoft.com/office/drawing/2014/main" id="{FBD4FC13-62FB-1625-58D6-1E0EDFA5BAAE}"/>
              </a:ext>
            </a:extLst>
          </p:cNvPr>
          <p:cNvSpPr>
            <a:spLocks noGrp="1"/>
          </p:cNvSpPr>
          <p:nvPr>
            <p:ph idx="1"/>
          </p:nvPr>
        </p:nvSpPr>
        <p:spPr/>
        <p:txBody>
          <a:bodyPr>
            <a:normAutofit fontScale="85000" lnSpcReduction="10000"/>
          </a:bodyPr>
          <a:lstStyle/>
          <a:p>
            <a:pPr>
              <a:lnSpc>
                <a:spcPct val="140000"/>
              </a:lnSpc>
            </a:pPr>
            <a:r>
              <a:rPr lang="en-US" sz="2200" dirty="0"/>
              <a:t>Green IT Strategies is the study and practice of using computers and. telecommunications in a way which maximizes positive environmental benefit and minimize the negative impact which helps to reduce our environmental impact, and reducing the energy consumption and environmental impact of the IT sector as a whole.</a:t>
            </a:r>
          </a:p>
          <a:p>
            <a:pPr>
              <a:lnSpc>
                <a:spcPct val="140000"/>
              </a:lnSpc>
            </a:pPr>
            <a:r>
              <a:rPr lang="en-US" sz="2200" dirty="0"/>
              <a:t>A green it strategy facilitates decision and transformation initiatives that improve the environment.</a:t>
            </a:r>
          </a:p>
          <a:p>
            <a:pPr>
              <a:lnSpc>
                <a:spcPct val="140000"/>
              </a:lnSpc>
            </a:pPr>
            <a:r>
              <a:rPr lang="en-US" sz="2200" dirty="0"/>
              <a:t>Setting a clear vision and strategies ultimately enables people to make better Decision that align with the enterprise priorities to prove goods and services in the global market place.</a:t>
            </a:r>
          </a:p>
          <a:p>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1542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E1B3-0B82-03D2-9ABD-86A2D43C8B7E}"/>
              </a:ext>
            </a:extLst>
          </p:cNvPr>
          <p:cNvSpPr>
            <a:spLocks noGrp="1"/>
          </p:cNvSpPr>
          <p:nvPr>
            <p:ph type="title"/>
          </p:nvPr>
        </p:nvSpPr>
        <p:spPr>
          <a:xfrm>
            <a:off x="1376671" y="829733"/>
            <a:ext cx="8534400" cy="1507067"/>
          </a:xfrm>
        </p:spPr>
        <p:txBody>
          <a:bodyPr/>
          <a:lstStyle/>
          <a:p>
            <a:r>
              <a:rPr lang="en-US" dirty="0"/>
              <a:t>Approach of green strategies:</a:t>
            </a:r>
            <a:endParaRPr lang="en-IN" dirty="0"/>
          </a:p>
        </p:txBody>
      </p:sp>
      <p:sp>
        <p:nvSpPr>
          <p:cNvPr id="3" name="Content Placeholder 2">
            <a:extLst>
              <a:ext uri="{FF2B5EF4-FFF2-40B4-BE49-F238E27FC236}">
                <a16:creationId xmlns:a16="http://schemas.microsoft.com/office/drawing/2014/main" id="{7E051FFB-4A85-380F-3FBE-1B3CDA6798BF}"/>
              </a:ext>
            </a:extLst>
          </p:cNvPr>
          <p:cNvSpPr>
            <a:spLocks noGrp="1"/>
          </p:cNvSpPr>
          <p:nvPr>
            <p:ph idx="1"/>
          </p:nvPr>
        </p:nvSpPr>
        <p:spPr>
          <a:xfrm>
            <a:off x="1385547" y="1899822"/>
            <a:ext cx="10592756" cy="4185657"/>
          </a:xfrm>
        </p:spPr>
        <p:txBody>
          <a:bodyPr/>
          <a:lstStyle/>
          <a:p>
            <a:pPr>
              <a:lnSpc>
                <a:spcPct val="150000"/>
              </a:lnSpc>
            </a:pPr>
            <a:r>
              <a:rPr lang="en-US" dirty="0"/>
              <a:t>A green strategies approach considers both internal and external organizational characteristics.</a:t>
            </a:r>
          </a:p>
          <a:p>
            <a:pPr>
              <a:lnSpc>
                <a:spcPct val="150000"/>
              </a:lnSpc>
            </a:pPr>
            <a:r>
              <a:rPr lang="en-US" dirty="0"/>
              <a:t>It outlines a long term and unifies approach of an organization towards environmental responsibility.</a:t>
            </a:r>
          </a:p>
          <a:p>
            <a:pPr>
              <a:lnSpc>
                <a:spcPct val="150000"/>
              </a:lnSpc>
            </a:pPr>
            <a:r>
              <a:rPr lang="en-US" dirty="0"/>
              <a:t> A unified approach would accumulate these variations and, at the same time , not restrict the organization on the Basis of immediate visibility of its return on </a:t>
            </a:r>
            <a:r>
              <a:rPr lang="en-US" b="1" u="sng" dirty="0"/>
              <a:t>green investment</a:t>
            </a:r>
            <a:r>
              <a:rPr lang="en-US" dirty="0"/>
              <a:t>. </a:t>
            </a:r>
            <a:endParaRPr lang="en-IN" dirty="0"/>
          </a:p>
        </p:txBody>
      </p:sp>
    </p:spTree>
    <p:extLst>
      <p:ext uri="{BB962C8B-B14F-4D97-AF65-F5344CB8AC3E}">
        <p14:creationId xmlns:p14="http://schemas.microsoft.com/office/powerpoint/2010/main" val="19411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EAD2-0411-E3CA-21A9-D03008C2B5D7}"/>
              </a:ext>
            </a:extLst>
          </p:cNvPr>
          <p:cNvSpPr>
            <a:spLocks noGrp="1"/>
          </p:cNvSpPr>
          <p:nvPr>
            <p:ph type="title"/>
          </p:nvPr>
        </p:nvSpPr>
        <p:spPr>
          <a:xfrm>
            <a:off x="1456977" y="748862"/>
            <a:ext cx="9857358" cy="1258384"/>
          </a:xfrm>
        </p:spPr>
        <p:txBody>
          <a:bodyPr>
            <a:normAutofit/>
          </a:bodyPr>
          <a:lstStyle/>
          <a:p>
            <a:pPr algn="ctr"/>
            <a:r>
              <a:rPr lang="en-US" dirty="0"/>
              <a:t>Eco-friendly strategies identified through surveys</a:t>
            </a:r>
            <a:endParaRPr lang="en-IN" dirty="0"/>
          </a:p>
        </p:txBody>
      </p:sp>
      <p:sp>
        <p:nvSpPr>
          <p:cNvPr id="3" name="Content Placeholder 2">
            <a:extLst>
              <a:ext uri="{FF2B5EF4-FFF2-40B4-BE49-F238E27FC236}">
                <a16:creationId xmlns:a16="http://schemas.microsoft.com/office/drawing/2014/main" id="{5F337254-4FB3-90F2-04BD-19B844628673}"/>
              </a:ext>
            </a:extLst>
          </p:cNvPr>
          <p:cNvSpPr>
            <a:spLocks noGrp="1"/>
          </p:cNvSpPr>
          <p:nvPr>
            <p:ph idx="1"/>
          </p:nvPr>
        </p:nvSpPr>
        <p:spPr>
          <a:xfrm>
            <a:off x="936460" y="2007246"/>
            <a:ext cx="10546040" cy="3615267"/>
          </a:xfrm>
        </p:spPr>
        <p:txBody>
          <a:bodyPr>
            <a:normAutofit fontScale="55000" lnSpcReduction="20000"/>
          </a:bodyPr>
          <a:lstStyle/>
          <a:p>
            <a:r>
              <a:rPr lang="en-US" sz="3200" dirty="0"/>
              <a:t>Esty and Winston in(2006) discuss some of the business strategies for building an eco-advantage that revolve around the eco-friendly approach to businesses.</a:t>
            </a:r>
          </a:p>
          <a:p>
            <a:r>
              <a:rPr lang="en-US" sz="3200" dirty="0"/>
              <a:t>Ghose (2011) also explained on the approached to green it strategies that considers environmental consciousness based on micro and macro economic factors.</a:t>
            </a:r>
          </a:p>
          <a:p>
            <a:r>
              <a:rPr lang="en-US" sz="3200" dirty="0"/>
              <a:t>Comprehensive strategies would also cover the organization supply chain , reusable – designs , production process , recycling approaches attitude of its people and the risk associated with changes. </a:t>
            </a:r>
          </a:p>
          <a:p>
            <a:r>
              <a:rPr lang="en-US" sz="3200" dirty="0"/>
              <a:t>Business can also in-cooperate RFID(Radio Frequency Identification) in the supply chain this will not only help the organization manage it’s inventories better but will also open opportunities to reduce it’s carbon footprint due to reducing material wastage.</a:t>
            </a:r>
          </a:p>
          <a:p>
            <a:r>
              <a:rPr lang="en-US" sz="3200" dirty="0"/>
              <a:t>Gartner (2009) identified business process as a top most priorities for CIOS(Chief Information Officer).</a:t>
            </a:r>
          </a:p>
          <a:p>
            <a:endParaRPr lang="en-US" sz="3200" dirty="0"/>
          </a:p>
          <a:p>
            <a:endParaRPr lang="en-IN" dirty="0"/>
          </a:p>
        </p:txBody>
      </p:sp>
    </p:spTree>
    <p:extLst>
      <p:ext uri="{BB962C8B-B14F-4D97-AF65-F5344CB8AC3E}">
        <p14:creationId xmlns:p14="http://schemas.microsoft.com/office/powerpoint/2010/main" val="361974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D17A-46B7-2AB1-EE11-DB581115347E}"/>
              </a:ext>
            </a:extLst>
          </p:cNvPr>
          <p:cNvSpPr>
            <a:spLocks noGrp="1"/>
          </p:cNvSpPr>
          <p:nvPr>
            <p:ph type="title"/>
          </p:nvPr>
        </p:nvSpPr>
        <p:spPr>
          <a:xfrm>
            <a:off x="1540652" y="854877"/>
            <a:ext cx="10253077" cy="1507067"/>
          </a:xfrm>
        </p:spPr>
        <p:txBody>
          <a:bodyPr/>
          <a:lstStyle/>
          <a:p>
            <a:r>
              <a:rPr lang="en-US" dirty="0"/>
              <a:t>Frameworks of ERBS:</a:t>
            </a:r>
            <a:endParaRPr lang="en-IN" dirty="0"/>
          </a:p>
        </p:txBody>
      </p:sp>
      <p:sp>
        <p:nvSpPr>
          <p:cNvPr id="3" name="Content Placeholder 2">
            <a:extLst>
              <a:ext uri="{FF2B5EF4-FFF2-40B4-BE49-F238E27FC236}">
                <a16:creationId xmlns:a16="http://schemas.microsoft.com/office/drawing/2014/main" id="{EBDDB0A4-705A-CD45-D34B-A6E84618F5BE}"/>
              </a:ext>
            </a:extLst>
          </p:cNvPr>
          <p:cNvSpPr>
            <a:spLocks noGrp="1"/>
          </p:cNvSpPr>
          <p:nvPr>
            <p:ph idx="1"/>
          </p:nvPr>
        </p:nvSpPr>
        <p:spPr>
          <a:xfrm>
            <a:off x="1331362" y="1952041"/>
            <a:ext cx="9746541" cy="3649973"/>
          </a:xfrm>
        </p:spPr>
        <p:txBody>
          <a:bodyPr/>
          <a:lstStyle/>
          <a:p>
            <a:r>
              <a:rPr lang="en-US" dirty="0"/>
              <a:t>ERBS stands for “</a:t>
            </a:r>
            <a:r>
              <a:rPr lang="en-US" u="sng" dirty="0"/>
              <a:t>Environmentally Responsible Business Strategies”</a:t>
            </a:r>
            <a:r>
              <a:rPr lang="en-US" dirty="0"/>
              <a:t> .</a:t>
            </a:r>
            <a:endParaRPr lang="en-US" u="sng" dirty="0"/>
          </a:p>
          <a:p>
            <a:r>
              <a:rPr lang="en-US" dirty="0"/>
              <a:t>It is a conceptual framework that has evolved from earlier works by Unhelkar and Dickens (2008) and further refined through research by Unhelkar and Trivedi (2009).</a:t>
            </a:r>
          </a:p>
          <a:p>
            <a:r>
              <a:rPr lang="en-US" dirty="0"/>
              <a:t>ERBS as a Framework has been further developed, extended, and published as a Cutter Executive Report by Unhelkar (2010).</a:t>
            </a:r>
          </a:p>
          <a:p>
            <a:r>
              <a:rPr lang="en-US" dirty="0"/>
              <a:t>A model is being refined on an ongoing basis and is finding support in various Business transformation and business intelligence domains—being called green enterprise transformation (GET) and environmental intelligence respectively.</a:t>
            </a:r>
          </a:p>
          <a:p>
            <a:endParaRPr lang="en-IN" dirty="0"/>
          </a:p>
        </p:txBody>
      </p:sp>
    </p:spTree>
    <p:extLst>
      <p:ext uri="{BB962C8B-B14F-4D97-AF65-F5344CB8AC3E}">
        <p14:creationId xmlns:p14="http://schemas.microsoft.com/office/powerpoint/2010/main" val="84215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8F3DE-7344-B3CB-24DD-F6730AD2AAFC}"/>
              </a:ext>
            </a:extLst>
          </p:cNvPr>
          <p:cNvSpPr>
            <a:spLocks noGrp="1"/>
          </p:cNvSpPr>
          <p:nvPr>
            <p:ph idx="1"/>
          </p:nvPr>
        </p:nvSpPr>
        <p:spPr>
          <a:xfrm>
            <a:off x="1199117" y="1849821"/>
            <a:ext cx="10257160" cy="5181291"/>
          </a:xfrm>
        </p:spPr>
        <p:txBody>
          <a:bodyPr/>
          <a:lstStyle/>
          <a:p>
            <a:pPr>
              <a:lnSpc>
                <a:spcPct val="150000"/>
              </a:lnSpc>
            </a:pPr>
            <a:r>
              <a:rPr lang="en-US" dirty="0"/>
              <a:t>The ERBS is made up of five phases: 1) Green Business architecture, 2) Green Process mapping, 3) Creation of organization specific ERBS, 4) Implement reengineered processes and employ ERBS, 5) Improve continuously to monetize emissions.</a:t>
            </a:r>
          </a:p>
          <a:p>
            <a:pPr>
              <a:lnSpc>
                <a:spcPct val="150000"/>
              </a:lnSpc>
            </a:pPr>
            <a:r>
              <a:rPr lang="en-US" dirty="0"/>
              <a:t>In addition to the ERBS, there are several other frameworks and models that can be considered as the basis for ERBS.</a:t>
            </a:r>
          </a:p>
          <a:p>
            <a:pPr>
              <a:lnSpc>
                <a:spcPct val="150000"/>
              </a:lnSpc>
            </a:pPr>
            <a:r>
              <a:rPr lang="en-US" dirty="0"/>
              <a:t>Worthington (2009), and Procedural Model toward Sustainable Information Systems Management. The models Or frameworks for Green IT provide valuable input into the development of an ERBS.</a:t>
            </a:r>
          </a:p>
        </p:txBody>
      </p:sp>
      <p:sp>
        <p:nvSpPr>
          <p:cNvPr id="2" name="TextBox 1"/>
          <p:cNvSpPr txBox="1"/>
          <p:nvPr/>
        </p:nvSpPr>
        <p:spPr>
          <a:xfrm>
            <a:off x="1429408" y="1135118"/>
            <a:ext cx="6138041" cy="535531"/>
          </a:xfrm>
          <a:prstGeom prst="rect">
            <a:avLst/>
          </a:prstGeom>
          <a:noFill/>
        </p:spPr>
        <p:txBody>
          <a:bodyPr wrap="square" rtlCol="0">
            <a:spAutoFit/>
          </a:bodyPr>
          <a:lstStyle/>
          <a:p>
            <a:pPr defTabSz="914400">
              <a:lnSpc>
                <a:spcPct val="90000"/>
              </a:lnSpc>
              <a:spcBef>
                <a:spcPct val="0"/>
              </a:spcBef>
            </a:pPr>
            <a:r>
              <a:rPr lang="en-IN" sz="3200" cap="all" dirty="0">
                <a:latin typeface="+mj-lt"/>
                <a:ea typeface="+mj-ea"/>
                <a:cs typeface="+mj-cs"/>
              </a:rPr>
              <a:t>Phases of ERBS</a:t>
            </a:r>
          </a:p>
        </p:txBody>
      </p:sp>
    </p:spTree>
    <p:extLst>
      <p:ext uri="{BB962C8B-B14F-4D97-AF65-F5344CB8AC3E}">
        <p14:creationId xmlns:p14="http://schemas.microsoft.com/office/powerpoint/2010/main" val="92629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6263" y="2175643"/>
            <a:ext cx="6831724" cy="1107996"/>
          </a:xfrm>
          <a:prstGeom prst="rect">
            <a:avLst/>
          </a:prstGeom>
          <a:noFill/>
        </p:spPr>
        <p:txBody>
          <a:bodyPr wrap="square" rtlCol="0">
            <a:spAutoFit/>
          </a:bodyPr>
          <a:lstStyle/>
          <a:p>
            <a:r>
              <a:rPr lang="en-IN" sz="6600" b="1" dirty="0">
                <a:solidFill>
                  <a:srgbClr val="00B05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1858314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385</TotalTime>
  <Words>662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Gill Sans MT</vt:lpstr>
      <vt:lpstr>Times New Roman</vt:lpstr>
      <vt:lpstr>Gallery</vt:lpstr>
      <vt:lpstr>Green IT strategies </vt:lpstr>
      <vt:lpstr>Definitions </vt:lpstr>
      <vt:lpstr>Key Points</vt:lpstr>
      <vt:lpstr>goal of green it strategies</vt:lpstr>
      <vt:lpstr>Approach of green strategies:</vt:lpstr>
      <vt:lpstr>Eco-friendly strategies identified through surveys</vt:lpstr>
      <vt:lpstr>Frameworks of ERBS: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strategies :</dc:title>
  <dc:creator>sahil patil</dc:creator>
  <cp:lastModifiedBy>sahil patil</cp:lastModifiedBy>
  <cp:revision>26</cp:revision>
  <dcterms:created xsi:type="dcterms:W3CDTF">2022-08-27T06:40:46Z</dcterms:created>
  <dcterms:modified xsi:type="dcterms:W3CDTF">2022-09-07T18:40:27Z</dcterms:modified>
</cp:coreProperties>
</file>