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618303" TargetMode="External"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honesttogodless.blogspot.com/2011/07/hypocrisy-about-environment.html" TargetMode="External" /><Relationship Id="rId2" Type="http://schemas.openxmlformats.org/officeDocument/2006/relationships/image" Target="../media/image9.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save-energy-png" TargetMode="External"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s://www.merlot.org/merlot/viewSite.htm?id=9161022" TargetMode="External" /><Relationship Id="rId2" Type="http://schemas.openxmlformats.org/officeDocument/2006/relationships/image" Target="../media/image3.jpg" /><Relationship Id="rId1" Type="http://schemas.openxmlformats.org/officeDocument/2006/relationships/slideLayout" Target="../slideLayouts/slideLayout2.xml" /><Relationship Id="rId4" Type="http://schemas.openxmlformats.org/officeDocument/2006/relationships/hyperlink" Target="https://creativecommons.org/licenses/by-nc-sa/3.0/" TargetMode="External" /></Relationships>
</file>

<file path=ppt/slides/_rels/slide4.xml.rels><?xml version="1.0" encoding="UTF-8" standalone="yes"?>
<Relationships xmlns="http://schemas.openxmlformats.org/package/2006/relationships"><Relationship Id="rId3" Type="http://schemas.openxmlformats.org/officeDocument/2006/relationships/hyperlink" Target="https://www.peoplematters.in/article/culture/how-to-build-a-high-performance-organization-23189" TargetMode="External"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www.lirvin.net/WGuides/collabwrite.html" TargetMode="External" /><Relationship Id="rId2" Type="http://schemas.openxmlformats.org/officeDocument/2006/relationships/image" Target="../media/image5.jpg" /><Relationship Id="rId1" Type="http://schemas.openxmlformats.org/officeDocument/2006/relationships/slideLayout" Target="../slideLayouts/slideLayout2.xml" /><Relationship Id="rId5" Type="http://schemas.openxmlformats.org/officeDocument/2006/relationships/hyperlink" Target="https://www.ijoer.org/advancing-an-open-educational-resource-initiative-through-collaborative-leadership-doi10-18278-ijoer-2-1-5/" TargetMode="External"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hyperlink" Target="https://tekhdecoded.com/how-does-google-work-in-terms-of-ranking-websites/" TargetMode="External"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DCCD-BBA7-F456-3ACC-59C478C5C2B0}"/>
              </a:ext>
            </a:extLst>
          </p:cNvPr>
          <p:cNvSpPr>
            <a:spLocks noGrp="1"/>
          </p:cNvSpPr>
          <p:nvPr>
            <p:ph type="ctrTitle"/>
          </p:nvPr>
        </p:nvSpPr>
        <p:spPr/>
        <p:txBody>
          <a:bodyPr/>
          <a:lstStyle/>
          <a:p>
            <a:r>
              <a:rPr lang="en-US" dirty="0">
                <a:solidFill>
                  <a:schemeClr val="bg2">
                    <a:lumMod val="10000"/>
                  </a:schemeClr>
                </a:solidFill>
              </a:rPr>
              <a:t>Green</a:t>
            </a:r>
            <a:r>
              <a:rPr lang="en-US" dirty="0"/>
              <a:t> </a:t>
            </a:r>
            <a:r>
              <a:rPr lang="en-US" dirty="0">
                <a:solidFill>
                  <a:schemeClr val="bg2">
                    <a:lumMod val="10000"/>
                  </a:schemeClr>
                </a:solidFill>
              </a:rPr>
              <a:t>Technology</a:t>
            </a:r>
            <a:endParaRPr lang="en-IN" dirty="0">
              <a:solidFill>
                <a:schemeClr val="bg2">
                  <a:lumMod val="10000"/>
                </a:schemeClr>
              </a:solidFill>
            </a:endParaRPr>
          </a:p>
        </p:txBody>
      </p:sp>
      <p:sp>
        <p:nvSpPr>
          <p:cNvPr id="3" name="Subtitle 2">
            <a:extLst>
              <a:ext uri="{FF2B5EF4-FFF2-40B4-BE49-F238E27FC236}">
                <a16:creationId xmlns:a16="http://schemas.microsoft.com/office/drawing/2014/main" id="{B0CFE156-4A02-98FD-CFD8-474378FA996A}"/>
              </a:ext>
            </a:extLst>
          </p:cNvPr>
          <p:cNvSpPr>
            <a:spLocks noGrp="1"/>
          </p:cNvSpPr>
          <p:nvPr>
            <p:ph type="subTitle" idx="1"/>
          </p:nvPr>
        </p:nvSpPr>
        <p:spPr/>
        <p:txBody>
          <a:bodyPr>
            <a:normAutofit/>
          </a:bodyPr>
          <a:lstStyle/>
          <a:p>
            <a:r>
              <a:rPr lang="en-US" b="1" dirty="0"/>
              <a:t>Green Process</a:t>
            </a:r>
          </a:p>
          <a:p>
            <a:endParaRPr lang="en-IN" dirty="0"/>
          </a:p>
        </p:txBody>
      </p:sp>
      <p:sp>
        <p:nvSpPr>
          <p:cNvPr id="4" name="TextBox 3">
            <a:extLst>
              <a:ext uri="{FF2B5EF4-FFF2-40B4-BE49-F238E27FC236}">
                <a16:creationId xmlns:a16="http://schemas.microsoft.com/office/drawing/2014/main" id="{AE12EE50-12D4-CD0B-2DCE-735AF8DFF4F5}"/>
              </a:ext>
            </a:extLst>
          </p:cNvPr>
          <p:cNvSpPr txBox="1"/>
          <p:nvPr/>
        </p:nvSpPr>
        <p:spPr>
          <a:xfrm>
            <a:off x="9274003" y="6285390"/>
            <a:ext cx="2917997" cy="646331"/>
          </a:xfrm>
          <a:prstGeom prst="rect">
            <a:avLst/>
          </a:prstGeom>
          <a:noFill/>
        </p:spPr>
        <p:txBody>
          <a:bodyPr wrap="square" rtlCol="0">
            <a:spAutoFit/>
          </a:bodyPr>
          <a:lstStyle/>
          <a:p>
            <a:r>
              <a:rPr lang="en-IN">
                <a:solidFill>
                  <a:srgbClr val="000000"/>
                </a:solidFill>
              </a:rPr>
              <a:t>Created by Vivek, Pratik and Ashutosh</a:t>
            </a:r>
            <a:endParaRPr lang="en-IN" dirty="0">
              <a:solidFill>
                <a:srgbClr val="000000"/>
              </a:solidFill>
            </a:endParaRPr>
          </a:p>
        </p:txBody>
      </p:sp>
    </p:spTree>
    <p:extLst>
      <p:ext uri="{BB962C8B-B14F-4D97-AF65-F5344CB8AC3E}">
        <p14:creationId xmlns:p14="http://schemas.microsoft.com/office/powerpoint/2010/main" val="158899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9EE692-A7F1-BA3C-F96A-19063EF8863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550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D20A-AE0A-C8F9-9D87-BB9E4CA82A2C}"/>
              </a:ext>
            </a:extLst>
          </p:cNvPr>
          <p:cNvSpPr>
            <a:spLocks noGrp="1"/>
          </p:cNvSpPr>
          <p:nvPr>
            <p:ph type="title"/>
          </p:nvPr>
        </p:nvSpPr>
        <p:spPr>
          <a:xfrm>
            <a:off x="677334" y="839789"/>
            <a:ext cx="8596668" cy="1320800"/>
          </a:xfrm>
        </p:spPr>
        <p:txBody>
          <a:bodyPr/>
          <a:lstStyle/>
          <a:p>
            <a:r>
              <a:rPr lang="en-US" dirty="0"/>
              <a:t>What is Green Process?</a:t>
            </a:r>
            <a:br>
              <a:rPr lang="en-US" dirty="0"/>
            </a:br>
            <a:endParaRPr lang="en-IN" dirty="0"/>
          </a:p>
        </p:txBody>
      </p:sp>
      <p:sp>
        <p:nvSpPr>
          <p:cNvPr id="3" name="Content Placeholder 2">
            <a:extLst>
              <a:ext uri="{FF2B5EF4-FFF2-40B4-BE49-F238E27FC236}">
                <a16:creationId xmlns:a16="http://schemas.microsoft.com/office/drawing/2014/main" id="{982AB86E-376D-2600-44B7-B4DAE5742676}"/>
              </a:ext>
            </a:extLst>
          </p:cNvPr>
          <p:cNvSpPr>
            <a:spLocks noGrp="1"/>
          </p:cNvSpPr>
          <p:nvPr>
            <p:ph idx="1"/>
          </p:nvPr>
        </p:nvSpPr>
        <p:spPr>
          <a:xfrm>
            <a:off x="677334" y="1796605"/>
            <a:ext cx="8596668" cy="3880773"/>
          </a:xfrm>
        </p:spPr>
        <p:txBody>
          <a:bodyPr/>
          <a:lstStyle/>
          <a:p>
            <a:r>
              <a:rPr lang="en-US" dirty="0"/>
              <a:t>To reduce the carbon contents from the environment reengineering of business process takes place, such a process is termed as ‘Green Process.’</a:t>
            </a:r>
          </a:p>
          <a:p>
            <a:r>
              <a:rPr lang="en-US" dirty="0"/>
              <a:t>Such processes takes place or occur at three different levels namely:</a:t>
            </a:r>
          </a:p>
          <a:p>
            <a:r>
              <a:rPr lang="en-US" dirty="0"/>
              <a:t>Individual</a:t>
            </a:r>
          </a:p>
          <a:p>
            <a:r>
              <a:rPr lang="en-US" dirty="0"/>
              <a:t>Organizational</a:t>
            </a:r>
          </a:p>
          <a:p>
            <a:r>
              <a:rPr lang="en-US" dirty="0"/>
              <a:t>Collaborative</a:t>
            </a:r>
          </a:p>
          <a:p>
            <a:pPr marL="0" indent="0">
              <a:buNone/>
            </a:pPr>
            <a:r>
              <a:rPr lang="en-US" dirty="0"/>
              <a:t>Lets see all of the above types in brief!</a:t>
            </a:r>
          </a:p>
          <a:p>
            <a:endParaRPr lang="en-IN" dirty="0"/>
          </a:p>
        </p:txBody>
      </p:sp>
      <p:cxnSp>
        <p:nvCxnSpPr>
          <p:cNvPr id="5" name="Straight Connector 4">
            <a:extLst>
              <a:ext uri="{FF2B5EF4-FFF2-40B4-BE49-F238E27FC236}">
                <a16:creationId xmlns:a16="http://schemas.microsoft.com/office/drawing/2014/main" id="{8F9C421F-5BCA-BE41-65FC-2457C79238CE}"/>
              </a:ext>
            </a:extLst>
          </p:cNvPr>
          <p:cNvCxnSpPr>
            <a:stCxn id="2" idx="1"/>
          </p:cNvCxnSpPr>
          <p:nvPr/>
        </p:nvCxnSpPr>
        <p:spPr>
          <a:xfrm>
            <a:off x="677334" y="1500189"/>
            <a:ext cx="7836351" cy="0"/>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1F8C95B0-60DD-059A-67EB-FF344FB8830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2728358"/>
            <a:ext cx="2095500" cy="2381250"/>
          </a:xfrm>
          <a:prstGeom prst="rect">
            <a:avLst/>
          </a:prstGeom>
        </p:spPr>
      </p:pic>
    </p:spTree>
    <p:extLst>
      <p:ext uri="{BB962C8B-B14F-4D97-AF65-F5344CB8AC3E}">
        <p14:creationId xmlns:p14="http://schemas.microsoft.com/office/powerpoint/2010/main" val="62820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41231-63F7-0568-5214-72067F65C694}"/>
              </a:ext>
            </a:extLst>
          </p:cNvPr>
          <p:cNvSpPr>
            <a:spLocks noGrp="1"/>
          </p:cNvSpPr>
          <p:nvPr>
            <p:ph type="title"/>
          </p:nvPr>
        </p:nvSpPr>
        <p:spPr>
          <a:xfrm>
            <a:off x="677334" y="1053484"/>
            <a:ext cx="8596668" cy="1320800"/>
          </a:xfrm>
        </p:spPr>
        <p:txBody>
          <a:bodyPr/>
          <a:lstStyle/>
          <a:p>
            <a:r>
              <a:rPr lang="en-US" dirty="0"/>
              <a:t>Individual Process</a:t>
            </a:r>
            <a:endParaRPr lang="en-IN" dirty="0"/>
          </a:p>
        </p:txBody>
      </p:sp>
      <p:sp>
        <p:nvSpPr>
          <p:cNvPr id="3" name="Content Placeholder 2">
            <a:extLst>
              <a:ext uri="{FF2B5EF4-FFF2-40B4-BE49-F238E27FC236}">
                <a16:creationId xmlns:a16="http://schemas.microsoft.com/office/drawing/2014/main" id="{877639FF-140E-A9D2-A5BA-75B6C7BBA6EA}"/>
              </a:ext>
            </a:extLst>
          </p:cNvPr>
          <p:cNvSpPr>
            <a:spLocks noGrp="1"/>
          </p:cNvSpPr>
          <p:nvPr>
            <p:ph idx="1"/>
          </p:nvPr>
        </p:nvSpPr>
        <p:spPr/>
        <p:txBody>
          <a:bodyPr/>
          <a:lstStyle/>
          <a:p>
            <a:r>
              <a:rPr lang="en-US" dirty="0"/>
              <a:t>The efforts taken at individual level to reduce the carbon emission at the individual level is termed as the ‘Individual Process.’</a:t>
            </a:r>
          </a:p>
          <a:p>
            <a:r>
              <a:rPr lang="en-US" dirty="0"/>
              <a:t>Individual processes tend to be tactical and tend to provide quick wins, such as individuals switching off their computers, laptops when not in use.</a:t>
            </a:r>
          </a:p>
          <a:p>
            <a:r>
              <a:rPr lang="en-US" dirty="0"/>
              <a:t>Such efforts or tasks by every individual makes a huge impact on the environment and results in decrease in carbon level at significant level.</a:t>
            </a:r>
          </a:p>
          <a:p>
            <a:pPr marL="0" indent="0">
              <a:buNone/>
            </a:pPr>
            <a:endParaRPr lang="en-IN" dirty="0"/>
          </a:p>
        </p:txBody>
      </p:sp>
      <p:cxnSp>
        <p:nvCxnSpPr>
          <p:cNvPr id="5" name="Straight Connector 4">
            <a:extLst>
              <a:ext uri="{FF2B5EF4-FFF2-40B4-BE49-F238E27FC236}">
                <a16:creationId xmlns:a16="http://schemas.microsoft.com/office/drawing/2014/main" id="{D2080E8B-4604-42D6-C183-CC5773DDE65C}"/>
              </a:ext>
            </a:extLst>
          </p:cNvPr>
          <p:cNvCxnSpPr>
            <a:stCxn id="2" idx="1"/>
          </p:cNvCxnSpPr>
          <p:nvPr/>
        </p:nvCxnSpPr>
        <p:spPr>
          <a:xfrm>
            <a:off x="677334" y="1713884"/>
            <a:ext cx="8155948"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DAEC04E3-41F4-FD06-0C1A-137A81DF2A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17544" y="3779722"/>
            <a:ext cx="2597297" cy="3078278"/>
          </a:xfrm>
          <a:prstGeom prst="rect">
            <a:avLst/>
          </a:prstGeom>
        </p:spPr>
      </p:pic>
      <p:sp>
        <p:nvSpPr>
          <p:cNvPr id="8" name="TextBox 7">
            <a:extLst>
              <a:ext uri="{FF2B5EF4-FFF2-40B4-BE49-F238E27FC236}">
                <a16:creationId xmlns:a16="http://schemas.microsoft.com/office/drawing/2014/main" id="{FB5253EA-5D64-7AFA-A627-810AFC952C2B}"/>
              </a:ext>
            </a:extLst>
          </p:cNvPr>
          <p:cNvSpPr txBox="1"/>
          <p:nvPr/>
        </p:nvSpPr>
        <p:spPr>
          <a:xfrm>
            <a:off x="7217544" y="7043112"/>
            <a:ext cx="2597297" cy="369332"/>
          </a:xfrm>
          <a:prstGeom prst="rect">
            <a:avLst/>
          </a:prstGeom>
          <a:noFill/>
        </p:spPr>
        <p:txBody>
          <a:bodyPr wrap="square" rtlCol="0">
            <a:spAutoFit/>
          </a:bodyPr>
          <a:lstStyle/>
          <a:p>
            <a:r>
              <a:rPr lang="en-IN" sz="900">
                <a:hlinkClick r:id="rId3" tooltip="https://www.merlot.org/merlot/viewSite.htm?id=9161022"/>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367036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FB70-A3BB-96C7-B863-D853942C6901}"/>
              </a:ext>
            </a:extLst>
          </p:cNvPr>
          <p:cNvSpPr>
            <a:spLocks noGrp="1"/>
          </p:cNvSpPr>
          <p:nvPr>
            <p:ph type="title"/>
          </p:nvPr>
        </p:nvSpPr>
        <p:spPr>
          <a:xfrm>
            <a:off x="677334" y="1231037"/>
            <a:ext cx="8596668" cy="1320800"/>
          </a:xfrm>
        </p:spPr>
        <p:txBody>
          <a:bodyPr/>
          <a:lstStyle/>
          <a:p>
            <a:r>
              <a:rPr lang="en-US" dirty="0"/>
              <a:t>Organization Process</a:t>
            </a:r>
            <a:endParaRPr lang="en-IN" dirty="0"/>
          </a:p>
        </p:txBody>
      </p:sp>
      <p:sp>
        <p:nvSpPr>
          <p:cNvPr id="3" name="Content Placeholder 2">
            <a:extLst>
              <a:ext uri="{FF2B5EF4-FFF2-40B4-BE49-F238E27FC236}">
                <a16:creationId xmlns:a16="http://schemas.microsoft.com/office/drawing/2014/main" id="{20246719-DCE6-21DE-EEB7-73EF5456870D}"/>
              </a:ext>
            </a:extLst>
          </p:cNvPr>
          <p:cNvSpPr>
            <a:spLocks noGrp="1"/>
          </p:cNvSpPr>
          <p:nvPr>
            <p:ph idx="1"/>
          </p:nvPr>
        </p:nvSpPr>
        <p:spPr/>
        <p:txBody>
          <a:bodyPr/>
          <a:lstStyle/>
          <a:p>
            <a:r>
              <a:rPr lang="en-US" dirty="0"/>
              <a:t>We talk about an organization(be it any) we see a set of rules that is to be followed by every person related to the organization with any means. Organizations can play a crucial role in Green IT Revolution by implementing various rules and disciplines in interest to the environment.</a:t>
            </a:r>
          </a:p>
          <a:p>
            <a:r>
              <a:rPr lang="en-US" dirty="0"/>
              <a:t>Various policies can also be implemented to boost the green revolution and also to demonstrate the ROI on investment for green enterprise.</a:t>
            </a:r>
          </a:p>
          <a:p>
            <a:r>
              <a:rPr lang="en-US" dirty="0"/>
              <a:t>Organization level processes cover the individual processes.</a:t>
            </a:r>
          </a:p>
          <a:p>
            <a:endParaRPr lang="en-IN" dirty="0"/>
          </a:p>
        </p:txBody>
      </p:sp>
      <p:cxnSp>
        <p:nvCxnSpPr>
          <p:cNvPr id="5" name="Straight Connector 4">
            <a:extLst>
              <a:ext uri="{FF2B5EF4-FFF2-40B4-BE49-F238E27FC236}">
                <a16:creationId xmlns:a16="http://schemas.microsoft.com/office/drawing/2014/main" id="{F8DA368A-D987-19D1-48B6-7B2DF114C597}"/>
              </a:ext>
            </a:extLst>
          </p:cNvPr>
          <p:cNvCxnSpPr>
            <a:stCxn id="2" idx="1"/>
          </p:cNvCxnSpPr>
          <p:nvPr/>
        </p:nvCxnSpPr>
        <p:spPr>
          <a:xfrm>
            <a:off x="677334" y="1891437"/>
            <a:ext cx="8138192"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B24D0DFF-7493-D123-789E-14E26BC257D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99233" y="4464003"/>
            <a:ext cx="3891175" cy="2188786"/>
          </a:xfrm>
          <a:prstGeom prst="rect">
            <a:avLst/>
          </a:prstGeom>
        </p:spPr>
      </p:pic>
    </p:spTree>
    <p:extLst>
      <p:ext uri="{BB962C8B-B14F-4D97-AF65-F5344CB8AC3E}">
        <p14:creationId xmlns:p14="http://schemas.microsoft.com/office/powerpoint/2010/main" val="209388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59D8-EC78-0325-BB92-E23B6C6B4A90}"/>
              </a:ext>
            </a:extLst>
          </p:cNvPr>
          <p:cNvSpPr>
            <a:spLocks noGrp="1"/>
          </p:cNvSpPr>
          <p:nvPr>
            <p:ph type="title"/>
          </p:nvPr>
        </p:nvSpPr>
        <p:spPr>
          <a:xfrm>
            <a:off x="677334" y="1115628"/>
            <a:ext cx="8596668" cy="1320800"/>
          </a:xfrm>
        </p:spPr>
        <p:txBody>
          <a:bodyPr/>
          <a:lstStyle/>
          <a:p>
            <a:r>
              <a:rPr lang="en-US" dirty="0"/>
              <a:t>Collaborative Process</a:t>
            </a:r>
            <a:endParaRPr lang="en-IN" dirty="0"/>
          </a:p>
        </p:txBody>
      </p:sp>
      <p:sp>
        <p:nvSpPr>
          <p:cNvPr id="3" name="Content Placeholder 2">
            <a:extLst>
              <a:ext uri="{FF2B5EF4-FFF2-40B4-BE49-F238E27FC236}">
                <a16:creationId xmlns:a16="http://schemas.microsoft.com/office/drawing/2014/main" id="{EA4A2CE9-46A1-F5C2-D0F3-B654B9BD0049}"/>
              </a:ext>
            </a:extLst>
          </p:cNvPr>
          <p:cNvSpPr>
            <a:spLocks noGrp="1"/>
          </p:cNvSpPr>
          <p:nvPr>
            <p:ph idx="1"/>
          </p:nvPr>
        </p:nvSpPr>
        <p:spPr/>
        <p:txBody>
          <a:bodyPr/>
          <a:lstStyle/>
          <a:p>
            <a:r>
              <a:rPr lang="en-US" dirty="0"/>
              <a:t>When we talk about collaboration we often talk about  business organizations coming together on an investment or some programs that benefits both the organization/individuals with best suitable options.</a:t>
            </a:r>
          </a:p>
          <a:p>
            <a:r>
              <a:rPr lang="en-US" dirty="0"/>
              <a:t>Collaborative processes tend to deliver long term results/benefits. Collaborative processes requires more time and efforts and include more individual/organizations and multiple systems.</a:t>
            </a:r>
          </a:p>
          <a:p>
            <a:r>
              <a:rPr lang="en-US" dirty="0"/>
              <a:t>These processes can be very useful in scattering knowledge about green technologies and the regulations and other useful contents across regions.</a:t>
            </a:r>
          </a:p>
          <a:p>
            <a:r>
              <a:rPr lang="en-US" dirty="0"/>
              <a:t>Collaborative Processes are nothing but organization and individuals coming together and making efforts to spread awareness about Green IT and also making it happen in the near future.</a:t>
            </a:r>
            <a:endParaRPr lang="en-IN" dirty="0"/>
          </a:p>
        </p:txBody>
      </p:sp>
      <p:cxnSp>
        <p:nvCxnSpPr>
          <p:cNvPr id="5" name="Straight Connector 4">
            <a:extLst>
              <a:ext uri="{FF2B5EF4-FFF2-40B4-BE49-F238E27FC236}">
                <a16:creationId xmlns:a16="http://schemas.microsoft.com/office/drawing/2014/main" id="{E0389C8C-6663-814B-58C1-E2D570327269}"/>
              </a:ext>
            </a:extLst>
          </p:cNvPr>
          <p:cNvCxnSpPr>
            <a:stCxn id="2" idx="1"/>
          </p:cNvCxnSpPr>
          <p:nvPr/>
        </p:nvCxnSpPr>
        <p:spPr>
          <a:xfrm>
            <a:off x="677334" y="1776028"/>
            <a:ext cx="8750751" cy="43894"/>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316DF098-9A64-2BDC-3CEC-74F5FFA8046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02886" y="273296"/>
            <a:ext cx="1648158" cy="1502732"/>
          </a:xfrm>
          <a:prstGeom prst="rect">
            <a:avLst/>
          </a:prstGeom>
        </p:spPr>
      </p:pic>
      <p:pic>
        <p:nvPicPr>
          <p:cNvPr id="10" name="Picture 9">
            <a:extLst>
              <a:ext uri="{FF2B5EF4-FFF2-40B4-BE49-F238E27FC236}">
                <a16:creationId xmlns:a16="http://schemas.microsoft.com/office/drawing/2014/main" id="{198F2E89-6780-8BD3-D792-34A0DE0762A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975668" y="5435973"/>
            <a:ext cx="2268208" cy="1336208"/>
          </a:xfrm>
          <a:prstGeom prst="rect">
            <a:avLst/>
          </a:prstGeom>
        </p:spPr>
      </p:pic>
    </p:spTree>
    <p:extLst>
      <p:ext uri="{BB962C8B-B14F-4D97-AF65-F5344CB8AC3E}">
        <p14:creationId xmlns:p14="http://schemas.microsoft.com/office/powerpoint/2010/main" val="3551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D2C3C-E502-DE2F-CED8-1FE3C65DC053}"/>
              </a:ext>
            </a:extLst>
          </p:cNvPr>
          <p:cNvSpPr>
            <a:spLocks noGrp="1"/>
          </p:cNvSpPr>
          <p:nvPr>
            <p:ph type="title"/>
          </p:nvPr>
        </p:nvSpPr>
        <p:spPr/>
        <p:txBody>
          <a:bodyPr/>
          <a:lstStyle/>
          <a:p>
            <a:r>
              <a:rPr lang="en-US" dirty="0"/>
              <a:t>Green Processes: Individual, Organization, Collaborative.</a:t>
            </a:r>
            <a:endParaRPr lang="en-IN" dirty="0"/>
          </a:p>
        </p:txBody>
      </p:sp>
      <p:pic>
        <p:nvPicPr>
          <p:cNvPr id="10" name="Picture Placeholder 9">
            <a:extLst>
              <a:ext uri="{FF2B5EF4-FFF2-40B4-BE49-F238E27FC236}">
                <a16:creationId xmlns:a16="http://schemas.microsoft.com/office/drawing/2014/main" id="{CD557EC0-BA3C-9918-5489-8888B9F6E9E1}"/>
              </a:ext>
            </a:extLst>
          </p:cNvPr>
          <p:cNvPicPr>
            <a:picLocks noGrp="1" noChangeAspect="1"/>
          </p:cNvPicPr>
          <p:nvPr>
            <p:ph type="pic" idx="1"/>
          </p:nvPr>
        </p:nvPicPr>
        <p:blipFill rotWithShape="1">
          <a:blip r:embed="rId2"/>
          <a:srcRect t="13380" b="13380"/>
          <a:stretch/>
        </p:blipFill>
        <p:spPr>
          <a:xfrm>
            <a:off x="485499" y="913614"/>
            <a:ext cx="8788502" cy="3931535"/>
          </a:xfrm>
        </p:spPr>
      </p:pic>
      <p:sp>
        <p:nvSpPr>
          <p:cNvPr id="6" name="Text Placeholder 5">
            <a:extLst>
              <a:ext uri="{FF2B5EF4-FFF2-40B4-BE49-F238E27FC236}">
                <a16:creationId xmlns:a16="http://schemas.microsoft.com/office/drawing/2014/main" id="{A4F4E094-3C7E-8EB6-A535-B5FE72BFD955}"/>
              </a:ext>
            </a:extLst>
          </p:cNvPr>
          <p:cNvSpPr>
            <a:spLocks noGrp="1"/>
          </p:cNvSpPr>
          <p:nvPr>
            <p:ph type="body" sz="half" idx="2"/>
          </p:nvPr>
        </p:nvSpPr>
        <p:spPr/>
        <p:txBody>
          <a:bodyPr/>
          <a:lstStyle/>
          <a:p>
            <a:r>
              <a:rPr lang="en-US" dirty="0"/>
              <a:t>The following image gives a proper explanation about the various green processes and their key factors.</a:t>
            </a:r>
          </a:p>
          <a:p>
            <a:endParaRPr lang="en-IN" dirty="0"/>
          </a:p>
        </p:txBody>
      </p:sp>
    </p:spTree>
    <p:extLst>
      <p:ext uri="{BB962C8B-B14F-4D97-AF65-F5344CB8AC3E}">
        <p14:creationId xmlns:p14="http://schemas.microsoft.com/office/powerpoint/2010/main" val="50905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9D1ACB6-DD8A-347B-2145-08AC5ED5E06B}"/>
              </a:ext>
            </a:extLst>
          </p:cNvPr>
          <p:cNvSpPr txBox="1"/>
          <p:nvPr/>
        </p:nvSpPr>
        <p:spPr>
          <a:xfrm>
            <a:off x="1068773" y="1156135"/>
            <a:ext cx="8107680" cy="4801314"/>
          </a:xfrm>
          <a:prstGeom prst="rect">
            <a:avLst/>
          </a:prstGeom>
          <a:noFill/>
        </p:spPr>
        <p:txBody>
          <a:bodyPr wrap="square" rtlCol="0">
            <a:spAutoFit/>
          </a:bodyPr>
          <a:lstStyle/>
          <a:p>
            <a:r>
              <a:rPr lang="en-US" dirty="0"/>
              <a:t>Now while executing the above processes careful evaluation of these levels needs to be undertaken.</a:t>
            </a:r>
          </a:p>
          <a:p>
            <a:r>
              <a:rPr lang="en-US" dirty="0"/>
              <a:t>During this evaluation, these processes are listed, ranked (prioritized), modeled, optimized, and eventually, either retained or eliminated. These steps, as applicable collectively to all processes in the organization. These steps, in terms of Green BPR, further described as follows:</a:t>
            </a:r>
          </a:p>
          <a:p>
            <a:endParaRPr lang="en-US" dirty="0"/>
          </a:p>
          <a:p>
            <a:r>
              <a:rPr lang="en-US" dirty="0"/>
              <a:t>◾ </a:t>
            </a:r>
            <a:r>
              <a:rPr lang="en-US" i="1" u="sng" dirty="0"/>
              <a:t>Listing</a:t>
            </a:r>
            <a:r>
              <a:rPr lang="en-US" dirty="0"/>
              <a:t>—of all processes within an organization. This an initial list, which will be refined as this green transformation exercise proceeds. This list can be created based on the value creation of the organization and which can be categorized into primary, secondary, or supporting processes based on major functions of the organization such as production, inventory, supply chain , customer relations, finance, and HR. Each group of processes can again have levels, such as end-to-end processes, subprocesses, activities, and tasks. Each process within the list can have a description of what it provides or which goal of the organization is served by the process.</a:t>
            </a:r>
          </a:p>
          <a:p>
            <a:endParaRPr lang="en-US" dirty="0"/>
          </a:p>
        </p:txBody>
      </p:sp>
      <p:sp>
        <p:nvSpPr>
          <p:cNvPr id="11" name="TextBox 10">
            <a:extLst>
              <a:ext uri="{FF2B5EF4-FFF2-40B4-BE49-F238E27FC236}">
                <a16:creationId xmlns:a16="http://schemas.microsoft.com/office/drawing/2014/main" id="{D7DC88F0-268D-B917-2165-F4E83EBDC0E8}"/>
              </a:ext>
            </a:extLst>
          </p:cNvPr>
          <p:cNvSpPr txBox="1"/>
          <p:nvPr/>
        </p:nvSpPr>
        <p:spPr>
          <a:xfrm>
            <a:off x="1068773" y="310719"/>
            <a:ext cx="7995328" cy="830997"/>
          </a:xfrm>
          <a:prstGeom prst="rect">
            <a:avLst/>
          </a:prstGeom>
          <a:noFill/>
        </p:spPr>
        <p:txBody>
          <a:bodyPr wrap="square" rtlCol="0">
            <a:spAutoFit/>
          </a:bodyPr>
          <a:lstStyle/>
          <a:p>
            <a:r>
              <a:rPr lang="en-US" sz="2400" b="1" dirty="0">
                <a:solidFill>
                  <a:schemeClr val="accent1"/>
                </a:solidFill>
              </a:rPr>
              <a:t>Understanding various methods for evaluation of processes:</a:t>
            </a:r>
            <a:endParaRPr lang="en-IN" sz="2400" b="1" dirty="0">
              <a:solidFill>
                <a:schemeClr val="accent1"/>
              </a:solidFill>
            </a:endParaRPr>
          </a:p>
        </p:txBody>
      </p:sp>
    </p:spTree>
    <p:extLst>
      <p:ext uri="{BB962C8B-B14F-4D97-AF65-F5344CB8AC3E}">
        <p14:creationId xmlns:p14="http://schemas.microsoft.com/office/powerpoint/2010/main" val="241352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5C6304-3DBB-37C3-FC50-3BD8BE051B07}"/>
              </a:ext>
            </a:extLst>
          </p:cNvPr>
          <p:cNvSpPr txBox="1"/>
          <p:nvPr/>
        </p:nvSpPr>
        <p:spPr>
          <a:xfrm>
            <a:off x="1020932" y="417250"/>
            <a:ext cx="7892249" cy="6186309"/>
          </a:xfrm>
          <a:prstGeom prst="rect">
            <a:avLst/>
          </a:prstGeom>
          <a:noFill/>
        </p:spPr>
        <p:txBody>
          <a:bodyPr wrap="square" rtlCol="0">
            <a:spAutoFit/>
          </a:bodyPr>
          <a:lstStyle/>
          <a:p>
            <a:r>
              <a:rPr lang="en-US" dirty="0"/>
              <a:t>◾ </a:t>
            </a:r>
            <a:r>
              <a:rPr lang="en-US" i="1" u="sng" dirty="0"/>
              <a:t>Ranking</a:t>
            </a:r>
            <a:r>
              <a:rPr lang="en-US" dirty="0"/>
              <a:t>—of the processes within the process list can be undertaken based on the carbon criteria. Thus, while normal BPM exercises list the processes with criteria such as their costs and effectiveness, in Green BPM, these processes are also ranked based on the amount of</a:t>
            </a:r>
          </a:p>
          <a:p>
            <a:r>
              <a:rPr lang="en-US" dirty="0"/>
              <a:t>estimated carbon they produce. While this estimation can be uncertain in the first instance, still as the organization proceeds with its Green BPM exercise, it can easily reevaluate its carbon estimates. This ranking is meant to provide an understanding of which particular processes should be given highest priority in terms of green reengineering.</a:t>
            </a:r>
          </a:p>
          <a:p>
            <a:endParaRPr lang="en-US" dirty="0"/>
          </a:p>
          <a:p>
            <a:r>
              <a:rPr lang="en-US" dirty="0"/>
              <a:t>◾ Modeling—process reengineering requires accurate modeling of those processes. If an organization has already undertaken a BPM exercise, process models for all major processes should be available. If not, the green transformation project can start by modeling the processes that are ranked high in the previous step. Process modeling in itself is a vast topic;</a:t>
            </a:r>
          </a:p>
          <a:p>
            <a:r>
              <a:rPr lang="en-US" dirty="0"/>
              <a:t>however, here it has been discussed within the narrow context of Green BPR. The (Unified Modeling Language) UML ( particularly its use cases and activity graphs), user stories, BPMN (business process modeling notation), and ( Integration Definition) IDEF are all well-known techniques for process modeling. Any of these techniques, or their combination,</a:t>
            </a:r>
          </a:p>
          <a:p>
            <a:r>
              <a:rPr lang="en-US" dirty="0"/>
              <a:t>can be used for modeling of processes.</a:t>
            </a:r>
          </a:p>
          <a:p>
            <a:endParaRPr lang="en-IN" dirty="0"/>
          </a:p>
        </p:txBody>
      </p:sp>
      <p:pic>
        <p:nvPicPr>
          <p:cNvPr id="4" name="Picture 3">
            <a:extLst>
              <a:ext uri="{FF2B5EF4-FFF2-40B4-BE49-F238E27FC236}">
                <a16:creationId xmlns:a16="http://schemas.microsoft.com/office/drawing/2014/main" id="{F93E4DB4-C6E7-3E09-41B6-7643AA42967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59297" y="1721155"/>
            <a:ext cx="3356874" cy="3534426"/>
          </a:xfrm>
          <a:prstGeom prst="rect">
            <a:avLst/>
          </a:prstGeom>
        </p:spPr>
      </p:pic>
    </p:spTree>
    <p:extLst>
      <p:ext uri="{BB962C8B-B14F-4D97-AF65-F5344CB8AC3E}">
        <p14:creationId xmlns:p14="http://schemas.microsoft.com/office/powerpoint/2010/main" val="322327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E6AE09-C3F5-0712-2430-4055914F30B6}"/>
              </a:ext>
            </a:extLst>
          </p:cNvPr>
          <p:cNvSpPr txBox="1"/>
          <p:nvPr/>
        </p:nvSpPr>
        <p:spPr>
          <a:xfrm>
            <a:off x="177553" y="257452"/>
            <a:ext cx="9374820" cy="6186309"/>
          </a:xfrm>
          <a:prstGeom prst="rect">
            <a:avLst/>
          </a:prstGeom>
          <a:noFill/>
        </p:spPr>
        <p:txBody>
          <a:bodyPr wrap="square" rtlCol="0">
            <a:spAutoFit/>
          </a:bodyPr>
          <a:lstStyle/>
          <a:p>
            <a:r>
              <a:rPr lang="en-US" dirty="0"/>
              <a:t>◾ </a:t>
            </a:r>
            <a:r>
              <a:rPr lang="en-US" i="1" u="sng" dirty="0"/>
              <a:t>Optimizing</a:t>
            </a:r>
            <a:r>
              <a:rPr lang="en-US" dirty="0"/>
              <a:t>—this step is the study of the processes that are modeled from their carbon impact. Thus, each activity within the process model can be studied and the carbon generated within that activity ascertained. Then, that activity can be modified to reduce its carbon, supported by technologies and systems to again reduce its carbon, or eliminated if found to be unnecessary. The optimization of processes is a substantial part of the Green BPM exercise and has to be taken in coordination with other dimensions of the organization.</a:t>
            </a:r>
          </a:p>
          <a:p>
            <a:r>
              <a:rPr lang="en-US" dirty="0"/>
              <a:t>◾ </a:t>
            </a:r>
            <a:r>
              <a:rPr lang="en-US" i="1" u="sng" dirty="0"/>
              <a:t>Retaining</a:t>
            </a:r>
            <a:r>
              <a:rPr lang="en-US" dirty="0"/>
              <a:t>—processes that are modeled and optimized will reduce their carbon contribution. These are the processes that can be retained and placed in a continuously optimized mode. These processes will also be the core business processes of the organization that have to be maintained in the best possible way. Therefore, for processes that have to be retained, the rankings will be high and the optimization process will be iterated two to three times.</a:t>
            </a:r>
          </a:p>
          <a:p>
            <a:r>
              <a:rPr lang="en-US" dirty="0"/>
              <a:t>◾ </a:t>
            </a:r>
            <a:r>
              <a:rPr lang="en-US" i="1" u="sng" dirty="0"/>
              <a:t>Removing</a:t>
            </a:r>
            <a:r>
              <a:rPr lang="en-US" dirty="0"/>
              <a:t>—the BPM exercise will also identify processes that are either redundant/duplicated or are so excessively carbon inefficient that they have to be replaced. These are the processes that will be removed from the suite of business processes. The impact of their removal has to be studied across all other dimensions before processes are removed. In practice, it is also discovered that some processes, typically manual processes, that were being undertaken without total awareness on the part of the rest of the organization, will get eliminated. The informal processes, however, are the most difficult to eliminate as they don’t have proper process models and supporting technologies.</a:t>
            </a:r>
            <a:endParaRPr lang="en-IN" dirty="0"/>
          </a:p>
        </p:txBody>
      </p:sp>
    </p:spTree>
    <p:extLst>
      <p:ext uri="{BB962C8B-B14F-4D97-AF65-F5344CB8AC3E}">
        <p14:creationId xmlns:p14="http://schemas.microsoft.com/office/powerpoint/2010/main" val="350132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TotalTime>
  <Words>1120</Words>
  <Application>Microsoft Office PowerPoint</Application>
  <PresentationFormat>Widescreen</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Green Technology</vt:lpstr>
      <vt:lpstr>What is Green Process? </vt:lpstr>
      <vt:lpstr>Individual Process</vt:lpstr>
      <vt:lpstr>Organization Process</vt:lpstr>
      <vt:lpstr>Collaborative Process</vt:lpstr>
      <vt:lpstr>Green Processes: Individual, Organization, Collaborative.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Technology</dc:title>
  <dc:creator>Vivek Yadav</dc:creator>
  <cp:lastModifiedBy>yadavvivek58778@gmail.com</cp:lastModifiedBy>
  <cp:revision>2</cp:revision>
  <dcterms:created xsi:type="dcterms:W3CDTF">2022-08-28T12:45:42Z</dcterms:created>
  <dcterms:modified xsi:type="dcterms:W3CDTF">2022-10-19T13:50:55Z</dcterms:modified>
</cp:coreProperties>
</file>