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8" r:id="rId7"/>
    <p:sldId id="261" r:id="rId8"/>
    <p:sldId id="262" r:id="rId9"/>
    <p:sldId id="263" r:id="rId10"/>
    <p:sldId id="269"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94291" autoAdjust="0"/>
  </p:normalViewPr>
  <p:slideViewPr>
    <p:cSldViewPr snapToGrid="0">
      <p:cViewPr varScale="1">
        <p:scale>
          <a:sx n="61" d="100"/>
          <a:sy n="61" d="100"/>
        </p:scale>
        <p:origin x="72" y="23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7AEF73-3286-4170-83B7-E42634EC882D}" type="datetimeFigureOut">
              <a:rPr lang="en-US" smtClean="0"/>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51E4F-5D61-4DA4-BB0D-11400E2CC67D}" type="slidenum">
              <a:rPr lang="en-US" smtClean="0"/>
              <a:t>‹#›</a:t>
            </a:fld>
            <a:endParaRPr lang="en-US"/>
          </a:p>
        </p:txBody>
      </p:sp>
    </p:spTree>
    <p:extLst>
      <p:ext uri="{BB962C8B-B14F-4D97-AF65-F5344CB8AC3E}">
        <p14:creationId xmlns:p14="http://schemas.microsoft.com/office/powerpoint/2010/main" val="4137746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051E4F-5D61-4DA4-BB0D-11400E2CC67D}" type="slidenum">
              <a:rPr lang="en-US" smtClean="0"/>
              <a:t>6</a:t>
            </a:fld>
            <a:endParaRPr lang="en-US"/>
          </a:p>
        </p:txBody>
      </p:sp>
    </p:spTree>
    <p:extLst>
      <p:ext uri="{BB962C8B-B14F-4D97-AF65-F5344CB8AC3E}">
        <p14:creationId xmlns:p14="http://schemas.microsoft.com/office/powerpoint/2010/main" val="29867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051E4F-5D61-4DA4-BB0D-11400E2CC67D}" type="slidenum">
              <a:rPr lang="en-US" smtClean="0"/>
              <a:t>11</a:t>
            </a:fld>
            <a:endParaRPr lang="en-US"/>
          </a:p>
        </p:txBody>
      </p:sp>
    </p:spTree>
    <p:extLst>
      <p:ext uri="{BB962C8B-B14F-4D97-AF65-F5344CB8AC3E}">
        <p14:creationId xmlns:p14="http://schemas.microsoft.com/office/powerpoint/2010/main" val="2762781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182493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38498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39109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1937148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8844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1990152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2490032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1244162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161583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8654D-1CFB-4710-8214-AE1A39F4419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225548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68654D-1CFB-4710-8214-AE1A39F44197}"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394706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68654D-1CFB-4710-8214-AE1A39F44197}"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62997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68654D-1CFB-4710-8214-AE1A39F44197}"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221885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8654D-1CFB-4710-8214-AE1A39F44197}"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37389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68654D-1CFB-4710-8214-AE1A39F44197}"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201946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8654D-1CFB-4710-8214-AE1A39F44197}"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45FEA-3EAB-49E8-9EA5-2FFDE190C359}" type="slidenum">
              <a:rPr lang="en-US" smtClean="0"/>
              <a:t>‹#›</a:t>
            </a:fld>
            <a:endParaRPr lang="en-US"/>
          </a:p>
        </p:txBody>
      </p:sp>
    </p:spTree>
    <p:extLst>
      <p:ext uri="{BB962C8B-B14F-4D97-AF65-F5344CB8AC3E}">
        <p14:creationId xmlns:p14="http://schemas.microsoft.com/office/powerpoint/2010/main" val="239123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68654D-1CFB-4710-8214-AE1A39F44197}" type="datetimeFigureOut">
              <a:rPr lang="en-US" smtClean="0"/>
              <a:t>9/21/2022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A45FEA-3EAB-49E8-9EA5-2FFDE190C359}" type="slidenum">
              <a:rPr lang="en-US" smtClean="0"/>
              <a:t>‹#›</a:t>
            </a:fld>
            <a:endParaRPr lang="en-US"/>
          </a:p>
        </p:txBody>
      </p:sp>
    </p:spTree>
    <p:extLst>
      <p:ext uri="{BB962C8B-B14F-4D97-AF65-F5344CB8AC3E}">
        <p14:creationId xmlns:p14="http://schemas.microsoft.com/office/powerpoint/2010/main" val="357043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DE4F-810E-4C0C-8145-CBCC96B43BE6}"/>
              </a:ext>
            </a:extLst>
          </p:cNvPr>
          <p:cNvSpPr>
            <a:spLocks noGrp="1"/>
          </p:cNvSpPr>
          <p:nvPr>
            <p:ph type="ctrTitle"/>
          </p:nvPr>
        </p:nvSpPr>
        <p:spPr>
          <a:xfrm>
            <a:off x="1207522" y="2451830"/>
            <a:ext cx="7766936" cy="1646302"/>
          </a:xfrm>
        </p:spPr>
        <p:txBody>
          <a:bodyPr/>
          <a:lstStyle/>
          <a:p>
            <a:pPr algn="ctr"/>
            <a:r>
              <a:rPr lang="en-US" sz="8000" b="1" u="sng" dirty="0">
                <a:solidFill>
                  <a:schemeClr val="accent2"/>
                </a:solidFill>
              </a:rPr>
              <a:t>Green Process</a:t>
            </a:r>
          </a:p>
        </p:txBody>
      </p:sp>
    </p:spTree>
    <p:extLst>
      <p:ext uri="{BB962C8B-B14F-4D97-AF65-F5344CB8AC3E}">
        <p14:creationId xmlns:p14="http://schemas.microsoft.com/office/powerpoint/2010/main" val="367519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4D56F39-4093-42BC-82B0-5DA94C645EC1}"/>
              </a:ext>
            </a:extLst>
          </p:cNvPr>
          <p:cNvSpPr>
            <a:spLocks noGrp="1"/>
          </p:cNvSpPr>
          <p:nvPr>
            <p:ph type="title"/>
          </p:nvPr>
        </p:nvSpPr>
        <p:spPr>
          <a:xfrm>
            <a:off x="1008409" y="609600"/>
            <a:ext cx="7804514" cy="1320800"/>
          </a:xfrm>
        </p:spPr>
        <p:txBody>
          <a:bodyPr>
            <a:noAutofit/>
          </a:bodyPr>
          <a:lstStyle/>
          <a:p>
            <a:r>
              <a:rPr lang="en-US" sz="2400" dirty="0">
                <a:solidFill>
                  <a:schemeClr val="tx1"/>
                </a:solidFill>
                <a:latin typeface="Arial" panose="020B0604020202020204" pitchFamily="34" charset="0"/>
                <a:cs typeface="Arial" panose="020B0604020202020204" pitchFamily="34" charset="0"/>
              </a:rPr>
              <a:t>The manner in which the rule is implemented can be optimized by modeling, studying, and changing the activities of the process.</a:t>
            </a:r>
            <a:br>
              <a:rPr lang="en-US" sz="2400" dirty="0">
                <a:solidFill>
                  <a:schemeClr val="tx1"/>
                </a:solidFill>
                <a:latin typeface="Arial" panose="020B0604020202020204" pitchFamily="34" charset="0"/>
                <a:cs typeface="Arial" panose="020B0604020202020204" pitchFamily="34" charset="0"/>
              </a:rPr>
            </a:br>
            <a:endParaRPr lang="en-US" sz="2400" dirty="0">
              <a:solidFill>
                <a:schemeClr val="tx1"/>
              </a:solidFill>
            </a:endParaRPr>
          </a:p>
        </p:txBody>
      </p:sp>
      <p:pic>
        <p:nvPicPr>
          <p:cNvPr id="11" name="Content Placeholder 10">
            <a:extLst>
              <a:ext uri="{FF2B5EF4-FFF2-40B4-BE49-F238E27FC236}">
                <a16:creationId xmlns:a16="http://schemas.microsoft.com/office/drawing/2014/main" id="{BFA63780-3D9D-40D8-86CF-2B494A9879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193" y="2522484"/>
            <a:ext cx="6542689" cy="3725916"/>
          </a:xfrm>
        </p:spPr>
      </p:pic>
      <p:sp>
        <p:nvSpPr>
          <p:cNvPr id="12" name="Arrow: Right 11">
            <a:extLst>
              <a:ext uri="{FF2B5EF4-FFF2-40B4-BE49-F238E27FC236}">
                <a16:creationId xmlns:a16="http://schemas.microsoft.com/office/drawing/2014/main" id="{D5B56D54-8603-4FC0-857B-408720C658B9}"/>
              </a:ext>
            </a:extLst>
          </p:cNvPr>
          <p:cNvSpPr/>
          <p:nvPr/>
        </p:nvSpPr>
        <p:spPr>
          <a:xfrm>
            <a:off x="583323" y="772510"/>
            <a:ext cx="425086" cy="220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752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B639A-94C8-4C36-A1C6-DF67D4E2656D}"/>
              </a:ext>
            </a:extLst>
          </p:cNvPr>
          <p:cNvSpPr>
            <a:spLocks noGrp="1"/>
          </p:cNvSpPr>
          <p:nvPr>
            <p:ph idx="1"/>
          </p:nvPr>
        </p:nvSpPr>
        <p:spPr>
          <a:xfrm>
            <a:off x="598506" y="630621"/>
            <a:ext cx="8596668" cy="5218385"/>
          </a:xfrm>
        </p:spPr>
        <p:txBody>
          <a:bodyPr>
            <a:noAutofit/>
          </a:bodyPr>
          <a:lstStyle/>
          <a:p>
            <a:r>
              <a:rPr lang="en-US" sz="2000" b="1" dirty="0">
                <a:latin typeface="Arial" panose="020B0604020202020204" pitchFamily="34" charset="0"/>
                <a:cs typeface="Arial" panose="020B0604020202020204" pitchFamily="34" charset="0"/>
              </a:rPr>
              <a:t>During a Green BPR exercise, careful evaluation of all these business processes at individual, organizational, and collaborative levels within the organization needs to be undertaken. </a:t>
            </a:r>
          </a:p>
          <a:p>
            <a:pPr marL="0" indent="0">
              <a:buNone/>
            </a:pP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During this e valuation, these processes are listed, ranked (prioritized), modeled, optimized, and eventually, either retained or eliminated. </a:t>
            </a:r>
          </a:p>
          <a:p>
            <a:pPr marL="0" indent="0">
              <a:buNone/>
            </a:pP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These steps, as applicable collectively to all processes in the organization. </a:t>
            </a:r>
          </a:p>
          <a:p>
            <a:pPr marL="0" indent="0">
              <a:buNone/>
            </a:pP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These steps, in terms of Green BPR, can be further described as follows:-</a:t>
            </a:r>
          </a:p>
        </p:txBody>
      </p:sp>
    </p:spTree>
    <p:extLst>
      <p:ext uri="{BB962C8B-B14F-4D97-AF65-F5344CB8AC3E}">
        <p14:creationId xmlns:p14="http://schemas.microsoft.com/office/powerpoint/2010/main" val="1714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544FC-AFB8-4157-93AD-7A2ED29CC724}"/>
              </a:ext>
            </a:extLst>
          </p:cNvPr>
          <p:cNvSpPr>
            <a:spLocks noGrp="1"/>
          </p:cNvSpPr>
          <p:nvPr>
            <p:ph idx="1"/>
          </p:nvPr>
        </p:nvSpPr>
        <p:spPr>
          <a:xfrm>
            <a:off x="677334" y="756745"/>
            <a:ext cx="8596668" cy="5615693"/>
          </a:xfrm>
        </p:spPr>
        <p:txBody>
          <a:bodyPr/>
          <a:lstStyle/>
          <a:p>
            <a:pPr marL="0" indent="0">
              <a:buNone/>
            </a:pPr>
            <a:endParaRPr lang="en-US" sz="2800" b="1" u="sng" dirty="0"/>
          </a:p>
          <a:p>
            <a:pPr marL="0" indent="0">
              <a:buNone/>
            </a:pPr>
            <a:r>
              <a:rPr lang="en-US" sz="2800" b="1" u="sng" dirty="0">
                <a:solidFill>
                  <a:srgbClr val="92D050"/>
                </a:solidFill>
              </a:rPr>
              <a:t>1] Listing:-</a:t>
            </a:r>
          </a:p>
          <a:p>
            <a:pPr marL="0" indent="0">
              <a:buNone/>
            </a:pPr>
            <a:r>
              <a:rPr lang="en-US" sz="2400" dirty="0"/>
              <a:t>All processes within an organization. This is an initial list, which will be refined as this green transformation exercise proceeds.</a:t>
            </a:r>
          </a:p>
          <a:p>
            <a:pPr marL="0" indent="0">
              <a:buNone/>
            </a:pPr>
            <a:endParaRPr lang="en-US" dirty="0"/>
          </a:p>
          <a:p>
            <a:pPr marL="0" indent="0">
              <a:buNone/>
            </a:pPr>
            <a:endParaRPr lang="en-US" dirty="0"/>
          </a:p>
          <a:p>
            <a:pPr marL="0" indent="0">
              <a:buNone/>
            </a:pPr>
            <a:r>
              <a:rPr lang="en-US" sz="2800" b="1" u="sng" dirty="0">
                <a:solidFill>
                  <a:srgbClr val="92D050"/>
                </a:solidFill>
              </a:rPr>
              <a:t>2] Ranking:-</a:t>
            </a:r>
            <a:r>
              <a:rPr lang="en-US" dirty="0">
                <a:solidFill>
                  <a:srgbClr val="92D050"/>
                </a:solidFill>
              </a:rPr>
              <a:t> </a:t>
            </a:r>
          </a:p>
          <a:p>
            <a:pPr marL="0" indent="0">
              <a:buNone/>
            </a:pPr>
            <a:r>
              <a:rPr lang="en-US" sz="2400" dirty="0"/>
              <a:t>This process list can be undertaken based on the carbon criteria.</a:t>
            </a:r>
          </a:p>
        </p:txBody>
      </p:sp>
    </p:spTree>
    <p:extLst>
      <p:ext uri="{BB962C8B-B14F-4D97-AF65-F5344CB8AC3E}">
        <p14:creationId xmlns:p14="http://schemas.microsoft.com/office/powerpoint/2010/main" val="3655936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F94D8-C9F9-4FAC-B408-B6B6531AC190}"/>
              </a:ext>
            </a:extLst>
          </p:cNvPr>
          <p:cNvSpPr>
            <a:spLocks noGrp="1"/>
          </p:cNvSpPr>
          <p:nvPr>
            <p:ph idx="1"/>
          </p:nvPr>
        </p:nvSpPr>
        <p:spPr>
          <a:xfrm>
            <a:off x="677334" y="646388"/>
            <a:ext cx="8596668" cy="4887310"/>
          </a:xfrm>
        </p:spPr>
        <p:txBody>
          <a:bodyPr/>
          <a:lstStyle/>
          <a:p>
            <a:pPr marL="0" indent="0">
              <a:buNone/>
            </a:pPr>
            <a:r>
              <a:rPr lang="en-US" sz="2800" b="1" u="sng" dirty="0">
                <a:solidFill>
                  <a:srgbClr val="92D050"/>
                </a:solidFill>
              </a:rPr>
              <a:t>3] Modeling:-</a:t>
            </a:r>
          </a:p>
          <a:p>
            <a:pPr marL="0" indent="0">
              <a:buNone/>
            </a:pPr>
            <a:r>
              <a:rPr lang="en-US" sz="2400" dirty="0">
                <a:solidFill>
                  <a:schemeClr val="tx1">
                    <a:lumMod val="65000"/>
                    <a:lumOff val="35000"/>
                  </a:schemeClr>
                </a:solidFill>
              </a:rPr>
              <a:t>This</a:t>
            </a:r>
            <a:r>
              <a:rPr lang="en-US" sz="2400" dirty="0">
                <a:solidFill>
                  <a:schemeClr val="tx1"/>
                </a:solidFill>
              </a:rPr>
              <a:t> </a:t>
            </a:r>
            <a:r>
              <a:rPr lang="en-US" sz="2400" dirty="0">
                <a:solidFill>
                  <a:schemeClr val="tx1">
                    <a:lumMod val="65000"/>
                    <a:lumOff val="35000"/>
                  </a:schemeClr>
                </a:solidFill>
              </a:rPr>
              <a:t>process</a:t>
            </a:r>
            <a:r>
              <a:rPr lang="en-US" sz="2400" dirty="0"/>
              <a:t> reengineering requires accurate modeling of those processes. If an organization has already undertaken a BPM exercise, process models for all major processes should be available.</a:t>
            </a:r>
          </a:p>
          <a:p>
            <a:pPr marL="0" indent="0">
              <a:buNone/>
            </a:pPr>
            <a:endParaRPr lang="en-US" dirty="0"/>
          </a:p>
          <a:p>
            <a:pPr marL="0" indent="0">
              <a:buNone/>
            </a:pPr>
            <a:r>
              <a:rPr lang="en-US" sz="2800" b="1" u="sng" dirty="0">
                <a:solidFill>
                  <a:srgbClr val="92D050"/>
                </a:solidFill>
              </a:rPr>
              <a:t>4] Optimizing:-</a:t>
            </a:r>
            <a:r>
              <a:rPr lang="en-US" dirty="0">
                <a:solidFill>
                  <a:srgbClr val="92D050"/>
                </a:solidFill>
              </a:rPr>
              <a:t> </a:t>
            </a:r>
          </a:p>
          <a:p>
            <a:pPr marL="0" indent="0">
              <a:buNone/>
            </a:pPr>
            <a:r>
              <a:rPr lang="en-US" sz="2400" dirty="0"/>
              <a:t>This step is the study of the processes that are modeled from their carbon impact. Thus, each activity within the process model can be studied and the carbon generated within that activity ascertained.</a:t>
            </a:r>
          </a:p>
        </p:txBody>
      </p:sp>
    </p:spTree>
    <p:extLst>
      <p:ext uri="{BB962C8B-B14F-4D97-AF65-F5344CB8AC3E}">
        <p14:creationId xmlns:p14="http://schemas.microsoft.com/office/powerpoint/2010/main" val="2834160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89383-C4B3-432C-9FBC-3C1DBC97E882}"/>
              </a:ext>
            </a:extLst>
          </p:cNvPr>
          <p:cNvSpPr>
            <a:spLocks noGrp="1"/>
          </p:cNvSpPr>
          <p:nvPr>
            <p:ph idx="1"/>
          </p:nvPr>
        </p:nvSpPr>
        <p:spPr>
          <a:xfrm>
            <a:off x="677334" y="709449"/>
            <a:ext cx="8596668" cy="5331914"/>
          </a:xfrm>
        </p:spPr>
        <p:txBody>
          <a:bodyPr/>
          <a:lstStyle/>
          <a:p>
            <a:pPr marL="0" indent="0">
              <a:buNone/>
            </a:pPr>
            <a:r>
              <a:rPr lang="en-US" sz="2800" b="1" u="sng" dirty="0">
                <a:solidFill>
                  <a:srgbClr val="92D050"/>
                </a:solidFill>
              </a:rPr>
              <a:t>5] Retaining:-</a:t>
            </a:r>
          </a:p>
          <a:p>
            <a:pPr marL="0" indent="0">
              <a:buNone/>
            </a:pPr>
            <a:r>
              <a:rPr lang="en-US" sz="2400" dirty="0"/>
              <a:t>The processes that are modeled and optimized will reduce their carbon contribution. These are the processes that can be retained and placed in a continuously optimized mode.</a:t>
            </a:r>
          </a:p>
          <a:p>
            <a:pPr marL="0" indent="0">
              <a:buNone/>
            </a:pPr>
            <a:endParaRPr lang="en-US" dirty="0"/>
          </a:p>
          <a:p>
            <a:pPr marL="0" indent="0">
              <a:buNone/>
            </a:pPr>
            <a:endParaRPr lang="en-US" dirty="0"/>
          </a:p>
          <a:p>
            <a:pPr marL="0" indent="0">
              <a:buNone/>
            </a:pPr>
            <a:r>
              <a:rPr lang="en-US" sz="2800" b="1" u="sng" dirty="0">
                <a:solidFill>
                  <a:srgbClr val="92D050"/>
                </a:solidFill>
              </a:rPr>
              <a:t>6] Removing:- </a:t>
            </a:r>
          </a:p>
          <a:p>
            <a:pPr marL="0" indent="0">
              <a:buNone/>
            </a:pPr>
            <a:r>
              <a:rPr lang="en-US" sz="2400" dirty="0"/>
              <a:t>The BPM exercise will also identify processes that are either redundant/duplicated or are so excessively carbon inefficient that they have to be replaced.</a:t>
            </a:r>
          </a:p>
        </p:txBody>
      </p:sp>
    </p:spTree>
    <p:extLst>
      <p:ext uri="{BB962C8B-B14F-4D97-AF65-F5344CB8AC3E}">
        <p14:creationId xmlns:p14="http://schemas.microsoft.com/office/powerpoint/2010/main" val="2133743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2503CB-70C7-4353-88AF-646AA14969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987" y="488731"/>
            <a:ext cx="5896302" cy="6164317"/>
          </a:xfrm>
        </p:spPr>
      </p:pic>
    </p:spTree>
    <p:extLst>
      <p:ext uri="{BB962C8B-B14F-4D97-AF65-F5344CB8AC3E}">
        <p14:creationId xmlns:p14="http://schemas.microsoft.com/office/powerpoint/2010/main" val="288867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38E0-0E67-4397-A451-8E04A168FC23}"/>
              </a:ext>
            </a:extLst>
          </p:cNvPr>
          <p:cNvSpPr>
            <a:spLocks noGrp="1"/>
          </p:cNvSpPr>
          <p:nvPr>
            <p:ph type="title"/>
          </p:nvPr>
        </p:nvSpPr>
        <p:spPr/>
        <p:txBody>
          <a:bodyPr numCol="1">
            <a:normAutofit/>
          </a:bodyPr>
          <a:lstStyle/>
          <a:p>
            <a:pPr>
              <a:lnSpc>
                <a:spcPct val="150000"/>
              </a:lnSpc>
            </a:pPr>
            <a:r>
              <a:rPr lang="en-US" sz="4400" b="1" u="sng" dirty="0"/>
              <a:t>INTRODUCTION:-</a:t>
            </a:r>
          </a:p>
        </p:txBody>
      </p:sp>
      <p:sp>
        <p:nvSpPr>
          <p:cNvPr id="3" name="Content Placeholder 2">
            <a:extLst>
              <a:ext uri="{FF2B5EF4-FFF2-40B4-BE49-F238E27FC236}">
                <a16:creationId xmlns:a16="http://schemas.microsoft.com/office/drawing/2014/main" id="{B16D5328-8823-44F2-809F-29ADFAEFFC48}"/>
              </a:ext>
            </a:extLst>
          </p:cNvPr>
          <p:cNvSpPr>
            <a:spLocks noGrp="1"/>
          </p:cNvSpPr>
          <p:nvPr>
            <p:ph idx="1"/>
          </p:nvPr>
        </p:nvSpPr>
        <p:spPr/>
        <p:txBody>
          <a:bodyPr>
            <a:normAutofit/>
          </a:bodyPr>
          <a:lstStyle/>
          <a:p>
            <a:r>
              <a:rPr lang="en-US" sz="2000" b="1" i="0" dirty="0">
                <a:solidFill>
                  <a:srgbClr val="111111"/>
                </a:solidFill>
                <a:effectLst/>
                <a:latin typeface="Roboto"/>
              </a:rPr>
              <a:t>A green process refers to the specific actions that allow reducing the environmental impacts among all the processes involved in the manufacture activities of a product</a:t>
            </a:r>
            <a:r>
              <a:rPr lang="en-US" sz="2000" b="1" dirty="0">
                <a:solidFill>
                  <a:srgbClr val="111111"/>
                </a:solidFill>
                <a:latin typeface="Roboto"/>
              </a:rPr>
              <a:t>.</a:t>
            </a:r>
            <a:endParaRPr lang="en-US" sz="2000" b="1" dirty="0">
              <a:latin typeface="Roboto"/>
            </a:endParaRPr>
          </a:p>
        </p:txBody>
      </p:sp>
      <p:pic>
        <p:nvPicPr>
          <p:cNvPr id="4" name="Picture 3">
            <a:extLst>
              <a:ext uri="{FF2B5EF4-FFF2-40B4-BE49-F238E27FC236}">
                <a16:creationId xmlns:a16="http://schemas.microsoft.com/office/drawing/2014/main" id="{99F31EFD-4377-41ED-8A17-F1B64C63D344}"/>
              </a:ext>
            </a:extLst>
          </p:cNvPr>
          <p:cNvPicPr>
            <a:picLocks noChangeAspect="1"/>
          </p:cNvPicPr>
          <p:nvPr/>
        </p:nvPicPr>
        <p:blipFill>
          <a:blip r:embed="rId2"/>
          <a:stretch>
            <a:fillRect/>
          </a:stretch>
        </p:blipFill>
        <p:spPr>
          <a:xfrm>
            <a:off x="1529255" y="3153103"/>
            <a:ext cx="5864773" cy="3095297"/>
          </a:xfrm>
          <a:prstGeom prst="rect">
            <a:avLst/>
          </a:prstGeom>
        </p:spPr>
      </p:pic>
    </p:spTree>
    <p:extLst>
      <p:ext uri="{BB962C8B-B14F-4D97-AF65-F5344CB8AC3E}">
        <p14:creationId xmlns:p14="http://schemas.microsoft.com/office/powerpoint/2010/main" val="3131606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AA41-ED4C-4AC3-820A-EF117508DFD3}"/>
              </a:ext>
            </a:extLst>
          </p:cNvPr>
          <p:cNvSpPr>
            <a:spLocks noGrp="1"/>
          </p:cNvSpPr>
          <p:nvPr>
            <p:ph type="title"/>
          </p:nvPr>
        </p:nvSpPr>
        <p:spPr>
          <a:xfrm>
            <a:off x="677334" y="609600"/>
            <a:ext cx="8596668" cy="620110"/>
          </a:xfrm>
        </p:spPr>
        <p:txBody>
          <a:bodyPr>
            <a:normAutofit/>
          </a:bodyPr>
          <a:lstStyle/>
          <a:p>
            <a:r>
              <a:rPr lang="en-US" sz="2000" b="1" u="sng" dirty="0">
                <a:solidFill>
                  <a:schemeClr val="tx1"/>
                </a:solidFill>
                <a:latin typeface="Arial" panose="020B0604020202020204" pitchFamily="34" charset="0"/>
                <a:cs typeface="Arial" panose="020B0604020202020204" pitchFamily="34" charset="0"/>
              </a:rPr>
              <a:t>Green Processes: Individual, Organizational, and Collaborative:-</a:t>
            </a:r>
          </a:p>
        </p:txBody>
      </p:sp>
      <p:pic>
        <p:nvPicPr>
          <p:cNvPr id="5" name="Content Placeholder 4">
            <a:extLst>
              <a:ext uri="{FF2B5EF4-FFF2-40B4-BE49-F238E27FC236}">
                <a16:creationId xmlns:a16="http://schemas.microsoft.com/office/drawing/2014/main" id="{54C36609-461B-4B09-B6A8-56499BB7F26E}"/>
              </a:ext>
            </a:extLst>
          </p:cNvPr>
          <p:cNvPicPr>
            <a:picLocks noGrp="1" noChangeAspect="1"/>
          </p:cNvPicPr>
          <p:nvPr>
            <p:ph idx="1"/>
          </p:nvPr>
        </p:nvPicPr>
        <p:blipFill>
          <a:blip r:embed="rId2"/>
          <a:stretch>
            <a:fillRect/>
          </a:stretch>
        </p:blipFill>
        <p:spPr>
          <a:xfrm>
            <a:off x="488731" y="1481960"/>
            <a:ext cx="9144000" cy="5376040"/>
          </a:xfrm>
        </p:spPr>
      </p:pic>
    </p:spTree>
    <p:extLst>
      <p:ext uri="{BB962C8B-B14F-4D97-AF65-F5344CB8AC3E}">
        <p14:creationId xmlns:p14="http://schemas.microsoft.com/office/powerpoint/2010/main" val="1794956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C011C10-55AD-4630-9035-FDD6141368DA}"/>
              </a:ext>
            </a:extLst>
          </p:cNvPr>
          <p:cNvSpPr>
            <a:spLocks noGrp="1"/>
          </p:cNvSpPr>
          <p:nvPr>
            <p:ph idx="1"/>
          </p:nvPr>
        </p:nvSpPr>
        <p:spPr>
          <a:xfrm>
            <a:off x="551210" y="851339"/>
            <a:ext cx="8596668" cy="4493171"/>
          </a:xfrm>
        </p:spPr>
        <p:txBody>
          <a:bodyPr>
            <a:noAutofit/>
          </a:bodyPr>
          <a:lstStyle/>
          <a:p>
            <a:endParaRPr lang="en-US" sz="2400" dirty="0">
              <a:solidFill>
                <a:schemeClr val="tx1"/>
              </a:solidFill>
            </a:endParaRPr>
          </a:p>
          <a:p>
            <a:r>
              <a:rPr lang="en-US" sz="2400" dirty="0">
                <a:solidFill>
                  <a:schemeClr val="tx1"/>
                </a:solidFill>
              </a:rPr>
              <a:t>Reengineering of business process to reduce their carbon contents has to happen at three levels: individual, organizational, and collaborative.</a:t>
            </a:r>
          </a:p>
          <a:p>
            <a:pPr marL="0" indent="0">
              <a:buNone/>
            </a:pPr>
            <a:endParaRPr lang="en-US" sz="2400" dirty="0">
              <a:solidFill>
                <a:schemeClr val="tx1"/>
              </a:solidFill>
            </a:endParaRPr>
          </a:p>
          <a:p>
            <a:pPr marL="0" indent="0">
              <a:buNone/>
            </a:pPr>
            <a:endParaRPr lang="en-US" sz="2400" dirty="0">
              <a:solidFill>
                <a:schemeClr val="tx1"/>
              </a:solidFill>
            </a:endParaRPr>
          </a:p>
          <a:p>
            <a:r>
              <a:rPr lang="en-US" sz="2400" dirty="0">
                <a:solidFill>
                  <a:schemeClr val="tx1"/>
                </a:solidFill>
              </a:rPr>
              <a:t>These levels tend to be increasingly strategic, taking longer time and greater effort as the business </a:t>
            </a:r>
            <a:r>
              <a:rPr lang="en-US" sz="2400" dirty="0" err="1">
                <a:solidFill>
                  <a:schemeClr val="tx1"/>
                </a:solidFill>
              </a:rPr>
              <a:t>movesfrom</a:t>
            </a:r>
            <a:r>
              <a:rPr lang="en-US" sz="2400" dirty="0">
                <a:solidFill>
                  <a:schemeClr val="tx1"/>
                </a:solidFill>
              </a:rPr>
              <a:t> individual processes through to departmental- and organizational-level processes.</a:t>
            </a:r>
            <a:endParaRPr lang="en-US" sz="2400" b="1" dirty="0">
              <a:solidFill>
                <a:schemeClr val="tx1"/>
              </a:solidFill>
            </a:endParaRPr>
          </a:p>
          <a:p>
            <a:pPr marL="0" indent="0">
              <a:buNone/>
            </a:pPr>
            <a:endParaRPr lang="en-US" sz="2400" b="1" dirty="0">
              <a:solidFill>
                <a:schemeClr val="tx1"/>
              </a:solidFill>
            </a:endParaRPr>
          </a:p>
        </p:txBody>
      </p:sp>
    </p:spTree>
    <p:extLst>
      <p:ext uri="{BB962C8B-B14F-4D97-AF65-F5344CB8AC3E}">
        <p14:creationId xmlns:p14="http://schemas.microsoft.com/office/powerpoint/2010/main" val="293059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Why is green manufacturing crucial for a low-carbon future? - Daks India  Industries Pvt Ltd">
            <a:extLst>
              <a:ext uri="{FF2B5EF4-FFF2-40B4-BE49-F238E27FC236}">
                <a16:creationId xmlns:a16="http://schemas.microsoft.com/office/drawing/2014/main" id="{21F9F5E1-2E3C-4BD4-A5EC-332BDBBADF79}"/>
              </a:ext>
            </a:extLst>
          </p:cNvPr>
          <p:cNvSpPr>
            <a:spLocks noChangeAspect="1" noChangeArrowheads="1"/>
          </p:cNvSpPr>
          <p:nvPr/>
        </p:nvSpPr>
        <p:spPr bwMode="auto">
          <a:xfrm>
            <a:off x="5943600" y="-732896"/>
            <a:ext cx="304800" cy="43142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Placeholder 10">
            <a:extLst>
              <a:ext uri="{FF2B5EF4-FFF2-40B4-BE49-F238E27FC236}">
                <a16:creationId xmlns:a16="http://schemas.microsoft.com/office/drawing/2014/main" id="{C971633C-4E27-458D-9820-0B026C7AF0A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0511" b="10511"/>
          <a:stretch>
            <a:fillRect/>
          </a:stretch>
        </p:blipFill>
        <p:spPr/>
      </p:pic>
      <p:sp>
        <p:nvSpPr>
          <p:cNvPr id="13" name="AutoShape 8" descr="Why is green manufacturing crucial for a low-carbon future? - Daks India  Industries Pvt Ltd">
            <a:extLst>
              <a:ext uri="{FF2B5EF4-FFF2-40B4-BE49-F238E27FC236}">
                <a16:creationId xmlns:a16="http://schemas.microsoft.com/office/drawing/2014/main" id="{2F64111D-3FE0-4D09-9FFB-439FE456BBDC}"/>
              </a:ext>
            </a:extLst>
          </p:cNvPr>
          <p:cNvSpPr>
            <a:spLocks noGrp="1" noChangeAspect="1" noChangeArrowheads="1"/>
          </p:cNvSpPr>
          <p:nvPr>
            <p:ph type="body" sz="half" idx="2"/>
          </p:nvPr>
        </p:nvSpPr>
        <p:spPr bwMode="auto">
          <a:xfrm>
            <a:off x="858929" y="4923896"/>
            <a:ext cx="8596312" cy="111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b="1" dirty="0"/>
              <a:t>Modeling and optimization of the collaborative processes requires more time and effort and include more players and multiple systems.</a:t>
            </a:r>
          </a:p>
          <a:p>
            <a:endParaRPr lang="en-US" sz="2400" dirty="0"/>
          </a:p>
        </p:txBody>
      </p:sp>
      <p:sp>
        <p:nvSpPr>
          <p:cNvPr id="14" name="Arrow: Right 13">
            <a:extLst>
              <a:ext uri="{FF2B5EF4-FFF2-40B4-BE49-F238E27FC236}">
                <a16:creationId xmlns:a16="http://schemas.microsoft.com/office/drawing/2014/main" id="{C5B7B9A7-D140-4FC2-842E-D240138BE834}"/>
              </a:ext>
            </a:extLst>
          </p:cNvPr>
          <p:cNvSpPr/>
          <p:nvPr/>
        </p:nvSpPr>
        <p:spPr>
          <a:xfrm>
            <a:off x="495739" y="5060730"/>
            <a:ext cx="363190" cy="126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3418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28B8A-0548-434B-A158-70081C0ABC03}"/>
              </a:ext>
            </a:extLst>
          </p:cNvPr>
          <p:cNvSpPr>
            <a:spLocks noGrp="1"/>
          </p:cNvSpPr>
          <p:nvPr>
            <p:ph idx="1"/>
          </p:nvPr>
        </p:nvSpPr>
        <p:spPr>
          <a:xfrm>
            <a:off x="677334" y="1355834"/>
            <a:ext cx="8596668" cy="4146332"/>
          </a:xfrm>
        </p:spPr>
        <p:txBody>
          <a:bodyPr>
            <a:noAutofit/>
          </a:bodyPr>
          <a:lstStyle/>
          <a:p>
            <a:r>
              <a:rPr lang="en-US" sz="2400" dirty="0"/>
              <a:t>Modeling and optimizing core processes from a carbon perspective has higher risks than peripheral.</a:t>
            </a:r>
          </a:p>
          <a:p>
            <a:pPr marL="0" indent="0">
              <a:buNone/>
            </a:pPr>
            <a:r>
              <a:rPr lang="en-US" sz="2400" dirty="0"/>
              <a:t> </a:t>
            </a:r>
          </a:p>
          <a:p>
            <a:r>
              <a:rPr lang="en-US" sz="2400" dirty="0"/>
              <a:t>The core and the peripheral or supporting processes need to be modeled, measured, and optimized from their carbon perspective.</a:t>
            </a:r>
          </a:p>
          <a:p>
            <a:pPr marL="0" indent="0">
              <a:buNone/>
            </a:pPr>
            <a:r>
              <a:rPr lang="en-US" sz="2400" dirty="0"/>
              <a:t> </a:t>
            </a:r>
          </a:p>
          <a:p>
            <a:r>
              <a:rPr lang="en-US" sz="2400" dirty="0"/>
              <a:t>Therefore, each step within the process has to be studied before it is changed or eliminated.</a:t>
            </a:r>
          </a:p>
        </p:txBody>
      </p:sp>
    </p:spTree>
    <p:extLst>
      <p:ext uri="{BB962C8B-B14F-4D97-AF65-F5344CB8AC3E}">
        <p14:creationId xmlns:p14="http://schemas.microsoft.com/office/powerpoint/2010/main" val="1100062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A070D8-146C-4C4A-829D-41C8F85A14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545" y="804041"/>
            <a:ext cx="8497614" cy="5171089"/>
          </a:xfrm>
        </p:spPr>
      </p:pic>
    </p:spTree>
    <p:extLst>
      <p:ext uri="{BB962C8B-B14F-4D97-AF65-F5344CB8AC3E}">
        <p14:creationId xmlns:p14="http://schemas.microsoft.com/office/powerpoint/2010/main" val="1712219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0F6D5-62F8-473C-B644-FF0289BF04D1}"/>
              </a:ext>
            </a:extLst>
          </p:cNvPr>
          <p:cNvSpPr>
            <a:spLocks noGrp="1"/>
          </p:cNvSpPr>
          <p:nvPr>
            <p:ph idx="1"/>
          </p:nvPr>
        </p:nvSpPr>
        <p:spPr>
          <a:xfrm>
            <a:off x="598506" y="1623849"/>
            <a:ext cx="8596668" cy="3058509"/>
          </a:xfrm>
        </p:spPr>
        <p:txBody>
          <a:bodyPr>
            <a:noAutofit/>
          </a:bodyPr>
          <a:lstStyle/>
          <a:p>
            <a:r>
              <a:rPr lang="en-US" sz="2000" dirty="0">
                <a:latin typeface="Arial" panose="020B0604020202020204" pitchFamily="34" charset="0"/>
                <a:cs typeface="Arial" panose="020B0604020202020204" pitchFamily="34" charset="0"/>
              </a:rPr>
              <a:t>Summarizes the types of processes and also lists the key factors that are important in handling the carbon aspect of these processes. Processes can vary widely depending on their importance, their technology support and the end-goals they achieve for the organization.</a:t>
            </a:r>
          </a:p>
          <a:p>
            <a:pPr marL="0" indent="0">
              <a:buNone/>
            </a:pP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Furthermore, the business rules embedded within the business processes also need to be addressed in Green BPR.</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974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206</TotalTime>
  <Words>523</Words>
  <Application>Microsoft Office PowerPoint</Application>
  <PresentationFormat>Widescreen</PresentationFormat>
  <Paragraphs>46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Trebuchet MS</vt:lpstr>
      <vt:lpstr>Wingdings 3</vt:lpstr>
      <vt:lpstr>Facet</vt:lpstr>
      <vt:lpstr>Green Process</vt:lpstr>
      <vt:lpstr>PowerPoint Presentation</vt:lpstr>
      <vt:lpstr>INTRODUCTION:-</vt:lpstr>
      <vt:lpstr>Green Processes: Individual, Organizational, and Collaborative:-</vt:lpstr>
      <vt:lpstr>PowerPoint Presentation</vt:lpstr>
      <vt:lpstr>PowerPoint Presentation</vt:lpstr>
      <vt:lpstr>PowerPoint Presentation</vt:lpstr>
      <vt:lpstr>PowerPoint Presentation</vt:lpstr>
      <vt:lpstr>PowerPoint Presentation</vt:lpstr>
      <vt:lpstr>The manner in which the rule is implemented can be optimized by modeling, studying, and changing the activities of the process.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Process</dc:title>
  <dc:creator>ARUN NIKHIL</dc:creator>
  <cp:lastModifiedBy>ARUN NIKHIL</cp:lastModifiedBy>
  <cp:revision>12</cp:revision>
  <dcterms:created xsi:type="dcterms:W3CDTF">2022-09-11T16:42:36Z</dcterms:created>
  <dcterms:modified xsi:type="dcterms:W3CDTF">2022-09-21T16:19:19Z</dcterms:modified>
</cp:coreProperties>
</file>