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9"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196" autoAdjust="0"/>
  </p:normalViewPr>
  <p:slideViewPr>
    <p:cSldViewPr snapToGrid="0">
      <p:cViewPr varScale="1">
        <p:scale>
          <a:sx n="81" d="100"/>
          <a:sy n="81" d="100"/>
        </p:scale>
        <p:origin x="754" y="4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5" d="100"/>
          <a:sy n="65" d="100"/>
        </p:scale>
        <p:origin x="3154"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7C0E73-DAF4-4434-B0F4-B7EDF5C7DB26}" type="datetimeFigureOut">
              <a:rPr lang="en-GB" smtClean="0"/>
              <a:t>08/09/2022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58041B-24CD-45D3-9B68-23A71AE831E7}" type="slidenum">
              <a:rPr lang="en-GB" smtClean="0"/>
              <a:t>‹#›</a:t>
            </a:fld>
            <a:endParaRPr lang="en-GB"/>
          </a:p>
        </p:txBody>
      </p:sp>
    </p:spTree>
    <p:extLst>
      <p:ext uri="{BB962C8B-B14F-4D97-AF65-F5344CB8AC3E}">
        <p14:creationId xmlns:p14="http://schemas.microsoft.com/office/powerpoint/2010/main" val="1102166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9258041B-24CD-45D3-9B68-23A71AE831E7}" type="slidenum">
              <a:rPr lang="en-GB" smtClean="0"/>
              <a:t>1</a:t>
            </a:fld>
            <a:endParaRPr lang="en-GB"/>
          </a:p>
        </p:txBody>
      </p:sp>
    </p:spTree>
    <p:extLst>
      <p:ext uri="{BB962C8B-B14F-4D97-AF65-F5344CB8AC3E}">
        <p14:creationId xmlns:p14="http://schemas.microsoft.com/office/powerpoint/2010/main" val="35094535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CB6E9C-203F-4FB7-A974-49D3F66CDCC0}" type="datetimeFigureOut">
              <a:rPr lang="en-GB" smtClean="0"/>
              <a:t>08/09/2022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67225C-5DC1-47FB-AFAD-A2623BF4BDDB}" type="slidenum">
              <a:rPr lang="en-GB" smtClean="0"/>
              <a:t>‹#›</a:t>
            </a:fld>
            <a:endParaRPr lang="en-GB"/>
          </a:p>
        </p:txBody>
      </p:sp>
    </p:spTree>
    <p:extLst>
      <p:ext uri="{BB962C8B-B14F-4D97-AF65-F5344CB8AC3E}">
        <p14:creationId xmlns:p14="http://schemas.microsoft.com/office/powerpoint/2010/main" val="3264588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CB6E9C-203F-4FB7-A974-49D3F66CDCC0}" type="datetimeFigureOut">
              <a:rPr lang="en-GB" smtClean="0"/>
              <a:t>08/09/2022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967225C-5DC1-47FB-AFAD-A2623BF4BDDB}" type="slidenum">
              <a:rPr lang="en-GB" smtClean="0"/>
              <a:t>‹#›</a:t>
            </a:fld>
            <a:endParaRPr lang="en-GB"/>
          </a:p>
        </p:txBody>
      </p:sp>
    </p:spTree>
    <p:extLst>
      <p:ext uri="{BB962C8B-B14F-4D97-AF65-F5344CB8AC3E}">
        <p14:creationId xmlns:p14="http://schemas.microsoft.com/office/powerpoint/2010/main" val="3321749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CB6E9C-203F-4FB7-A974-49D3F66CDCC0}" type="datetimeFigureOut">
              <a:rPr lang="en-GB" smtClean="0"/>
              <a:t>08/09/2022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967225C-5DC1-47FB-AFAD-A2623BF4BDDB}" type="slidenum">
              <a:rPr lang="en-GB" smtClean="0"/>
              <a:t>‹#›</a:t>
            </a:fld>
            <a:endParaRPr lang="en-GB"/>
          </a:p>
        </p:txBody>
      </p:sp>
    </p:spTree>
    <p:extLst>
      <p:ext uri="{BB962C8B-B14F-4D97-AF65-F5344CB8AC3E}">
        <p14:creationId xmlns:p14="http://schemas.microsoft.com/office/powerpoint/2010/main" val="104795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CB6E9C-203F-4FB7-A974-49D3F66CDCC0}" type="datetimeFigureOut">
              <a:rPr lang="en-GB" smtClean="0"/>
              <a:t>08/09/2022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967225C-5DC1-47FB-AFAD-A2623BF4BDDB}" type="slidenum">
              <a:rPr lang="en-GB" smtClean="0"/>
              <a:t>‹#›</a:t>
            </a:fld>
            <a:endParaRPr lang="en-GB"/>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090581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CB6E9C-203F-4FB7-A974-49D3F66CDCC0}" type="datetimeFigureOut">
              <a:rPr lang="en-GB" smtClean="0"/>
              <a:t>08/09/2022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967225C-5DC1-47FB-AFAD-A2623BF4BDDB}" type="slidenum">
              <a:rPr lang="en-GB" smtClean="0"/>
              <a:t>‹#›</a:t>
            </a:fld>
            <a:endParaRPr lang="en-GB"/>
          </a:p>
        </p:txBody>
      </p:sp>
    </p:spTree>
    <p:extLst>
      <p:ext uri="{BB962C8B-B14F-4D97-AF65-F5344CB8AC3E}">
        <p14:creationId xmlns:p14="http://schemas.microsoft.com/office/powerpoint/2010/main" val="27568025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ACB6E9C-203F-4FB7-A974-49D3F66CDCC0}" type="datetimeFigureOut">
              <a:rPr lang="en-GB" smtClean="0"/>
              <a:t>08/09/2022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967225C-5DC1-47FB-AFAD-A2623BF4BDDB}" type="slidenum">
              <a:rPr lang="en-GB" smtClean="0"/>
              <a:t>‹#›</a:t>
            </a:fld>
            <a:endParaRPr lang="en-GB"/>
          </a:p>
        </p:txBody>
      </p:sp>
    </p:spTree>
    <p:extLst>
      <p:ext uri="{BB962C8B-B14F-4D97-AF65-F5344CB8AC3E}">
        <p14:creationId xmlns:p14="http://schemas.microsoft.com/office/powerpoint/2010/main" val="15923883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ACB6E9C-203F-4FB7-A974-49D3F66CDCC0}" type="datetimeFigureOut">
              <a:rPr lang="en-GB" smtClean="0"/>
              <a:t>08/09/2022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967225C-5DC1-47FB-AFAD-A2623BF4BDDB}" type="slidenum">
              <a:rPr lang="en-GB" smtClean="0"/>
              <a:t>‹#›</a:t>
            </a:fld>
            <a:endParaRPr lang="en-GB"/>
          </a:p>
        </p:txBody>
      </p:sp>
    </p:spTree>
    <p:extLst>
      <p:ext uri="{BB962C8B-B14F-4D97-AF65-F5344CB8AC3E}">
        <p14:creationId xmlns:p14="http://schemas.microsoft.com/office/powerpoint/2010/main" val="32613112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CB6E9C-203F-4FB7-A974-49D3F66CDCC0}" type="datetimeFigureOut">
              <a:rPr lang="en-GB" smtClean="0"/>
              <a:t>08/09/2022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67225C-5DC1-47FB-AFAD-A2623BF4BDDB}" type="slidenum">
              <a:rPr lang="en-GB" smtClean="0"/>
              <a:t>‹#›</a:t>
            </a:fld>
            <a:endParaRPr lang="en-GB"/>
          </a:p>
        </p:txBody>
      </p:sp>
    </p:spTree>
    <p:extLst>
      <p:ext uri="{BB962C8B-B14F-4D97-AF65-F5344CB8AC3E}">
        <p14:creationId xmlns:p14="http://schemas.microsoft.com/office/powerpoint/2010/main" val="28562394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CB6E9C-203F-4FB7-A974-49D3F66CDCC0}" type="datetimeFigureOut">
              <a:rPr lang="en-GB" smtClean="0"/>
              <a:t>08/09/2022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67225C-5DC1-47FB-AFAD-A2623BF4BDDB}" type="slidenum">
              <a:rPr lang="en-GB" smtClean="0"/>
              <a:t>‹#›</a:t>
            </a:fld>
            <a:endParaRPr lang="en-GB"/>
          </a:p>
        </p:txBody>
      </p:sp>
    </p:spTree>
    <p:extLst>
      <p:ext uri="{BB962C8B-B14F-4D97-AF65-F5344CB8AC3E}">
        <p14:creationId xmlns:p14="http://schemas.microsoft.com/office/powerpoint/2010/main" val="2947391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CB6E9C-203F-4FB7-A974-49D3F66CDCC0}" type="datetimeFigureOut">
              <a:rPr lang="en-GB" smtClean="0"/>
              <a:t>08/09/2022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67225C-5DC1-47FB-AFAD-A2623BF4BDDB}" type="slidenum">
              <a:rPr lang="en-GB" smtClean="0"/>
              <a:t>‹#›</a:t>
            </a:fld>
            <a:endParaRPr lang="en-GB"/>
          </a:p>
        </p:txBody>
      </p:sp>
    </p:spTree>
    <p:extLst>
      <p:ext uri="{BB962C8B-B14F-4D97-AF65-F5344CB8AC3E}">
        <p14:creationId xmlns:p14="http://schemas.microsoft.com/office/powerpoint/2010/main" val="616043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CB6E9C-203F-4FB7-A974-49D3F66CDCC0}" type="datetimeFigureOut">
              <a:rPr lang="en-GB" smtClean="0"/>
              <a:t>08/09/2022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67225C-5DC1-47FB-AFAD-A2623BF4BDDB}" type="slidenum">
              <a:rPr lang="en-GB" smtClean="0"/>
              <a:t>‹#›</a:t>
            </a:fld>
            <a:endParaRPr lang="en-GB"/>
          </a:p>
        </p:txBody>
      </p:sp>
    </p:spTree>
    <p:extLst>
      <p:ext uri="{BB962C8B-B14F-4D97-AF65-F5344CB8AC3E}">
        <p14:creationId xmlns:p14="http://schemas.microsoft.com/office/powerpoint/2010/main" val="2139055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CB6E9C-203F-4FB7-A974-49D3F66CDCC0}" type="datetimeFigureOut">
              <a:rPr lang="en-GB" smtClean="0"/>
              <a:t>08/09/2022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967225C-5DC1-47FB-AFAD-A2623BF4BDDB}" type="slidenum">
              <a:rPr lang="en-GB" smtClean="0"/>
              <a:t>‹#›</a:t>
            </a:fld>
            <a:endParaRPr lang="en-GB"/>
          </a:p>
        </p:txBody>
      </p:sp>
    </p:spTree>
    <p:extLst>
      <p:ext uri="{BB962C8B-B14F-4D97-AF65-F5344CB8AC3E}">
        <p14:creationId xmlns:p14="http://schemas.microsoft.com/office/powerpoint/2010/main" val="3165140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CB6E9C-203F-4FB7-A974-49D3F66CDCC0}" type="datetimeFigureOut">
              <a:rPr lang="en-GB" smtClean="0"/>
              <a:t>08/09/2022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967225C-5DC1-47FB-AFAD-A2623BF4BDDB}" type="slidenum">
              <a:rPr lang="en-GB" smtClean="0"/>
              <a:t>‹#›</a:t>
            </a:fld>
            <a:endParaRPr lang="en-GB"/>
          </a:p>
        </p:txBody>
      </p:sp>
    </p:spTree>
    <p:extLst>
      <p:ext uri="{BB962C8B-B14F-4D97-AF65-F5344CB8AC3E}">
        <p14:creationId xmlns:p14="http://schemas.microsoft.com/office/powerpoint/2010/main" val="2489895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CB6E9C-203F-4FB7-A974-49D3F66CDCC0}" type="datetimeFigureOut">
              <a:rPr lang="en-GB" smtClean="0"/>
              <a:t>08/09/2022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967225C-5DC1-47FB-AFAD-A2623BF4BDDB}" type="slidenum">
              <a:rPr lang="en-GB" smtClean="0"/>
              <a:t>‹#›</a:t>
            </a:fld>
            <a:endParaRPr lang="en-GB"/>
          </a:p>
        </p:txBody>
      </p:sp>
    </p:spTree>
    <p:extLst>
      <p:ext uri="{BB962C8B-B14F-4D97-AF65-F5344CB8AC3E}">
        <p14:creationId xmlns:p14="http://schemas.microsoft.com/office/powerpoint/2010/main" val="152525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9ACB6E9C-203F-4FB7-A974-49D3F66CDCC0}" type="datetimeFigureOut">
              <a:rPr lang="en-GB" smtClean="0"/>
              <a:t>08/09/2022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967225C-5DC1-47FB-AFAD-A2623BF4BDDB}" type="slidenum">
              <a:rPr lang="en-GB" smtClean="0"/>
              <a:t>‹#›</a:t>
            </a:fld>
            <a:endParaRPr lang="en-GB"/>
          </a:p>
        </p:txBody>
      </p:sp>
    </p:spTree>
    <p:extLst>
      <p:ext uri="{BB962C8B-B14F-4D97-AF65-F5344CB8AC3E}">
        <p14:creationId xmlns:p14="http://schemas.microsoft.com/office/powerpoint/2010/main" val="3288127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CB6E9C-203F-4FB7-A974-49D3F66CDCC0}" type="datetimeFigureOut">
              <a:rPr lang="en-GB" smtClean="0"/>
              <a:t>08/09/2022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967225C-5DC1-47FB-AFAD-A2623BF4BDDB}" type="slidenum">
              <a:rPr lang="en-GB" smtClean="0"/>
              <a:t>‹#›</a:t>
            </a:fld>
            <a:endParaRPr lang="en-GB"/>
          </a:p>
        </p:txBody>
      </p:sp>
    </p:spTree>
    <p:extLst>
      <p:ext uri="{BB962C8B-B14F-4D97-AF65-F5344CB8AC3E}">
        <p14:creationId xmlns:p14="http://schemas.microsoft.com/office/powerpoint/2010/main" val="1325392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CB6E9C-203F-4FB7-A974-49D3F66CDCC0}" type="datetimeFigureOut">
              <a:rPr lang="en-GB" smtClean="0"/>
              <a:t>08/09/2022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967225C-5DC1-47FB-AFAD-A2623BF4BDDB}" type="slidenum">
              <a:rPr lang="en-GB" smtClean="0"/>
              <a:t>‹#›</a:t>
            </a:fld>
            <a:endParaRPr lang="en-GB"/>
          </a:p>
        </p:txBody>
      </p:sp>
    </p:spTree>
    <p:extLst>
      <p:ext uri="{BB962C8B-B14F-4D97-AF65-F5344CB8AC3E}">
        <p14:creationId xmlns:p14="http://schemas.microsoft.com/office/powerpoint/2010/main" val="2662723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9ACB6E9C-203F-4FB7-A974-49D3F66CDCC0}" type="datetimeFigureOut">
              <a:rPr lang="en-GB" smtClean="0"/>
              <a:t>08/09/2022</a:t>
            </a:fld>
            <a:endParaRPr lang="en-GB"/>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GB"/>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E967225C-5DC1-47FB-AFAD-A2623BF4BDDB}" type="slidenum">
              <a:rPr lang="en-GB" smtClean="0"/>
              <a:t>‹#›</a:t>
            </a:fld>
            <a:endParaRPr lang="en-GB"/>
          </a:p>
        </p:txBody>
      </p:sp>
    </p:spTree>
    <p:extLst>
      <p:ext uri="{BB962C8B-B14F-4D97-AF65-F5344CB8AC3E}">
        <p14:creationId xmlns:p14="http://schemas.microsoft.com/office/powerpoint/2010/main" val="2105742077"/>
      </p:ext>
    </p:extLst>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 id="2147483881" r:id="rId12"/>
    <p:sldLayoutId id="2147483882" r:id="rId13"/>
    <p:sldLayoutId id="2147483883" r:id="rId14"/>
    <p:sldLayoutId id="2147483884" r:id="rId15"/>
    <p:sldLayoutId id="2147483885" r:id="rId16"/>
    <p:sldLayoutId id="2147483886"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9C8A-19AD-CF3C-5C3F-4B6C4220AE5C}"/>
              </a:ext>
            </a:extLst>
          </p:cNvPr>
          <p:cNvSpPr>
            <a:spLocks noGrp="1"/>
          </p:cNvSpPr>
          <p:nvPr>
            <p:ph type="ctrTitle"/>
          </p:nvPr>
        </p:nvSpPr>
        <p:spPr>
          <a:xfrm>
            <a:off x="1524000" y="259978"/>
            <a:ext cx="9144000" cy="710984"/>
          </a:xfrm>
        </p:spPr>
        <p:txBody>
          <a:bodyPr>
            <a:normAutofit fontScale="90000"/>
          </a:bodyPr>
          <a:lstStyle/>
          <a:p>
            <a:r>
              <a:rPr lang="en-US" dirty="0">
                <a:effectLst>
                  <a:outerShdw blurRad="38100" dist="38100" dir="2700000" algn="tl">
                    <a:srgbClr val="000000">
                      <a:alpha val="43137"/>
                    </a:srgbClr>
                  </a:outerShdw>
                </a:effectLst>
              </a:rPr>
              <a:t>KPI IN GREEN STRATEGIES</a:t>
            </a:r>
            <a:endParaRPr lang="en-GB" dirty="0">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1822E20A-FAB1-8713-2C3C-9D04EBC41F20}"/>
              </a:ext>
            </a:extLst>
          </p:cNvPr>
          <p:cNvSpPr>
            <a:spLocks noGrp="1"/>
          </p:cNvSpPr>
          <p:nvPr>
            <p:ph type="subTitle" idx="1"/>
          </p:nvPr>
        </p:nvSpPr>
        <p:spPr>
          <a:xfrm>
            <a:off x="896471" y="1659118"/>
            <a:ext cx="10641105" cy="6165129"/>
          </a:xfrm>
        </p:spPr>
        <p:txBody>
          <a:bodyPr>
            <a:noAutofit/>
          </a:bodyPr>
          <a:lstStyle/>
          <a:p>
            <a:r>
              <a:rPr lang="en-US" sz="3600" dirty="0">
                <a:solidFill>
                  <a:schemeClr val="tx1"/>
                </a:solidFill>
              </a:rPr>
              <a:t>Key performance indicator ( KPI) provides information on an organization’s performance against defined and measurable criteria. KPIs can provide help in  measuring the progress of an organization in the area of environmental sustainability  and Green IT.</a:t>
            </a:r>
            <a:r>
              <a:rPr lang="en-US" sz="2800" dirty="0">
                <a:solidFill>
                  <a:schemeClr val="tx1"/>
                </a:solidFill>
              </a:rPr>
              <a:t>  </a:t>
            </a:r>
            <a:r>
              <a:rPr lang="en-US" sz="3600" dirty="0">
                <a:solidFill>
                  <a:schemeClr val="tx1"/>
                </a:solidFill>
              </a:rPr>
              <a:t> KPIs lead to an indication of the Green IT metrics that need to be collected.</a:t>
            </a:r>
          </a:p>
          <a:p>
            <a:endParaRPr lang="en-US" sz="3600" dirty="0"/>
          </a:p>
          <a:p>
            <a:endParaRPr lang="en-US" sz="3600" dirty="0"/>
          </a:p>
          <a:p>
            <a:endParaRPr lang="en-GB" sz="3600" dirty="0"/>
          </a:p>
        </p:txBody>
      </p:sp>
    </p:spTree>
    <p:extLst>
      <p:ext uri="{BB962C8B-B14F-4D97-AF65-F5344CB8AC3E}">
        <p14:creationId xmlns:p14="http://schemas.microsoft.com/office/powerpoint/2010/main" val="226435709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6A86A4-9B89-079A-415F-E2B9D36675E4}"/>
              </a:ext>
            </a:extLst>
          </p:cNvPr>
          <p:cNvSpPr txBox="1"/>
          <p:nvPr/>
        </p:nvSpPr>
        <p:spPr>
          <a:xfrm>
            <a:off x="493058" y="1220124"/>
            <a:ext cx="11412071" cy="2862322"/>
          </a:xfrm>
          <a:prstGeom prst="rect">
            <a:avLst/>
          </a:prstGeom>
          <a:noFill/>
        </p:spPr>
        <p:txBody>
          <a:bodyPr wrap="square">
            <a:spAutoFit/>
          </a:bodyPr>
          <a:lstStyle/>
          <a:p>
            <a:pPr algn="ctr"/>
            <a:r>
              <a:rPr lang="en-US" sz="3600" dirty="0"/>
              <a:t> Since the progress of a green initiative must be measured against the stated goals, the KPIs provide an opportunity to a certain whether the strategic goals have been achieved or not. A KPIs not only measure the progress but also provide indication of what needs to change during the course</a:t>
            </a:r>
            <a:r>
              <a:rPr lang="en-US" sz="1800" dirty="0"/>
              <a:t>. </a:t>
            </a:r>
            <a:endParaRPr lang="en-GB" dirty="0"/>
          </a:p>
        </p:txBody>
      </p:sp>
    </p:spTree>
    <p:extLst>
      <p:ext uri="{BB962C8B-B14F-4D97-AF65-F5344CB8AC3E}">
        <p14:creationId xmlns:p14="http://schemas.microsoft.com/office/powerpoint/2010/main" val="4276160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6A197E-801E-4F7C-9F77-5BA6334A6B8A}"/>
              </a:ext>
            </a:extLst>
          </p:cNvPr>
          <p:cNvSpPr txBox="1"/>
          <p:nvPr/>
        </p:nvSpPr>
        <p:spPr>
          <a:xfrm>
            <a:off x="394447" y="941293"/>
            <a:ext cx="11143129" cy="3970318"/>
          </a:xfrm>
          <a:prstGeom prst="rect">
            <a:avLst/>
          </a:prstGeom>
          <a:noFill/>
        </p:spPr>
        <p:txBody>
          <a:bodyPr wrap="square">
            <a:spAutoFit/>
          </a:bodyPr>
          <a:lstStyle/>
          <a:p>
            <a:pPr algn="ctr"/>
            <a:r>
              <a:rPr lang="en-US" sz="3600" dirty="0"/>
              <a:t>Environmental KPIs can vary depending on the business and the specific goals of the business. For example, an airline may decide to base its KPI on the “carbon produced per passenger kilometer” whereas a hospital may have “carbon emission from IT instruments per patient” as its criteria to measure its carbon performance. Measurable targets for each KPI</a:t>
            </a:r>
            <a:endParaRPr lang="en-GB" sz="3600" dirty="0"/>
          </a:p>
        </p:txBody>
      </p:sp>
    </p:spTree>
    <p:extLst>
      <p:ext uri="{BB962C8B-B14F-4D97-AF65-F5344CB8AC3E}">
        <p14:creationId xmlns:p14="http://schemas.microsoft.com/office/powerpoint/2010/main" val="136087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91B14795-40BF-F6A1-7BEB-8A57CB636B2D}"/>
              </a:ext>
            </a:extLst>
          </p:cNvPr>
          <p:cNvGraphicFramePr>
            <a:graphicFrameLocks noGrp="1"/>
          </p:cNvGraphicFramePr>
          <p:nvPr>
            <p:extLst>
              <p:ext uri="{D42A27DB-BD31-4B8C-83A1-F6EECF244321}">
                <p14:modId xmlns:p14="http://schemas.microsoft.com/office/powerpoint/2010/main" val="325879453"/>
              </p:ext>
            </p:extLst>
          </p:nvPr>
        </p:nvGraphicFramePr>
        <p:xfrm>
          <a:off x="2032000" y="1550894"/>
          <a:ext cx="8128000" cy="3980328"/>
        </p:xfrm>
        <a:graphic>
          <a:graphicData uri="http://schemas.openxmlformats.org/drawingml/2006/table">
            <a:tbl>
              <a:tblPr firstRow="1" bandRow="1">
                <a:tableStyleId>{5940675A-B579-460E-94D1-54222C63F5DA}</a:tableStyleId>
              </a:tblPr>
              <a:tblGrid>
                <a:gridCol w="4064000">
                  <a:extLst>
                    <a:ext uri="{9D8B030D-6E8A-4147-A177-3AD203B41FA5}">
                      <a16:colId xmlns:a16="http://schemas.microsoft.com/office/drawing/2014/main" val="105047951"/>
                    </a:ext>
                  </a:extLst>
                </a:gridCol>
                <a:gridCol w="4064000">
                  <a:extLst>
                    <a:ext uri="{9D8B030D-6E8A-4147-A177-3AD203B41FA5}">
                      <a16:colId xmlns:a16="http://schemas.microsoft.com/office/drawing/2014/main" val="2745145011"/>
                    </a:ext>
                  </a:extLst>
                </a:gridCol>
              </a:tblGrid>
              <a:tr h="995082">
                <a:tc>
                  <a:txBody>
                    <a:bodyPr/>
                    <a:lstStyle/>
                    <a:p>
                      <a:r>
                        <a:rPr lang="en-US" b="0" dirty="0">
                          <a:effectLst>
                            <a:outerShdw blurRad="38100" dist="38100" dir="2700000" algn="tl">
                              <a:srgbClr val="000000">
                                <a:alpha val="43137"/>
                              </a:srgbClr>
                            </a:outerShdw>
                          </a:effectLst>
                        </a:rPr>
                        <a:t>Primary Dimensions</a:t>
                      </a:r>
                      <a:endParaRPr lang="en-GB" b="0" dirty="0">
                        <a:effectLst>
                          <a:outerShdw blurRad="38100" dist="38100" dir="2700000" algn="tl">
                            <a:srgbClr val="000000">
                              <a:alpha val="43137"/>
                            </a:srgbClr>
                          </a:outerShdw>
                        </a:effectLst>
                      </a:endParaRPr>
                    </a:p>
                  </a:txBody>
                  <a:tcPr/>
                </a:tc>
                <a:tc>
                  <a:txBody>
                    <a:bodyPr/>
                    <a:lstStyle/>
                    <a:p>
                      <a:r>
                        <a:rPr lang="en-US" dirty="0">
                          <a:effectLst>
                            <a:outerShdw blurRad="38100" dist="38100" dir="2700000" algn="tl">
                              <a:srgbClr val="000000">
                                <a:alpha val="43137"/>
                              </a:srgbClr>
                            </a:outerShdw>
                          </a:effectLst>
                        </a:rPr>
                        <a:t>Example Goals/KPIs (Timelines, Lengths, and Depths) My Organization Will Experience the Following: </a:t>
                      </a:r>
                      <a:endParaRPr lang="en-GB" dirty="0">
                        <a:effectLst>
                          <a:outerShdw blurRad="38100" dist="38100" dir="2700000" algn="tl">
                            <a:srgbClr val="000000">
                              <a:alpha val="43137"/>
                            </a:srgbClr>
                          </a:outerShdw>
                        </a:effectLst>
                      </a:endParaRPr>
                    </a:p>
                  </a:txBody>
                  <a:tcPr/>
                </a:tc>
                <a:extLst>
                  <a:ext uri="{0D108BD9-81ED-4DB2-BD59-A6C34878D82A}">
                    <a16:rowId xmlns:a16="http://schemas.microsoft.com/office/drawing/2014/main" val="1479484149"/>
                  </a:ext>
                </a:extLst>
              </a:tr>
              <a:tr h="995082">
                <a:tc>
                  <a:txBody>
                    <a:bodyPr/>
                    <a:lstStyle/>
                    <a:p>
                      <a:r>
                        <a:rPr lang="en-GB" dirty="0">
                          <a:effectLst>
                            <a:outerShdw blurRad="38100" dist="38100" dir="2700000" algn="tl">
                              <a:srgbClr val="000000">
                                <a:alpha val="43137"/>
                              </a:srgbClr>
                            </a:outerShdw>
                          </a:effectLst>
                        </a:rPr>
                        <a:t>Economic</a:t>
                      </a:r>
                    </a:p>
                  </a:txBody>
                  <a:tcPr/>
                </a:tc>
                <a:tc>
                  <a:txBody>
                    <a:bodyPr/>
                    <a:lstStyle/>
                    <a:p>
                      <a:r>
                        <a:rPr lang="en-US" dirty="0">
                          <a:effectLst>
                            <a:outerShdw blurRad="38100" dist="38100" dir="2700000" algn="tl">
                              <a:srgbClr val="000000">
                                <a:alpha val="43137"/>
                              </a:srgbClr>
                            </a:outerShdw>
                          </a:effectLst>
                        </a:rPr>
                        <a:t>Reduction in energy consumption by 10% of its current level per year for 3 years. Increase in green services </a:t>
                      </a:r>
                      <a:endParaRPr lang="en-GB" dirty="0">
                        <a:effectLst>
                          <a:outerShdw blurRad="38100" dist="38100" dir="2700000" algn="tl">
                            <a:srgbClr val="000000">
                              <a:alpha val="43137"/>
                            </a:srgbClr>
                          </a:outerShdw>
                        </a:effectLst>
                      </a:endParaRPr>
                    </a:p>
                  </a:txBody>
                  <a:tcPr/>
                </a:tc>
                <a:extLst>
                  <a:ext uri="{0D108BD9-81ED-4DB2-BD59-A6C34878D82A}">
                    <a16:rowId xmlns:a16="http://schemas.microsoft.com/office/drawing/2014/main" val="4020039092"/>
                  </a:ext>
                </a:extLst>
              </a:tr>
              <a:tr h="995082">
                <a:tc>
                  <a:txBody>
                    <a:bodyPr/>
                    <a:lstStyle/>
                    <a:p>
                      <a:r>
                        <a:rPr lang="en-US" dirty="0">
                          <a:effectLst>
                            <a:outerShdw blurRad="38100" dist="38100" dir="2700000" algn="tl">
                              <a:srgbClr val="000000">
                                <a:alpha val="43137"/>
                              </a:srgbClr>
                            </a:outerShdw>
                          </a:effectLst>
                        </a:rPr>
                        <a:t>Technical</a:t>
                      </a:r>
                      <a:endParaRPr lang="en-GB" dirty="0">
                        <a:effectLst>
                          <a:outerShdw blurRad="38100" dist="38100" dir="2700000" algn="tl">
                            <a:srgbClr val="000000">
                              <a:alpha val="43137"/>
                            </a:srgbClr>
                          </a:outerShdw>
                        </a:effectLst>
                      </a:endParaRPr>
                    </a:p>
                  </a:txBody>
                  <a:tcPr/>
                </a:tc>
                <a:tc>
                  <a:txBody>
                    <a:bodyPr/>
                    <a:lstStyle/>
                    <a:p>
                      <a:r>
                        <a:rPr lang="en-US" dirty="0">
                          <a:effectLst>
                            <a:outerShdw blurRad="38100" dist="38100" dir="2700000" algn="tl">
                              <a:srgbClr val="000000">
                                <a:alpha val="43137"/>
                              </a:srgbClr>
                            </a:outerShdw>
                          </a:effectLst>
                        </a:rPr>
                        <a:t>Use virtualized data servers for all its data warehouse; use smart meters to record, repost, and control emissions. </a:t>
                      </a:r>
                      <a:endParaRPr lang="en-GB" dirty="0">
                        <a:effectLst>
                          <a:outerShdw blurRad="38100" dist="38100" dir="2700000" algn="tl">
                            <a:srgbClr val="000000">
                              <a:alpha val="43137"/>
                            </a:srgbClr>
                          </a:outerShdw>
                        </a:effectLst>
                      </a:endParaRPr>
                    </a:p>
                  </a:txBody>
                  <a:tcPr/>
                </a:tc>
                <a:extLst>
                  <a:ext uri="{0D108BD9-81ED-4DB2-BD59-A6C34878D82A}">
                    <a16:rowId xmlns:a16="http://schemas.microsoft.com/office/drawing/2014/main" val="2133008509"/>
                  </a:ext>
                </a:extLst>
              </a:tr>
              <a:tr h="995082">
                <a:tc>
                  <a:txBody>
                    <a:bodyPr/>
                    <a:lstStyle/>
                    <a:p>
                      <a:r>
                        <a:rPr lang="en-US" dirty="0">
                          <a:effectLst>
                            <a:outerShdw blurRad="38100" dist="38100" dir="2700000" algn="tl">
                              <a:srgbClr val="000000">
                                <a:alpha val="43137"/>
                              </a:srgbClr>
                            </a:outerShdw>
                          </a:effectLst>
                        </a:rPr>
                        <a:t>Process</a:t>
                      </a:r>
                      <a:endParaRPr lang="en-GB" dirty="0">
                        <a:effectLst>
                          <a:outerShdw blurRad="38100" dist="38100" dir="2700000" algn="tl">
                            <a:srgbClr val="000000">
                              <a:alpha val="43137"/>
                            </a:srgbClr>
                          </a:outerShdw>
                        </a:effectLst>
                      </a:endParaRPr>
                    </a:p>
                  </a:txBody>
                  <a:tcPr/>
                </a:tc>
                <a:tc>
                  <a:txBody>
                    <a:bodyPr/>
                    <a:lstStyle/>
                    <a:p>
                      <a:r>
                        <a:rPr lang="en-US" dirty="0">
                          <a:effectLst>
                            <a:outerShdw blurRad="38100" dist="38100" dir="2700000" algn="tl">
                              <a:srgbClr val="000000">
                                <a:alpha val="43137"/>
                              </a:srgbClr>
                            </a:outerShdw>
                          </a:effectLst>
                        </a:rPr>
                        <a:t>Optimize SCM to reduce emissions by re-engineering individual processes.</a:t>
                      </a:r>
                      <a:endParaRPr lang="en-GB" dirty="0">
                        <a:effectLst>
                          <a:outerShdw blurRad="38100" dist="38100" dir="2700000" algn="tl">
                            <a:srgbClr val="000000">
                              <a:alpha val="43137"/>
                            </a:srgbClr>
                          </a:outerShdw>
                        </a:effectLst>
                      </a:endParaRPr>
                    </a:p>
                  </a:txBody>
                  <a:tcPr/>
                </a:tc>
                <a:extLst>
                  <a:ext uri="{0D108BD9-81ED-4DB2-BD59-A6C34878D82A}">
                    <a16:rowId xmlns:a16="http://schemas.microsoft.com/office/drawing/2014/main" val="4279667065"/>
                  </a:ext>
                </a:extLst>
              </a:tr>
            </a:tbl>
          </a:graphicData>
        </a:graphic>
      </p:graphicFrame>
      <p:sp>
        <p:nvSpPr>
          <p:cNvPr id="4" name="TextBox 3">
            <a:extLst>
              <a:ext uri="{FF2B5EF4-FFF2-40B4-BE49-F238E27FC236}">
                <a16:creationId xmlns:a16="http://schemas.microsoft.com/office/drawing/2014/main" id="{3174F489-3B8C-1313-DF23-D655F478FA36}"/>
              </a:ext>
            </a:extLst>
          </p:cNvPr>
          <p:cNvSpPr txBox="1"/>
          <p:nvPr/>
        </p:nvSpPr>
        <p:spPr>
          <a:xfrm>
            <a:off x="2032000" y="680447"/>
            <a:ext cx="6173694" cy="646331"/>
          </a:xfrm>
          <a:prstGeom prst="rect">
            <a:avLst/>
          </a:prstGeom>
          <a:noFill/>
        </p:spPr>
        <p:txBody>
          <a:bodyPr wrap="square">
            <a:spAutoFit/>
          </a:bodyPr>
          <a:lstStyle/>
          <a:p>
            <a:r>
              <a:rPr lang="en-US" sz="3600" dirty="0"/>
              <a:t>Green KPIs in Four Groups</a:t>
            </a:r>
            <a:endParaRPr lang="en-GB" sz="3600" dirty="0"/>
          </a:p>
        </p:txBody>
      </p:sp>
      <p:graphicFrame>
        <p:nvGraphicFramePr>
          <p:cNvPr id="5" name="Table 5">
            <a:extLst>
              <a:ext uri="{FF2B5EF4-FFF2-40B4-BE49-F238E27FC236}">
                <a16:creationId xmlns:a16="http://schemas.microsoft.com/office/drawing/2014/main" id="{0B43D5C9-16A2-2F5F-DC3D-9C7CED632475}"/>
              </a:ext>
            </a:extLst>
          </p:cNvPr>
          <p:cNvGraphicFramePr>
            <a:graphicFrameLocks noGrp="1"/>
          </p:cNvGraphicFramePr>
          <p:nvPr>
            <p:extLst>
              <p:ext uri="{D42A27DB-BD31-4B8C-83A1-F6EECF244321}">
                <p14:modId xmlns:p14="http://schemas.microsoft.com/office/powerpoint/2010/main" val="2118946018"/>
              </p:ext>
            </p:extLst>
          </p:nvPr>
        </p:nvGraphicFramePr>
        <p:xfrm>
          <a:off x="2032000" y="5513294"/>
          <a:ext cx="8128000" cy="1138517"/>
        </p:xfrm>
        <a:graphic>
          <a:graphicData uri="http://schemas.openxmlformats.org/drawingml/2006/table">
            <a:tbl>
              <a:tblPr firstRow="1" bandRow="1">
                <a:tableStyleId>{5940675A-B579-460E-94D1-54222C63F5DA}</a:tableStyleId>
              </a:tblPr>
              <a:tblGrid>
                <a:gridCol w="4055035">
                  <a:extLst>
                    <a:ext uri="{9D8B030D-6E8A-4147-A177-3AD203B41FA5}">
                      <a16:colId xmlns:a16="http://schemas.microsoft.com/office/drawing/2014/main" val="990653187"/>
                    </a:ext>
                  </a:extLst>
                </a:gridCol>
                <a:gridCol w="4072965">
                  <a:extLst>
                    <a:ext uri="{9D8B030D-6E8A-4147-A177-3AD203B41FA5}">
                      <a16:colId xmlns:a16="http://schemas.microsoft.com/office/drawing/2014/main" val="3071354969"/>
                    </a:ext>
                  </a:extLst>
                </a:gridCol>
              </a:tblGrid>
              <a:tr h="1138517">
                <a:tc>
                  <a:txBody>
                    <a:bodyPr/>
                    <a:lstStyle/>
                    <a:p>
                      <a:r>
                        <a:rPr lang="en-US" dirty="0">
                          <a:effectLst>
                            <a:outerShdw blurRad="38100" dist="38100" dir="2700000" algn="tl">
                              <a:srgbClr val="000000">
                                <a:alpha val="43137"/>
                              </a:srgbClr>
                            </a:outerShdw>
                          </a:effectLst>
                        </a:rPr>
                        <a:t>People</a:t>
                      </a:r>
                      <a:endParaRPr lang="en-GB" dirty="0">
                        <a:effectLst>
                          <a:outerShdw blurRad="38100" dist="38100" dir="2700000" algn="tl">
                            <a:srgbClr val="000000">
                              <a:alpha val="43137"/>
                            </a:srgbClr>
                          </a:outerShdw>
                        </a:effectLst>
                      </a:endParaRPr>
                    </a:p>
                  </a:txBody>
                  <a:tcPr/>
                </a:tc>
                <a:tc>
                  <a:txBody>
                    <a:bodyPr/>
                    <a:lstStyle/>
                    <a:p>
                      <a:r>
                        <a:rPr lang="en-US" dirty="0">
                          <a:effectLst>
                            <a:outerShdw blurRad="38100" dist="38100" dir="2700000" algn="tl">
                              <a:srgbClr val="000000">
                                <a:alpha val="43137"/>
                              </a:srgbClr>
                            </a:outerShdw>
                          </a:effectLst>
                        </a:rPr>
                        <a:t>Train people for Green IT at all levels. Telecommute once a week to reduce emissions.</a:t>
                      </a:r>
                      <a:endParaRPr lang="en-GB" dirty="0">
                        <a:effectLst>
                          <a:outerShdw blurRad="38100" dist="38100" dir="2700000" algn="tl">
                            <a:srgbClr val="000000">
                              <a:alpha val="43137"/>
                            </a:srgbClr>
                          </a:outerShdw>
                        </a:effectLst>
                      </a:endParaRPr>
                    </a:p>
                  </a:txBody>
                  <a:tcPr/>
                </a:tc>
                <a:extLst>
                  <a:ext uri="{0D108BD9-81ED-4DB2-BD59-A6C34878D82A}">
                    <a16:rowId xmlns:a16="http://schemas.microsoft.com/office/drawing/2014/main" val="3870434140"/>
                  </a:ext>
                </a:extLst>
              </a:tr>
            </a:tbl>
          </a:graphicData>
        </a:graphic>
      </p:graphicFrame>
    </p:spTree>
    <p:extLst>
      <p:ext uri="{BB962C8B-B14F-4D97-AF65-F5344CB8AC3E}">
        <p14:creationId xmlns:p14="http://schemas.microsoft.com/office/powerpoint/2010/main" val="677196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397B5E-BDE2-EAE6-3634-F8C7096A605E}"/>
              </a:ext>
            </a:extLst>
          </p:cNvPr>
          <p:cNvSpPr txBox="1"/>
          <p:nvPr/>
        </p:nvSpPr>
        <p:spPr>
          <a:xfrm>
            <a:off x="304800" y="824370"/>
            <a:ext cx="11304495" cy="4524315"/>
          </a:xfrm>
          <a:prstGeom prst="rect">
            <a:avLst/>
          </a:prstGeom>
          <a:noFill/>
        </p:spPr>
        <p:txBody>
          <a:bodyPr wrap="square">
            <a:spAutoFit/>
          </a:bodyPr>
          <a:lstStyle/>
          <a:p>
            <a:pPr algn="ctr"/>
            <a:r>
              <a:rPr lang="en-US" sz="3600" dirty="0"/>
              <a:t>Further, when KPIs are discussed, there is a need to keep in mind the metrics and measurements that are required to  support such KPIs. Setting KPI targets is the easier part; measuring and reporting on the actual emissions is the greater challenge. Therefore, setting a measurement program using smart meters that feed the data into the system that can collate and analyze the resultant data is an important aspect of KPIs. </a:t>
            </a:r>
            <a:endParaRPr lang="en-GB" sz="3600" dirty="0"/>
          </a:p>
        </p:txBody>
      </p:sp>
    </p:spTree>
    <p:extLst>
      <p:ext uri="{BB962C8B-B14F-4D97-AF65-F5344CB8AC3E}">
        <p14:creationId xmlns:p14="http://schemas.microsoft.com/office/powerpoint/2010/main" val="2088849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E598B8-772A-D037-FA2A-7F188BB769FD}"/>
              </a:ext>
            </a:extLst>
          </p:cNvPr>
          <p:cNvSpPr txBox="1"/>
          <p:nvPr/>
        </p:nvSpPr>
        <p:spPr>
          <a:xfrm>
            <a:off x="779928" y="877652"/>
            <a:ext cx="10927978" cy="3354765"/>
          </a:xfrm>
          <a:prstGeom prst="rect">
            <a:avLst/>
          </a:prstGeom>
          <a:noFill/>
        </p:spPr>
        <p:txBody>
          <a:bodyPr wrap="square">
            <a:spAutoFit/>
          </a:bodyPr>
          <a:lstStyle/>
          <a:p>
            <a:r>
              <a:rPr lang="en-GB" sz="3600" dirty="0"/>
              <a:t>EXAMPLES OF GREEN KPIS</a:t>
            </a:r>
          </a:p>
          <a:p>
            <a:endParaRPr lang="en-GB" sz="3600" dirty="0"/>
          </a:p>
          <a:p>
            <a:pPr marL="571500" indent="-571500">
              <a:buFont typeface="Arial" panose="020B0604020202020204" pitchFamily="34" charset="0"/>
              <a:buChar char="•"/>
            </a:pPr>
            <a:r>
              <a:rPr lang="en-US" sz="2800" dirty="0"/>
              <a:t>My organization will reduce 10% over its last year’s energy bill. This reduction is aimed over next 3 years, at the end of which, we will review all factors associated with this reduction.</a:t>
            </a:r>
          </a:p>
          <a:p>
            <a:pPr marL="571500" indent="-571500">
              <a:buFont typeface="Arial" panose="020B0604020202020204" pitchFamily="34" charset="0"/>
              <a:buChar char="•"/>
            </a:pPr>
            <a:r>
              <a:rPr lang="en-US" sz="2800" dirty="0"/>
              <a:t>My organization will eliminate the use of paper in all communications in the next 3 years</a:t>
            </a:r>
          </a:p>
        </p:txBody>
      </p:sp>
    </p:spTree>
    <p:extLst>
      <p:ext uri="{BB962C8B-B14F-4D97-AF65-F5344CB8AC3E}">
        <p14:creationId xmlns:p14="http://schemas.microsoft.com/office/powerpoint/2010/main" val="4240706442"/>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14</TotalTime>
  <Words>414</Words>
  <Application>Microsoft Office PowerPoint</Application>
  <PresentationFormat>Widescreen</PresentationFormat>
  <Paragraphs>22</Paragraphs>
  <Slides>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Tw Cen MT</vt:lpstr>
      <vt:lpstr>Droplet</vt:lpstr>
      <vt:lpstr>KPI IN GREEN STRATEGIES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KPI IN GREEN STRATEGIES</dc:title>
  <dc:creator>sujal more</dc:creator>
  <cp:lastModifiedBy>sujal more</cp:lastModifiedBy>
  <cp:revision>3</cp:revision>
  <dcterms:created xsi:type="dcterms:W3CDTF">2022-08-25T15:26:23Z</dcterms:created>
  <dcterms:modified xsi:type="dcterms:W3CDTF">2022-09-07T18:42:43Z</dcterms:modified>
</cp:coreProperties>
</file>