
<file path=[Content_Types].xml><?xml version="1.0" encoding="utf-8"?>
<Types xmlns="http://schemas.openxmlformats.org/package/2006/content-types">
  <Default ContentType="image/jpeg" Extension="jpg"/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1.xml"/>
  <Override ContentType="application/vnd.openxmlformats-officedocument.presentationml.presProps+xml" PartName="/ppt/presProps1.xml"/>
  <Override ContentType="application/vnd.openxmlformats-officedocument.drawingml.diagramColors+xml" PartName="/ppt/diagrams/colors2.xml"/>
  <Override ContentType="application/vnd.openxmlformats-officedocument.drawingml.diagramColors+xml" PartName="/ppt/diagrams/color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60EE3-5AD1-4547-B704-50354C24FE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562B8-7F32-4A89-A57E-F0FF321F9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Contents:</a:t>
          </a:r>
        </a:p>
      </dgm:t>
    </dgm:pt>
    <dgm:pt modelId="{2DC1BB6B-BA3E-4EEA-B4C1-1ABBBC6FD171}" type="parTrans" cxnId="{49657D88-5AC3-4038-A01B-9E41BDE6EEDA}">
      <dgm:prSet/>
      <dgm:spPr/>
      <dgm:t>
        <a:bodyPr/>
        <a:lstStyle/>
        <a:p>
          <a:endParaRPr lang="en-US"/>
        </a:p>
      </dgm:t>
    </dgm:pt>
    <dgm:pt modelId="{AF2B5B58-00FE-4972-85B3-685625AB5FE3}" type="sibTrans" cxnId="{49657D88-5AC3-4038-A01B-9E41BDE6EEDA}">
      <dgm:prSet/>
      <dgm:spPr/>
      <dgm:t>
        <a:bodyPr/>
        <a:lstStyle/>
        <a:p>
          <a:endParaRPr lang="en-US"/>
        </a:p>
      </dgm:t>
    </dgm:pt>
    <dgm:pt modelId="{711D3220-B9F7-41A1-BEF9-43B48CA36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Mobility and Environment?</a:t>
          </a:r>
        </a:p>
      </dgm:t>
    </dgm:pt>
    <dgm:pt modelId="{AFFA37C8-6523-4DD1-8CE2-2A023448E9E4}" type="parTrans" cxnId="{A2043E05-BE2A-4E6F-A032-AF18EE9123E4}">
      <dgm:prSet/>
      <dgm:spPr/>
      <dgm:t>
        <a:bodyPr/>
        <a:lstStyle/>
        <a:p>
          <a:endParaRPr lang="en-US"/>
        </a:p>
      </dgm:t>
    </dgm:pt>
    <dgm:pt modelId="{AF26714D-2F0D-4A3F-942C-38EF4F5D03FA}" type="sibTrans" cxnId="{A2043E05-BE2A-4E6F-A032-AF18EE9123E4}">
      <dgm:prSet/>
      <dgm:spPr/>
      <dgm:t>
        <a:bodyPr/>
        <a:lstStyle/>
        <a:p>
          <a:endParaRPr lang="en-US"/>
        </a:p>
      </dgm:t>
    </dgm:pt>
    <dgm:pt modelId="{7CBB1DA0-7EA7-49E6-B55E-EFDE0B8EFE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Advantages to Environment.</a:t>
          </a:r>
        </a:p>
      </dgm:t>
    </dgm:pt>
    <dgm:pt modelId="{FFCD4C68-BFD3-4FD2-BF6A-D8AE31F3DDF3}" type="parTrans" cxnId="{E4423EB8-2B31-49AA-BD31-6A0F623031E0}">
      <dgm:prSet/>
      <dgm:spPr/>
      <dgm:t>
        <a:bodyPr/>
        <a:lstStyle/>
        <a:p>
          <a:endParaRPr lang="en-US"/>
        </a:p>
      </dgm:t>
    </dgm:pt>
    <dgm:pt modelId="{0DC33F73-FA8F-4090-9F83-538080B9809D}" type="sibTrans" cxnId="{E4423EB8-2B31-49AA-BD31-6A0F623031E0}">
      <dgm:prSet/>
      <dgm:spPr/>
      <dgm:t>
        <a:bodyPr/>
        <a:lstStyle/>
        <a:p>
          <a:endParaRPr lang="en-US"/>
        </a:p>
      </dgm:t>
    </dgm:pt>
    <dgm:pt modelId="{6605CBC2-1D17-47DB-8905-58AB5B638F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 to Environment.   </a:t>
          </a:r>
        </a:p>
      </dgm:t>
    </dgm:pt>
    <dgm:pt modelId="{951CBFEF-C1BF-4437-AFB8-ECD2D1C8DF73}" type="parTrans" cxnId="{FBE84BA8-C5E6-4017-806F-516E5A3204B5}">
      <dgm:prSet/>
      <dgm:spPr/>
      <dgm:t>
        <a:bodyPr/>
        <a:lstStyle/>
        <a:p>
          <a:endParaRPr lang="en-US"/>
        </a:p>
      </dgm:t>
    </dgm:pt>
    <dgm:pt modelId="{2BE0FA3F-45C6-498C-B498-27833872C1B9}" type="sibTrans" cxnId="{FBE84BA8-C5E6-4017-806F-516E5A3204B5}">
      <dgm:prSet/>
      <dgm:spPr/>
      <dgm:t>
        <a:bodyPr/>
        <a:lstStyle/>
        <a:p>
          <a:endParaRPr lang="en-US"/>
        </a:p>
      </dgm:t>
    </dgm:pt>
    <dgm:pt modelId="{FED91250-4157-42E8-8ECD-361691B55315}" type="pres">
      <dgm:prSet presAssocID="{FD660EE3-5AD1-4547-B704-50354C24FE9E}" presName="root" presStyleCnt="0">
        <dgm:presLayoutVars>
          <dgm:dir/>
          <dgm:resizeHandles val="exact"/>
        </dgm:presLayoutVars>
      </dgm:prSet>
      <dgm:spPr/>
    </dgm:pt>
    <dgm:pt modelId="{F45AD890-7377-4A80-B195-99F9BA732F20}" type="pres">
      <dgm:prSet presAssocID="{4EB562B8-7F32-4A89-A57E-F0FF321F96DA}" presName="compNode" presStyleCnt="0"/>
      <dgm:spPr/>
    </dgm:pt>
    <dgm:pt modelId="{E52EB286-7E3B-4262-8C56-FF6A6AEBE75E}" type="pres">
      <dgm:prSet presAssocID="{4EB562B8-7F32-4A89-A57E-F0FF321F96DA}" presName="bgRect" presStyleLbl="bgShp" presStyleIdx="0" presStyleCnt="4"/>
      <dgm:spPr/>
    </dgm:pt>
    <dgm:pt modelId="{8B81E74A-FE05-4D9C-BD14-C575D149287A}" type="pres">
      <dgm:prSet presAssocID="{4EB562B8-7F32-4A89-A57E-F0FF321F96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15F5DA6-DBDE-42D0-B0A3-1E4167FFB493}" type="pres">
      <dgm:prSet presAssocID="{4EB562B8-7F32-4A89-A57E-F0FF321F96DA}" presName="spaceRect" presStyleCnt="0"/>
      <dgm:spPr/>
    </dgm:pt>
    <dgm:pt modelId="{A51DBC50-C9F9-4F18-8755-B19C6C49EB95}" type="pres">
      <dgm:prSet presAssocID="{4EB562B8-7F32-4A89-A57E-F0FF321F96DA}" presName="parTx" presStyleLbl="revTx" presStyleIdx="0" presStyleCnt="4">
        <dgm:presLayoutVars>
          <dgm:chMax val="0"/>
          <dgm:chPref val="0"/>
        </dgm:presLayoutVars>
      </dgm:prSet>
      <dgm:spPr/>
    </dgm:pt>
    <dgm:pt modelId="{833EBC9D-9244-4D72-A736-5468E9646E16}" type="pres">
      <dgm:prSet presAssocID="{AF2B5B58-00FE-4972-85B3-685625AB5FE3}" presName="sibTrans" presStyleCnt="0"/>
      <dgm:spPr/>
    </dgm:pt>
    <dgm:pt modelId="{A2830262-E3F7-4B2C-9237-F1656CD20032}" type="pres">
      <dgm:prSet presAssocID="{711D3220-B9F7-41A1-BEF9-43B48CA36959}" presName="compNode" presStyleCnt="0"/>
      <dgm:spPr/>
    </dgm:pt>
    <dgm:pt modelId="{FBC90231-A714-4A28-91E7-13B2D4A666AC}" type="pres">
      <dgm:prSet presAssocID="{711D3220-B9F7-41A1-BEF9-43B48CA36959}" presName="bgRect" presStyleLbl="bgShp" presStyleIdx="1" presStyleCnt="4"/>
      <dgm:spPr/>
    </dgm:pt>
    <dgm:pt modelId="{BDE4FBE3-B92D-4603-8F6D-FE4A65E9217A}" type="pres">
      <dgm:prSet presAssocID="{711D3220-B9F7-41A1-BEF9-43B48CA369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F4CBF2CF-27F1-4705-97D1-303625EE5B1A}" type="pres">
      <dgm:prSet presAssocID="{711D3220-B9F7-41A1-BEF9-43B48CA36959}" presName="spaceRect" presStyleCnt="0"/>
      <dgm:spPr/>
    </dgm:pt>
    <dgm:pt modelId="{13F1E0B6-3038-46D0-8C5E-8AE03900CA6A}" type="pres">
      <dgm:prSet presAssocID="{711D3220-B9F7-41A1-BEF9-43B48CA36959}" presName="parTx" presStyleLbl="revTx" presStyleIdx="1" presStyleCnt="4">
        <dgm:presLayoutVars>
          <dgm:chMax val="0"/>
          <dgm:chPref val="0"/>
        </dgm:presLayoutVars>
      </dgm:prSet>
      <dgm:spPr/>
    </dgm:pt>
    <dgm:pt modelId="{26FB5E54-B1AB-4ED4-8FC3-6BA1F0F36A61}" type="pres">
      <dgm:prSet presAssocID="{AF26714D-2F0D-4A3F-942C-38EF4F5D03FA}" presName="sibTrans" presStyleCnt="0"/>
      <dgm:spPr/>
    </dgm:pt>
    <dgm:pt modelId="{BA71B8C7-78B6-4E50-A1DE-65BEA7FF3A83}" type="pres">
      <dgm:prSet presAssocID="{7CBB1DA0-7EA7-49E6-B55E-EFDE0B8EFEA0}" presName="compNode" presStyleCnt="0"/>
      <dgm:spPr/>
    </dgm:pt>
    <dgm:pt modelId="{3855C048-3C0C-4B3F-B37D-65A428304894}" type="pres">
      <dgm:prSet presAssocID="{7CBB1DA0-7EA7-49E6-B55E-EFDE0B8EFEA0}" presName="bgRect" presStyleLbl="bgShp" presStyleIdx="2" presStyleCnt="4"/>
      <dgm:spPr/>
    </dgm:pt>
    <dgm:pt modelId="{120D4FD0-E64B-4417-8279-9D4DABD33405}" type="pres">
      <dgm:prSet presAssocID="{7CBB1DA0-7EA7-49E6-B55E-EFDE0B8EFE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A7CE1AB-12AB-49DD-AA41-26956B4AEB20}" type="pres">
      <dgm:prSet presAssocID="{7CBB1DA0-7EA7-49E6-B55E-EFDE0B8EFEA0}" presName="spaceRect" presStyleCnt="0"/>
      <dgm:spPr/>
    </dgm:pt>
    <dgm:pt modelId="{75C649E1-3FED-4074-85FA-E6B7B4C0D886}" type="pres">
      <dgm:prSet presAssocID="{7CBB1DA0-7EA7-49E6-B55E-EFDE0B8EFEA0}" presName="parTx" presStyleLbl="revTx" presStyleIdx="2" presStyleCnt="4">
        <dgm:presLayoutVars>
          <dgm:chMax val="0"/>
          <dgm:chPref val="0"/>
        </dgm:presLayoutVars>
      </dgm:prSet>
      <dgm:spPr/>
    </dgm:pt>
    <dgm:pt modelId="{0822DF62-8B15-43BB-BEE6-8700F83F37A4}" type="pres">
      <dgm:prSet presAssocID="{0DC33F73-FA8F-4090-9F83-538080B9809D}" presName="sibTrans" presStyleCnt="0"/>
      <dgm:spPr/>
    </dgm:pt>
    <dgm:pt modelId="{D53AAE3D-4A50-473A-8E35-DAB81A44633C}" type="pres">
      <dgm:prSet presAssocID="{6605CBC2-1D17-47DB-8905-58AB5B638F12}" presName="compNode" presStyleCnt="0"/>
      <dgm:spPr/>
    </dgm:pt>
    <dgm:pt modelId="{4638FD77-16A3-4227-9607-79684B4BB43F}" type="pres">
      <dgm:prSet presAssocID="{6605CBC2-1D17-47DB-8905-58AB5B638F12}" presName="bgRect" presStyleLbl="bgShp" presStyleIdx="3" presStyleCnt="4"/>
      <dgm:spPr/>
    </dgm:pt>
    <dgm:pt modelId="{CA9EBE4E-368E-40FE-805E-36D3886B949A}" type="pres">
      <dgm:prSet presAssocID="{6605CBC2-1D17-47DB-8905-58AB5B638F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F2C67FC7-2984-49E8-BAA2-09FEE959F10A}" type="pres">
      <dgm:prSet presAssocID="{6605CBC2-1D17-47DB-8905-58AB5B638F12}" presName="spaceRect" presStyleCnt="0"/>
      <dgm:spPr/>
    </dgm:pt>
    <dgm:pt modelId="{E4BCC517-A7FE-4452-BF7C-C2DCB43CEA3D}" type="pres">
      <dgm:prSet presAssocID="{6605CBC2-1D17-47DB-8905-58AB5B638F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043E05-BE2A-4E6F-A032-AF18EE9123E4}" srcId="{FD660EE3-5AD1-4547-B704-50354C24FE9E}" destId="{711D3220-B9F7-41A1-BEF9-43B48CA36959}" srcOrd="1" destOrd="0" parTransId="{AFFA37C8-6523-4DD1-8CE2-2A023448E9E4}" sibTransId="{AF26714D-2F0D-4A3F-942C-38EF4F5D03FA}"/>
    <dgm:cxn modelId="{2C3DA260-82A5-4AC6-9B3B-0B7E16DD7862}" type="presOf" srcId="{6605CBC2-1D17-47DB-8905-58AB5B638F12}" destId="{E4BCC517-A7FE-4452-BF7C-C2DCB43CEA3D}" srcOrd="0" destOrd="0" presId="urn:microsoft.com/office/officeart/2018/2/layout/IconVerticalSolidList"/>
    <dgm:cxn modelId="{4038D248-8CB7-4843-BA15-9AE3F10952D9}" type="presOf" srcId="{7CBB1DA0-7EA7-49E6-B55E-EFDE0B8EFEA0}" destId="{75C649E1-3FED-4074-85FA-E6B7B4C0D886}" srcOrd="0" destOrd="0" presId="urn:microsoft.com/office/officeart/2018/2/layout/IconVerticalSolidList"/>
    <dgm:cxn modelId="{49657D88-5AC3-4038-A01B-9E41BDE6EEDA}" srcId="{FD660EE3-5AD1-4547-B704-50354C24FE9E}" destId="{4EB562B8-7F32-4A89-A57E-F0FF321F96DA}" srcOrd="0" destOrd="0" parTransId="{2DC1BB6B-BA3E-4EEA-B4C1-1ABBBC6FD171}" sibTransId="{AF2B5B58-00FE-4972-85B3-685625AB5FE3}"/>
    <dgm:cxn modelId="{0993708F-AB77-4B87-BF68-5590F979B8E2}" type="presOf" srcId="{FD660EE3-5AD1-4547-B704-50354C24FE9E}" destId="{FED91250-4157-42E8-8ECD-361691B55315}" srcOrd="0" destOrd="0" presId="urn:microsoft.com/office/officeart/2018/2/layout/IconVerticalSolidList"/>
    <dgm:cxn modelId="{FBE84BA8-C5E6-4017-806F-516E5A3204B5}" srcId="{FD660EE3-5AD1-4547-B704-50354C24FE9E}" destId="{6605CBC2-1D17-47DB-8905-58AB5B638F12}" srcOrd="3" destOrd="0" parTransId="{951CBFEF-C1BF-4437-AFB8-ECD2D1C8DF73}" sibTransId="{2BE0FA3F-45C6-498C-B498-27833872C1B9}"/>
    <dgm:cxn modelId="{498339AE-0480-4074-B9BA-C13703383212}" type="presOf" srcId="{711D3220-B9F7-41A1-BEF9-43B48CA36959}" destId="{13F1E0B6-3038-46D0-8C5E-8AE03900CA6A}" srcOrd="0" destOrd="0" presId="urn:microsoft.com/office/officeart/2018/2/layout/IconVerticalSolidList"/>
    <dgm:cxn modelId="{E4423EB8-2B31-49AA-BD31-6A0F623031E0}" srcId="{FD660EE3-5AD1-4547-B704-50354C24FE9E}" destId="{7CBB1DA0-7EA7-49E6-B55E-EFDE0B8EFEA0}" srcOrd="2" destOrd="0" parTransId="{FFCD4C68-BFD3-4FD2-BF6A-D8AE31F3DDF3}" sibTransId="{0DC33F73-FA8F-4090-9F83-538080B9809D}"/>
    <dgm:cxn modelId="{04857EC3-3F68-4684-9E92-371AE87896C8}" type="presOf" srcId="{4EB562B8-7F32-4A89-A57E-F0FF321F96DA}" destId="{A51DBC50-C9F9-4F18-8755-B19C6C49EB95}" srcOrd="0" destOrd="0" presId="urn:microsoft.com/office/officeart/2018/2/layout/IconVerticalSolidList"/>
    <dgm:cxn modelId="{896B5841-7A2D-4AE6-B208-98FCDFE1EB50}" type="presParOf" srcId="{FED91250-4157-42E8-8ECD-361691B55315}" destId="{F45AD890-7377-4A80-B195-99F9BA732F20}" srcOrd="0" destOrd="0" presId="urn:microsoft.com/office/officeart/2018/2/layout/IconVerticalSolidList"/>
    <dgm:cxn modelId="{6B1DB34E-708D-42E8-930B-7CC41E53D1A5}" type="presParOf" srcId="{F45AD890-7377-4A80-B195-99F9BA732F20}" destId="{E52EB286-7E3B-4262-8C56-FF6A6AEBE75E}" srcOrd="0" destOrd="0" presId="urn:microsoft.com/office/officeart/2018/2/layout/IconVerticalSolidList"/>
    <dgm:cxn modelId="{19994517-234E-46D2-8EA1-453B6A9E01E4}" type="presParOf" srcId="{F45AD890-7377-4A80-B195-99F9BA732F20}" destId="{8B81E74A-FE05-4D9C-BD14-C575D149287A}" srcOrd="1" destOrd="0" presId="urn:microsoft.com/office/officeart/2018/2/layout/IconVerticalSolidList"/>
    <dgm:cxn modelId="{750A1600-272F-4882-A747-52D8546B1FE3}" type="presParOf" srcId="{F45AD890-7377-4A80-B195-99F9BA732F20}" destId="{D15F5DA6-DBDE-42D0-B0A3-1E4167FFB493}" srcOrd="2" destOrd="0" presId="urn:microsoft.com/office/officeart/2018/2/layout/IconVerticalSolidList"/>
    <dgm:cxn modelId="{9EC87FC7-557B-4D2C-9A38-8658251408BB}" type="presParOf" srcId="{F45AD890-7377-4A80-B195-99F9BA732F20}" destId="{A51DBC50-C9F9-4F18-8755-B19C6C49EB95}" srcOrd="3" destOrd="0" presId="urn:microsoft.com/office/officeart/2018/2/layout/IconVerticalSolidList"/>
    <dgm:cxn modelId="{17C0768D-F769-4971-85B4-BD95C254E8A5}" type="presParOf" srcId="{FED91250-4157-42E8-8ECD-361691B55315}" destId="{833EBC9D-9244-4D72-A736-5468E9646E16}" srcOrd="1" destOrd="0" presId="urn:microsoft.com/office/officeart/2018/2/layout/IconVerticalSolidList"/>
    <dgm:cxn modelId="{DE4226D6-7429-44F0-A4FD-AD99F65A6AB5}" type="presParOf" srcId="{FED91250-4157-42E8-8ECD-361691B55315}" destId="{A2830262-E3F7-4B2C-9237-F1656CD20032}" srcOrd="2" destOrd="0" presId="urn:microsoft.com/office/officeart/2018/2/layout/IconVerticalSolidList"/>
    <dgm:cxn modelId="{0A9ECF93-4989-4CBD-8FF0-7105BE732C64}" type="presParOf" srcId="{A2830262-E3F7-4B2C-9237-F1656CD20032}" destId="{FBC90231-A714-4A28-91E7-13B2D4A666AC}" srcOrd="0" destOrd="0" presId="urn:microsoft.com/office/officeart/2018/2/layout/IconVerticalSolidList"/>
    <dgm:cxn modelId="{E6569ACA-7E35-4ED3-B263-05EB4508B8B4}" type="presParOf" srcId="{A2830262-E3F7-4B2C-9237-F1656CD20032}" destId="{BDE4FBE3-B92D-4603-8F6D-FE4A65E9217A}" srcOrd="1" destOrd="0" presId="urn:microsoft.com/office/officeart/2018/2/layout/IconVerticalSolidList"/>
    <dgm:cxn modelId="{A30627A1-1E5F-4D93-A9ED-66EFD9E9260C}" type="presParOf" srcId="{A2830262-E3F7-4B2C-9237-F1656CD20032}" destId="{F4CBF2CF-27F1-4705-97D1-303625EE5B1A}" srcOrd="2" destOrd="0" presId="urn:microsoft.com/office/officeart/2018/2/layout/IconVerticalSolidList"/>
    <dgm:cxn modelId="{46A04C85-D201-4727-8C2F-BC904E77E573}" type="presParOf" srcId="{A2830262-E3F7-4B2C-9237-F1656CD20032}" destId="{13F1E0B6-3038-46D0-8C5E-8AE03900CA6A}" srcOrd="3" destOrd="0" presId="urn:microsoft.com/office/officeart/2018/2/layout/IconVerticalSolidList"/>
    <dgm:cxn modelId="{816E589C-9C9D-4884-A6FC-B2D2E9B05C1A}" type="presParOf" srcId="{FED91250-4157-42E8-8ECD-361691B55315}" destId="{26FB5E54-B1AB-4ED4-8FC3-6BA1F0F36A61}" srcOrd="3" destOrd="0" presId="urn:microsoft.com/office/officeart/2018/2/layout/IconVerticalSolidList"/>
    <dgm:cxn modelId="{43DFE51C-CA2C-49D1-B35A-1C21C290CD60}" type="presParOf" srcId="{FED91250-4157-42E8-8ECD-361691B55315}" destId="{BA71B8C7-78B6-4E50-A1DE-65BEA7FF3A83}" srcOrd="4" destOrd="0" presId="urn:microsoft.com/office/officeart/2018/2/layout/IconVerticalSolidList"/>
    <dgm:cxn modelId="{F454F9CA-BCA5-4AEE-875F-318E017DBF36}" type="presParOf" srcId="{BA71B8C7-78B6-4E50-A1DE-65BEA7FF3A83}" destId="{3855C048-3C0C-4B3F-B37D-65A428304894}" srcOrd="0" destOrd="0" presId="urn:microsoft.com/office/officeart/2018/2/layout/IconVerticalSolidList"/>
    <dgm:cxn modelId="{19534E32-B7BA-400A-A79A-B4BEA24CDB32}" type="presParOf" srcId="{BA71B8C7-78B6-4E50-A1DE-65BEA7FF3A83}" destId="{120D4FD0-E64B-4417-8279-9D4DABD33405}" srcOrd="1" destOrd="0" presId="urn:microsoft.com/office/officeart/2018/2/layout/IconVerticalSolidList"/>
    <dgm:cxn modelId="{788BC564-9D50-4061-BFEF-C7E8BC9E84DA}" type="presParOf" srcId="{BA71B8C7-78B6-4E50-A1DE-65BEA7FF3A83}" destId="{3A7CE1AB-12AB-49DD-AA41-26956B4AEB20}" srcOrd="2" destOrd="0" presId="urn:microsoft.com/office/officeart/2018/2/layout/IconVerticalSolidList"/>
    <dgm:cxn modelId="{16D1D893-555D-4C8E-B5FA-10FE37821F98}" type="presParOf" srcId="{BA71B8C7-78B6-4E50-A1DE-65BEA7FF3A83}" destId="{75C649E1-3FED-4074-85FA-E6B7B4C0D886}" srcOrd="3" destOrd="0" presId="urn:microsoft.com/office/officeart/2018/2/layout/IconVerticalSolidList"/>
    <dgm:cxn modelId="{36C2F805-DD59-46FB-A2E6-FEE144855AE4}" type="presParOf" srcId="{FED91250-4157-42E8-8ECD-361691B55315}" destId="{0822DF62-8B15-43BB-BEE6-8700F83F37A4}" srcOrd="5" destOrd="0" presId="urn:microsoft.com/office/officeart/2018/2/layout/IconVerticalSolidList"/>
    <dgm:cxn modelId="{584C1F7C-0221-4275-A83B-BC166CFDFE6A}" type="presParOf" srcId="{FED91250-4157-42E8-8ECD-361691B55315}" destId="{D53AAE3D-4A50-473A-8E35-DAB81A44633C}" srcOrd="6" destOrd="0" presId="urn:microsoft.com/office/officeart/2018/2/layout/IconVerticalSolidList"/>
    <dgm:cxn modelId="{8BDD17F3-40F3-45CF-BCEA-C6E2EE2EC167}" type="presParOf" srcId="{D53AAE3D-4A50-473A-8E35-DAB81A44633C}" destId="{4638FD77-16A3-4227-9607-79684B4BB43F}" srcOrd="0" destOrd="0" presId="urn:microsoft.com/office/officeart/2018/2/layout/IconVerticalSolidList"/>
    <dgm:cxn modelId="{0130D0B3-8145-4F8E-BD6C-C3F455D1798B}" type="presParOf" srcId="{D53AAE3D-4A50-473A-8E35-DAB81A44633C}" destId="{CA9EBE4E-368E-40FE-805E-36D3886B949A}" srcOrd="1" destOrd="0" presId="urn:microsoft.com/office/officeart/2018/2/layout/IconVerticalSolidList"/>
    <dgm:cxn modelId="{7A32129A-34F4-4E41-8C13-B4B4D1B921C7}" type="presParOf" srcId="{D53AAE3D-4A50-473A-8E35-DAB81A44633C}" destId="{F2C67FC7-2984-49E8-BAA2-09FEE959F10A}" srcOrd="2" destOrd="0" presId="urn:microsoft.com/office/officeart/2018/2/layout/IconVerticalSolidList"/>
    <dgm:cxn modelId="{AFF0F6A0-82C7-4771-A8F5-D31B790327A1}" type="presParOf" srcId="{D53AAE3D-4A50-473A-8E35-DAB81A44633C}" destId="{E4BCC517-A7FE-4452-BF7C-C2DCB43CE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7A4B6-0F99-407A-A389-03DF94145BA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F7B58A-7555-43F3-832F-2DD29A7FC37E}">
      <dgm:prSet/>
      <dgm:spPr/>
      <dgm:t>
        <a:bodyPr/>
        <a:lstStyle/>
        <a:p>
          <a:r>
            <a:rPr lang="en-US" dirty="0"/>
            <a:t>Mobility has a significant role to play in the reduction of carbon emissions as it has the potential to offer location </a:t>
          </a:r>
          <a:r>
            <a:rPr lang="en-US" dirty="0" err="1"/>
            <a:t>independencereduce</a:t>
          </a:r>
          <a:r>
            <a:rPr lang="en-US" dirty="0"/>
            <a:t> the need to travel, to most business processes.</a:t>
          </a:r>
        </a:p>
      </dgm:t>
    </dgm:pt>
    <dgm:pt modelId="{DA2F75AD-88F4-4AFE-93BC-35FD46BBAFB3}" type="parTrans" cxnId="{42A06732-DFD0-4D3F-9621-15CFC65E11EB}">
      <dgm:prSet/>
      <dgm:spPr/>
      <dgm:t>
        <a:bodyPr/>
        <a:lstStyle/>
        <a:p>
          <a:endParaRPr lang="en-US"/>
        </a:p>
      </dgm:t>
    </dgm:pt>
    <dgm:pt modelId="{AD78E751-CF09-42D0-95DD-FA8DBE888B64}" type="sibTrans" cxnId="{42A06732-DFD0-4D3F-9621-15CFC65E11EB}">
      <dgm:prSet/>
      <dgm:spPr/>
      <dgm:t>
        <a:bodyPr/>
        <a:lstStyle/>
        <a:p>
          <a:endParaRPr lang="en-US"/>
        </a:p>
      </dgm:t>
    </dgm:pt>
    <dgm:pt modelId="{22C9E78D-36B2-423A-91F8-2F645D601366}">
      <dgm:prSet/>
      <dgm:spPr/>
      <dgm:t>
        <a:bodyPr/>
        <a:lstStyle/>
        <a:p>
          <a:r>
            <a:rPr lang="en-US" dirty="0"/>
            <a:t>The application and implementation of a Green policy is a fine balancing act. This requires careful understanding of the business process and enterprise architecture. Factors like energy consumed, emissions, efficiency, and reputation also should be considered.</a:t>
          </a:r>
        </a:p>
      </dgm:t>
    </dgm:pt>
    <dgm:pt modelId="{4A9DA508-3584-4ABD-A176-DB78BCCDBD58}" type="parTrans" cxnId="{B9A7DF7C-6C31-436F-A3B6-F98BF84D5EE3}">
      <dgm:prSet/>
      <dgm:spPr/>
      <dgm:t>
        <a:bodyPr/>
        <a:lstStyle/>
        <a:p>
          <a:endParaRPr lang="en-US"/>
        </a:p>
      </dgm:t>
    </dgm:pt>
    <dgm:pt modelId="{29B39A76-A77E-4705-B001-E0F952F4B8EB}" type="sibTrans" cxnId="{B9A7DF7C-6C31-436F-A3B6-F98BF84D5EE3}">
      <dgm:prSet/>
      <dgm:spPr/>
      <dgm:t>
        <a:bodyPr/>
        <a:lstStyle/>
        <a:p>
          <a:endParaRPr lang="en-US"/>
        </a:p>
      </dgm:t>
    </dgm:pt>
    <dgm:pt modelId="{D87D3646-F238-439B-9F34-BAED7F0EDDC6}" type="pres">
      <dgm:prSet presAssocID="{3C47A4B6-0F99-407A-A389-03DF94145BA9}" presName="linear" presStyleCnt="0">
        <dgm:presLayoutVars>
          <dgm:animLvl val="lvl"/>
          <dgm:resizeHandles val="exact"/>
        </dgm:presLayoutVars>
      </dgm:prSet>
      <dgm:spPr/>
    </dgm:pt>
    <dgm:pt modelId="{74E3D0FA-AB13-464F-BDFB-C19446D51C4E}" type="pres">
      <dgm:prSet presAssocID="{1AF7B58A-7555-43F3-832F-2DD29A7FC3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41C504-24F0-470D-B778-1B6D0FE417F0}" type="pres">
      <dgm:prSet presAssocID="{AD78E751-CF09-42D0-95DD-FA8DBE888B64}" presName="spacer" presStyleCnt="0"/>
      <dgm:spPr/>
    </dgm:pt>
    <dgm:pt modelId="{F61AFF29-2AD3-4D68-9D34-2536B56C7BE7}" type="pres">
      <dgm:prSet presAssocID="{22C9E78D-36B2-423A-91F8-2F645D60136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B1980A-7552-432C-A846-F61DCA36BFB6}" type="presOf" srcId="{3C47A4B6-0F99-407A-A389-03DF94145BA9}" destId="{D87D3646-F238-439B-9F34-BAED7F0EDDC6}" srcOrd="0" destOrd="0" presId="urn:microsoft.com/office/officeart/2005/8/layout/vList2"/>
    <dgm:cxn modelId="{42A06732-DFD0-4D3F-9621-15CFC65E11EB}" srcId="{3C47A4B6-0F99-407A-A389-03DF94145BA9}" destId="{1AF7B58A-7555-43F3-832F-2DD29A7FC37E}" srcOrd="0" destOrd="0" parTransId="{DA2F75AD-88F4-4AFE-93BC-35FD46BBAFB3}" sibTransId="{AD78E751-CF09-42D0-95DD-FA8DBE888B64}"/>
    <dgm:cxn modelId="{E3F36B7B-ACF5-4AAB-9624-24B013A7315E}" type="presOf" srcId="{22C9E78D-36B2-423A-91F8-2F645D601366}" destId="{F61AFF29-2AD3-4D68-9D34-2536B56C7BE7}" srcOrd="0" destOrd="0" presId="urn:microsoft.com/office/officeart/2005/8/layout/vList2"/>
    <dgm:cxn modelId="{B9A7DF7C-6C31-436F-A3B6-F98BF84D5EE3}" srcId="{3C47A4B6-0F99-407A-A389-03DF94145BA9}" destId="{22C9E78D-36B2-423A-91F8-2F645D601366}" srcOrd="1" destOrd="0" parTransId="{4A9DA508-3584-4ABD-A176-DB78BCCDBD58}" sibTransId="{29B39A76-A77E-4705-B001-E0F952F4B8EB}"/>
    <dgm:cxn modelId="{49A7EBC1-6E2A-4D67-8EB7-95279F9CB872}" type="presOf" srcId="{1AF7B58A-7555-43F3-832F-2DD29A7FC37E}" destId="{74E3D0FA-AB13-464F-BDFB-C19446D51C4E}" srcOrd="0" destOrd="0" presId="urn:microsoft.com/office/officeart/2005/8/layout/vList2"/>
    <dgm:cxn modelId="{652230E8-73FD-477D-90F7-3663AF308456}" type="presParOf" srcId="{D87D3646-F238-439B-9F34-BAED7F0EDDC6}" destId="{74E3D0FA-AB13-464F-BDFB-C19446D51C4E}" srcOrd="0" destOrd="0" presId="urn:microsoft.com/office/officeart/2005/8/layout/vList2"/>
    <dgm:cxn modelId="{3A0FD9AF-BEBC-4072-AB46-82F56F828CFF}" type="presParOf" srcId="{D87D3646-F238-439B-9F34-BAED7F0EDDC6}" destId="{F041C504-24F0-470D-B778-1B6D0FE417F0}" srcOrd="1" destOrd="0" presId="urn:microsoft.com/office/officeart/2005/8/layout/vList2"/>
    <dgm:cxn modelId="{933CBB1A-CA51-43A3-9CDA-5DCE130347C7}" type="presParOf" srcId="{D87D3646-F238-439B-9F34-BAED7F0EDDC6}" destId="{F61AFF29-2AD3-4D68-9D34-2536B56C7B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EB286-7E3B-4262-8C56-FF6A6AEBE75E}">
      <dsp:nvSpPr>
        <dsp:cNvPr id="0" name=""/>
        <dsp:cNvSpPr/>
      </dsp:nvSpPr>
      <dsp:spPr>
        <a:xfrm>
          <a:off x="0" y="1933"/>
          <a:ext cx="6013450" cy="980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1E74A-FE05-4D9C-BD14-C575D149287A}">
      <dsp:nvSpPr>
        <dsp:cNvPr id="0" name=""/>
        <dsp:cNvSpPr/>
      </dsp:nvSpPr>
      <dsp:spPr>
        <a:xfrm>
          <a:off x="296478" y="222454"/>
          <a:ext cx="539051" cy="5390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DBC50-C9F9-4F18-8755-B19C6C49EB95}">
      <dsp:nvSpPr>
        <dsp:cNvPr id="0" name=""/>
        <dsp:cNvSpPr/>
      </dsp:nvSpPr>
      <dsp:spPr>
        <a:xfrm>
          <a:off x="1132008" y="1933"/>
          <a:ext cx="4881441" cy="98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27" tIns="103727" rIns="103727" bIns="1037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Contents:</a:t>
          </a:r>
        </a:p>
      </dsp:txBody>
      <dsp:txXfrm>
        <a:off x="1132008" y="1933"/>
        <a:ext cx="4881441" cy="980093"/>
      </dsp:txXfrm>
    </dsp:sp>
    <dsp:sp modelId="{FBC90231-A714-4A28-91E7-13B2D4A666AC}">
      <dsp:nvSpPr>
        <dsp:cNvPr id="0" name=""/>
        <dsp:cNvSpPr/>
      </dsp:nvSpPr>
      <dsp:spPr>
        <a:xfrm>
          <a:off x="0" y="1227050"/>
          <a:ext cx="6013450" cy="980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4FBE3-B92D-4603-8F6D-FE4A65E9217A}">
      <dsp:nvSpPr>
        <dsp:cNvPr id="0" name=""/>
        <dsp:cNvSpPr/>
      </dsp:nvSpPr>
      <dsp:spPr>
        <a:xfrm>
          <a:off x="296478" y="1447571"/>
          <a:ext cx="539051" cy="5390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1E0B6-3038-46D0-8C5E-8AE03900CA6A}">
      <dsp:nvSpPr>
        <dsp:cNvPr id="0" name=""/>
        <dsp:cNvSpPr/>
      </dsp:nvSpPr>
      <dsp:spPr>
        <a:xfrm>
          <a:off x="1132008" y="1227050"/>
          <a:ext cx="4881441" cy="98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27" tIns="103727" rIns="103727" bIns="1037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Mobility and Environment?</a:t>
          </a:r>
        </a:p>
      </dsp:txBody>
      <dsp:txXfrm>
        <a:off x="1132008" y="1227050"/>
        <a:ext cx="4881441" cy="980093"/>
      </dsp:txXfrm>
    </dsp:sp>
    <dsp:sp modelId="{3855C048-3C0C-4B3F-B37D-65A428304894}">
      <dsp:nvSpPr>
        <dsp:cNvPr id="0" name=""/>
        <dsp:cNvSpPr/>
      </dsp:nvSpPr>
      <dsp:spPr>
        <a:xfrm>
          <a:off x="0" y="2452167"/>
          <a:ext cx="6013450" cy="980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D4FD0-E64B-4417-8279-9D4DABD33405}">
      <dsp:nvSpPr>
        <dsp:cNvPr id="0" name=""/>
        <dsp:cNvSpPr/>
      </dsp:nvSpPr>
      <dsp:spPr>
        <a:xfrm>
          <a:off x="296478" y="2672688"/>
          <a:ext cx="539051" cy="5390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649E1-3FED-4074-85FA-E6B7B4C0D886}">
      <dsp:nvSpPr>
        <dsp:cNvPr id="0" name=""/>
        <dsp:cNvSpPr/>
      </dsp:nvSpPr>
      <dsp:spPr>
        <a:xfrm>
          <a:off x="1132008" y="2452167"/>
          <a:ext cx="4881441" cy="98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27" tIns="103727" rIns="103727" bIns="1037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Advantages to Environment.</a:t>
          </a:r>
        </a:p>
      </dsp:txBody>
      <dsp:txXfrm>
        <a:off x="1132008" y="2452167"/>
        <a:ext cx="4881441" cy="980093"/>
      </dsp:txXfrm>
    </dsp:sp>
    <dsp:sp modelId="{4638FD77-16A3-4227-9607-79684B4BB43F}">
      <dsp:nvSpPr>
        <dsp:cNvPr id="0" name=""/>
        <dsp:cNvSpPr/>
      </dsp:nvSpPr>
      <dsp:spPr>
        <a:xfrm>
          <a:off x="0" y="3677284"/>
          <a:ext cx="6013450" cy="980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EBE4E-368E-40FE-805E-36D3886B949A}">
      <dsp:nvSpPr>
        <dsp:cNvPr id="0" name=""/>
        <dsp:cNvSpPr/>
      </dsp:nvSpPr>
      <dsp:spPr>
        <a:xfrm>
          <a:off x="296478" y="3897805"/>
          <a:ext cx="539051" cy="5390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CC517-A7FE-4452-BF7C-C2DCB43CEA3D}">
      <dsp:nvSpPr>
        <dsp:cNvPr id="0" name=""/>
        <dsp:cNvSpPr/>
      </dsp:nvSpPr>
      <dsp:spPr>
        <a:xfrm>
          <a:off x="1132008" y="3677284"/>
          <a:ext cx="4881441" cy="98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27" tIns="103727" rIns="103727" bIns="1037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Challenges to Environment.   </a:t>
          </a:r>
        </a:p>
      </dsp:txBody>
      <dsp:txXfrm>
        <a:off x="1132008" y="3677284"/>
        <a:ext cx="4881441" cy="980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3D0FA-AB13-464F-BDFB-C19446D51C4E}">
      <dsp:nvSpPr>
        <dsp:cNvPr id="0" name=""/>
        <dsp:cNvSpPr/>
      </dsp:nvSpPr>
      <dsp:spPr>
        <a:xfrm>
          <a:off x="0" y="140791"/>
          <a:ext cx="5913437" cy="21460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Mobility has a significant role to play in the reduction of carbon emissions as it has the potential to offer location </a:t>
          </a:r>
          <a:r>
            <a:rPr lang="en-US" sz="2200" kern="1200" dirty="0" err="1"/>
            <a:t>independencereduce</a:t>
          </a:r>
          <a:r>
            <a:rPr lang="en-US" sz="2200" kern="1200" dirty="0"/>
            <a:t> the need to travel, to most business processes.</a:t>
          </a:r>
        </a:p>
      </dsp:txBody>
      <dsp:txXfrm>
        <a:off x="104763" y="245554"/>
        <a:ext cx="5703911" cy="1936546"/>
      </dsp:txXfrm>
    </dsp:sp>
    <dsp:sp modelId="{F61AFF29-2AD3-4D68-9D34-2536B56C7BE7}">
      <dsp:nvSpPr>
        <dsp:cNvPr id="0" name=""/>
        <dsp:cNvSpPr/>
      </dsp:nvSpPr>
      <dsp:spPr>
        <a:xfrm>
          <a:off x="0" y="2350223"/>
          <a:ext cx="5913437" cy="2146072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application and implementation of a Green policy is a fine balancing act. This requires careful understanding of the business process and enterprise architecture. Factors like energy consumed, emissions, efficiency, and reputation also should be considered.</a:t>
          </a:r>
        </a:p>
      </dsp:txBody>
      <dsp:txXfrm>
        <a:off x="104763" y="2454986"/>
        <a:ext cx="5703911" cy="1936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0386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7014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7480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581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532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6204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751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4011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265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2306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2B0DB6-F5C7-45FB-8CF3-31B45F9C2DAC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0537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69" y="1292786"/>
            <a:ext cx="5505831" cy="1141497"/>
          </a:xfrm>
        </p:spPr>
        <p:txBody>
          <a:bodyPr/>
          <a:lstStyle/>
          <a:p>
            <a:r>
              <a:rPr lang="en-US" dirty="0"/>
              <a:t>Mobility and environment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BE0BED-81DB-9059-11A6-ECB4A2E0E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358824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062" y="2434283"/>
            <a:ext cx="4474845" cy="21939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Subject: GREEN IT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From:</a:t>
            </a:r>
            <a:br>
              <a:rPr lang="en-US" sz="5400"/>
            </a:br>
            <a:r>
              <a:rPr lang="en-US" sz="5400"/>
              <a:t>k sujhal kumar (280)</a:t>
            </a:r>
            <a:br>
              <a:rPr lang="en-US" sz="5400"/>
            </a:br>
            <a:r>
              <a:rPr lang="en-US" sz="5400"/>
              <a:t>sahil lodh(282)</a:t>
            </a:r>
            <a:br>
              <a:rPr lang="en-US" sz="5400"/>
            </a:br>
            <a:r>
              <a:rPr lang="en-US" sz="5400"/>
              <a:t>deepak mane(255)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What is mobility and environment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F5862-F39C-3402-5AD3-C68ACFC68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27965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touching a small plant">
            <a:extLst>
              <a:ext uri="{FF2B5EF4-FFF2-40B4-BE49-F238E27FC236}">
                <a16:creationId xmlns:a16="http://schemas.microsoft.com/office/drawing/2014/main" id="{9EFBD519-E48F-A490-C2A3-1C7D28D94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190" r="-1" b="553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800" u="sng" dirty="0">
                <a:ea typeface="+mj-lt"/>
                <a:cs typeface="+mj-lt"/>
              </a:rPr>
              <a:t>advantages and challenges</a:t>
            </a:r>
            <a:r>
              <a:rPr lang="en-US" sz="4800" dirty="0">
                <a:ea typeface="+mj-lt"/>
                <a:cs typeface="+mj-lt"/>
              </a:rPr>
              <a:t> 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u="sng" dirty="0">
                <a:ea typeface="+mj-lt"/>
                <a:cs typeface="+mj-lt"/>
              </a:rPr>
              <a:t>to the environment</a:t>
            </a:r>
            <a:endParaRPr lang="en-US" sz="4800" u="sng" dirty="0"/>
          </a:p>
        </p:txBody>
      </p: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6CF6000D-B63E-B910-BF18-FAE21DA7C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1" r="-1" b="12457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rgbClr val="FFFFFE"/>
                </a:solidFill>
              </a:rPr>
              <a:t>Advantages to environment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9FE24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ADVANTAGES to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0736" y="754902"/>
            <a:ext cx="6020065" cy="50141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Mobility offers area freedom and embodiment, two together of that are traits that maybe used to correct trade processes and reduce carbon.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r>
              <a:rPr lang="en-US" sz="2000" dirty="0">
                <a:ea typeface="+mn-lt"/>
                <a:cs typeface="+mn-lt"/>
              </a:rPr>
              <a:t>Therefore,Mobile technologies have a significant role to play in the global carbon reduction effort.</a:t>
            </a:r>
          </a:p>
          <a:p>
            <a:r>
              <a:rPr lang="en-US" sz="2000" dirty="0">
                <a:ea typeface="+mn-lt"/>
                <a:cs typeface="+mn-lt"/>
              </a:rPr>
              <a:t>Mobility influences the way in which people access information on their location which reduces people movement and influences the environment.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ADVANTAGES to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0736" y="754902"/>
            <a:ext cx="6020065" cy="50141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Mobile technologies can also aid the sustainability effort of organizations.</a:t>
            </a:r>
            <a:endParaRPr lang="en-US" sz="2000" dirty="0"/>
          </a:p>
          <a:p>
            <a:r>
              <a:rPr lang="en-US" sz="2000" dirty="0"/>
              <a:t>Environmentally mature trade material flows projects, diminished capacity use,element diffusions.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Growing plant">
            <a:extLst>
              <a:ext uri="{FF2B5EF4-FFF2-40B4-BE49-F238E27FC236}">
                <a16:creationId xmlns:a16="http://schemas.microsoft.com/office/drawing/2014/main" id="{25C78751-7987-FC33-0915-F1E95EF73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8" r="-1" b="9009"/>
          <a:stretch/>
        </p:blipFill>
        <p:spPr>
          <a:xfrm>
            <a:off x="325" y="11440"/>
            <a:ext cx="12191675" cy="6857990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A49E4231-6211-405E-A068-18646067A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0512" y="4100187"/>
            <a:ext cx="6835556" cy="2095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E"/>
                </a:solidFill>
              </a:rPr>
              <a:t>Challenges to environment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7B8BED93-E65C-41D3-8B8A-5CE5F507B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3930481"/>
            <a:ext cx="6832499" cy="0"/>
          </a:xfrm>
          <a:prstGeom prst="line">
            <a:avLst/>
          </a:prstGeom>
          <a:ln w="31750">
            <a:solidFill>
              <a:srgbClr val="E6BE7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Challenges to the </a:t>
            </a:r>
            <a:r>
              <a:rPr lang="en-US" sz="2400" dirty="0">
                <a:solidFill>
                  <a:srgbClr val="FFFFFF"/>
                </a:solidFill>
              </a:rPr>
              <a:t>environment</a:t>
            </a: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0736" y="754902"/>
            <a:ext cx="6020065" cy="50141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000" dirty="0"/>
              <a:t>Virtual cooperations collect diversified colleagues accompanying different absolute interests. </a:t>
            </a:r>
          </a:p>
          <a:p>
            <a:r>
              <a:rPr lang="en-US" sz="2000" dirty="0"/>
              <a:t>While these shareholders hook up to supply united duties to consumers, the cooperations themselves enhance very complex and active.</a:t>
            </a:r>
          </a:p>
          <a:p>
            <a:r>
              <a:rPr lang="en-US" sz="2000" dirty="0" err="1"/>
              <a:t>Thus,it</a:t>
            </a:r>
            <a:r>
              <a:rPr lang="en-US" sz="2000" dirty="0"/>
              <a:t> is difficult to identify the precise contributors to the greenhouse gas emissions and pollutions.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Challenges to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0825" y="755015"/>
            <a:ext cx="6331585" cy="50139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Mobile users also present challenges from an environmental viewpoint.</a:t>
            </a:r>
          </a:p>
          <a:p>
            <a:r>
              <a:rPr lang="en-US" sz="2000" dirty="0">
                <a:ea typeface="+mn-lt"/>
                <a:cs typeface="+mn-lt"/>
              </a:rPr>
              <a:t>These mobile users are difficult to track due to their location independence.</a:t>
            </a:r>
          </a:p>
          <a:p>
            <a:r>
              <a:rPr lang="en-US" sz="2000" dirty="0">
                <a:ea typeface="+mn-lt"/>
                <a:cs typeface="+mn-lt"/>
              </a:rPr>
              <a:t>Furthermore, mobile networks,computers &amp; corresponding mobile devices consume significant amounts of electrical energy.</a:t>
            </a:r>
          </a:p>
          <a:p>
            <a:r>
              <a:rPr lang="en-US" sz="2000" dirty="0">
                <a:ea typeface="+mn-lt"/>
                <a:cs typeface="+mn-lt"/>
              </a:rPr>
              <a:t> While the devices themselves are small, their numbers are growing by the millions. 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