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3"/>
  </p:notesMasterIdLst>
  <p:sldIdLst>
    <p:sldId id="260" r:id="rId2"/>
    <p:sldId id="262" r:id="rId3"/>
    <p:sldId id="263" r:id="rId4"/>
    <p:sldId id="264" r:id="rId5"/>
    <p:sldId id="265" r:id="rId6"/>
    <p:sldId id="256" r:id="rId7"/>
    <p:sldId id="257" r:id="rId8"/>
    <p:sldId id="258" r:id="rId9"/>
    <p:sldId id="259"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7099B-9A37-49E8-ABD5-266A763F8269}"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D5FBD-C1F3-49B5-A804-F94A75A514E8}" type="slidenum">
              <a:rPr lang="en-IN" smtClean="0"/>
              <a:t>‹#›</a:t>
            </a:fld>
            <a:endParaRPr lang="en-IN"/>
          </a:p>
        </p:txBody>
      </p:sp>
    </p:spTree>
    <p:extLst>
      <p:ext uri="{BB962C8B-B14F-4D97-AF65-F5344CB8AC3E}">
        <p14:creationId xmlns:p14="http://schemas.microsoft.com/office/powerpoint/2010/main" val="179435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03AE-54EE-401C-A532-82CC73AEBFD7}"/>
              </a:ext>
            </a:extLst>
          </p:cNvPr>
          <p:cNvSpPr>
            <a:spLocks noGrp="1"/>
          </p:cNvSpPr>
          <p:nvPr>
            <p:ph type="ctrTitle"/>
          </p:nvPr>
        </p:nvSpPr>
        <p:spPr/>
        <p:txBody>
          <a:bodyPr/>
          <a:lstStyle/>
          <a:p>
            <a:r>
              <a:rPr lang="en-US" dirty="0" err="1"/>
              <a:t>Socioculture</a:t>
            </a:r>
            <a:r>
              <a:rPr lang="en-US" dirty="0"/>
              <a:t> and politics</a:t>
            </a:r>
            <a:endParaRPr lang="en-IN" dirty="0"/>
          </a:p>
        </p:txBody>
      </p:sp>
      <p:sp>
        <p:nvSpPr>
          <p:cNvPr id="3" name="Subtitle 2">
            <a:extLst>
              <a:ext uri="{FF2B5EF4-FFF2-40B4-BE49-F238E27FC236}">
                <a16:creationId xmlns:a16="http://schemas.microsoft.com/office/drawing/2014/main" id="{A64B3DEC-E86C-4E7D-A153-24FFFB94CBC3}"/>
              </a:ext>
            </a:extLst>
          </p:cNvPr>
          <p:cNvSpPr>
            <a:spLocks noGrp="1"/>
          </p:cNvSpPr>
          <p:nvPr>
            <p:ph type="subTitle" idx="1"/>
          </p:nvPr>
        </p:nvSpPr>
        <p:spPr/>
        <p:txBody>
          <a:bodyPr>
            <a:normAutofit fontScale="92500" lnSpcReduction="20000"/>
          </a:bodyPr>
          <a:lstStyle/>
          <a:p>
            <a:r>
              <a:rPr lang="en-US" sz="3000" dirty="0"/>
              <a:t>~</a:t>
            </a:r>
            <a:r>
              <a:rPr lang="en-US" sz="3200" dirty="0"/>
              <a:t>Shreya</a:t>
            </a:r>
            <a:r>
              <a:rPr lang="en-US" dirty="0"/>
              <a:t> </a:t>
            </a:r>
            <a:r>
              <a:rPr lang="en-US" sz="3000" dirty="0"/>
              <a:t>Bhandari</a:t>
            </a:r>
            <a:endParaRPr lang="en-IN" sz="3000" dirty="0"/>
          </a:p>
        </p:txBody>
      </p:sp>
    </p:spTree>
    <p:extLst>
      <p:ext uri="{BB962C8B-B14F-4D97-AF65-F5344CB8AC3E}">
        <p14:creationId xmlns:p14="http://schemas.microsoft.com/office/powerpoint/2010/main" val="330927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Terminator 9">
            <a:extLst>
              <a:ext uri="{FF2B5EF4-FFF2-40B4-BE49-F238E27FC236}">
                <a16:creationId xmlns:a16="http://schemas.microsoft.com/office/drawing/2014/main" id="{936B0D63-812D-4AEE-8B44-93DB7A7492EF}"/>
              </a:ext>
            </a:extLst>
          </p:cNvPr>
          <p:cNvSpPr/>
          <p:nvPr/>
        </p:nvSpPr>
        <p:spPr>
          <a:xfrm>
            <a:off x="858175" y="688020"/>
            <a:ext cx="10475650" cy="2352582"/>
          </a:xfrm>
          <a:prstGeom prst="flowChartTerminator">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solidFill>
                  <a:schemeClr val="bg1">
                    <a:lumMod val="50000"/>
                  </a:schemeClr>
                </a:solidFill>
              </a:rPr>
              <a:t>Enlightened self-interest is driver comes into play when an organization, on its own accord, realizes the need to be environmentally responsible, and</a:t>
            </a:r>
          </a:p>
          <a:p>
            <a:pPr algn="ctr"/>
            <a:r>
              <a:rPr lang="en-US" sz="2000" dirty="0">
                <a:solidFill>
                  <a:schemeClr val="bg1">
                    <a:lumMod val="50000"/>
                  </a:schemeClr>
                </a:solidFill>
              </a:rPr>
              <a:t>creates or adopts a green strategy.</a:t>
            </a:r>
            <a:endParaRPr lang="en-IN" sz="2000" dirty="0">
              <a:solidFill>
                <a:schemeClr val="bg1">
                  <a:lumMod val="50000"/>
                </a:schemeClr>
              </a:solidFill>
            </a:endParaRPr>
          </a:p>
        </p:txBody>
      </p:sp>
      <p:sp>
        <p:nvSpPr>
          <p:cNvPr id="13" name="Flowchart: Terminator 12">
            <a:extLst>
              <a:ext uri="{FF2B5EF4-FFF2-40B4-BE49-F238E27FC236}">
                <a16:creationId xmlns:a16="http://schemas.microsoft.com/office/drawing/2014/main" id="{07241642-3EDB-4454-B6D8-AB67F9CAD5FA}"/>
              </a:ext>
            </a:extLst>
          </p:cNvPr>
          <p:cNvSpPr/>
          <p:nvPr/>
        </p:nvSpPr>
        <p:spPr>
          <a:xfrm>
            <a:off x="988381" y="3693111"/>
            <a:ext cx="10475650" cy="2352583"/>
          </a:xfrm>
          <a:prstGeom prst="flowChartTerminator">
            <a:avLst/>
          </a:prstGeom>
          <a:ln>
            <a:noFill/>
          </a:ln>
          <a:effectLst/>
          <a:scene3d>
            <a:camera prst="orthographicFront">
              <a:rot lat="0" lon="0" rev="0"/>
            </a:camera>
            <a:lightRig rig="contrasting" dir="t">
              <a:rot lat="0" lon="0" rev="7800000"/>
            </a:lightRig>
          </a:scene3d>
          <a:sp3d>
            <a:bevelT w="139700" h="139700"/>
          </a:sp3d>
        </p:spPr>
        <p:style>
          <a:lnRef idx="1">
            <a:schemeClr val="accent2"/>
          </a:lnRef>
          <a:fillRef idx="2">
            <a:schemeClr val="accent2"/>
          </a:fillRef>
          <a:effectRef idx="1">
            <a:schemeClr val="accent2"/>
          </a:effectRef>
          <a:fontRef idx="minor">
            <a:schemeClr val="dk1"/>
          </a:fontRef>
        </p:style>
        <p:txBody>
          <a:bodyPr rtlCol="0" anchor="ctr"/>
          <a:lstStyle/>
          <a:p>
            <a:pPr algn="just"/>
            <a:r>
              <a:rPr lang="en-US" dirty="0">
                <a:solidFill>
                  <a:schemeClr val="bg2">
                    <a:lumMod val="50000"/>
                  </a:schemeClr>
                </a:solidFill>
              </a:rPr>
              <a:t>This driver can include a range of interests including the desire of an organization to undertake genuine common good, the need of the business leadership to achieve personal satisfaction, or simply the understanding of the decision makers that costs can be reduced and customers can be more satisfied with a self-interest approach that also helps the environment</a:t>
            </a:r>
            <a:r>
              <a:rPr lang="en-US" dirty="0"/>
              <a:t>.</a:t>
            </a:r>
            <a:endParaRPr lang="en-IN" dirty="0"/>
          </a:p>
        </p:txBody>
      </p:sp>
    </p:spTree>
    <p:extLst>
      <p:ext uri="{BB962C8B-B14F-4D97-AF65-F5344CB8AC3E}">
        <p14:creationId xmlns:p14="http://schemas.microsoft.com/office/powerpoint/2010/main" val="34201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E478DB-346F-4BF2-979D-1041AAD16C75}"/>
              </a:ext>
            </a:extLst>
          </p:cNvPr>
          <p:cNvSpPr/>
          <p:nvPr/>
        </p:nvSpPr>
        <p:spPr>
          <a:xfrm>
            <a:off x="1040167" y="2121763"/>
            <a:ext cx="10111666" cy="2352583"/>
          </a:xfrm>
          <a:prstGeom prst="roundRect">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800" i="1" dirty="0">
                <a:solidFill>
                  <a:schemeClr val="bg1"/>
                </a:solidFill>
              </a:rPr>
              <a:t>THANK YOU</a:t>
            </a:r>
            <a:endParaRPr lang="en-IN" sz="8800" i="1" dirty="0">
              <a:solidFill>
                <a:schemeClr val="bg1"/>
              </a:solidFill>
            </a:endParaRPr>
          </a:p>
        </p:txBody>
      </p:sp>
    </p:spTree>
    <p:extLst>
      <p:ext uri="{BB962C8B-B14F-4D97-AF65-F5344CB8AC3E}">
        <p14:creationId xmlns:p14="http://schemas.microsoft.com/office/powerpoint/2010/main" val="46939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1404-859F-6B33-89EB-2225A4A0D49F}"/>
              </a:ext>
            </a:extLst>
          </p:cNvPr>
          <p:cNvSpPr>
            <a:spLocks noGrp="1"/>
          </p:cNvSpPr>
          <p:nvPr>
            <p:ph type="title"/>
          </p:nvPr>
        </p:nvSpPr>
        <p:spPr/>
        <p:txBody>
          <a:bodyPr>
            <a:normAutofit fontScale="90000"/>
          </a:bodyPr>
          <a:lstStyle/>
          <a:p>
            <a:r>
              <a:rPr lang="en-IN" sz="4800" dirty="0">
                <a:latin typeface="Algerian" panose="04020705040A02060702" pitchFamily="82" charset="0"/>
              </a:rPr>
              <a:t>What is </a:t>
            </a:r>
            <a:r>
              <a:rPr lang="en-IN" sz="4800" dirty="0" err="1">
                <a:latin typeface="Algerian" panose="04020705040A02060702" pitchFamily="82" charset="0"/>
              </a:rPr>
              <a:t>Socioculture</a:t>
            </a:r>
            <a:r>
              <a:rPr lang="en-IN" sz="4800" dirty="0">
                <a:latin typeface="Algerian" panose="04020705040A02060702" pitchFamily="82" charset="0"/>
              </a:rPr>
              <a:t>?</a:t>
            </a:r>
            <a:br>
              <a:rPr lang="en-IN" sz="48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24DCC5A-FFE6-2BA0-DC3F-D7C33AF85B35}"/>
              </a:ext>
            </a:extLst>
          </p:cNvPr>
          <p:cNvSpPr>
            <a:spLocks noGrp="1"/>
          </p:cNvSpPr>
          <p:nvPr>
            <p:ph idx="1"/>
          </p:nvPr>
        </p:nvSpPr>
        <p:spPr>
          <a:xfrm>
            <a:off x="1066800" y="1573033"/>
            <a:ext cx="10058400" cy="3931920"/>
          </a:xfrm>
        </p:spPr>
        <p:txBody>
          <a:bodyPr>
            <a:normAutofit lnSpcReduction="10000"/>
          </a:bodyPr>
          <a:lstStyle/>
          <a:p>
            <a:r>
              <a:rPr lang="en-US" sz="3200" b="0" i="0" dirty="0">
                <a:solidFill>
                  <a:schemeClr val="tx1">
                    <a:lumMod val="95000"/>
                    <a:lumOff val="5000"/>
                  </a:schemeClr>
                </a:solidFill>
                <a:effectLst/>
                <a:latin typeface="Bahnschrift SemiBold SemiConden" panose="020B0502040204020203" pitchFamily="34" charset="0"/>
              </a:rPr>
              <a:t>Understanding of sociocultural factors is key for business. Any firm that aims to provide goods or services requires proper knowledge or at least basic information about its target group. This is particularly important when entering a new geographical market. When a company wants to start exporting, it is useful to comprehend how willing potential consumers are to accept and ultimately purchase its products</a:t>
            </a:r>
          </a:p>
          <a:p>
            <a:endParaRPr lang="en-IN" dirty="0"/>
          </a:p>
        </p:txBody>
      </p:sp>
    </p:spTree>
    <p:extLst>
      <p:ext uri="{BB962C8B-B14F-4D97-AF65-F5344CB8AC3E}">
        <p14:creationId xmlns:p14="http://schemas.microsoft.com/office/powerpoint/2010/main" val="27822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BD6BE5E-53A1-51E6-E27A-21559C898CAC}"/>
              </a:ext>
            </a:extLst>
          </p:cNvPr>
          <p:cNvSpPr txBox="1"/>
          <p:nvPr/>
        </p:nvSpPr>
        <p:spPr>
          <a:xfrm>
            <a:off x="775252" y="1166842"/>
            <a:ext cx="10641496" cy="4524315"/>
          </a:xfrm>
          <a:prstGeom prst="rect">
            <a:avLst/>
          </a:prstGeom>
          <a:noFill/>
        </p:spPr>
        <p:txBody>
          <a:bodyPr wrap="square">
            <a:spAutoFit/>
          </a:bodyPr>
          <a:lstStyle/>
          <a:p>
            <a:pPr marL="457200" indent="-457200">
              <a:buFont typeface="Arial" panose="020B0604020202020204" pitchFamily="34" charset="0"/>
              <a:buChar char="•"/>
            </a:pPr>
            <a:r>
              <a:rPr lang="en-US" sz="3200" b="0" i="0" dirty="0">
                <a:solidFill>
                  <a:schemeClr val="tx1">
                    <a:lumMod val="85000"/>
                    <a:lumOff val="15000"/>
                  </a:schemeClr>
                </a:solidFill>
                <a:effectLst/>
                <a:latin typeface="Bahnschrift SemiBold SemiConden" panose="020B0502040204020203" pitchFamily="34" charset="0"/>
              </a:rPr>
              <a:t>What is considered normal and regular in a society can be unusual or even extravagant and immoral in others. Assessing sociocultural factors answers questions such as: Are people used to eat vegetables on a daily basis? What is the attitude toward outdoor sports? Do housewives consider luxurious to have a microwave at home? By asking these questions and researching about social behaviors and cultural traditions companies can increase their chances to success in the market they are trying to serve</a:t>
            </a:r>
            <a:r>
              <a:rPr lang="en-US" sz="1800" b="0" i="0" dirty="0">
                <a:solidFill>
                  <a:schemeClr val="tx1">
                    <a:lumMod val="85000"/>
                    <a:lumOff val="15000"/>
                  </a:schemeClr>
                </a:solidFill>
                <a:effectLst/>
                <a:latin typeface="Bahnschrift SemiBold SemiConden" panose="020B0502040204020203" pitchFamily="34" charset="0"/>
              </a:rPr>
              <a:t>.</a:t>
            </a:r>
          </a:p>
        </p:txBody>
      </p:sp>
    </p:spTree>
    <p:extLst>
      <p:ext uri="{BB962C8B-B14F-4D97-AF65-F5344CB8AC3E}">
        <p14:creationId xmlns:p14="http://schemas.microsoft.com/office/powerpoint/2010/main" val="16243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EAB896-A8BF-EB84-93C0-6D191261A953}"/>
              </a:ext>
            </a:extLst>
          </p:cNvPr>
          <p:cNvSpPr txBox="1"/>
          <p:nvPr/>
        </p:nvSpPr>
        <p:spPr>
          <a:xfrm>
            <a:off x="1948069" y="636104"/>
            <a:ext cx="7540487" cy="830997"/>
          </a:xfrm>
          <a:prstGeom prst="rect">
            <a:avLst/>
          </a:prstGeom>
          <a:noFill/>
        </p:spPr>
        <p:txBody>
          <a:bodyPr wrap="square">
            <a:spAutoFit/>
          </a:bodyPr>
          <a:lstStyle/>
          <a:p>
            <a:r>
              <a:rPr lang="en-IN" sz="4800" dirty="0">
                <a:latin typeface="Algerian" panose="04020705040A02060702" pitchFamily="82" charset="0"/>
              </a:rPr>
              <a:t>Political </a:t>
            </a:r>
            <a:r>
              <a:rPr lang="en-IN" sz="4800" dirty="0" err="1">
                <a:latin typeface="Algerian" panose="04020705040A02060702" pitchFamily="82" charset="0"/>
              </a:rPr>
              <a:t>ENvironment</a:t>
            </a:r>
            <a:endParaRPr lang="en-IN" sz="4800" dirty="0">
              <a:latin typeface="Algerian" panose="04020705040A02060702" pitchFamily="82" charset="0"/>
            </a:endParaRPr>
          </a:p>
        </p:txBody>
      </p:sp>
      <p:sp>
        <p:nvSpPr>
          <p:cNvPr id="9" name="TextBox 8">
            <a:extLst>
              <a:ext uri="{FF2B5EF4-FFF2-40B4-BE49-F238E27FC236}">
                <a16:creationId xmlns:a16="http://schemas.microsoft.com/office/drawing/2014/main" id="{42A55576-EC75-0BD5-984F-C53CC8C2C142}"/>
              </a:ext>
            </a:extLst>
          </p:cNvPr>
          <p:cNvSpPr txBox="1"/>
          <p:nvPr/>
        </p:nvSpPr>
        <p:spPr>
          <a:xfrm>
            <a:off x="781879" y="1614820"/>
            <a:ext cx="10866782" cy="2246769"/>
          </a:xfrm>
          <a:prstGeom prst="rect">
            <a:avLst/>
          </a:prstGeom>
          <a:noFill/>
        </p:spPr>
        <p:txBody>
          <a:bodyPr wrap="square">
            <a:spAutoFit/>
          </a:bodyPr>
          <a:lstStyle/>
          <a:p>
            <a:pPr marL="342900" indent="-342900">
              <a:buFont typeface="Arial" panose="020B0604020202020204" pitchFamily="34" charset="0"/>
              <a:buChar char="•"/>
            </a:pPr>
            <a:r>
              <a:rPr lang="en-IN" sz="2800" dirty="0">
                <a:latin typeface="Arial Rounded MT Bold" panose="020F0704030504030204" pitchFamily="34" charset="0"/>
              </a:rPr>
              <a:t>Political </a:t>
            </a:r>
            <a:r>
              <a:rPr lang="en-IN" sz="2800" dirty="0" err="1">
                <a:latin typeface="Arial Rounded MT Bold" panose="020F0704030504030204" pitchFamily="34" charset="0"/>
              </a:rPr>
              <a:t>Envoirment</a:t>
            </a:r>
            <a:r>
              <a:rPr lang="en-IN" sz="2800" dirty="0">
                <a:latin typeface="Arial Rounded MT Bold" panose="020F0704030504030204" pitchFamily="34" charset="0"/>
              </a:rPr>
              <a:t>  refers to environment in which the </a:t>
            </a:r>
            <a:r>
              <a:rPr lang="en-IN" sz="2800" dirty="0" err="1">
                <a:latin typeface="Arial Rounded MT Bold" panose="020F0704030504030204" pitchFamily="34" charset="0"/>
              </a:rPr>
              <a:t>state,government</a:t>
            </a:r>
            <a:r>
              <a:rPr lang="en-IN" sz="2800" dirty="0">
                <a:latin typeface="Arial Rounded MT Bold" panose="020F0704030504030204" pitchFamily="34" charset="0"/>
              </a:rPr>
              <a:t> and its institutions and legislations and the public and private stakeholders who operate and interact with business and influence the working of business in various ways</a:t>
            </a:r>
            <a:r>
              <a:rPr lang="en-IN" sz="1800" dirty="0">
                <a:latin typeface="Arial Rounded MT Bold" panose="020F0704030504030204" pitchFamily="34" charset="0"/>
              </a:rPr>
              <a:t>.</a:t>
            </a:r>
          </a:p>
        </p:txBody>
      </p:sp>
      <p:sp>
        <p:nvSpPr>
          <p:cNvPr id="10" name="TextBox 9">
            <a:extLst>
              <a:ext uri="{FF2B5EF4-FFF2-40B4-BE49-F238E27FC236}">
                <a16:creationId xmlns:a16="http://schemas.microsoft.com/office/drawing/2014/main" id="{DFA742BF-AF98-DCF9-3079-258DAC816739}"/>
              </a:ext>
            </a:extLst>
          </p:cNvPr>
          <p:cNvSpPr txBox="1"/>
          <p:nvPr/>
        </p:nvSpPr>
        <p:spPr>
          <a:xfrm>
            <a:off x="649357" y="4009308"/>
            <a:ext cx="10515600" cy="2677656"/>
          </a:xfrm>
          <a:prstGeom prst="rect">
            <a:avLst/>
          </a:prstGeom>
          <a:noFill/>
        </p:spPr>
        <p:txBody>
          <a:bodyPr wrap="square" rtlCol="0">
            <a:spAutoFit/>
          </a:bodyPr>
          <a:lstStyle/>
          <a:p>
            <a:pPr marL="342900" indent="-342900">
              <a:buFont typeface="Arial" panose="020B0604020202020204" pitchFamily="34" charset="0"/>
              <a:buChar char="•"/>
            </a:pPr>
            <a:r>
              <a:rPr lang="en-IN" sz="2800" dirty="0">
                <a:latin typeface="Bahnschrift SemiBold" panose="020B0502040204020203" pitchFamily="34" charset="0"/>
              </a:rPr>
              <a:t>Business organisation must be aware about the political environment so that it can functions according to the terms and conditions of Political </a:t>
            </a:r>
            <a:r>
              <a:rPr lang="en-IN" sz="2800" dirty="0" err="1">
                <a:latin typeface="Bahnschrift SemiBold" panose="020B0502040204020203" pitchFamily="34" charset="0"/>
              </a:rPr>
              <a:t>environment.However</a:t>
            </a:r>
            <a:r>
              <a:rPr lang="en-IN" sz="2800" dirty="0">
                <a:latin typeface="Bahnschrift SemiBold" panose="020B0502040204020203" pitchFamily="34" charset="0"/>
              </a:rPr>
              <a:t> if business fails to work according to the set rules and regulations strict action can be taken against it which will results in loss to business organisation.</a:t>
            </a:r>
          </a:p>
        </p:txBody>
      </p:sp>
    </p:spTree>
    <p:extLst>
      <p:ext uri="{BB962C8B-B14F-4D97-AF65-F5344CB8AC3E}">
        <p14:creationId xmlns:p14="http://schemas.microsoft.com/office/powerpoint/2010/main" val="195875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267E20-F5FE-9628-7008-128B1F914295}"/>
              </a:ext>
            </a:extLst>
          </p:cNvPr>
          <p:cNvSpPr txBox="1"/>
          <p:nvPr/>
        </p:nvSpPr>
        <p:spPr>
          <a:xfrm>
            <a:off x="927652" y="2397948"/>
            <a:ext cx="10561983" cy="2062103"/>
          </a:xfrm>
          <a:prstGeom prst="rect">
            <a:avLst/>
          </a:prstGeom>
          <a:noFill/>
        </p:spPr>
        <p:txBody>
          <a:bodyPr wrap="square">
            <a:spAutoFit/>
          </a:bodyPr>
          <a:lstStyle/>
          <a:p>
            <a:pPr marL="342900" indent="-342900">
              <a:buFont typeface="Arial" panose="020B0604020202020204" pitchFamily="34" charset="0"/>
              <a:buChar char="•"/>
            </a:pPr>
            <a:r>
              <a:rPr lang="en-IN" sz="3200" dirty="0">
                <a:latin typeface="Bahnschrift SemiBold" panose="020B0502040204020203" pitchFamily="34" charset="0"/>
              </a:rPr>
              <a:t>Political Environment can be of utmost importance for a </a:t>
            </a:r>
            <a:r>
              <a:rPr lang="en-IN" sz="3200" dirty="0" err="1">
                <a:latin typeface="Bahnschrift SemiBold" panose="020B0502040204020203" pitchFamily="34" charset="0"/>
              </a:rPr>
              <a:t>business.How</a:t>
            </a:r>
            <a:r>
              <a:rPr lang="en-IN" sz="3200" dirty="0">
                <a:latin typeface="Bahnschrift SemiBold" panose="020B0502040204020203" pitchFamily="34" charset="0"/>
              </a:rPr>
              <a:t> a government make policies and what kind of economic measures it takes can determine the success or a failure of a business</a:t>
            </a:r>
          </a:p>
        </p:txBody>
      </p:sp>
    </p:spTree>
    <p:extLst>
      <p:ext uri="{BB962C8B-B14F-4D97-AF65-F5344CB8AC3E}">
        <p14:creationId xmlns:p14="http://schemas.microsoft.com/office/powerpoint/2010/main" val="174128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03AE-54EE-401C-A532-82CC73AEBFD7}"/>
              </a:ext>
            </a:extLst>
          </p:cNvPr>
          <p:cNvSpPr>
            <a:spLocks noGrp="1"/>
          </p:cNvSpPr>
          <p:nvPr>
            <p:ph type="ctrTitle"/>
          </p:nvPr>
        </p:nvSpPr>
        <p:spPr/>
        <p:txBody>
          <a:bodyPr/>
          <a:lstStyle/>
          <a:p>
            <a:r>
              <a:rPr lang="en-US" dirty="0"/>
              <a:t>Enlightened-self interest</a:t>
            </a:r>
            <a:endParaRPr lang="en-IN" dirty="0"/>
          </a:p>
        </p:txBody>
      </p:sp>
      <p:sp>
        <p:nvSpPr>
          <p:cNvPr id="3" name="Subtitle 2">
            <a:extLst>
              <a:ext uri="{FF2B5EF4-FFF2-40B4-BE49-F238E27FC236}">
                <a16:creationId xmlns:a16="http://schemas.microsoft.com/office/drawing/2014/main" id="{A64B3DEC-E86C-4E7D-A153-24FFFB94CBC3}"/>
              </a:ext>
            </a:extLst>
          </p:cNvPr>
          <p:cNvSpPr>
            <a:spLocks noGrp="1"/>
          </p:cNvSpPr>
          <p:nvPr>
            <p:ph type="subTitle" idx="1"/>
          </p:nvPr>
        </p:nvSpPr>
        <p:spPr/>
        <p:txBody>
          <a:bodyPr>
            <a:noAutofit/>
          </a:bodyPr>
          <a:lstStyle/>
          <a:p>
            <a:r>
              <a:rPr lang="en-US" sz="2800" dirty="0"/>
              <a:t>~Nishtha Jagtap</a:t>
            </a:r>
            <a:endParaRPr lang="en-IN" sz="2800" dirty="0"/>
          </a:p>
        </p:txBody>
      </p:sp>
    </p:spTree>
    <p:extLst>
      <p:ext uri="{BB962C8B-B14F-4D97-AF65-F5344CB8AC3E}">
        <p14:creationId xmlns:p14="http://schemas.microsoft.com/office/powerpoint/2010/main" val="421103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8BA2-DDEA-4C28-9FC8-FA035A44C9F3}"/>
              </a:ext>
            </a:extLst>
          </p:cNvPr>
          <p:cNvSpPr>
            <a:spLocks noGrp="1"/>
          </p:cNvSpPr>
          <p:nvPr>
            <p:ph type="title"/>
          </p:nvPr>
        </p:nvSpPr>
        <p:spPr>
          <a:xfrm>
            <a:off x="1066800" y="692458"/>
            <a:ext cx="10058400" cy="1321736"/>
          </a:xfrm>
        </p:spPr>
        <p:txBody>
          <a:bodyPr/>
          <a:lstStyle/>
          <a:p>
            <a:r>
              <a:rPr lang="en-US" dirty="0" err="1"/>
              <a:t>Defination</a:t>
            </a:r>
            <a:r>
              <a:rPr lang="en-US" dirty="0"/>
              <a:t>:</a:t>
            </a:r>
            <a:endParaRPr lang="en-IN" dirty="0"/>
          </a:p>
        </p:txBody>
      </p:sp>
      <p:sp>
        <p:nvSpPr>
          <p:cNvPr id="7" name="Content Placeholder 6">
            <a:extLst>
              <a:ext uri="{FF2B5EF4-FFF2-40B4-BE49-F238E27FC236}">
                <a16:creationId xmlns:a16="http://schemas.microsoft.com/office/drawing/2014/main" id="{FD831C5D-3FB0-410D-A3D3-BA9FE75E1B5A}"/>
              </a:ext>
            </a:extLst>
          </p:cNvPr>
          <p:cNvSpPr>
            <a:spLocks noGrp="1"/>
          </p:cNvSpPr>
          <p:nvPr>
            <p:ph idx="1"/>
          </p:nvPr>
        </p:nvSpPr>
        <p:spPr/>
        <p:txBody>
          <a:bodyPr/>
          <a:lstStyle/>
          <a:p>
            <a:r>
              <a:rPr lang="en-IN" sz="2800" dirty="0"/>
              <a:t>Enlightened self-interest is a philosophy in ethics which states that persons who act to further the interests of others (or the interests of the group or groups to which they belong), ultimately serve their own self-interest.</a:t>
            </a:r>
          </a:p>
          <a:p>
            <a:r>
              <a:rPr lang="en-IN" sz="2800" dirty="0"/>
              <a:t>Enlightened self interest is a way to create good for self and good for all at the same </a:t>
            </a:r>
            <a:r>
              <a:rPr lang="en-IN" sz="2800" dirty="0" err="1"/>
              <a:t>time,including</a:t>
            </a:r>
            <a:r>
              <a:rPr lang="en-IN" sz="2800" dirty="0"/>
              <a:t> </a:t>
            </a:r>
            <a:r>
              <a:rPr lang="en-IN" sz="2800" dirty="0" err="1"/>
              <a:t>teammates,bosses,customers</a:t>
            </a:r>
            <a:r>
              <a:rPr lang="en-IN" sz="2800" dirty="0"/>
              <a:t> and organizations</a:t>
            </a:r>
          </a:p>
          <a:p>
            <a:endParaRPr lang="en-IN" dirty="0"/>
          </a:p>
        </p:txBody>
      </p:sp>
    </p:spTree>
    <p:extLst>
      <p:ext uri="{BB962C8B-B14F-4D97-AF65-F5344CB8AC3E}">
        <p14:creationId xmlns:p14="http://schemas.microsoft.com/office/powerpoint/2010/main" val="61958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0C75A4-1643-438F-BD6D-FE3A0CA55158}"/>
              </a:ext>
            </a:extLst>
          </p:cNvPr>
          <p:cNvSpPr/>
          <p:nvPr/>
        </p:nvSpPr>
        <p:spPr>
          <a:xfrm>
            <a:off x="870012" y="1259296"/>
            <a:ext cx="3568823" cy="43394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solidFill>
                  <a:schemeClr val="tx1"/>
                </a:solidFill>
              </a:rPr>
              <a:t>Why Enlightened-self interest is important?</a:t>
            </a:r>
            <a:endParaRPr lang="en-IN" sz="3600" dirty="0">
              <a:solidFill>
                <a:schemeClr val="tx1"/>
              </a:solidFill>
            </a:endParaRPr>
          </a:p>
        </p:txBody>
      </p:sp>
      <p:sp>
        <p:nvSpPr>
          <p:cNvPr id="5" name="Rectangle 4">
            <a:extLst>
              <a:ext uri="{FF2B5EF4-FFF2-40B4-BE49-F238E27FC236}">
                <a16:creationId xmlns:a16="http://schemas.microsoft.com/office/drawing/2014/main" id="{1F3C3F5A-5A9C-4E3D-B662-2653A8BB6184}"/>
              </a:ext>
            </a:extLst>
          </p:cNvPr>
          <p:cNvSpPr/>
          <p:nvPr/>
        </p:nvSpPr>
        <p:spPr>
          <a:xfrm>
            <a:off x="4350058" y="1923795"/>
            <a:ext cx="656948" cy="6125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58DD0B1-F8CE-4F9C-8D8D-FA8F29AFD223}"/>
              </a:ext>
            </a:extLst>
          </p:cNvPr>
          <p:cNvSpPr/>
          <p:nvPr/>
        </p:nvSpPr>
        <p:spPr>
          <a:xfrm>
            <a:off x="4394447" y="3172437"/>
            <a:ext cx="656948" cy="54153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7" name="Rectangle 6">
            <a:extLst>
              <a:ext uri="{FF2B5EF4-FFF2-40B4-BE49-F238E27FC236}">
                <a16:creationId xmlns:a16="http://schemas.microsoft.com/office/drawing/2014/main" id="{17E4ADCD-EB1F-4042-B1CD-3B9A5602481A}"/>
              </a:ext>
            </a:extLst>
          </p:cNvPr>
          <p:cNvSpPr/>
          <p:nvPr/>
        </p:nvSpPr>
        <p:spPr>
          <a:xfrm>
            <a:off x="4350058" y="4350058"/>
            <a:ext cx="656948" cy="6125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97EAE0D0-D3DB-43B7-9785-7C1B947172BE}"/>
              </a:ext>
            </a:extLst>
          </p:cNvPr>
          <p:cNvSpPr/>
          <p:nvPr/>
        </p:nvSpPr>
        <p:spPr>
          <a:xfrm>
            <a:off x="5211192" y="1376037"/>
            <a:ext cx="6110796"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If human beings did not have an inherent will to protect themselves and further their own </a:t>
            </a:r>
            <a:r>
              <a:rPr lang="en-IN" dirty="0" err="1"/>
              <a:t>interests,they</a:t>
            </a:r>
            <a:r>
              <a:rPr lang="en-IN" dirty="0"/>
              <a:t> would not survive.</a:t>
            </a:r>
          </a:p>
        </p:txBody>
      </p:sp>
      <p:sp>
        <p:nvSpPr>
          <p:cNvPr id="11" name="Rectangle: Rounded Corners 10">
            <a:extLst>
              <a:ext uri="{FF2B5EF4-FFF2-40B4-BE49-F238E27FC236}">
                <a16:creationId xmlns:a16="http://schemas.microsoft.com/office/drawing/2014/main" id="{66552F2C-1EF4-4252-B54F-A360170CE106}"/>
              </a:ext>
            </a:extLst>
          </p:cNvPr>
          <p:cNvSpPr/>
          <p:nvPr/>
        </p:nvSpPr>
        <p:spPr>
          <a:xfrm>
            <a:off x="5211192" y="2852839"/>
            <a:ext cx="6143347" cy="12162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IN"/>
              <a:t>Knowing what is in your interests will help you get what is best for you and avoid what is harmful.It will keep you moving toward your goals and ensure that your goals are the right ones for you.</a:t>
            </a:r>
          </a:p>
        </p:txBody>
      </p:sp>
      <p:sp>
        <p:nvSpPr>
          <p:cNvPr id="12" name="Rectangle: Rounded Corners 11">
            <a:extLst>
              <a:ext uri="{FF2B5EF4-FFF2-40B4-BE49-F238E27FC236}">
                <a16:creationId xmlns:a16="http://schemas.microsoft.com/office/drawing/2014/main" id="{BF89B389-0AFC-4C1E-ADC0-6E339287696A}"/>
              </a:ext>
            </a:extLst>
          </p:cNvPr>
          <p:cNvSpPr/>
          <p:nvPr/>
        </p:nvSpPr>
        <p:spPr>
          <a:xfrm>
            <a:off x="5217110" y="4276375"/>
            <a:ext cx="6137429" cy="12486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IN"/>
              <a:t>Contributing to the development and survival of the society  in which you live will mean a better environment in which to pursue you interests.</a:t>
            </a:r>
          </a:p>
        </p:txBody>
      </p:sp>
    </p:spTree>
    <p:extLst>
      <p:ext uri="{BB962C8B-B14F-4D97-AF65-F5344CB8AC3E}">
        <p14:creationId xmlns:p14="http://schemas.microsoft.com/office/powerpoint/2010/main" val="35744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7EFE54-95FA-4354-9D82-ECEAB0397B9F}"/>
              </a:ext>
            </a:extLst>
          </p:cNvPr>
          <p:cNvPicPr>
            <a:picLocks noChangeAspect="1"/>
          </p:cNvPicPr>
          <p:nvPr/>
        </p:nvPicPr>
        <p:blipFill>
          <a:blip r:embed="rId2"/>
          <a:stretch>
            <a:fillRect/>
          </a:stretch>
        </p:blipFill>
        <p:spPr>
          <a:xfrm>
            <a:off x="213066" y="355109"/>
            <a:ext cx="6423024" cy="3471167"/>
          </a:xfrm>
          <a:prstGeom prst="rect">
            <a:avLst/>
          </a:prstGeom>
        </p:spPr>
      </p:pic>
      <p:sp>
        <p:nvSpPr>
          <p:cNvPr id="6" name="Rectangle: Top Corners Rounded 5">
            <a:extLst>
              <a:ext uri="{FF2B5EF4-FFF2-40B4-BE49-F238E27FC236}">
                <a16:creationId xmlns:a16="http://schemas.microsoft.com/office/drawing/2014/main" id="{F4B7F8E2-1643-4095-A5D8-AFDBC178FEB6}"/>
              </a:ext>
            </a:extLst>
          </p:cNvPr>
          <p:cNvSpPr/>
          <p:nvPr/>
        </p:nvSpPr>
        <p:spPr>
          <a:xfrm>
            <a:off x="6786592" y="204188"/>
            <a:ext cx="4998128" cy="1278383"/>
          </a:xfrm>
          <a:prstGeom prst="round2Same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solidFill>
                  <a:schemeClr val="tx1">
                    <a:lumMod val="95000"/>
                    <a:lumOff val="5000"/>
                  </a:schemeClr>
                </a:solidFill>
              </a:rPr>
              <a:t>As seen in Figure 2.8, the survey results indicate that a substantial 56% respondents believe that self-initiation is a driver for undertaking green transformation</a:t>
            </a:r>
            <a:endParaRPr lang="en-IN" sz="1600" dirty="0">
              <a:solidFill>
                <a:schemeClr val="tx1">
                  <a:lumMod val="95000"/>
                  <a:lumOff val="5000"/>
                </a:schemeClr>
              </a:solidFill>
            </a:endParaRPr>
          </a:p>
        </p:txBody>
      </p:sp>
      <p:sp>
        <p:nvSpPr>
          <p:cNvPr id="8" name="Rectangle: Top Corners Rounded 7">
            <a:extLst>
              <a:ext uri="{FF2B5EF4-FFF2-40B4-BE49-F238E27FC236}">
                <a16:creationId xmlns:a16="http://schemas.microsoft.com/office/drawing/2014/main" id="{B688B143-9674-4F28-A980-3EA33295DE69}"/>
              </a:ext>
            </a:extLst>
          </p:cNvPr>
          <p:cNvSpPr/>
          <p:nvPr/>
        </p:nvSpPr>
        <p:spPr>
          <a:xfrm>
            <a:off x="6786592" y="3009532"/>
            <a:ext cx="4998128" cy="1278383"/>
          </a:xfrm>
          <a:prstGeom prst="round2Same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600" dirty="0">
                <a:solidFill>
                  <a:schemeClr val="tx1">
                    <a:lumMod val="95000"/>
                    <a:lumOff val="5000"/>
                  </a:schemeClr>
                </a:solidFill>
              </a:rPr>
              <a:t>A variation of driver known as incentive-driven compliance (IDC) incorporates innovation and self-motivation within its environmental approach for better carbon compliance.</a:t>
            </a:r>
            <a:endParaRPr lang="en-IN" sz="1600" dirty="0">
              <a:solidFill>
                <a:schemeClr val="tx1">
                  <a:lumMod val="95000"/>
                  <a:lumOff val="5000"/>
                </a:schemeClr>
              </a:solidFill>
            </a:endParaRPr>
          </a:p>
        </p:txBody>
      </p:sp>
      <p:sp>
        <p:nvSpPr>
          <p:cNvPr id="10" name="Rectangle: Top Corners Rounded 9">
            <a:extLst>
              <a:ext uri="{FF2B5EF4-FFF2-40B4-BE49-F238E27FC236}">
                <a16:creationId xmlns:a16="http://schemas.microsoft.com/office/drawing/2014/main" id="{A024344F-AC4E-467D-9E0C-98ED6E7BC9FF}"/>
              </a:ext>
            </a:extLst>
          </p:cNvPr>
          <p:cNvSpPr/>
          <p:nvPr/>
        </p:nvSpPr>
        <p:spPr>
          <a:xfrm>
            <a:off x="6786592" y="1571348"/>
            <a:ext cx="4998128" cy="1278383"/>
          </a:xfrm>
          <a:prstGeom prst="round2Same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lumMod val="85000"/>
                    <a:lumOff val="15000"/>
                  </a:schemeClr>
                </a:solidFill>
              </a:rPr>
              <a:t>Figure also indicates that self-motivation has the potential to be an effective green driver for businesses.</a:t>
            </a:r>
            <a:endParaRPr lang="en-IN" dirty="0">
              <a:solidFill>
                <a:schemeClr val="tx1">
                  <a:lumMod val="85000"/>
                  <a:lumOff val="15000"/>
                </a:schemeClr>
              </a:solidFill>
            </a:endParaRPr>
          </a:p>
        </p:txBody>
      </p:sp>
      <p:sp>
        <p:nvSpPr>
          <p:cNvPr id="12" name="Flowchart: Terminator 11">
            <a:extLst>
              <a:ext uri="{FF2B5EF4-FFF2-40B4-BE49-F238E27FC236}">
                <a16:creationId xmlns:a16="http://schemas.microsoft.com/office/drawing/2014/main" id="{6975EF7C-69D9-48E9-9C86-3E326D17DD90}"/>
              </a:ext>
            </a:extLst>
          </p:cNvPr>
          <p:cNvSpPr/>
          <p:nvPr/>
        </p:nvSpPr>
        <p:spPr>
          <a:xfrm>
            <a:off x="985420" y="4447716"/>
            <a:ext cx="10404629" cy="1793287"/>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a:solidFill>
                  <a:schemeClr val="bg2">
                    <a:lumMod val="50000"/>
                  </a:schemeClr>
                </a:solidFill>
              </a:rPr>
              <a:t>Enlightened self-interest, as a driver, is</a:t>
            </a:r>
            <a:r>
              <a:rPr lang="en-IN" sz="2400" dirty="0">
                <a:solidFill>
                  <a:schemeClr val="bg2">
                    <a:lumMod val="50000"/>
                  </a:schemeClr>
                </a:solidFill>
              </a:rPr>
              <a:t> </a:t>
            </a:r>
            <a:r>
              <a:rPr lang="en-US" sz="2400" dirty="0">
                <a:solidFill>
                  <a:schemeClr val="bg2">
                    <a:lumMod val="50000"/>
                  </a:schemeClr>
                </a:solidFill>
              </a:rPr>
              <a:t>in between the good behavior for financial gains and avoidance</a:t>
            </a:r>
            <a:r>
              <a:rPr lang="en-IN" sz="2400" dirty="0">
                <a:solidFill>
                  <a:schemeClr val="bg2">
                    <a:lumMod val="50000"/>
                  </a:schemeClr>
                </a:solidFill>
              </a:rPr>
              <a:t> </a:t>
            </a:r>
            <a:r>
              <a:rPr lang="en-US" sz="2400" dirty="0">
                <a:solidFill>
                  <a:schemeClr val="bg2">
                    <a:lumMod val="50000"/>
                  </a:schemeClr>
                </a:solidFill>
              </a:rPr>
              <a:t>of bad, carbon-intensive behavior due to fear of penalties. </a:t>
            </a:r>
            <a:endParaRPr lang="en-IN" sz="2400" dirty="0">
              <a:solidFill>
                <a:schemeClr val="bg2">
                  <a:lumMod val="50000"/>
                </a:schemeClr>
              </a:solidFill>
            </a:endParaRPr>
          </a:p>
        </p:txBody>
      </p:sp>
    </p:spTree>
    <p:extLst>
      <p:ext uri="{BB962C8B-B14F-4D97-AF65-F5344CB8AC3E}">
        <p14:creationId xmlns:p14="http://schemas.microsoft.com/office/powerpoint/2010/main" val="4097757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209</TotalTime>
  <Words>650</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Rounded MT Bold</vt:lpstr>
      <vt:lpstr>Bahnschrift SemiBold</vt:lpstr>
      <vt:lpstr>Bahnschrift SemiBold SemiConden</vt:lpstr>
      <vt:lpstr>Calibri</vt:lpstr>
      <vt:lpstr>Century Gothic</vt:lpstr>
      <vt:lpstr>Garamond</vt:lpstr>
      <vt:lpstr>Savon</vt:lpstr>
      <vt:lpstr>Socioculture and politics</vt:lpstr>
      <vt:lpstr>What is Socioculture? </vt:lpstr>
      <vt:lpstr>PowerPoint Presentation</vt:lpstr>
      <vt:lpstr>PowerPoint Presentation</vt:lpstr>
      <vt:lpstr>PowerPoint Presentation</vt:lpstr>
      <vt:lpstr>Enlightened-self interest</vt:lpstr>
      <vt:lpstr>Defination: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Enlightened-self interest</dc:title>
  <dc:creator>Nishtha</dc:creator>
  <cp:lastModifiedBy>Nishtha</cp:lastModifiedBy>
  <cp:revision>13</cp:revision>
  <dcterms:created xsi:type="dcterms:W3CDTF">2022-08-28T08:00:13Z</dcterms:created>
  <dcterms:modified xsi:type="dcterms:W3CDTF">2022-09-02T07:19:30Z</dcterms:modified>
</cp:coreProperties>
</file>