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eyas" userId="cabe6c5db3c29e1f" providerId="LiveId" clId="{DA8114EA-E6B7-4207-A30E-5E6518A7CF4D}"/>
    <pc:docChg chg="modSld">
      <pc:chgData name="shreyas" userId="cabe6c5db3c29e1f" providerId="LiveId" clId="{DA8114EA-E6B7-4207-A30E-5E6518A7CF4D}" dt="2022-09-25T14:53:45.075" v="178" actId="20577"/>
      <pc:docMkLst>
        <pc:docMk/>
      </pc:docMkLst>
      <pc:sldChg chg="modSp mod">
        <pc:chgData name="shreyas" userId="cabe6c5db3c29e1f" providerId="LiveId" clId="{DA8114EA-E6B7-4207-A30E-5E6518A7CF4D}" dt="2022-09-25T14:53:45.075" v="178" actId="20577"/>
        <pc:sldMkLst>
          <pc:docMk/>
          <pc:sldMk cId="1396058720" sldId="264"/>
        </pc:sldMkLst>
        <pc:spChg chg="mod">
          <ac:chgData name="shreyas" userId="cabe6c5db3c29e1f" providerId="LiveId" clId="{DA8114EA-E6B7-4207-A30E-5E6518A7CF4D}" dt="2022-09-25T14:53:45.075" v="178" actId="20577"/>
          <ac:spMkLst>
            <pc:docMk/>
            <pc:sldMk cId="1396058720" sldId="264"/>
            <ac:spMk id="3" creationId="{E30A4410-068B-091E-EEED-B566AC5E397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F6252D6-F468-498A-847C-FE650643834F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66D556B-2359-403F-9938-DCFDC82FA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86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252D6-F468-498A-847C-FE650643834F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556B-2359-403F-9938-DCFDC82FA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481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F6252D6-F468-498A-847C-FE650643834F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66D556B-2359-403F-9938-DCFDC82FA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414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F6252D6-F468-498A-847C-FE650643834F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66D556B-2359-403F-9938-DCFDC82FAAD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2365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F6252D6-F468-498A-847C-FE650643834F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66D556B-2359-403F-9938-DCFDC82FA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97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252D6-F468-498A-847C-FE650643834F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556B-2359-403F-9938-DCFDC82FA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261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252D6-F468-498A-847C-FE650643834F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556B-2359-403F-9938-DCFDC82FA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279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252D6-F468-498A-847C-FE650643834F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556B-2359-403F-9938-DCFDC82FA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639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F6252D6-F468-498A-847C-FE650643834F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66D556B-2359-403F-9938-DCFDC82FA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94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252D6-F468-498A-847C-FE650643834F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556B-2359-403F-9938-DCFDC82FA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16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F6252D6-F468-498A-847C-FE650643834F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66D556B-2359-403F-9938-DCFDC82FA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677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252D6-F468-498A-847C-FE650643834F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556B-2359-403F-9938-DCFDC82FA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642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252D6-F468-498A-847C-FE650643834F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556B-2359-403F-9938-DCFDC82FA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186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252D6-F468-498A-847C-FE650643834F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556B-2359-403F-9938-DCFDC82FA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77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252D6-F468-498A-847C-FE650643834F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556B-2359-403F-9938-DCFDC82FA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4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252D6-F468-498A-847C-FE650643834F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556B-2359-403F-9938-DCFDC82FA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962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252D6-F468-498A-847C-FE650643834F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556B-2359-403F-9938-DCFDC82FA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26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252D6-F468-498A-847C-FE650643834F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D556B-2359-403F-9938-DCFDC82FA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6647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1DF15-82FC-500F-FFA3-A681FBAD8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39498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GREEN business analysis </a:t>
            </a:r>
            <a:r>
              <a:rPr lang="en-US" sz="44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and green </a:t>
            </a:r>
            <a:r>
              <a:rPr lang="en-US" sz="4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requirement modeling</a:t>
            </a:r>
            <a:br>
              <a:rPr lang="en-US" sz="4400" dirty="0">
                <a:solidFill>
                  <a:srgbClr val="FFC000"/>
                </a:solidFill>
                <a:latin typeface="Algerian" panose="04020705040A02060702" pitchFamily="82" charset="0"/>
              </a:rPr>
            </a:br>
            <a:r>
              <a:rPr lang="en-US" sz="4400" dirty="0">
                <a:solidFill>
                  <a:srgbClr val="FFC000"/>
                </a:solidFill>
                <a:latin typeface="Algerian" panose="04020705040A02060702" pitchFamily="82" charset="0"/>
              </a:rPr>
              <a:t>  created by – </a:t>
            </a:r>
            <a:r>
              <a:rPr lang="en-US" sz="4400" dirty="0" err="1">
                <a:solidFill>
                  <a:srgbClr val="FFC000"/>
                </a:solidFill>
                <a:latin typeface="Algerian" panose="04020705040A02060702" pitchFamily="82" charset="0"/>
              </a:rPr>
              <a:t>gurpal</a:t>
            </a:r>
            <a:br>
              <a:rPr lang="en-US" sz="4400" dirty="0">
                <a:solidFill>
                  <a:srgbClr val="FFC000"/>
                </a:solidFill>
                <a:latin typeface="Algerian" panose="04020705040A02060702" pitchFamily="82" charset="0"/>
              </a:rPr>
            </a:br>
            <a:r>
              <a:rPr lang="en-US" sz="4400" dirty="0">
                <a:solidFill>
                  <a:srgbClr val="FFC000"/>
                </a:solidFill>
                <a:latin typeface="Algerian" panose="04020705040A02060702" pitchFamily="82" charset="0"/>
              </a:rPr>
              <a:t>                             Anirudh</a:t>
            </a:r>
            <a:br>
              <a:rPr lang="en-US" sz="4400" dirty="0">
                <a:solidFill>
                  <a:srgbClr val="FFC000"/>
                </a:solidFill>
                <a:latin typeface="Algerian" panose="04020705040A02060702" pitchFamily="82" charset="0"/>
              </a:rPr>
            </a:br>
            <a:r>
              <a:rPr lang="en-US" sz="4400" dirty="0">
                <a:solidFill>
                  <a:srgbClr val="FFC000"/>
                </a:solidFill>
                <a:latin typeface="Algerian" panose="04020705040A02060702" pitchFamily="82" charset="0"/>
              </a:rPr>
              <a:t>                              shreyas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6F5AA-1E73-B429-B954-7670A7E537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326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6B1FE-FAA8-F8CD-47BE-478FF3A42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68443"/>
            <a:ext cx="8610600" cy="1482290"/>
          </a:xfrm>
        </p:spPr>
        <p:txBody>
          <a:bodyPr/>
          <a:lstStyle/>
          <a:p>
            <a:r>
              <a:rPr lang="en-US" dirty="0"/>
              <a:t>Non functional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20ACE-F8DB-9551-7F63-736EAFEAA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883" y="1540044"/>
            <a:ext cx="7652084" cy="466825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Algerian" panose="04020705040A02060702" pitchFamily="82" charset="0"/>
              </a:rPr>
              <a:t>Nonfunctional requirements , examples of such requirements include availability, performance, usability, portability, robustness, etc., and they provide the design constraints for the project (e.g., technology or regulatory limitation ).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Algerian" panose="04020705040A02060702" pitchFamily="82" charset="0"/>
              </a:rPr>
              <a:t>Green IT policies typically add nonfunctional requirements to software projects, imposing new demands in terms of quality attributes that becomes necessary or desirable , and also establishing new constraints</a:t>
            </a:r>
            <a:endParaRPr lang="en-IN" sz="2400" dirty="0"/>
          </a:p>
        </p:txBody>
      </p:sp>
      <p:pic>
        <p:nvPicPr>
          <p:cNvPr id="4" name="Picture 2" descr="Green IT, une source d'économies et d'innovation">
            <a:extLst>
              <a:ext uri="{FF2B5EF4-FFF2-40B4-BE49-F238E27FC236}">
                <a16:creationId xmlns:a16="http://schemas.microsoft.com/office/drawing/2014/main" id="{6967AE63-B242-E305-0C0E-226CAD215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084" y="1540043"/>
            <a:ext cx="4280033" cy="205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04470DF-8DCE-540E-E2F9-102ECE3F845B}"/>
              </a:ext>
            </a:extLst>
          </p:cNvPr>
          <p:cNvSpPr/>
          <p:nvPr/>
        </p:nvSpPr>
        <p:spPr>
          <a:xfrm>
            <a:off x="7652084" y="4138864"/>
            <a:ext cx="4408371" cy="2358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gerian" panose="04020705040A02060702" pitchFamily="82" charset="0"/>
              </a:rPr>
              <a:t>Interesting fact!!!!</a:t>
            </a:r>
          </a:p>
          <a:p>
            <a:pPr algn="ctr"/>
            <a:endParaRPr lang="en-US" sz="1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lgerian" panose="04020705040A02060702" pitchFamily="82" charset="0"/>
            </a:endParaRPr>
          </a:p>
          <a:p>
            <a:pPr algn="ctr"/>
            <a:r>
              <a:rPr lang="en-US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gerian" panose="04020705040A02060702" pitchFamily="82" charset="0"/>
              </a:rPr>
              <a:t>Some computer companies are trying to reuse the heat that computers create to power the computer itself.</a:t>
            </a:r>
          </a:p>
        </p:txBody>
      </p:sp>
    </p:spTree>
    <p:extLst>
      <p:ext uri="{BB962C8B-B14F-4D97-AF65-F5344CB8AC3E}">
        <p14:creationId xmlns:p14="http://schemas.microsoft.com/office/powerpoint/2010/main" val="2672792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A45CD-63E9-B009-7E59-ADA0F80C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Thank you</a:t>
            </a:r>
            <a:endParaRPr lang="en-IN" sz="7200" dirty="0"/>
          </a:p>
        </p:txBody>
      </p:sp>
      <p:pic>
        <p:nvPicPr>
          <p:cNvPr id="4" name="Picture 4" descr="Joining hands in diabetes war">
            <a:extLst>
              <a:ext uri="{FF2B5EF4-FFF2-40B4-BE49-F238E27FC236}">
                <a16:creationId xmlns:a16="http://schemas.microsoft.com/office/drawing/2014/main" id="{6125BCA4-6831-8B70-4E35-3175F8C769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309" y="2358190"/>
            <a:ext cx="7565457" cy="3821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52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02B4-4533-CBF7-A704-A7F190926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what is green business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16D07-B919-CA42-B4A7-5A303D0C7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108608" cy="4024125"/>
          </a:xfrm>
        </p:spPr>
        <p:txBody>
          <a:bodyPr/>
          <a:lstStyle/>
          <a:p>
            <a:r>
              <a:rPr lang="en-US" sz="2800" dirty="0"/>
              <a:t>A sustainable business, or a green business, is an enterprise that has minimal negative impact or potentially a positive effect on the global or local environment, community, society, or economy</a:t>
            </a:r>
          </a:p>
          <a:p>
            <a:endParaRPr lang="en-IN" dirty="0"/>
          </a:p>
        </p:txBody>
      </p:sp>
      <p:pic>
        <p:nvPicPr>
          <p:cNvPr id="4" name="Content Placeholder 6" descr="download">
            <a:extLst>
              <a:ext uri="{FF2B5EF4-FFF2-40B4-BE49-F238E27FC236}">
                <a16:creationId xmlns:a16="http://schemas.microsoft.com/office/drawing/2014/main" id="{ED7256EF-E565-3140-3F88-55D5E9A32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2295525"/>
            <a:ext cx="5395595" cy="404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0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7778A-C558-9ADD-BF2E-AAE7886DA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What are the advantage of green business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92993-3BB8-D7F5-D8DA-6B883F4FE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888255" cy="4024125"/>
          </a:xfrm>
        </p:spPr>
        <p:txBody>
          <a:bodyPr/>
          <a:lstStyle/>
          <a:p>
            <a:pPr algn="l"/>
            <a:r>
              <a:rPr lang="en-US" altLang="zh-CN" sz="2800" dirty="0"/>
              <a:t>Tax free for eco-friendly businesses. .</a:t>
            </a:r>
          </a:p>
          <a:p>
            <a:pPr algn="l"/>
            <a:r>
              <a:rPr lang="en-US" altLang="zh-CN" sz="2800" dirty="0"/>
              <a:t>Attracts more investors and financial opportunities. </a:t>
            </a:r>
          </a:p>
          <a:p>
            <a:pPr algn="l"/>
            <a:r>
              <a:rPr lang="en-US" altLang="zh-CN" sz="2800" dirty="0"/>
              <a:t>Increased productivity at a lower cost. .</a:t>
            </a:r>
          </a:p>
          <a:p>
            <a:pPr algn="l"/>
            <a:r>
              <a:rPr lang="en-US" altLang="zh-CN" sz="2800" dirty="0"/>
              <a:t>Healthy work environment. </a:t>
            </a:r>
          </a:p>
          <a:p>
            <a:pPr algn="l"/>
            <a:r>
              <a:rPr lang="en-US" altLang="zh-CN" sz="2800" dirty="0"/>
              <a:t>Sales boost.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Content Placeholder 7" descr="images">
            <a:extLst>
              <a:ext uri="{FF2B5EF4-FFF2-40B4-BE49-F238E27FC236}">
                <a16:creationId xmlns:a16="http://schemas.microsoft.com/office/drawing/2014/main" id="{5F562989-B004-06A2-8E16-C35821A65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798" y="3429000"/>
            <a:ext cx="4918509" cy="301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2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3A43-66C1-F33A-541E-724B18F1D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why we should switch to green business?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76FB8-F898-CB6C-A964-939064191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7505299" cy="4663440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ü"/>
            </a:pPr>
            <a:r>
              <a:rPr lang="en-US" altLang="zh-CN" sz="2800" dirty="0"/>
              <a:t>It is </a:t>
            </a:r>
            <a:r>
              <a:rPr lang="en-US" altLang="zh-CN" sz="2800" dirty="0" err="1"/>
              <a:t>enviroment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friendlly</a:t>
            </a:r>
            <a:r>
              <a:rPr lang="en-US" altLang="zh-CN" sz="2800" dirty="0"/>
              <a:t> due to which we there is no </a:t>
            </a:r>
            <a:r>
              <a:rPr lang="en-US" altLang="zh-CN" sz="2800" dirty="0" err="1"/>
              <a:t>harme</a:t>
            </a:r>
            <a:r>
              <a:rPr lang="en-US" altLang="zh-CN" sz="2800" dirty="0"/>
              <a:t> to </a:t>
            </a:r>
            <a:r>
              <a:rPr lang="en-US" altLang="zh-CN" sz="2800" dirty="0" err="1"/>
              <a:t>enviroment</a:t>
            </a:r>
            <a:r>
              <a:rPr lang="en-US" altLang="zh-CN" sz="2800" dirty="0"/>
              <a:t>.</a:t>
            </a:r>
          </a:p>
          <a:p>
            <a:pPr>
              <a:buFont typeface="Wingdings" panose="05000000000000000000" charset="0"/>
              <a:buChar char="ü"/>
            </a:pPr>
            <a:r>
              <a:rPr lang="en-US" altLang="zh-CN" sz="2800" dirty="0"/>
              <a:t>It attracts more investor to invest in your business</a:t>
            </a:r>
          </a:p>
          <a:p>
            <a:pPr>
              <a:buFont typeface="Wingdings" panose="05000000000000000000" charset="0"/>
              <a:buChar char="ü"/>
            </a:pPr>
            <a:r>
              <a:rPr lang="en-US" altLang="zh-CN" sz="2800" dirty="0"/>
              <a:t>In green </a:t>
            </a:r>
            <a:r>
              <a:rPr lang="en-US" altLang="zh-CN" sz="2800" dirty="0" err="1"/>
              <a:t>busniess</a:t>
            </a:r>
            <a:r>
              <a:rPr lang="en-US" altLang="zh-CN" sz="2800" dirty="0"/>
              <a:t> it reduces the price for  making product.</a:t>
            </a:r>
          </a:p>
          <a:p>
            <a:pPr>
              <a:buFont typeface="Wingdings" panose="05000000000000000000" charset="0"/>
              <a:buChar char="ü"/>
            </a:pPr>
            <a:r>
              <a:rPr lang="en-US" altLang="zh-CN" sz="2800" dirty="0"/>
              <a:t>Due to which the profit level is high.</a:t>
            </a:r>
          </a:p>
          <a:p>
            <a:pPr>
              <a:buFont typeface="Wingdings" panose="05000000000000000000" charset="0"/>
              <a:buChar char="ü"/>
            </a:pPr>
            <a:r>
              <a:rPr lang="en-US" altLang="zh-CN" sz="2800" dirty="0"/>
              <a:t>The most important thing in this business it does not emit carbon which is </a:t>
            </a:r>
            <a:r>
              <a:rPr lang="en-US" altLang="zh-CN" sz="2800" dirty="0" err="1"/>
              <a:t>harmfull</a:t>
            </a:r>
            <a:r>
              <a:rPr lang="en-US" altLang="zh-CN" sz="2800" dirty="0"/>
              <a:t> for </a:t>
            </a:r>
            <a:r>
              <a:rPr lang="en-US" altLang="zh-CN" sz="2800" dirty="0" err="1"/>
              <a:t>enviroment</a:t>
            </a:r>
            <a:r>
              <a:rPr lang="en-US" altLang="zh-CN" sz="2800" dirty="0"/>
              <a:t> and also for us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8FDE3-A861-0EBE-1A42-84435AB0C7B5}"/>
              </a:ext>
            </a:extLst>
          </p:cNvPr>
          <p:cNvSpPr txBox="1"/>
          <p:nvPr/>
        </p:nvSpPr>
        <p:spPr>
          <a:xfrm>
            <a:off x="8027468" y="2969741"/>
            <a:ext cx="37057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Wingdings" panose="05000000000000000000" charset="0"/>
              <a:buNone/>
            </a:pPr>
            <a:endParaRPr lang="en-US" altLang="zh-CN" dirty="0"/>
          </a:p>
          <a:p>
            <a:pPr marL="0" indent="0" algn="ctr">
              <a:buFont typeface="Wingdings" panose="05000000000000000000" charset="0"/>
              <a:buNone/>
            </a:pPr>
            <a:r>
              <a:rPr lang="en-US" altLang="zh-CN" dirty="0"/>
              <a:t> it will emit 175 kg of CO2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448A3F-F720-A4D8-D079-737FDEEC4F8F}"/>
              </a:ext>
            </a:extLst>
          </p:cNvPr>
          <p:cNvSpPr/>
          <p:nvPr/>
        </p:nvSpPr>
        <p:spPr>
          <a:xfrm>
            <a:off x="8191099" y="3089709"/>
            <a:ext cx="3705726" cy="1501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Font typeface="Wingdings" panose="05000000000000000000" charset="0"/>
              <a:buNone/>
            </a:pPr>
            <a:r>
              <a:rPr lang="en-US" altLang="zh-CN" dirty="0"/>
              <a:t>        Do u know!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dirty="0"/>
              <a:t>if a computer use for            8 </a:t>
            </a:r>
            <a:r>
              <a:rPr lang="en-US" altLang="zh-CN" dirty="0" err="1"/>
              <a:t>hr</a:t>
            </a:r>
            <a:r>
              <a:rPr lang="en-US" altLang="zh-CN" dirty="0"/>
              <a:t> a day</a:t>
            </a:r>
          </a:p>
          <a:p>
            <a:pPr marL="0" indent="0" algn="ctr">
              <a:buFont typeface="Wingdings" panose="05000000000000000000" charset="0"/>
              <a:buNone/>
            </a:pPr>
            <a:r>
              <a:rPr lang="en-US" altLang="zh-CN" dirty="0"/>
              <a:t> it will emit 175 kg of CO2</a:t>
            </a:r>
          </a:p>
        </p:txBody>
      </p:sp>
    </p:spTree>
    <p:extLst>
      <p:ext uri="{BB962C8B-B14F-4D97-AF65-F5344CB8AC3E}">
        <p14:creationId xmlns:p14="http://schemas.microsoft.com/office/powerpoint/2010/main" val="1155794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214EA-0D99-48D4-4CBC-941EB8FF4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68044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Types of Green business.</a:t>
            </a:r>
            <a:br>
              <a:rPr lang="en-US" sz="4000" dirty="0"/>
            </a:br>
            <a:br>
              <a:rPr lang="en-US" sz="40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1D032-0DD3-A463-D02F-B5C0A3C79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ym typeface="+mn-ea"/>
              </a:rPr>
              <a:t>Economic Environment</a:t>
            </a:r>
          </a:p>
          <a:p>
            <a:r>
              <a:rPr lang="en-US" sz="3200" dirty="0">
                <a:sym typeface="+mn-ea"/>
              </a:rPr>
              <a:t>Market </a:t>
            </a:r>
            <a:r>
              <a:rPr lang="en-US" sz="3200" dirty="0" err="1">
                <a:sym typeface="+mn-ea"/>
              </a:rPr>
              <a:t>Enviroment</a:t>
            </a:r>
            <a:endParaRPr lang="en-US" sz="3200" dirty="0">
              <a:sym typeface="+mn-ea"/>
            </a:endParaRPr>
          </a:p>
          <a:p>
            <a:r>
              <a:rPr lang="en-US" sz="3200" dirty="0">
                <a:sym typeface="+mn-ea"/>
              </a:rPr>
              <a:t>Technological </a:t>
            </a:r>
            <a:r>
              <a:rPr lang="en-US" sz="3200" dirty="0" err="1">
                <a:sym typeface="+mn-ea"/>
              </a:rPr>
              <a:t>Enviroment</a:t>
            </a:r>
            <a:endParaRPr lang="en-US" sz="3200" dirty="0">
              <a:sym typeface="+mn-ea"/>
            </a:endParaRPr>
          </a:p>
          <a:p>
            <a:r>
              <a:rPr lang="en-US" sz="3200" dirty="0">
                <a:sym typeface="+mn-ea"/>
              </a:rPr>
              <a:t>political </a:t>
            </a:r>
            <a:r>
              <a:rPr lang="en-US" sz="3200" dirty="0" err="1">
                <a:sym typeface="+mn-ea"/>
              </a:rPr>
              <a:t>enviroment</a:t>
            </a:r>
            <a:endParaRPr lang="en-US" sz="3200" dirty="0">
              <a:sym typeface="+mn-ea"/>
            </a:endParaRPr>
          </a:p>
          <a:p>
            <a:r>
              <a:rPr lang="en-US" sz="3200" dirty="0">
                <a:sym typeface="+mn-ea"/>
              </a:rPr>
              <a:t>International Environment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2219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544C5-C86B-5AB4-AE57-888D0AC1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What are different types of green business practical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52DAA-2E5F-DF88-8A6E-2656D3EE5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switch all lighting to </a:t>
            </a:r>
            <a:r>
              <a:rPr lang="en-US" sz="2800" dirty="0" err="1"/>
              <a:t>Leds</a:t>
            </a:r>
            <a:endParaRPr lang="en-US" sz="2800" dirty="0"/>
          </a:p>
          <a:p>
            <a:r>
              <a:rPr lang="en-US" sz="2800" dirty="0"/>
              <a:t>install water-saving Fixtures</a:t>
            </a:r>
          </a:p>
          <a:p>
            <a:r>
              <a:rPr lang="en-US" sz="2800" dirty="0"/>
              <a:t>use non-</a:t>
            </a:r>
            <a:r>
              <a:rPr lang="en-US" sz="2800" dirty="0" err="1"/>
              <a:t>voc</a:t>
            </a:r>
            <a:r>
              <a:rPr lang="en-US" sz="2800" dirty="0"/>
              <a:t> interior paints</a:t>
            </a:r>
          </a:p>
          <a:p>
            <a:r>
              <a:rPr lang="en-US" sz="2800" dirty="0"/>
              <a:t>choice a green web hosting service for your websites</a:t>
            </a:r>
          </a:p>
          <a:p>
            <a:r>
              <a:rPr lang="en-US" sz="2800" dirty="0"/>
              <a:t>Recycle paper </a:t>
            </a:r>
          </a:p>
          <a:p>
            <a:endParaRPr lang="en-IN" sz="2800" dirty="0"/>
          </a:p>
        </p:txBody>
      </p:sp>
      <p:pic>
        <p:nvPicPr>
          <p:cNvPr id="4" name="Content Placeholder 4" descr="mqdefault">
            <a:extLst>
              <a:ext uri="{FF2B5EF4-FFF2-40B4-BE49-F238E27FC236}">
                <a16:creationId xmlns:a16="http://schemas.microsoft.com/office/drawing/2014/main" id="{96B2DC22-704A-82D1-FCEA-5E50EA5BC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283" y="4312117"/>
            <a:ext cx="5322772" cy="229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2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B892A-432B-ECAB-6B4A-DF0C98312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green requirement modeling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12F1A-F155-805A-9BD2-CFF48633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9565105" cy="40241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US" sz="2400" dirty="0">
                <a:solidFill>
                  <a:schemeClr val="tx1"/>
                </a:solidFill>
                <a:latin typeface="Algerian" panose="04020705040A02060702" pitchFamily="82" charset="0"/>
              </a:rPr>
              <a:t>Green requirement modeling can be considered as a sub discipline of systems engineering that is concerned with the </a:t>
            </a:r>
            <a:r>
              <a:rPr lang="en-US" altLang="en-US" sz="2400" dirty="0" err="1">
                <a:solidFill>
                  <a:schemeClr val="tx1"/>
                </a:solidFill>
                <a:latin typeface="Algerian" panose="04020705040A02060702" pitchFamily="82" charset="0"/>
              </a:rPr>
              <a:t>behavior,quality</a:t>
            </a:r>
            <a:r>
              <a:rPr lang="en-US" altLang="en-US" sz="2400" dirty="0">
                <a:solidFill>
                  <a:schemeClr val="tx1"/>
                </a:solidFill>
                <a:latin typeface="Algerian" panose="04020705040A02060702" pitchFamily="82" charset="0"/>
              </a:rPr>
              <a:t> attributes and also technical constraints 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altLang="en-US" sz="2400" dirty="0">
              <a:latin typeface="Algerian" panose="04020705040A02060702" pitchFamily="82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US" sz="2400" dirty="0">
                <a:solidFill>
                  <a:schemeClr val="tx1"/>
                </a:solidFill>
                <a:latin typeface="Algerian" panose="04020705040A02060702" pitchFamily="82" charset="0"/>
              </a:rPr>
              <a:t>Requirements modeling is widely recognized as both a challenging aspect of software development as well as a crucial </a:t>
            </a:r>
            <a:r>
              <a:rPr lang="en-US" altLang="en-US" sz="2400" dirty="0" err="1">
                <a:solidFill>
                  <a:schemeClr val="tx1"/>
                </a:solidFill>
                <a:latin typeface="Algerian" panose="04020705040A02060702" pitchFamily="82" charset="0"/>
              </a:rPr>
              <a:t>one,because</a:t>
            </a:r>
            <a:r>
              <a:rPr lang="en-US" altLang="en-US" sz="2400" dirty="0">
                <a:solidFill>
                  <a:schemeClr val="tx1"/>
                </a:solidFill>
                <a:latin typeface="Algerian" panose="04020705040A02060702" pitchFamily="82" charset="0"/>
              </a:rPr>
              <a:t> it lays the foundation for all the subsequent project work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94001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37D49-09D6-51E0-DA57-8954781FA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Sectors affected by green requirement modeling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28B20-94CB-6AD7-D5DA-2ECFFB518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581625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dirty="0">
                <a:highlight>
                  <a:srgbClr val="000000"/>
                </a:highlight>
                <a:latin typeface="Algerian" panose="04020705040A02060702" pitchFamily="82" charset="0"/>
              </a:rPr>
              <a:t>Green practices can affect requirements related to </a:t>
            </a:r>
            <a:r>
              <a:rPr lang="en-US" sz="2800" dirty="0" err="1">
                <a:highlight>
                  <a:srgbClr val="000000"/>
                </a:highlight>
                <a:latin typeface="Algerian" panose="04020705040A02060702" pitchFamily="82" charset="0"/>
              </a:rPr>
              <a:t>hardware,software</a:t>
            </a:r>
            <a:r>
              <a:rPr lang="en-US" sz="2800" dirty="0">
                <a:highlight>
                  <a:srgbClr val="000000"/>
                </a:highlight>
                <a:latin typeface="Algerian" panose="04020705040A02060702" pitchFamily="82" charset="0"/>
              </a:rPr>
              <a:t> and business process. 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dirty="0">
                <a:highlight>
                  <a:srgbClr val="000000"/>
                </a:highlight>
                <a:latin typeface="Algerian" panose="04020705040A02060702" pitchFamily="82" charset="0"/>
              </a:rPr>
              <a:t>A requirement may </a:t>
            </a:r>
            <a:r>
              <a:rPr lang="en-US" sz="2800" dirty="0" err="1">
                <a:highlight>
                  <a:srgbClr val="000000"/>
                </a:highlight>
                <a:latin typeface="Algerian" panose="04020705040A02060702" pitchFamily="82" charset="0"/>
              </a:rPr>
              <a:t>establish,for</a:t>
            </a:r>
            <a:r>
              <a:rPr lang="en-US" sz="2800" dirty="0">
                <a:highlight>
                  <a:srgbClr val="000000"/>
                </a:highlight>
                <a:latin typeface="Algerian" panose="04020705040A02060702" pitchFamily="82" charset="0"/>
              </a:rPr>
              <a:t> example, a solution that must not only fulfill business </a:t>
            </a:r>
            <a:r>
              <a:rPr lang="en-US" sz="2800" dirty="0" err="1">
                <a:highlight>
                  <a:srgbClr val="000000"/>
                </a:highlight>
                <a:latin typeface="Algerian" panose="04020705040A02060702" pitchFamily="82" charset="0"/>
              </a:rPr>
              <a:t>goals,but</a:t>
            </a:r>
            <a:r>
              <a:rPr lang="en-US" sz="2800" dirty="0">
                <a:highlight>
                  <a:srgbClr val="000000"/>
                </a:highlight>
                <a:latin typeface="Algerian" panose="04020705040A02060702" pitchFamily="82" charset="0"/>
              </a:rPr>
              <a:t> also measure and report energy improvement over previous generations.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dirty="0">
                <a:highlight>
                  <a:srgbClr val="000000"/>
                </a:highlight>
                <a:latin typeface="Algerian" panose="04020705040A02060702" pitchFamily="82" charset="0"/>
              </a:rPr>
              <a:t>Approaches such as server consolidation and </a:t>
            </a:r>
            <a:r>
              <a:rPr lang="en-US" sz="2800" dirty="0" err="1">
                <a:highlight>
                  <a:srgbClr val="000000"/>
                </a:highlight>
                <a:latin typeface="Algerian" panose="04020705040A02060702" pitchFamily="82" charset="0"/>
              </a:rPr>
              <a:t>virtualization,storage</a:t>
            </a:r>
            <a:r>
              <a:rPr lang="en-US" sz="2800" dirty="0">
                <a:highlight>
                  <a:srgbClr val="000000"/>
                </a:highlight>
                <a:latin typeface="Algerian" panose="04020705040A02060702" pitchFamily="82" charset="0"/>
              </a:rPr>
              <a:t> </a:t>
            </a:r>
            <a:r>
              <a:rPr lang="en-US" sz="2800" dirty="0" err="1">
                <a:highlight>
                  <a:srgbClr val="000000"/>
                </a:highlight>
                <a:latin typeface="Algerian" panose="04020705040A02060702" pitchFamily="82" charset="0"/>
              </a:rPr>
              <a:t>virtualization,cloud</a:t>
            </a:r>
            <a:r>
              <a:rPr lang="en-US" sz="2800" dirty="0">
                <a:highlight>
                  <a:srgbClr val="000000"/>
                </a:highlight>
                <a:latin typeface="Algerian" panose="04020705040A02060702" pitchFamily="82" charset="0"/>
              </a:rPr>
              <a:t> computing and power management , among other green-related technologies, can help ICT solutions become more efficient, flexible, resilient and environmentally friendly while economical to operate.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3394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BD7C3-FF72-91E7-890F-A129967E4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442762"/>
            <a:ext cx="8610600" cy="1222409"/>
          </a:xfrm>
        </p:spPr>
        <p:txBody>
          <a:bodyPr/>
          <a:lstStyle/>
          <a:p>
            <a:r>
              <a:rPr lang="en-US" dirty="0"/>
              <a:t>Major parts of green requirement modeling.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A4410-068B-091E-EEED-B566AC5E3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64" y="1665171"/>
            <a:ext cx="8229600" cy="5053263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Algerian" panose="04020705040A02060702" pitchFamily="82" charset="0"/>
              </a:rPr>
              <a:t>Green requirements modeling can be divided into </a:t>
            </a:r>
            <a:r>
              <a:rPr lang="en-US" sz="2400" u="sng" dirty="0">
                <a:latin typeface="Algerian" panose="04020705040A02060702" pitchFamily="82" charset="0"/>
              </a:rPr>
              <a:t>two major parts : functional and nonfunctional.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>
                <a:latin typeface="Algerian" panose="04020705040A02060702" pitchFamily="82" charset="0"/>
              </a:rPr>
              <a:t>Functional requirements , are associated with the required behavior and operations of a system, defining its capabilities in terms of actions and responses.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Algerian" panose="04020705040A02060702" pitchFamily="82" charset="0"/>
              </a:rPr>
              <a:t>Functional requirements are frequently captured in the form of </a:t>
            </a:r>
            <a:r>
              <a:rPr lang="en-US" sz="2400">
                <a:latin typeface="Algerian" panose="04020705040A02060702" pitchFamily="82" charset="0"/>
              </a:rPr>
              <a:t>use cases.</a:t>
            </a:r>
            <a:endParaRPr lang="en-US" sz="2400" dirty="0">
              <a:latin typeface="Algerian" panose="04020705040A02060702" pitchFamily="82" charset="0"/>
            </a:endParaRPr>
          </a:p>
          <a:p>
            <a:endParaRPr lang="en-IN" sz="2400" dirty="0"/>
          </a:p>
        </p:txBody>
      </p:sp>
      <p:pic>
        <p:nvPicPr>
          <p:cNvPr id="4" name="Picture 2" descr="Why you should adopt a greener IT strategy: 9 ways to start your journey -  Wavestone">
            <a:extLst>
              <a:ext uri="{FF2B5EF4-FFF2-40B4-BE49-F238E27FC236}">
                <a16:creationId xmlns:a16="http://schemas.microsoft.com/office/drawing/2014/main" id="{865A9EA9-3419-31BA-C660-C072B57EA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8" r="19978"/>
          <a:stretch>
            <a:fillRect/>
          </a:stretch>
        </p:blipFill>
        <p:spPr bwMode="auto">
          <a:xfrm>
            <a:off x="8556860" y="2591111"/>
            <a:ext cx="3493969" cy="345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05872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56</TotalTime>
  <Words>554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Algerian</vt:lpstr>
      <vt:lpstr>Arial</vt:lpstr>
      <vt:lpstr>Century Gothic</vt:lpstr>
      <vt:lpstr>Wingdings</vt:lpstr>
      <vt:lpstr>Vapor Trail</vt:lpstr>
      <vt:lpstr>GREEN business analysis and green requirement modeling   created by – gurpal                              Anirudh                               shreyas</vt:lpstr>
      <vt:lpstr>what is green business ?</vt:lpstr>
      <vt:lpstr>What are the advantage of green business</vt:lpstr>
      <vt:lpstr>why we should switch to green business?</vt:lpstr>
      <vt:lpstr>Types of Green business.  </vt:lpstr>
      <vt:lpstr>What are different types of green business practical ?</vt:lpstr>
      <vt:lpstr>Introduction to green requirement modeling</vt:lpstr>
      <vt:lpstr>Sectors affected by green requirement modeling</vt:lpstr>
      <vt:lpstr>Major parts of green requirement modeling.</vt:lpstr>
      <vt:lpstr>Non functional requirements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REQUIREMENT  MODELING   created by – gurpal                              Anirudh                               shreyas</dc:title>
  <dc:creator>shreyas</dc:creator>
  <cp:lastModifiedBy>shreyas</cp:lastModifiedBy>
  <cp:revision>3</cp:revision>
  <dcterms:created xsi:type="dcterms:W3CDTF">2022-09-25T12:29:06Z</dcterms:created>
  <dcterms:modified xsi:type="dcterms:W3CDTF">2022-09-25T14:53:54Z</dcterms:modified>
</cp:coreProperties>
</file>