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910918" y="4344607"/>
            <a:ext cx="5031267" cy="385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4344025"/>
            <a:ext cx="5029200" cy="411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organization that came up with IEEE 802.3 Ethernet,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responsible for success of Internet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:notes"/>
          <p:cNvSpPr/>
          <p:nvPr/>
        </p:nvSpPr>
        <p:spPr>
          <a:xfrm>
            <a:off x="3883643" y="-1462"/>
            <a:ext cx="2972724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:notes"/>
          <p:cNvSpPr/>
          <p:nvPr/>
        </p:nvSpPr>
        <p:spPr>
          <a:xfrm>
            <a:off x="3883643" y="8683364"/>
            <a:ext cx="2972724" cy="459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:notes"/>
          <p:cNvSpPr/>
          <p:nvPr/>
        </p:nvSpPr>
        <p:spPr>
          <a:xfrm>
            <a:off x="-1633" y="8683364"/>
            <a:ext cx="2972725" cy="45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:notes"/>
          <p:cNvSpPr/>
          <p:nvPr/>
        </p:nvSpPr>
        <p:spPr>
          <a:xfrm>
            <a:off x="-1633" y="-1462"/>
            <a:ext cx="2972725" cy="45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Cabin"/>
              <a:buNone/>
              <a:defRPr b="1" i="0" sz="22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Cabin"/>
              <a:buNone/>
              <a:defRPr b="1" i="0" sz="21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" name="Google Shape;100;p1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8575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clipArt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Cabin"/>
              <a:buNone/>
              <a:defRPr b="1" i="0" sz="40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Cabin"/>
              <a:buNone/>
              <a:defRPr b="1" i="0" sz="45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IEEE-802.11 WLAN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990600" y="3886200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rPr>
              <a:t>Compiled by :- Asst. Prof. Rashmi Pote</a:t>
            </a:r>
            <a:endParaRPr b="0" i="0" sz="2600" u="none" cap="none" strike="noStrik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Architecture Overview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991774" y="1371600"/>
            <a:ext cx="814705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MAC supporting multiple PHYs</a:t>
            </a:r>
            <a:endParaRPr b="0" i="0" sz="2400" u="none" cap="none" strike="noStrike">
              <a:solidFill>
                <a:srgbClr val="FF5A5A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Frequency Hopping Spread Spectrum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Direct Sequence Spread Spectrum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Infrared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Orthogonal Frequency Division Multiplexing 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Two configurations 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Independent (ad hoc) and Infrastructure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Hybrid configuration has been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studied</a:t>
            </a:r>
            <a:endParaRPr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CSMA/CA (collision avoidance) with optional 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Point Coordination Function (PCF)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802.11 Protocol Architecture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1143000" y="1295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Entity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access mechanism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fragmentation/defragmentation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encryption/decryption</a:t>
            </a:r>
            <a:endParaRPr/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Layer Management Entity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synchronization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power management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roaming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 MIB (management information base)</a:t>
            </a:r>
            <a:endParaRPr b="0" i="0" sz="204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 Layer Convergence Protocol (PLCP)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PHY-specific, supports common PHY SAP</a:t>
            </a:r>
            <a:endParaRPr/>
          </a:p>
          <a:p>
            <a:pPr indent="-237743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Clear Channel Assessment signal (carrier sense)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3" name="Google Shape;263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802.11 Protocol Architecture </a:t>
            </a:r>
            <a:r>
              <a:rPr b="0" i="0" lang="en-US" sz="24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(cont.)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1295400" y="1465263"/>
            <a:ext cx="7740650" cy="48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 Medium Dependent Sublayer (PMD)</a:t>
            </a:r>
            <a:endParaRPr/>
          </a:p>
          <a:p>
            <a:pPr indent="-237743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modulation and encoding</a:t>
            </a:r>
            <a:endParaRPr/>
          </a:p>
          <a:p>
            <a:pPr indent="-283464" lvl="0" marL="365760" marR="0" rtl="0" algn="l">
              <a:lnSpc>
                <a:spcPct val="90000"/>
              </a:lnSpc>
              <a:spcBef>
                <a:spcPts val="54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 Layer Management</a:t>
            </a:r>
            <a:endParaRPr/>
          </a:p>
          <a:p>
            <a:pPr indent="-237743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channel tuning </a:t>
            </a:r>
            <a:endParaRPr b="0" i="0" sz="238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3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 MIB </a:t>
            </a:r>
            <a:endParaRPr/>
          </a:p>
          <a:p>
            <a:pPr indent="-283464" lvl="0" marL="365760" marR="0" rtl="0" algn="l">
              <a:lnSpc>
                <a:spcPct val="90000"/>
              </a:lnSpc>
              <a:spcBef>
                <a:spcPts val="54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●"/>
            </a:pPr>
            <a:r>
              <a:rPr b="0" i="0" lang="en-US" sz="27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Station Management</a:t>
            </a:r>
            <a:endParaRPr/>
          </a:p>
          <a:p>
            <a:pPr indent="-237743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Verdana"/>
              <a:buChar char="◦"/>
            </a:pPr>
            <a:r>
              <a:rPr b="0" i="0" lang="en-US" sz="238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interacts with both MAC Management and PHY Management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Let’s watch a video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lang="en-US"/>
              <a:t>Module-4 Lecture-5 IEEE 802.11 Protocol Architecture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US"/>
              <a:t>https://www.youtube.com/watch?v=3pRJJCMRukM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1219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Components	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1066800" y="1371600"/>
            <a:ext cx="76200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Station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BSS - Basic Service Set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IBSS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Infrastructure BSS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QBSS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ESS - Extended Service Set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set of infrastrucute BSSs.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of APs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Tracking of mobility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DS – Distribution System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 communicates with another</a:t>
            </a:r>
            <a:endParaRPr/>
          </a:p>
          <a:p>
            <a:pPr indent="-980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12954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Services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1066800" y="1719263"/>
            <a:ext cx="76962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Station services: 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authentication, 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de-authentication, 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privacy, 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delivery of data</a:t>
            </a:r>
            <a:endParaRPr/>
          </a:p>
          <a:p>
            <a:pPr indent="-28346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Distribution Services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 A thin layer between MAC and LLC sublayer)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association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disassociation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reassociation</a:t>
            </a:r>
            <a:endParaRPr b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distribution</a:t>
            </a:r>
            <a:endParaRPr/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Integration</a:t>
            </a:r>
            <a:endParaRPr/>
          </a:p>
          <a:p>
            <a:pPr indent="-151384" lvl="0" marL="36576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4800600" y="4648200"/>
            <a:ext cx="3733800" cy="1192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station maintain two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authentication state  (=&gt;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association state       (&lt;=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Ex.</a:t>
            </a:r>
            <a:endParaRPr/>
          </a:p>
        </p:txBody>
      </p:sp>
      <p:pic>
        <p:nvPicPr>
          <p:cNvPr descr="example" id="289" name="Google Shape;289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0"/>
            <a:ext cx="8001000" cy="686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Commercial Products : AP</a:t>
            </a:r>
            <a:endParaRPr/>
          </a:p>
        </p:txBody>
      </p:sp>
      <p:pic>
        <p:nvPicPr>
          <p:cNvPr descr="img5"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6294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2362200" y="5867400"/>
            <a:ext cx="43434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Outdoor Application - Antenna</a:t>
            </a:r>
            <a:endParaRPr/>
          </a:p>
        </p:txBody>
      </p:sp>
      <p:pic>
        <p:nvPicPr>
          <p:cNvPr descr="img7"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315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2438400" y="6172200"/>
            <a:ext cx="43434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Outdoor Application</a:t>
            </a:r>
            <a:endParaRPr/>
          </a:p>
        </p:txBody>
      </p:sp>
      <p:pic>
        <p:nvPicPr>
          <p:cNvPr descr="img9"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95400"/>
            <a:ext cx="73152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3"/>
          <p:cNvSpPr/>
          <p:nvPr/>
        </p:nvSpPr>
        <p:spPr>
          <a:xfrm>
            <a:off x="1828800" y="5410200"/>
            <a:ext cx="52578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Wireless Market Segments</a:t>
            </a:r>
            <a:endParaRPr b="0" i="0" sz="43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290763" y="1719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36500" lIns="73025" spcFirstLastPara="1" rIns="73025" wrap="square" tIns="36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43" y="1154104"/>
            <a:ext cx="7702858" cy="608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Long Distances</a:t>
            </a:r>
            <a:endParaRPr/>
          </a:p>
        </p:txBody>
      </p:sp>
      <p:sp>
        <p:nvSpPr>
          <p:cNvPr id="321" name="Google Shape;321;p34"/>
          <p:cNvSpPr txBox="1"/>
          <p:nvPr>
            <p:ph idx="1" type="body"/>
          </p:nvPr>
        </p:nvSpPr>
        <p:spPr>
          <a:xfrm>
            <a:off x="1099351" y="1752600"/>
            <a:ext cx="78930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Security Issue :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The transmission distance can be up to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25Miles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AP is distanced from the street or on a high floor of a building, users will be safe from network trespassers.</a:t>
            </a:r>
            <a:endParaRPr/>
          </a:p>
          <a:p>
            <a:pPr indent="-853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1828800" y="5410200"/>
            <a:ext cx="52578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Google Shape;334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Distribution System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1147439" y="1600200"/>
            <a:ext cx="7740650" cy="485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dk1"/>
                </a:solidFill>
              </a:rPr>
              <a:t>Used to interconnect wireless cells 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Verdana"/>
              <a:buChar char="◦"/>
            </a:pPr>
            <a:r>
              <a:rPr b="0" i="0" lang="en-US" sz="259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 BSS connected together form an </a:t>
            </a:r>
            <a:r>
              <a:rPr b="0" i="0" lang="en-US" sz="2590" u="none" cap="none" strike="noStrike">
                <a:solidFill>
                  <a:schemeClr val="dk1"/>
                </a:solidFill>
              </a:rPr>
              <a:t>ESS (Extended Service Set)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Verdana"/>
              <a:buChar char="◦"/>
            </a:pPr>
            <a:r>
              <a:rPr b="0" i="0" lang="en-US" sz="2590" u="none" cap="none" strike="noStrike">
                <a:solidFill>
                  <a:schemeClr val="dk1"/>
                </a:solidFill>
              </a:rPr>
              <a:t>Allows mobile stations to access fixed resources</a:t>
            </a:r>
            <a:endParaRPr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90000"/>
              </a:lnSpc>
              <a:spcBef>
                <a:spcPts val="888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dk1"/>
                </a:solidFill>
              </a:rPr>
              <a:t>Not part of 802.11 standard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Verdana"/>
              <a:buChar char="◦"/>
            </a:pPr>
            <a:r>
              <a:rPr b="0" i="0" lang="en-US" sz="259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could be bridged IEEE LANs, wireless, other networks </a:t>
            </a:r>
            <a:endParaRPr b="0" i="0" sz="259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7744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Verdana"/>
              <a:buChar char="◦"/>
            </a:pPr>
            <a:r>
              <a:rPr b="0" i="0" lang="en-US" sz="2590" u="none" cap="none" strike="noStrike">
                <a:solidFill>
                  <a:schemeClr val="dk1"/>
                </a:solidFill>
              </a:rPr>
              <a:t>Only Distribution System Services are defined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lang="en-US"/>
              <a:t>Let’s Watch a Video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lang="en-US"/>
              <a:t>802.11ax bringing unprecedented capacity and efficiency to Wi-Fi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/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US"/>
              <a:t>https://www.youtube.com/watch?v=HgIJmdzNyIQ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What is unique about wireless?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990600" y="1447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dk1"/>
                </a:solidFill>
              </a:rPr>
              <a:t>Difficult media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Verdana"/>
              <a:buChar char="◦"/>
            </a:pPr>
            <a:r>
              <a:rPr b="0" i="0" lang="en-US" sz="2220" u="none" cap="none" strike="noStrike">
                <a:solidFill>
                  <a:schemeClr val="dk1"/>
                </a:solidFill>
              </a:rPr>
              <a:t>interference and noise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Verdana"/>
              <a:buChar char="◦"/>
            </a:pPr>
            <a:r>
              <a:rPr b="0" i="0" lang="en-US" sz="2220" u="none" cap="none" strike="noStrike">
                <a:solidFill>
                  <a:schemeClr val="dk1"/>
                </a:solidFill>
              </a:rPr>
              <a:t>quality varies over space and time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Verdana"/>
              <a:buChar char="◦"/>
            </a:pPr>
            <a:r>
              <a:rPr b="0" i="0" lang="en-US" sz="2220" u="none" cap="none" strike="noStrike">
                <a:solidFill>
                  <a:schemeClr val="dk1"/>
                </a:solidFill>
              </a:rPr>
              <a:t>shared with Unwanted 802.11 devices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Verdana"/>
              <a:buChar char="◦"/>
            </a:pPr>
            <a:r>
              <a:rPr b="0" i="0" lang="en-US" sz="22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shared with non-802 devices (unlicensed spectrum: microwave ovens, bluetooth, etc.,</a:t>
            </a:r>
            <a:r>
              <a:rPr b="0" i="0" lang="en-US" sz="2220" u="none" cap="none" strike="noStrike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dk1"/>
                </a:solidFill>
              </a:rPr>
              <a:t>Full connectivity cannot be assumed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Verdana"/>
              <a:buChar char="◦"/>
            </a:pPr>
            <a:r>
              <a:rPr b="0" i="0" lang="en-US" sz="222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Hidden node problem</a:t>
            </a:r>
            <a:endParaRPr b="0" i="0" sz="259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 international regulatory requirements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Cabin"/>
              <a:buNone/>
            </a:pPr>
            <a:r>
              <a:rPr b="0" i="0" lang="en-US" sz="387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Uniqueness of Wireless (continued)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976237" y="1676400"/>
            <a:ext cx="77406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Mobility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variation in link 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reliability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battery usage: requires 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power management</a:t>
            </a:r>
            <a:endParaRPr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want seamless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 connections</a:t>
            </a:r>
            <a:endParaRPr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physical boundaries</a:t>
            </a:r>
            <a:endParaRPr/>
          </a:p>
          <a:p>
            <a:pPr indent="-2377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overlapping LANs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Cabin"/>
              <a:buNone/>
            </a:pPr>
            <a:r>
              <a:rPr b="0" i="0" lang="en-US" sz="387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Standardization of Wireless Networks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 networks are standardized by IEEE.</a:t>
            </a:r>
            <a:endParaRPr/>
          </a:p>
          <a:p>
            <a:pPr indent="-283464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 802 LAN MAN standards committee.</a:t>
            </a:r>
            <a:endParaRPr/>
          </a:p>
          <a:p>
            <a:pPr indent="-120902" lvl="0" marL="36576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9944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087438" y="3505200"/>
            <a:ext cx="3265488" cy="3352800"/>
            <a:chOff x="487" y="1872"/>
            <a:chExt cx="2057" cy="2448"/>
          </a:xfrm>
        </p:grpSpPr>
        <p:sp>
          <p:nvSpPr>
            <p:cNvPr id="161" name="Google Shape;161;p19"/>
            <p:cNvSpPr/>
            <p:nvPr/>
          </p:nvSpPr>
          <p:spPr>
            <a:xfrm>
              <a:off x="1152" y="1872"/>
              <a:ext cx="1392" cy="24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1344" y="1920"/>
              <a:ext cx="10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19"/>
            <p:cNvCxnSpPr/>
            <p:nvPr/>
          </p:nvCxnSpPr>
          <p:spPr>
            <a:xfrm>
              <a:off x="1152" y="2208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9"/>
            <p:cNvCxnSpPr/>
            <p:nvPr/>
          </p:nvCxnSpPr>
          <p:spPr>
            <a:xfrm>
              <a:off x="1152" y="2496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9"/>
            <p:cNvSpPr txBox="1"/>
            <p:nvPr/>
          </p:nvSpPr>
          <p:spPr>
            <a:xfrm>
              <a:off x="1344" y="2208"/>
              <a:ext cx="106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1536" y="2496"/>
              <a:ext cx="70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Session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1442" y="2784"/>
              <a:ext cx="86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1488" y="3072"/>
              <a:ext cx="7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1440" y="3456"/>
              <a:ext cx="8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1490" y="3936"/>
              <a:ext cx="7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9"/>
            <p:cNvCxnSpPr/>
            <p:nvPr/>
          </p:nvCxnSpPr>
          <p:spPr>
            <a:xfrm>
              <a:off x="1152" y="2784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1152" y="3072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1152" y="3360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1152" y="3792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19"/>
            <p:cNvSpPr txBox="1"/>
            <p:nvPr/>
          </p:nvSpPr>
          <p:spPr>
            <a:xfrm>
              <a:off x="487" y="2330"/>
              <a:ext cx="659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7-layer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413250" y="4419600"/>
            <a:ext cx="4578350" cy="2362200"/>
            <a:chOff x="2592" y="2534"/>
            <a:chExt cx="2884" cy="1786"/>
          </a:xfrm>
        </p:grpSpPr>
        <p:sp>
          <p:nvSpPr>
            <p:cNvPr id="177" name="Google Shape;177;p19"/>
            <p:cNvSpPr/>
            <p:nvPr/>
          </p:nvSpPr>
          <p:spPr>
            <a:xfrm>
              <a:off x="3504" y="3120"/>
              <a:ext cx="1920" cy="1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178" name="Google Shape;178;p19"/>
            <p:cNvCxnSpPr/>
            <p:nvPr/>
          </p:nvCxnSpPr>
          <p:spPr>
            <a:xfrm>
              <a:off x="3504" y="3456"/>
              <a:ext cx="19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19"/>
            <p:cNvSpPr txBox="1"/>
            <p:nvPr/>
          </p:nvSpPr>
          <p:spPr>
            <a:xfrm>
              <a:off x="3600" y="3168"/>
              <a:ext cx="17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Logical Link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3504" y="3504"/>
              <a:ext cx="19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Medium Access (MAC)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3600" y="3936"/>
              <a:ext cx="132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Physical (PHY)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19"/>
            <p:cNvCxnSpPr/>
            <p:nvPr/>
          </p:nvCxnSpPr>
          <p:spPr>
            <a:xfrm>
              <a:off x="3504" y="3840"/>
              <a:ext cx="19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19"/>
            <p:cNvSpPr/>
            <p:nvPr/>
          </p:nvSpPr>
          <p:spPr>
            <a:xfrm>
              <a:off x="2592" y="3408"/>
              <a:ext cx="240" cy="912"/>
            </a:xfrm>
            <a:prstGeom prst="rightBrace">
              <a:avLst>
                <a:gd fmla="val 3166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264" y="3120"/>
              <a:ext cx="192" cy="1200"/>
            </a:xfrm>
            <a:prstGeom prst="leftBrace">
              <a:avLst>
                <a:gd fmla="val 5208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880" y="3600"/>
              <a:ext cx="384" cy="306"/>
            </a:xfrm>
            <a:prstGeom prst="leftRightArrow">
              <a:avLst>
                <a:gd fmla="val 50000" name="adj1"/>
                <a:gd fmla="val 25098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3984" y="2534"/>
              <a:ext cx="86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802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standards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Requirements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914400" y="1219200"/>
            <a:ext cx="82232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Single MAC to support multiple PHYs(is an abbreviation for the physical layer of the OSI model).</a:t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-237744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PHYs with different medium sense characteristics.</a:t>
            </a:r>
            <a:endParaRPr sz="2400"/>
          </a:p>
          <a:p>
            <a:pPr indent="-186944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Should allow overlap of multiple networks in the same area and channel space.</a:t>
            </a:r>
            <a:endParaRPr sz="2400"/>
          </a:p>
          <a:p>
            <a:pPr indent="-242823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Need to be Robust for Interference?</a:t>
            </a:r>
            <a:endParaRPr sz="2400"/>
          </a:p>
          <a:p>
            <a:pPr indent="-237744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ISM band (Industry, Science and Medicine)</a:t>
            </a:r>
            <a:endParaRPr sz="2400">
              <a:solidFill>
                <a:schemeClr val="dk1"/>
              </a:solidFill>
            </a:endParaRPr>
          </a:p>
          <a:p>
            <a:pPr indent="-228598" lvl="2" marL="88696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b="0" i="0" lang="en-US" u="none" cap="none" strike="noStrike">
                <a:solidFill>
                  <a:schemeClr val="dk1"/>
                </a:solidFill>
              </a:rPr>
              <a:t>Microwave, other non-802.11 interferers.</a:t>
            </a:r>
            <a:endParaRPr>
              <a:solidFill>
                <a:schemeClr val="dk1"/>
              </a:solidFill>
            </a:endParaRPr>
          </a:p>
          <a:p>
            <a:pPr indent="-228598" lvl="2" marL="88696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b="0" i="0" lang="en-US" u="none" cap="none" strike="noStrike">
                <a:solidFill>
                  <a:schemeClr val="dk1"/>
                </a:solidFill>
              </a:rPr>
              <a:t>Co-channel interference.</a:t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-184148" lvl="2" marL="886967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Need mechanisms to deal with Hidden Nodes?</a:t>
            </a:r>
            <a:endParaRPr sz="2400">
              <a:solidFill>
                <a:schemeClr val="dk1"/>
              </a:solidFill>
            </a:endParaRPr>
          </a:p>
          <a:p>
            <a:pPr indent="-242823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Need provisions for Time Bounded Services</a:t>
            </a:r>
            <a:r>
              <a:rPr b="0" i="0" lang="en-US" sz="3200" u="none" cap="none" strike="noStrike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533400" y="30480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959"/>
              <a:buFont typeface="Cabin"/>
              <a:buNone/>
            </a:pPr>
            <a:r>
              <a:rPr b="0" i="0" lang="en-US" sz="3959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 802.11 Architecture</a:t>
            </a:r>
            <a:br>
              <a:rPr b="0" i="0" lang="en-US" sz="3959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959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and Overview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rPr b="0" i="0" lang="en-US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IEEE 802.11 Protocol Architecture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54" y="1562470"/>
            <a:ext cx="8148445" cy="51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A close up of a piece of paper&#10;&#10;Description automatically generated"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