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Schoolbook-bold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regular.fntdata"/><Relationship Id="rId13" Type="http://schemas.openxmlformats.org/officeDocument/2006/relationships/slide" Target="slides/slide8.xml"/><Relationship Id="rId24" Type="http://schemas.openxmlformats.org/officeDocument/2006/relationships/font" Target="fonts/CenturySchoolbook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doc.: IEEE 802.11-99/055r1</a:t>
            </a:r>
            <a:endParaRPr/>
          </a:p>
        </p:txBody>
      </p:sp>
      <p:sp>
        <p:nvSpPr>
          <p:cNvPr id="138" name="Google Shape;138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1999</a:t>
            </a:r>
            <a:endParaRPr/>
          </a:p>
        </p:txBody>
      </p:sp>
      <p:sp>
        <p:nvSpPr>
          <p:cNvPr id="139" name="Google Shape;139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Ian Gifford, M/A-COM</a:t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25" lIns="91675" spcFirstLastPara="1" rIns="91675" wrap="square" tIns="45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doc.: IEEE 802.15-&lt;doc#&gt;</a:t>
            </a:r>
            <a:endParaRPr/>
          </a:p>
        </p:txBody>
      </p:sp>
      <p:sp>
        <p:nvSpPr>
          <p:cNvPr id="197" name="Google Shape;197;p1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&lt;month year&gt;</a:t>
            </a:r>
            <a:endParaRPr/>
          </a:p>
        </p:txBody>
      </p:sp>
      <p:sp>
        <p:nvSpPr>
          <p:cNvPr id="198" name="Google Shape;198;p1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&lt;author&gt;, &lt;company&gt;</a:t>
            </a:r>
            <a:endParaRPr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:notes"/>
          <p:cNvSpPr/>
          <p:nvPr>
            <p:ph idx="3" type="sldImg"/>
          </p:nvPr>
        </p:nvSpPr>
        <p:spPr>
          <a:xfrm>
            <a:off x="1150938" y="690563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00" spcFirstLastPara="1" rIns="90200" wrap="square" tIns="4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doc.: IEEE 802.15-&lt;doc#&gt;</a:t>
            </a:r>
            <a:endParaRPr/>
          </a:p>
        </p:txBody>
      </p:sp>
      <p:sp>
        <p:nvSpPr>
          <p:cNvPr id="220" name="Google Shape;220;p1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&lt;month year&gt;</a:t>
            </a:r>
            <a:endParaRPr/>
          </a:p>
        </p:txBody>
      </p:sp>
      <p:sp>
        <p:nvSpPr>
          <p:cNvPr id="221" name="Google Shape;221;p1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&lt;author&gt;, &lt;company&gt;</a:t>
            </a:r>
            <a:endParaRPr/>
          </a:p>
        </p:txBody>
      </p:sp>
      <p:sp>
        <p:nvSpPr>
          <p:cNvPr id="222" name="Google Shape;22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:notes"/>
          <p:cNvSpPr/>
          <p:nvPr>
            <p:ph idx="3" type="sldImg"/>
          </p:nvPr>
        </p:nvSpPr>
        <p:spPr>
          <a:xfrm>
            <a:off x="1150938" y="690563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00" spcFirstLastPara="1" rIns="90200" wrap="square" tIns="4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doc.: IEEE 802.15-&lt;doc#&gt;</a:t>
            </a:r>
            <a:endParaRPr/>
          </a:p>
        </p:txBody>
      </p:sp>
      <p:sp>
        <p:nvSpPr>
          <p:cNvPr id="251" name="Google Shape;251;p1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&lt;month year&gt;</a:t>
            </a:r>
            <a:endParaRPr/>
          </a:p>
        </p:txBody>
      </p:sp>
      <p:sp>
        <p:nvSpPr>
          <p:cNvPr id="252" name="Google Shape;252;p1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&lt;author&gt;, &lt;company&gt;</a:t>
            </a:r>
            <a:endParaRPr/>
          </a:p>
        </p:txBody>
      </p:sp>
      <p:sp>
        <p:nvSpPr>
          <p:cNvPr id="253" name="Google Shape;25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:notes"/>
          <p:cNvSpPr/>
          <p:nvPr>
            <p:ph idx="3" type="sldImg"/>
          </p:nvPr>
        </p:nvSpPr>
        <p:spPr>
          <a:xfrm>
            <a:off x="1150938" y="690563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00" spcFirstLastPara="1" rIns="90200" wrap="square" tIns="4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doc.: IEEE 802.15-&lt;doc#&gt;</a:t>
            </a:r>
            <a:endParaRPr/>
          </a:p>
        </p:txBody>
      </p:sp>
      <p:sp>
        <p:nvSpPr>
          <p:cNvPr id="303" name="Google Shape;303;p1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&lt;month year&gt;</a:t>
            </a:r>
            <a:endParaRPr/>
          </a:p>
        </p:txBody>
      </p:sp>
      <p:sp>
        <p:nvSpPr>
          <p:cNvPr id="304" name="Google Shape;304;p1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&lt;author&gt;, &lt;company&gt;</a:t>
            </a:r>
            <a:endParaRPr/>
          </a:p>
        </p:txBody>
      </p:sp>
      <p:sp>
        <p:nvSpPr>
          <p:cNvPr id="305" name="Google Shape;30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:notes"/>
          <p:cNvSpPr/>
          <p:nvPr>
            <p:ph idx="3" type="sldImg"/>
          </p:nvPr>
        </p:nvSpPr>
        <p:spPr>
          <a:xfrm>
            <a:off x="1150938" y="690563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00" spcFirstLastPara="1" rIns="90200" wrap="square" tIns="4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352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i="0" sz="30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E7530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BC9E9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352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4" name="Google Shape;84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5" name="Google Shape;85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6" name="Google Shape;86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00" name="Google Shape;100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7" name="Google Shape;107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8956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667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62889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Char char="•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67461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6" name="Google Shape;116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685800" y="1181100"/>
            <a:ext cx="7772400" cy="30781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212194" dist="63500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Century Schoolbook"/>
              <a:buNone/>
            </a:pPr>
            <a:r>
              <a:rPr b="1" i="0" lang="en-US" sz="432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IEEE-802.15</a:t>
            </a:r>
            <a:br>
              <a:rPr b="1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1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Wireless Personal Area Networks</a:t>
            </a:r>
            <a:br>
              <a:rPr b="1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1" i="0" sz="2700" u="none" cap="small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685800" y="3733800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Compiled by :- Asst. Prof. Rashmi Pote</a:t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IEEE 802.15.4 Device Classes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533400" y="1524000"/>
            <a:ext cx="8077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Full function device (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FFD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Any topology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PAN coordinator capable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Talks to any other device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Implements complete protocol set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Reduced function device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RFD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Limited to star topology or end-device in a peer-to-peer network. 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Cannot become a PAN coordinator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Very simple implementation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Reduced protocol set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IEEE 802.15.4 Definitions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609600" y="18288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Network Device: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 RFD or FFD implementation containing an IEEE 802.15.4 medium access control and physical interface to the wireless medium.</a:t>
            </a:r>
            <a:endParaRPr/>
          </a:p>
          <a:p>
            <a:pPr indent="-274320" lvl="0" marL="27432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Coordinator: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 FFD with network device functionality that provides coordination and other services to the network.</a:t>
            </a:r>
            <a:endParaRPr/>
          </a:p>
          <a:p>
            <a:pPr indent="-274320" lvl="0" marL="27432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PAN Coordinator: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coordinator that is the principal controller of the PAN. A network has exactly one PAN coordinator.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524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Low-Power Operation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Duty-cycle control using superframe structure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Beacon order and superframe order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Coordinator battery life extension 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Indirect data transmission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Devices may sleep for extended period over multiple beacons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Allows control of receiver state by higher layers</a:t>
            </a:r>
            <a:endParaRPr/>
          </a:p>
        </p:txBody>
      </p:sp>
      <p:sp>
        <p:nvSpPr>
          <p:cNvPr descr="C:\Documents and Settings\naevem\Application Data\Microsoft\Media Catalog\Downloaded Clips\cl0\HH00056_.wmf" id="217" name="Google Shape;217;p24"/>
          <p:cNvSpPr/>
          <p:nvPr/>
        </p:nvSpPr>
        <p:spPr>
          <a:xfrm>
            <a:off x="8305800" y="990600"/>
            <a:ext cx="317500" cy="5143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457200" y="381000"/>
            <a:ext cx="8229600" cy="1036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 Topology</a:t>
            </a:r>
            <a:endParaRPr/>
          </a:p>
        </p:txBody>
      </p:sp>
      <p:cxnSp>
        <p:nvCxnSpPr>
          <p:cNvPr id="227" name="Google Shape;227;p25"/>
          <p:cNvCxnSpPr/>
          <p:nvPr/>
        </p:nvCxnSpPr>
        <p:spPr>
          <a:xfrm flipH="1" rot="10800000">
            <a:off x="3505200" y="2971800"/>
            <a:ext cx="1066800" cy="3048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5"/>
          <p:cNvSpPr/>
          <p:nvPr/>
        </p:nvSpPr>
        <p:spPr>
          <a:xfrm>
            <a:off x="3352800" y="31242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9" name="Google Shape;229;p25"/>
          <p:cNvCxnSpPr/>
          <p:nvPr/>
        </p:nvCxnSpPr>
        <p:spPr>
          <a:xfrm rot="10800000">
            <a:off x="4572000" y="2971800"/>
            <a:ext cx="0" cy="12192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5"/>
          <p:cNvSpPr/>
          <p:nvPr/>
        </p:nvSpPr>
        <p:spPr>
          <a:xfrm>
            <a:off x="4419600" y="40386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 rot="10800000">
            <a:off x="4038600" y="2209800"/>
            <a:ext cx="533400" cy="7620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5"/>
          <p:cNvSpPr/>
          <p:nvPr/>
        </p:nvSpPr>
        <p:spPr>
          <a:xfrm>
            <a:off x="3886200" y="2057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 flipH="1" rot="10800000">
            <a:off x="4572000" y="2209800"/>
            <a:ext cx="762000" cy="7620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5"/>
          <p:cNvSpPr/>
          <p:nvPr/>
        </p:nvSpPr>
        <p:spPr>
          <a:xfrm>
            <a:off x="5181600" y="20574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35" name="Google Shape;235;p25"/>
          <p:cNvCxnSpPr/>
          <p:nvPr/>
        </p:nvCxnSpPr>
        <p:spPr>
          <a:xfrm>
            <a:off x="4572000" y="2971800"/>
            <a:ext cx="1066800" cy="2286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25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1257300" y="5227638"/>
            <a:ext cx="1089025" cy="1006475"/>
            <a:chOff x="792" y="3293"/>
            <a:chExt cx="686" cy="634"/>
          </a:xfrm>
        </p:grpSpPr>
        <p:sp>
          <p:nvSpPr>
            <p:cNvPr id="238" name="Google Shape;238;p25"/>
            <p:cNvSpPr/>
            <p:nvPr/>
          </p:nvSpPr>
          <p:spPr>
            <a:xfrm>
              <a:off x="792" y="3312"/>
              <a:ext cx="192" cy="192"/>
            </a:xfrm>
            <a:prstGeom prst="ellipse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792" y="3696"/>
              <a:ext cx="192" cy="19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0" name="Google Shape;240;p25"/>
            <p:cNvSpPr txBox="1"/>
            <p:nvPr/>
          </p:nvSpPr>
          <p:spPr>
            <a:xfrm>
              <a:off x="1032" y="3293"/>
              <a:ext cx="42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FFD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 txBox="1"/>
            <p:nvPr/>
          </p:nvSpPr>
          <p:spPr>
            <a:xfrm>
              <a:off x="1032" y="3677"/>
              <a:ext cx="44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RFD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5"/>
          <p:cNvGrpSpPr/>
          <p:nvPr/>
        </p:nvGrpSpPr>
        <p:grpSpPr>
          <a:xfrm>
            <a:off x="4953000" y="5791200"/>
            <a:ext cx="3132138" cy="396875"/>
            <a:chOff x="3120" y="3293"/>
            <a:chExt cx="1973" cy="250"/>
          </a:xfrm>
        </p:grpSpPr>
        <p:cxnSp>
          <p:nvCxnSpPr>
            <p:cNvPr id="243" name="Google Shape;243;p25"/>
            <p:cNvCxnSpPr/>
            <p:nvPr/>
          </p:nvCxnSpPr>
          <p:spPr>
            <a:xfrm rot="10800000">
              <a:off x="3120" y="3408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25"/>
            <p:cNvSpPr txBox="1"/>
            <p:nvPr/>
          </p:nvSpPr>
          <p:spPr>
            <a:xfrm>
              <a:off x="3456" y="3293"/>
              <a:ext cx="163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Communications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5"/>
          <p:cNvSpPr/>
          <p:nvPr/>
        </p:nvSpPr>
        <p:spPr>
          <a:xfrm>
            <a:off x="4419600" y="2819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3856038" y="4416425"/>
            <a:ext cx="16224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Master/slave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625600" y="2130425"/>
            <a:ext cx="1454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coordinator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>
            <a:off x="3048000" y="2514600"/>
            <a:ext cx="152400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26"/>
          <p:cNvCxnSpPr/>
          <p:nvPr/>
        </p:nvCxnSpPr>
        <p:spPr>
          <a:xfrm rot="10800000">
            <a:off x="1219200" y="3581400"/>
            <a:ext cx="990600" cy="1295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6"/>
          <p:cNvCxnSpPr/>
          <p:nvPr/>
        </p:nvCxnSpPr>
        <p:spPr>
          <a:xfrm flipH="1" rot="10800000">
            <a:off x="2209800" y="4648200"/>
            <a:ext cx="1600200" cy="2286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26"/>
          <p:cNvCxnSpPr/>
          <p:nvPr/>
        </p:nvCxnSpPr>
        <p:spPr>
          <a:xfrm flipH="1">
            <a:off x="2209800" y="3581400"/>
            <a:ext cx="685800" cy="1295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26"/>
          <p:cNvSpPr txBox="1"/>
          <p:nvPr>
            <p:ph type="title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Peer-Peer Topology</a:t>
            </a:r>
            <a:endParaRPr b="0" i="0" sz="3000" u="none" cap="small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1" name="Google Shape;261;p26"/>
          <p:cNvCxnSpPr/>
          <p:nvPr/>
        </p:nvCxnSpPr>
        <p:spPr>
          <a:xfrm flipH="1" rot="10800000">
            <a:off x="1219200" y="2286000"/>
            <a:ext cx="838200" cy="1295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26"/>
          <p:cNvSpPr/>
          <p:nvPr/>
        </p:nvSpPr>
        <p:spPr>
          <a:xfrm>
            <a:off x="1066800" y="34290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3" name="Google Shape;263;p26"/>
          <p:cNvCxnSpPr/>
          <p:nvPr/>
        </p:nvCxnSpPr>
        <p:spPr>
          <a:xfrm rot="10800000">
            <a:off x="2057400" y="2286000"/>
            <a:ext cx="152400" cy="2590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26"/>
          <p:cNvSpPr/>
          <p:nvPr/>
        </p:nvSpPr>
        <p:spPr>
          <a:xfrm>
            <a:off x="2057400" y="4724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 rot="10800000">
            <a:off x="609600" y="2209800"/>
            <a:ext cx="1447800" cy="76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6"/>
          <p:cNvSpPr/>
          <p:nvPr/>
        </p:nvSpPr>
        <p:spPr>
          <a:xfrm>
            <a:off x="457200" y="2057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7" name="Google Shape;267;p26"/>
          <p:cNvCxnSpPr/>
          <p:nvPr/>
        </p:nvCxnSpPr>
        <p:spPr>
          <a:xfrm flipH="1" rot="10800000">
            <a:off x="2057400" y="1828800"/>
            <a:ext cx="1371600" cy="457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2057400" y="2286000"/>
            <a:ext cx="838200" cy="1295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6"/>
          <p:cNvSpPr/>
          <p:nvPr/>
        </p:nvSpPr>
        <p:spPr>
          <a:xfrm>
            <a:off x="2743200" y="34290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>
            <a:off x="4953000" y="5608638"/>
            <a:ext cx="3132138" cy="396875"/>
            <a:chOff x="3120" y="3533"/>
            <a:chExt cx="1973" cy="250"/>
          </a:xfrm>
        </p:grpSpPr>
        <p:cxnSp>
          <p:nvCxnSpPr>
            <p:cNvPr id="271" name="Google Shape;271;p26"/>
            <p:cNvCxnSpPr/>
            <p:nvPr/>
          </p:nvCxnSpPr>
          <p:spPr>
            <a:xfrm rot="10800000">
              <a:off x="3120" y="3648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2" name="Google Shape;272;p26"/>
            <p:cNvSpPr txBox="1"/>
            <p:nvPr/>
          </p:nvSpPr>
          <p:spPr>
            <a:xfrm>
              <a:off x="3456" y="3533"/>
              <a:ext cx="163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Communications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6"/>
          <p:cNvSpPr/>
          <p:nvPr/>
        </p:nvSpPr>
        <p:spPr>
          <a:xfrm>
            <a:off x="1905000" y="21336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3276600" y="16764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3657600" y="44958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76" name="Google Shape;276;p26"/>
          <p:cNvCxnSpPr/>
          <p:nvPr/>
        </p:nvCxnSpPr>
        <p:spPr>
          <a:xfrm>
            <a:off x="7315200" y="2971800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6"/>
          <p:cNvCxnSpPr/>
          <p:nvPr/>
        </p:nvCxnSpPr>
        <p:spPr>
          <a:xfrm flipH="1" rot="10800000">
            <a:off x="4800600" y="3733800"/>
            <a:ext cx="1143000" cy="533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6"/>
          <p:cNvCxnSpPr/>
          <p:nvPr/>
        </p:nvCxnSpPr>
        <p:spPr>
          <a:xfrm flipH="1">
            <a:off x="5943600" y="2667000"/>
            <a:ext cx="228600" cy="1066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26"/>
          <p:cNvCxnSpPr/>
          <p:nvPr/>
        </p:nvCxnSpPr>
        <p:spPr>
          <a:xfrm flipH="1" rot="10800000">
            <a:off x="5791200" y="3733800"/>
            <a:ext cx="152400" cy="914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5410200" y="1981200"/>
            <a:ext cx="762000" cy="685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6172200" y="2667000"/>
            <a:ext cx="1143000" cy="304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26"/>
          <p:cNvCxnSpPr/>
          <p:nvPr/>
        </p:nvCxnSpPr>
        <p:spPr>
          <a:xfrm flipH="1" rot="10800000">
            <a:off x="7315200" y="2133600"/>
            <a:ext cx="762000" cy="838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26"/>
          <p:cNvSpPr/>
          <p:nvPr/>
        </p:nvSpPr>
        <p:spPr>
          <a:xfrm>
            <a:off x="6019800" y="25146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5791200" y="3581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7162800" y="2819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7391400" y="38100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7924800" y="19812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5257800" y="18288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5638800" y="44958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648200" y="41148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1206500" y="4999038"/>
            <a:ext cx="16652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Point to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5791200" y="5010150"/>
            <a:ext cx="14954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Cluster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257300" y="5456238"/>
            <a:ext cx="1089025" cy="1006475"/>
            <a:chOff x="792" y="3293"/>
            <a:chExt cx="686" cy="634"/>
          </a:xfrm>
        </p:grpSpPr>
        <p:sp>
          <p:nvSpPr>
            <p:cNvPr id="294" name="Google Shape;294;p26"/>
            <p:cNvSpPr/>
            <p:nvPr/>
          </p:nvSpPr>
          <p:spPr>
            <a:xfrm>
              <a:off x="792" y="3312"/>
              <a:ext cx="192" cy="192"/>
            </a:xfrm>
            <a:prstGeom prst="ellipse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792" y="3696"/>
              <a:ext cx="192" cy="19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96" name="Google Shape;296;p26"/>
            <p:cNvSpPr txBox="1"/>
            <p:nvPr/>
          </p:nvSpPr>
          <p:spPr>
            <a:xfrm>
              <a:off x="1032" y="3293"/>
              <a:ext cx="42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FFD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1032" y="3677"/>
              <a:ext cx="44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RFD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26"/>
          <p:cNvSpPr txBox="1"/>
          <p:nvPr/>
        </p:nvSpPr>
        <p:spPr>
          <a:xfrm>
            <a:off x="3676650" y="2514600"/>
            <a:ext cx="1581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coordinators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6"/>
          <p:cNvCxnSpPr/>
          <p:nvPr/>
        </p:nvCxnSpPr>
        <p:spPr>
          <a:xfrm>
            <a:off x="5029200" y="3200400"/>
            <a:ext cx="83820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26"/>
          <p:cNvCxnSpPr/>
          <p:nvPr/>
        </p:nvCxnSpPr>
        <p:spPr>
          <a:xfrm flipH="1" rot="10800000">
            <a:off x="2971800" y="3124200"/>
            <a:ext cx="7620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228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Combined Topology</a:t>
            </a:r>
            <a:endParaRPr/>
          </a:p>
        </p:txBody>
      </p:sp>
      <p:cxnSp>
        <p:nvCxnSpPr>
          <p:cNvPr id="310" name="Google Shape;310;p27"/>
          <p:cNvCxnSpPr/>
          <p:nvPr/>
        </p:nvCxnSpPr>
        <p:spPr>
          <a:xfrm rot="10800000">
            <a:off x="2209800" y="2667000"/>
            <a:ext cx="304800" cy="533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27"/>
          <p:cNvSpPr/>
          <p:nvPr/>
        </p:nvSpPr>
        <p:spPr>
          <a:xfrm>
            <a:off x="2362200" y="30480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2" name="Google Shape;312;p27"/>
          <p:cNvCxnSpPr/>
          <p:nvPr/>
        </p:nvCxnSpPr>
        <p:spPr>
          <a:xfrm flipH="1" rot="10800000">
            <a:off x="2209800" y="2133600"/>
            <a:ext cx="381000" cy="533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27"/>
          <p:cNvSpPr/>
          <p:nvPr/>
        </p:nvSpPr>
        <p:spPr>
          <a:xfrm>
            <a:off x="2438400" y="19812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4" name="Google Shape;314;p27"/>
          <p:cNvCxnSpPr/>
          <p:nvPr/>
        </p:nvCxnSpPr>
        <p:spPr>
          <a:xfrm flipH="1">
            <a:off x="1676400" y="2667000"/>
            <a:ext cx="533400" cy="76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27"/>
          <p:cNvSpPr/>
          <p:nvPr/>
        </p:nvSpPr>
        <p:spPr>
          <a:xfrm>
            <a:off x="1524000" y="25908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316" name="Google Shape;316;p27"/>
          <p:cNvGrpSpPr/>
          <p:nvPr/>
        </p:nvGrpSpPr>
        <p:grpSpPr>
          <a:xfrm>
            <a:off x="1257300" y="5227638"/>
            <a:ext cx="1089025" cy="1006475"/>
            <a:chOff x="792" y="3293"/>
            <a:chExt cx="686" cy="634"/>
          </a:xfrm>
        </p:grpSpPr>
        <p:sp>
          <p:nvSpPr>
            <p:cNvPr id="317" name="Google Shape;317;p27"/>
            <p:cNvSpPr/>
            <p:nvPr/>
          </p:nvSpPr>
          <p:spPr>
            <a:xfrm>
              <a:off x="792" y="3312"/>
              <a:ext cx="192" cy="192"/>
            </a:xfrm>
            <a:prstGeom prst="ellipse">
              <a:avLst/>
            </a:prstGeom>
            <a:solidFill>
              <a:srgbClr val="0000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792" y="3696"/>
              <a:ext cx="192" cy="192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19" name="Google Shape;319;p27"/>
            <p:cNvSpPr txBox="1"/>
            <p:nvPr/>
          </p:nvSpPr>
          <p:spPr>
            <a:xfrm>
              <a:off x="1032" y="3293"/>
              <a:ext cx="42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FFD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1032" y="3677"/>
              <a:ext cx="44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RFD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27"/>
          <p:cNvGrpSpPr/>
          <p:nvPr/>
        </p:nvGrpSpPr>
        <p:grpSpPr>
          <a:xfrm>
            <a:off x="4953000" y="5227638"/>
            <a:ext cx="3132138" cy="396875"/>
            <a:chOff x="3120" y="3293"/>
            <a:chExt cx="1973" cy="250"/>
          </a:xfrm>
        </p:grpSpPr>
        <p:cxnSp>
          <p:nvCxnSpPr>
            <p:cNvPr id="322" name="Google Shape;322;p27"/>
            <p:cNvCxnSpPr/>
            <p:nvPr/>
          </p:nvCxnSpPr>
          <p:spPr>
            <a:xfrm rot="10800000">
              <a:off x="3120" y="3408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27"/>
            <p:cNvSpPr txBox="1"/>
            <p:nvPr/>
          </p:nvSpPr>
          <p:spPr>
            <a:xfrm>
              <a:off x="3456" y="3293"/>
              <a:ext cx="163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Communications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4" name="Google Shape;324;p27"/>
          <p:cNvCxnSpPr/>
          <p:nvPr/>
        </p:nvCxnSpPr>
        <p:spPr>
          <a:xfrm>
            <a:off x="3352800" y="2971800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7"/>
          <p:cNvCxnSpPr/>
          <p:nvPr/>
        </p:nvCxnSpPr>
        <p:spPr>
          <a:xfrm>
            <a:off x="838200" y="3276600"/>
            <a:ext cx="1143000" cy="457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7"/>
          <p:cNvCxnSpPr/>
          <p:nvPr/>
        </p:nvCxnSpPr>
        <p:spPr>
          <a:xfrm flipH="1">
            <a:off x="1981200" y="2667000"/>
            <a:ext cx="228600" cy="1066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7"/>
          <p:cNvCxnSpPr/>
          <p:nvPr/>
        </p:nvCxnSpPr>
        <p:spPr>
          <a:xfrm flipH="1" rot="10800000">
            <a:off x="1371600" y="3733800"/>
            <a:ext cx="609600" cy="685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27"/>
          <p:cNvCxnSpPr/>
          <p:nvPr/>
        </p:nvCxnSpPr>
        <p:spPr>
          <a:xfrm rot="10800000">
            <a:off x="1447800" y="1981200"/>
            <a:ext cx="762000" cy="685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7"/>
          <p:cNvCxnSpPr/>
          <p:nvPr/>
        </p:nvCxnSpPr>
        <p:spPr>
          <a:xfrm>
            <a:off x="2209800" y="2667000"/>
            <a:ext cx="1143000" cy="3048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7"/>
          <p:cNvCxnSpPr/>
          <p:nvPr/>
        </p:nvCxnSpPr>
        <p:spPr>
          <a:xfrm flipH="1" rot="10800000">
            <a:off x="3352800" y="2133600"/>
            <a:ext cx="762000" cy="838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27"/>
          <p:cNvSpPr/>
          <p:nvPr/>
        </p:nvSpPr>
        <p:spPr>
          <a:xfrm>
            <a:off x="2057400" y="25146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1828800" y="3581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3200400" y="28194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3429000" y="38100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1295400" y="18288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685800" y="31242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37" name="Google Shape;337;p27"/>
          <p:cNvCxnSpPr/>
          <p:nvPr/>
        </p:nvCxnSpPr>
        <p:spPr>
          <a:xfrm rot="10800000">
            <a:off x="4114800" y="2133600"/>
            <a:ext cx="304800" cy="533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27"/>
          <p:cNvSpPr/>
          <p:nvPr/>
        </p:nvSpPr>
        <p:spPr>
          <a:xfrm>
            <a:off x="4267200" y="25146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39" name="Google Shape;339;p27"/>
          <p:cNvCxnSpPr/>
          <p:nvPr/>
        </p:nvCxnSpPr>
        <p:spPr>
          <a:xfrm flipH="1" rot="10800000">
            <a:off x="4114800" y="1905000"/>
            <a:ext cx="685800" cy="2286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27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41" name="Google Shape;341;p27"/>
          <p:cNvCxnSpPr/>
          <p:nvPr/>
        </p:nvCxnSpPr>
        <p:spPr>
          <a:xfrm flipH="1">
            <a:off x="3581400" y="2133600"/>
            <a:ext cx="533400" cy="76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27"/>
          <p:cNvSpPr/>
          <p:nvPr/>
        </p:nvSpPr>
        <p:spPr>
          <a:xfrm>
            <a:off x="3429000" y="20574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3962400" y="19812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44" name="Google Shape;344;p27"/>
          <p:cNvCxnSpPr/>
          <p:nvPr/>
        </p:nvCxnSpPr>
        <p:spPr>
          <a:xfrm rot="10800000">
            <a:off x="1371600" y="4419600"/>
            <a:ext cx="304800" cy="5334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27"/>
          <p:cNvSpPr/>
          <p:nvPr/>
        </p:nvSpPr>
        <p:spPr>
          <a:xfrm>
            <a:off x="1524000" y="48006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46" name="Google Shape;346;p27"/>
          <p:cNvCxnSpPr/>
          <p:nvPr/>
        </p:nvCxnSpPr>
        <p:spPr>
          <a:xfrm flipH="1" rot="10800000">
            <a:off x="1371600" y="4343400"/>
            <a:ext cx="609600" cy="76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27"/>
          <p:cNvSpPr/>
          <p:nvPr/>
        </p:nvSpPr>
        <p:spPr>
          <a:xfrm>
            <a:off x="1828800" y="41910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48" name="Google Shape;348;p27"/>
          <p:cNvCxnSpPr/>
          <p:nvPr/>
        </p:nvCxnSpPr>
        <p:spPr>
          <a:xfrm flipH="1">
            <a:off x="838200" y="4419600"/>
            <a:ext cx="533400" cy="76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27"/>
          <p:cNvSpPr/>
          <p:nvPr/>
        </p:nvSpPr>
        <p:spPr>
          <a:xfrm>
            <a:off x="685800" y="4343400"/>
            <a:ext cx="304800" cy="304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1219200" y="4267200"/>
            <a:ext cx="304800" cy="304800"/>
          </a:xfrm>
          <a:prstGeom prst="ellipse">
            <a:avLst/>
          </a:prstGeom>
          <a:solidFill>
            <a:srgbClr val="0000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4572000" y="2971800"/>
            <a:ext cx="4090988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Clustered stars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for example,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cluster nodes exist between rooms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 a hotel and each room has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 network for control.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Outline</a:t>
            </a:r>
            <a:endParaRPr b="0" i="0" sz="3000" u="none" cap="small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533400" y="1752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WPAN Market - Need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WPAN Market - Problems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WPAN Market - The Solution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WPAN Functional Requirements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Liaison Activities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Century Schoolbook"/>
              <a:buNone/>
            </a:pPr>
            <a:r>
              <a:rPr b="1" i="0" lang="en-US" sz="324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PERSONAL AREA NETWORKING: The Need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 to interconnect portable computers and/or devices like peripherals and sensors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devices may be carried or worn by a person and/or may be located nearby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Home/Office computers, printers,  phones, LANs, GPS or other car resources can be connected as needed.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Century Schoolbook"/>
              <a:buNone/>
            </a:pPr>
            <a:r>
              <a:rPr b="1" i="0" lang="en-US" sz="324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PERSONAL AREA NETWORKING</a:t>
            </a:r>
            <a:r>
              <a:rPr b="1" i="0" lang="en-US" sz="288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The Problem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990600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Wires are a problem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Get broken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Get lost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Get in the Way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Get misconnected</a:t>
            </a:r>
            <a:endParaRPr/>
          </a:p>
          <a:p>
            <a:pPr indent="-16764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Century Schoolbook"/>
              <a:buNone/>
            </a:pPr>
            <a:r>
              <a:rPr b="1" i="0" lang="en-US" sz="324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PERSONAL AREA NETWORKING</a:t>
            </a:r>
            <a:r>
              <a:rPr b="1" i="0" lang="en-US" sz="288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The Problem (cont.)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685800" y="1981200"/>
            <a:ext cx="839311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People who carry a watch, pager, cell phone, PDA, and personal stereo have at least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Four displays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input devices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Four speakers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One microphone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long range communications links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764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Century Schoolbook"/>
              <a:buNone/>
            </a:pPr>
            <a:r>
              <a:rPr b="1" i="0" lang="en-US" sz="324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PERSONAL AREA NETWORKING</a:t>
            </a:r>
            <a:r>
              <a:rPr b="1" i="0" lang="en-US" sz="288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The Problem (cont.)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990600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Unnecessary Duplication of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Information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I/O components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Software functions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entry</a:t>
            </a:r>
            <a:endParaRPr/>
          </a:p>
          <a:p>
            <a:pPr indent="-111760" lvl="1" marL="64008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764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Century Schoolbook"/>
              <a:buNone/>
            </a:pPr>
            <a:r>
              <a:rPr b="1" i="0" lang="en-US" sz="324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PERSONAL AREA NETWORKING</a:t>
            </a:r>
            <a:r>
              <a:rPr b="1" i="0" lang="en-US" sz="2880" u="sng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The Solution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838200" y="21526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Cost effective and efficient embedded wireless connectivity for devices within an area of about 10 meters of each other.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area is defined as a Personal Area Network (PAN)</a:t>
            </a:r>
            <a:endParaRPr/>
          </a:p>
          <a:p>
            <a:pPr indent="-274320" lvl="1" marL="64008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PAN is the next domain in the WAN-MAN-LAN hierarchy.</a:t>
            </a:r>
            <a:endParaRPr/>
          </a:p>
          <a:p>
            <a:pPr indent="-167640" lvl="0" marL="2743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Protocol Drivers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984250" y="2057400"/>
            <a:ext cx="7175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Extremely low cost</a:t>
            </a:r>
            <a:endParaRPr/>
          </a:p>
          <a:p>
            <a:pPr indent="-274320" lvl="0" marL="27432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Ease of installation</a:t>
            </a:r>
            <a:endParaRPr/>
          </a:p>
          <a:p>
            <a:pPr indent="-274320" lvl="0" marL="27432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Reliable data transfer</a:t>
            </a:r>
            <a:endParaRPr/>
          </a:p>
          <a:p>
            <a:pPr indent="-274320" lvl="0" marL="27432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Short range operation</a:t>
            </a:r>
            <a:endParaRPr/>
          </a:p>
          <a:p>
            <a:pPr indent="-274320" lvl="0" marL="27432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Reasonable battery life</a:t>
            </a:r>
            <a:endParaRPr b="0" i="0" sz="2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MAC Overview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57200" y="1752600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 and peer-to-peer topologies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Optional frame structure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Association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CSMA-CA channel access mechanism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Packet validation and message rejection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Optional guaranteed time slots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Guaranteed packet delivery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Facilitates low-power operation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Security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