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ab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abin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7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  <a:defRPr b="1" i="0" sz="40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Cabin"/>
              <a:buNone/>
              <a:defRPr b="1" i="0" sz="4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Cabin"/>
              <a:buNone/>
              <a:defRPr b="1" i="0" sz="2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Cabin"/>
              <a:buNone/>
              <a:defRPr b="1" i="0" sz="21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Google Shape;82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8575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8575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JGw9IRoj-Fs" TargetMode="External"/><Relationship Id="rId4" Type="http://schemas.openxmlformats.org/officeDocument/2006/relationships/hyperlink" Target="https://www.youtube.com/watch?v=JGw9IRoj-F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" y="821628"/>
            <a:ext cx="914398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080798" y="6242338"/>
            <a:ext cx="4769586" cy="4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391160" lvl="0" marL="457200" rtl="0" algn="l">
              <a:lnSpc>
                <a:spcPct val="100000"/>
              </a:lnSpc>
              <a:spcBef>
                <a:spcPts val="600"/>
              </a:spcBef>
              <a:spcAft>
                <a:spcPts val="450"/>
              </a:spcAft>
              <a:buSzPts val="2080"/>
              <a:buNone/>
            </a:pPr>
            <a:r>
              <a:rPr lang="en-US" sz="1800">
                <a:solidFill>
                  <a:schemeClr val="dk1"/>
                </a:solidFill>
              </a:rPr>
              <a:t>Compiled by:- Asst. Prof. Rashmi M. Pote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9623" y="5035840"/>
            <a:ext cx="4916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4B2102"/>
                </a:solidFill>
                <a:latin typeface="Arial"/>
                <a:ea typeface="Arial"/>
                <a:cs typeface="Arial"/>
                <a:sym typeface="Arial"/>
              </a:rPr>
              <a:t>Wireless HART</a:t>
            </a:r>
            <a:endParaRPr b="0" i="0" sz="5400" u="none" cap="none" strike="noStrike">
              <a:solidFill>
                <a:srgbClr val="4B21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LAYERS SPECIFICATIONS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Layer:</a:t>
            </a:r>
            <a:endParaRPr/>
          </a:p>
          <a:p>
            <a:pPr indent="-120902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Upstream and downstream graph routing </a:t>
            </a:r>
            <a:endParaRPr/>
          </a:p>
          <a:p>
            <a:pPr indent="-599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redundant path routing for maximum reliability and managed latency </a:t>
            </a:r>
            <a:endParaRPr/>
          </a:p>
          <a:p>
            <a:pPr indent="-599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Supports Broadcast, multi-cast and uni-cast transmissions.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LAYERS SPECIFICATIONS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0668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Layer:</a:t>
            </a:r>
            <a:endParaRPr/>
          </a:p>
          <a:p>
            <a:pPr indent="-120902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un-acknowledged and end-end acknowledgement of communications </a:t>
            </a:r>
            <a:endParaRPr/>
          </a:p>
          <a:p>
            <a:pPr indent="-599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Acknowledged transmissions include automatic retries to confirm successful data transfer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also supports TCP-like reliable block transfers of large data sets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A close up of a map&#10;&#10;Description automatically generated"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919" y="1686757"/>
            <a:ext cx="6894993" cy="413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Let’s watch a video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Simply explained: No-hassle wireless – with Wireless HART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660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https://www.youtube.com/watch?v=JGw9IRoj-Fs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 provides new capabilities for users to get information on process parameters</a:t>
            </a:r>
            <a:endParaRPr/>
          </a:p>
          <a:p>
            <a:pPr indent="-1209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HART Communication Foundation provides worldwide support for application of HART technology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9906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HART Protocol:- “Highway Addressable Remote Transducer” is a hybrid analog+digital industrial automation open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120902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HART is a Wireless Mesh Network Communications Protocol. </a:t>
            </a:r>
            <a:endParaRPr/>
          </a:p>
          <a:p>
            <a:pPr indent="-28346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meet the needs for process automation applications.</a:t>
            </a:r>
            <a:endParaRPr/>
          </a:p>
          <a:p>
            <a:pPr indent="-28346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NETWORK ARCHITICTURE </a:t>
            </a:r>
            <a:br>
              <a:rPr b="0" i="0" lang="en-US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906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Field Devices (WFD):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connected to the process or to plant equipment 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NETWORK ARCHITICTURE 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Gateways: 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enable communication between Host Applications and WFD 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support one or more Access Points 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Gateway and its Access Points must included in every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NETWORK ARCHITICTURE</a:t>
            </a: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Manager: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responsible for configuration of the network 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scheduling communication between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devices (e.g., configuring super frames) 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management of the routing tables 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monitoring and reporting the health of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NETWORK ARCHITICTURE</a:t>
            </a:r>
            <a:endParaRPr b="0" i="0" sz="40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2" name="Google Shape;13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729" y="1447800"/>
            <a:ext cx="6518092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LAYERS SPECIFICATIONS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Physical Layer: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Maximum data rate  (250 kbps)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Operating Frequency (2.4 - 2.48 GHz)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transmit Power is 10dBm (Nominal) adjustable in discrete steps (e.g., 0dBM and others)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LAYERS SPECIFICATIONS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Data-Link Layer: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long and short addresses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Additional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DLPDU specifies a byte which identifies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HART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 types</a:t>
            </a:r>
            <a:endParaRPr/>
          </a:p>
          <a:p>
            <a:pPr indent="-599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 Arbitration with TDMA using timeslots organized into super frames as 100 timeslots per second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LAYERS SPECIFICATIONS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Data-Link Layer:</a:t>
            </a:r>
            <a:endParaRPr/>
          </a:p>
          <a:p>
            <a:pPr indent="-599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99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Acknowledgement packets include timing information to continuously synchronize TDMA operation across entire network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