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Libre Franklin"/>
      <p:regular r:id="rId34"/>
      <p:bold r:id="rId35"/>
      <p:italic r:id="rId36"/>
      <p:boldItalic r:id="rId37"/>
    </p:embeddedFont>
    <p:embeddedFont>
      <p:font typeface="Cabin"/>
      <p:regular r:id="rId38"/>
      <p:bold r:id="rId39"/>
      <p:italic r:id="rId40"/>
      <p:boldItalic r:id="rId41"/>
    </p:embeddedFont>
    <p:embeddedFont>
      <p:font typeface="Book Antiqu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9389C6-A1AE-41CA-8755-47C49909D403}">
  <a:tblStyle styleId="{389389C6-A1AE-41CA-8755-47C49909D40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-italic.fntdata"/><Relationship Id="rId20" Type="http://schemas.openxmlformats.org/officeDocument/2006/relationships/slide" Target="slides/slide15.xml"/><Relationship Id="rId42" Type="http://schemas.openxmlformats.org/officeDocument/2006/relationships/font" Target="fonts/BookAntiqua-regular.fntdata"/><Relationship Id="rId41" Type="http://schemas.openxmlformats.org/officeDocument/2006/relationships/font" Target="fonts/Cabin-boldItalic.fntdata"/><Relationship Id="rId22" Type="http://schemas.openxmlformats.org/officeDocument/2006/relationships/slide" Target="slides/slide17.xml"/><Relationship Id="rId44" Type="http://schemas.openxmlformats.org/officeDocument/2006/relationships/font" Target="fonts/BookAntiqua-italic.fntdata"/><Relationship Id="rId21" Type="http://schemas.openxmlformats.org/officeDocument/2006/relationships/slide" Target="slides/slide16.xml"/><Relationship Id="rId43" Type="http://schemas.openxmlformats.org/officeDocument/2006/relationships/font" Target="fonts/BookAntiqu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BookAntiqu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ibreFranklin-bold.fntdata"/><Relationship Id="rId12" Type="http://schemas.openxmlformats.org/officeDocument/2006/relationships/slide" Target="slides/slide7.xml"/><Relationship Id="rId34" Type="http://schemas.openxmlformats.org/officeDocument/2006/relationships/font" Target="fonts/LibreFranklin-regular.fntdata"/><Relationship Id="rId15" Type="http://schemas.openxmlformats.org/officeDocument/2006/relationships/slide" Target="slides/slide10.xml"/><Relationship Id="rId37" Type="http://schemas.openxmlformats.org/officeDocument/2006/relationships/font" Target="fonts/LibreFranklin-boldItalic.fntdata"/><Relationship Id="rId14" Type="http://schemas.openxmlformats.org/officeDocument/2006/relationships/slide" Target="slides/slide9.xml"/><Relationship Id="rId36" Type="http://schemas.openxmlformats.org/officeDocument/2006/relationships/font" Target="fonts/LibreFranklin-italic.fntdata"/><Relationship Id="rId17" Type="http://schemas.openxmlformats.org/officeDocument/2006/relationships/slide" Target="slides/slide12.xml"/><Relationship Id="rId39" Type="http://schemas.openxmlformats.org/officeDocument/2006/relationships/font" Target="fonts/Cabin-bold.fntdata"/><Relationship Id="rId16" Type="http://schemas.openxmlformats.org/officeDocument/2006/relationships/slide" Target="slides/slide11.xml"/><Relationship Id="rId38" Type="http://schemas.openxmlformats.org/officeDocument/2006/relationships/font" Target="fonts/Cabin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ZigBee標準主要是IEEE 802.15.4與ZigBee Alliance這二個組織，分別制定硬體與軟體標準。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在實體層(PHY)、媒體儲存控制層(MAC)、資料鏈結層(Data Link)等發展由IEEE主導，而ZigBee Alliance負責制定邏輯網路、資料傳輸加密機制、應用介面規範及各系統產品之間互通規範。 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ZigBee的實體層負責啟動和停止無線電收發器、選擇通道、能量偵測以及封包的傳送和接收等功能。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CSMA-CA---→Carrier Sense Multiple Access-Collision Avoidance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實體層的功能：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無線電收發的啟用與關閉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從當前的channel做能源的偵測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從接收到的封包當成鏈結品質指標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利用CSMA-CA來評估可使用的channel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Channel頻率的選擇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資料傳送與接收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實體層資料傳輸封包格式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前置位元(32bits) – 同步化時間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封包定義起始(8bits) – 直接以11100101表示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實體層標頭(8bits) – 表示PSDU的長度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PSDU(0 ~ 1016bits) – 資料欄位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ZigBee主要可使用的頻段有三個，分別是2.4GHz的ISM頻段、915MHz頻段以及868MHz頻段，而不同頻段可使用的通道分別是16、10、1個。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ZigBee的傳輸速率介於20kbps - 250kbps之間，依使用頻段不同而有所差異，並隨著傳輸距離的延長而減慢，不過借著提高發射功率，還是可以提高傳輸速率。 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 的媒體存取控制層提供MAC資訊服務和管理服務，負責信標(beacon)管理、通道接取、保障時槽(guaranteed time slots, GTS)管理、訊框驗證、回覆訊框之傳輸及加盟(association)與終止加盟(disassociation)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Type</a:t>
            </a:r>
            <a:endParaRPr b="0" i="0" sz="1200" u="none" cap="none" strike="noStrike">
              <a:solidFill>
                <a:srgbClr val="DF4F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第一種：定時會傳輸資料的裝置，例如：感測器。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第二種：不定時會傳輸資料的裝置，例如：照明裝置，當人走過照明裝置，燈光亮起來的時候，照明裝置會傳輸資料，像是說有人經過。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第三種：需迅速送資料到達其他設備的裝置，例如：滑鼠，當在使用滑鼠時，滑鼠的訊號需要迅速送到電腦。</a:t>
            </a:r>
            <a:endParaRPr b="0" i="0" sz="1200" u="none" cap="none" strike="noStrike">
              <a:solidFill>
                <a:srgbClr val="DF4F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DF4F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F4F67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DF4F67"/>
                </a:solidFill>
                <a:latin typeface="Calibri"/>
                <a:ea typeface="Calibri"/>
                <a:cs typeface="Calibri"/>
                <a:sym typeface="Calibri"/>
              </a:rPr>
              <a:t>Intermittent-→間歇的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，斷斷續續的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 ---→週期性的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Repetitive--→重複的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ZigBee的設備有兩種，一種是完整功能裝置(FFD)，另一種是精簡功能裝置(RFD)，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FFD可以用在ZigBee任何的網路拓墣，並且可以做為網路協調者，網路協調者就是負責建立網路、管理網路的裝置，並且可以和FFD和RFD溝通。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RFD只能用在星狀拓墣中，並且只能和FFD溝通。ZigBee的MAC位址有兩種格式，包括用在大型網路的64位元位址，以及16位元的短位址，適合用在較小型的網路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ZigBee的MAC位址有兩種格式，包括用在大型網路的64位元位址，以及16位元的短位址，適合用在較小型的網路。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ZigBee的frame種類有四種：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frame是用來傳輸資料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Beacon是用來做同步化，Beacon的功能是啟動superframe，將其他裝置同步，告訴不在這個網路裏的裝置這個有我這個coordinator形成的PAN，以及告訴裝置有資料要傳輸給他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Acknowledgment frame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 command frame則是用來下些指令，例如data request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ZigBee的傳輸模式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ZigBee的傳輸模式有兩種，一種是Slotted另一種是unslotted，Slotted是指coordinator會訂時發出beacon來做同步化的動作，適合用來傳輸定時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性的資料和需要低延遲的資料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Unslotted則是指裝置要傳輸資料的話都靠csma/ca來搶頻寬傳輸資料，適合用來傳不定時的資料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而device要傳資料給coordinator則是在slotted情況下，當coordinator發出beacon後，device如果有資料要傳輸資料的話，就將資料傳給coordinator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而在unslotted模式下，device用csma/ca搶頻寬，在將資料傳給coordinator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ZigBee網路層方面，ZigBee支援Star、Cluster Tree與Mesh三種網路架構，在各個節點之角色方面，可分為全功能設備（Full-Function Device；FFD）與精簡功能設備（Reduced-Function Device；RFD）。相較於FFD，RFD之電路較為簡單且記憶體較小。FFD之節點具備控制器（Controller）之功能提供資料交換，而RFD則是只能傳送資料給予FFD或是從FFD接受資料。 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在星狀和樹狀網路中，coordinator會定時地發出beacon來同步化網路中其他裝置。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星狀拓樸，他的優點是容易同步化和所以有superframe，低延遲缺點是難以擴充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Mesh優點是允許多點傳播、網路形成較具彈性和低延遲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網路拓墣，優點是允許多點傳播、網路形成較具彈性和低延遲  缺點是不具有superframe，route discovery成本過大和須另有儲存空間儲存路由表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樹狀拓樸的優點是低路由成本和可以有superframe，允許多點傳播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缺點是路由重建是成本耗費過大和延遲過長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6" name="Google Shape;47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是一種短距離的通訊技術，理想中的傳輸距離是300公尺，實際距離約150~200公尺，資料傳輸速率從20Kbps到250Kbps，而且會隨著距離的增長而不同，為藍芽的傳輸速率是1Mbps,適合比較複雜的應用，而ZigBee的應用定位主要是在一般的資料擷取，例如環境監測、家電自動化控制、個人醫療、工業廠房監控、商務大樓自動化、保全監控...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ZigBee其節點數可多達六萬多點，距離也因為採用Mesh架構(每個節點可以擷取資料也可傳遞來自其他節點的資料)較不受限制，因此ZigBee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具有最省電、最大網路節點數及最低成本等優點，專為低成本多節點的低功耗網路所設計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9" name="Google Shape;48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F4F67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DF4F67"/>
                </a:solidFill>
                <a:latin typeface="Calibri"/>
                <a:ea typeface="Calibri"/>
                <a:cs typeface="Calibri"/>
                <a:sym typeface="Calibri"/>
              </a:rPr>
              <a:t>Thermostats---→自動恆溫器</a:t>
            </a:r>
            <a:endParaRPr b="0" i="0" sz="1200" u="none" cap="none" strike="noStrike">
              <a:solidFill>
                <a:srgbClr val="DF4F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ZigBee聯盟 (ZigBee Alliance) 是由多家公司組成的産業組織，主要目標是實現以開放性全球標準爲基礎、工作可靠、低成本、低功耗、無線網路連接的監測和控制産品。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省電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：ZigBee傳輸速率低，使其傳輸資料量亦少，所以訊號的收發時間短，其次在非工作模式時，ZigBee處於睡眠模式，而在工作與睡眠模式之間的轉換時間，一般睡眠啟動時間只有15ms，而設備搜索時間為30ms。透過上述方式，使得ZigBee十分省電，透過電池則可支援ZigBee長達6個月到2年左右的使用時間。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rgbClr val="FF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可靠度高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：ZigBee之MAC層採用talk-when-ready之碰撞避免機制，此機制為當有資料傳送需求時則立即傳送，每個發送的資料封包都由接收方確認收到，並進行確認訊息回覆，若沒有得到確認訊息的回覆就表示發生了碰撞，將再傳一次，以此方式大幅提高系統資訊傳輸之可靠度。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高度擴充性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：一個ZigBee的網路最多包括有255個ZigBee網路節點，其中一個是Master設備，其餘則是Slave設備。若是透過Network Coordinator則整體網路最多可達到6500個ZigBee網路節點，再加上各個Network Coordinator可互相連接，整體ZigBee網路節點數目將十分可觀。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APS Layers---→Application support sub-layer (APS sub-layer is between NWK layer and Application Layer, and it provides an interface through service)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CTR---→Counter (CTR mode is also known as Integer Counter Mode and Segmented Integer Counter)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CBC-MAC---→Cipher Block Chaining Message Authentication Code 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HVAC---→Heating, ventilating, and air conditioning (供暖,通風,空調)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ZigBee目前的應用有：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工商業的自動控制系統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個人健康診斷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攜帶型娛樂工具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家庭消費電子設備遠距控制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個人電腦的周邊無線控制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居家安全與自動監控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21" name="Google Shape;21;p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rgbClr val="B3A787"/>
              </a:buClr>
              <a:buSzPts val="1400"/>
              <a:buFont typeface="Cabin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B3A787"/>
              </a:buClr>
              <a:buSzPts val="1400"/>
              <a:buFont typeface="Cabin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Clr>
                <a:srgbClr val="B3A787"/>
              </a:buClr>
              <a:buSzPts val="1200"/>
              <a:buFont typeface="Cabin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spcBef>
                <a:spcPts val="0"/>
              </a:spcBef>
              <a:buClr>
                <a:srgbClr val="B3A787"/>
              </a:buClr>
              <a:buSzPts val="1200"/>
              <a:buFont typeface="Cabin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spcBef>
                <a:spcPts val="0"/>
              </a:spcBef>
              <a:buClr>
                <a:srgbClr val="B3A787"/>
              </a:buClr>
              <a:buSzPts val="1200"/>
              <a:buFont typeface="Cabin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spcBef>
                <a:spcPts val="0"/>
              </a:spcBef>
              <a:buClr>
                <a:srgbClr val="B3A787"/>
              </a:buClr>
              <a:buSzPts val="1200"/>
              <a:buFont typeface="Cabin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spcBef>
                <a:spcPts val="0"/>
              </a:spcBef>
              <a:buClr>
                <a:srgbClr val="B3A787"/>
              </a:buClr>
              <a:buSzPts val="1200"/>
              <a:buFont typeface="Cabin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spcBef>
                <a:spcPts val="0"/>
              </a:spcBef>
              <a:buClr>
                <a:srgbClr val="B3A787"/>
              </a:buClr>
              <a:buSzPts val="1200"/>
              <a:buFont typeface="Cabin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spcBef>
                <a:spcPts val="0"/>
              </a:spcBef>
              <a:buClr>
                <a:srgbClr val="B3A787"/>
              </a:buClr>
              <a:buSzPts val="1200"/>
              <a:buFont typeface="Cabin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spcBef>
                <a:spcPts val="0"/>
              </a:spcBef>
              <a:buClr>
                <a:srgbClr val="B3A787"/>
              </a:buClr>
              <a:buSzPts val="1200"/>
              <a:buFont typeface="Cabin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spcBef>
                <a:spcPts val="0"/>
              </a:spcBef>
              <a:buClr>
                <a:srgbClr val="B3A787"/>
              </a:buClr>
              <a:buSzPts val="1200"/>
              <a:buFont typeface="Cabin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0" name="Google Shape;40;p5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zigbee.org/en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8.jpg"/><Relationship Id="rId6" Type="http://schemas.openxmlformats.org/officeDocument/2006/relationships/image" Target="../media/image6.jpg"/><Relationship Id="rId7" Type="http://schemas.openxmlformats.org/officeDocument/2006/relationships/image" Target="../media/image10.jpg"/><Relationship Id="rId8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" name="Google Shape;104;p14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8000"/>
              <a:buFont typeface="Cabin"/>
              <a:buNone/>
            </a:pPr>
            <a:r>
              <a:rPr lang="en-US" sz="80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ZigBee</a:t>
            </a:r>
            <a:endParaRPr sz="8000"/>
          </a:p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4815281" y="4672739"/>
            <a:ext cx="7365534" cy="1021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262626"/>
                </a:solidFill>
              </a:rPr>
              <a:t>COMPILED BY :- ASST. PROF. RASHMI M. POTE</a:t>
            </a:r>
            <a:endParaRPr sz="2400">
              <a:solidFill>
                <a:srgbClr val="262626"/>
              </a:solidFill>
            </a:endParaRPr>
          </a:p>
        </p:txBody>
      </p:sp>
      <p:pic>
        <p:nvPicPr>
          <p:cNvPr descr="A picture containing building, sitting, bench, side&#10;&#10;Description automatically generated"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4635315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4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Let’s Watch a Video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065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b="1" lang="en-US"/>
              <a:t>Introduction to Zigbee (2020) | Learn Technology in 5 Minutes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https://www.youtube.com/watch?v=QXV_HgGO--g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ZigBee/IEEE 802.15.4 </a:t>
            </a:r>
            <a:endParaRPr/>
          </a:p>
        </p:txBody>
      </p:sp>
      <p:grpSp>
        <p:nvGrpSpPr>
          <p:cNvPr id="194" name="Google Shape;194;p24"/>
          <p:cNvGrpSpPr/>
          <p:nvPr/>
        </p:nvGrpSpPr>
        <p:grpSpPr>
          <a:xfrm>
            <a:off x="2279650" y="2151005"/>
            <a:ext cx="3835400" cy="3962400"/>
            <a:chOff x="476" y="1207"/>
            <a:chExt cx="2416" cy="2496"/>
          </a:xfrm>
        </p:grpSpPr>
        <p:grpSp>
          <p:nvGrpSpPr>
            <p:cNvPr id="195" name="Google Shape;195;p24"/>
            <p:cNvGrpSpPr/>
            <p:nvPr/>
          </p:nvGrpSpPr>
          <p:grpSpPr>
            <a:xfrm>
              <a:off x="476" y="2839"/>
              <a:ext cx="1632" cy="864"/>
              <a:chOff x="476" y="2839"/>
              <a:chExt cx="1632" cy="864"/>
            </a:xfrm>
          </p:grpSpPr>
          <p:sp>
            <p:nvSpPr>
              <p:cNvPr id="196" name="Google Shape;196;p24"/>
              <p:cNvSpPr/>
              <p:nvPr/>
            </p:nvSpPr>
            <p:spPr>
              <a:xfrm>
                <a:off x="476" y="3175"/>
                <a:ext cx="1632" cy="528"/>
              </a:xfrm>
              <a:prstGeom prst="rect">
                <a:avLst/>
              </a:prstGeom>
              <a:solidFill>
                <a:srgbClr val="CC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PHY</a:t>
                </a: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868MHz / 915MHz / 2.4GHz</a:t>
                </a:r>
                <a:endParaRPr sz="24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476" y="2839"/>
                <a:ext cx="1632" cy="336"/>
              </a:xfrm>
              <a:prstGeom prst="rect">
                <a:avLst/>
              </a:prstGeom>
              <a:solidFill>
                <a:srgbClr val="CC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MAC</a:t>
                </a: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198" name="Google Shape;198;p24"/>
            <p:cNvSpPr/>
            <p:nvPr/>
          </p:nvSpPr>
          <p:spPr>
            <a:xfrm>
              <a:off x="476" y="1207"/>
              <a:ext cx="1632" cy="38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Application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199" name="Google Shape;199;p24"/>
            <p:cNvGrpSpPr/>
            <p:nvPr/>
          </p:nvGrpSpPr>
          <p:grpSpPr>
            <a:xfrm>
              <a:off x="476" y="1639"/>
              <a:ext cx="1632" cy="1152"/>
              <a:chOff x="476" y="1639"/>
              <a:chExt cx="1632" cy="1152"/>
            </a:xfrm>
          </p:grpSpPr>
          <p:sp>
            <p:nvSpPr>
              <p:cNvPr id="200" name="Google Shape;200;p24"/>
              <p:cNvSpPr/>
              <p:nvPr/>
            </p:nvSpPr>
            <p:spPr>
              <a:xfrm>
                <a:off x="476" y="2311"/>
                <a:ext cx="1632" cy="48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Network</a:t>
                </a: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  <a:p>
                <a:pPr indent="0" lvl="0" marL="0" marR="0" rtl="0" algn="l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Star / Mesh / Cluster-Tree</a:t>
                </a: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>
                <a:off x="476" y="1879"/>
                <a:ext cx="1632" cy="432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Security</a:t>
                </a: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32- / 64- / 128-bit encryption</a:t>
                </a:r>
                <a:endParaRPr sz="2400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476" y="1639"/>
                <a:ext cx="1632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API</a:t>
                </a: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cxnSp>
          <p:nvCxnSpPr>
            <p:cNvPr id="203" name="Google Shape;203;p24"/>
            <p:cNvCxnSpPr/>
            <p:nvPr/>
          </p:nvCxnSpPr>
          <p:spPr>
            <a:xfrm>
              <a:off x="2492" y="2839"/>
              <a:ext cx="0" cy="8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04" name="Google Shape;204;p24"/>
            <p:cNvCxnSpPr/>
            <p:nvPr/>
          </p:nvCxnSpPr>
          <p:spPr>
            <a:xfrm>
              <a:off x="2492" y="1639"/>
              <a:ext cx="0" cy="11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05" name="Google Shape;205;p24"/>
            <p:cNvSpPr/>
            <p:nvPr/>
          </p:nvSpPr>
          <p:spPr>
            <a:xfrm>
              <a:off x="2204" y="2071"/>
              <a:ext cx="668" cy="4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ZigBee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Alliance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2204" y="3031"/>
              <a:ext cx="620" cy="4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IEEE 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802.15.4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2136" y="1279"/>
              <a:ext cx="756" cy="2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Customer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8" name="Google Shape;208;p24"/>
          <p:cNvSpPr txBox="1"/>
          <p:nvPr/>
        </p:nvSpPr>
        <p:spPr>
          <a:xfrm>
            <a:off x="7083425" y="273208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6535404" y="2492376"/>
            <a:ext cx="4568825" cy="256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ZigBee Alliance 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-“the software” 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-Network, Security &amp; Application  layers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-Brand management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IEEE 802.15.4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-“the hardware” 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-Physical &amp; Media Access Control layers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IEEE 802.15.4 Architecture</a:t>
            </a:r>
            <a:endParaRPr sz="43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16" name="Google Shape;216;p25"/>
          <p:cNvGrpSpPr/>
          <p:nvPr/>
        </p:nvGrpSpPr>
        <p:grpSpPr>
          <a:xfrm>
            <a:off x="3719246" y="1939640"/>
            <a:ext cx="4587875" cy="4419599"/>
            <a:chOff x="1519" y="1706"/>
            <a:chExt cx="2314" cy="2177"/>
          </a:xfrm>
        </p:grpSpPr>
        <p:sp>
          <p:nvSpPr>
            <p:cNvPr id="217" name="Google Shape;217;p25"/>
            <p:cNvSpPr/>
            <p:nvPr/>
          </p:nvSpPr>
          <p:spPr>
            <a:xfrm>
              <a:off x="1519" y="3339"/>
              <a:ext cx="1134" cy="544"/>
            </a:xfrm>
            <a:prstGeom prst="roundRect">
              <a:avLst>
                <a:gd fmla="val 7574" name="adj"/>
              </a:avLst>
            </a:prstGeom>
            <a:gradFill>
              <a:gsLst>
                <a:gs pos="0">
                  <a:schemeClr val="accent2"/>
                </a:gs>
                <a:gs pos="50000">
                  <a:srgbClr val="FECE8E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IEEE 802.15.4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868/915 MHz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PHY</a:t>
              </a:r>
              <a:endParaRPr sz="1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2698" y="3339"/>
              <a:ext cx="1134" cy="544"/>
            </a:xfrm>
            <a:prstGeom prst="roundRect">
              <a:avLst>
                <a:gd fmla="val 7574" name="adj"/>
              </a:avLst>
            </a:prstGeom>
            <a:gradFill>
              <a:gsLst>
                <a:gs pos="0">
                  <a:schemeClr val="accent2"/>
                </a:gs>
                <a:gs pos="50000">
                  <a:srgbClr val="FECE8E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IEEE 802.15.4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2400 MHz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PHY</a:t>
              </a:r>
              <a:endParaRPr sz="1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1519" y="2940"/>
              <a:ext cx="2313" cy="342"/>
            </a:xfrm>
            <a:prstGeom prst="roundRect">
              <a:avLst>
                <a:gd fmla="val 7574" name="adj"/>
              </a:avLst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IEEE 802.15.4 MAC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1519" y="2522"/>
              <a:ext cx="1179" cy="342"/>
            </a:xfrm>
            <a:prstGeom prst="roundRect">
              <a:avLst>
                <a:gd fmla="val 7574" name="adj"/>
              </a:avLst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IEEE 802.2 LLC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2744" y="2522"/>
              <a:ext cx="1089" cy="342"/>
            </a:xfrm>
            <a:prstGeom prst="roundRect">
              <a:avLst>
                <a:gd fmla="val 7574" name="adj"/>
              </a:avLst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Other LLC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1519" y="2251"/>
              <a:ext cx="2313" cy="206"/>
            </a:xfrm>
            <a:prstGeom prst="roundRect">
              <a:avLst>
                <a:gd fmla="val 7574" name="adj"/>
              </a:avLst>
            </a:prstGeom>
            <a:solidFill>
              <a:srgbClr val="FF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Data Link Controller (DLC)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1519" y="1978"/>
              <a:ext cx="2313" cy="206"/>
            </a:xfrm>
            <a:prstGeom prst="roundRect">
              <a:avLst>
                <a:gd fmla="val 7574" name="adj"/>
              </a:avLst>
            </a:prstGeom>
            <a:solidFill>
              <a:srgbClr val="FF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Networking App Layer 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1519" y="1706"/>
              <a:ext cx="2313" cy="206"/>
            </a:xfrm>
            <a:prstGeom prst="roundRect">
              <a:avLst>
                <a:gd fmla="val 7574" name="adj"/>
              </a:avLst>
            </a:prstGeom>
            <a:solidFill>
              <a:srgbClr val="FF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ZigBee Application Framework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IEEE 802.15.4 Physical Layer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2959608" y="1909195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PHY functionalities: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Activation and deactivation of the radio transceiver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Energy detection within the current channel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Link quality indication for received packets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Clear channel assessment for CSMA-CA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Channel frequency selection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transmission and reception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PHY frame structure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2667000" y="190080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PHY packet fields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Preamble (32 bits) – synchronization 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 of packet delimiter (8 bits) – shall be formatted as “11100101”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PHY header (8 bits) –PSDU length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PSDU (0 to 127 bytes) – data field</a:t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6626225" y="4868863"/>
            <a:ext cx="3886200" cy="9144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F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40" name="Google Shape;240;p27"/>
          <p:cNvGrpSpPr/>
          <p:nvPr/>
        </p:nvGrpSpPr>
        <p:grpSpPr>
          <a:xfrm>
            <a:off x="2600587" y="4674708"/>
            <a:ext cx="7915013" cy="1738313"/>
            <a:chOff x="1076587" y="4565650"/>
            <a:chExt cx="7915013" cy="1738313"/>
          </a:xfrm>
        </p:grpSpPr>
        <p:sp>
          <p:nvSpPr>
            <p:cNvPr id="241" name="Google Shape;241;p27"/>
            <p:cNvSpPr/>
            <p:nvPr/>
          </p:nvSpPr>
          <p:spPr>
            <a:xfrm>
              <a:off x="1143000" y="4581525"/>
              <a:ext cx="7848600" cy="304800"/>
            </a:xfrm>
            <a:prstGeom prst="rect">
              <a:avLst/>
            </a:prstGeom>
            <a:gradFill>
              <a:gsLst>
                <a:gs pos="0">
                  <a:srgbClr val="CC00CC"/>
                </a:gs>
                <a:gs pos="100000">
                  <a:srgbClr val="FFFFFF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143000" y="4868863"/>
              <a:ext cx="1066800" cy="914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3" name="Google Shape;243;p27"/>
            <p:cNvSpPr txBox="1"/>
            <p:nvPr/>
          </p:nvSpPr>
          <p:spPr>
            <a:xfrm>
              <a:off x="1076587" y="5157788"/>
              <a:ext cx="1222113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Preamble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2222500" y="4868863"/>
              <a:ext cx="1066800" cy="914400"/>
            </a:xfrm>
            <a:prstGeom prst="rect">
              <a:avLst/>
            </a:prstGeom>
            <a:gradFill>
              <a:gsLst>
                <a:gs pos="0">
                  <a:srgbClr val="DF4F67"/>
                </a:gs>
                <a:gs pos="100000">
                  <a:srgbClr val="FFFFFF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Google Shape;245;p27"/>
            <p:cNvSpPr txBox="1"/>
            <p:nvPr/>
          </p:nvSpPr>
          <p:spPr>
            <a:xfrm>
              <a:off x="2222500" y="4868863"/>
              <a:ext cx="1147760" cy="825500"/>
            </a:xfrm>
            <a:prstGeom prst="rect">
              <a:avLst/>
            </a:prstGeom>
            <a:gradFill>
              <a:gsLst>
                <a:gs pos="0">
                  <a:srgbClr val="DF4F67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Start of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Packet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Delimiter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3273425" y="4870450"/>
              <a:ext cx="1828800" cy="914400"/>
            </a:xfrm>
            <a:prstGeom prst="rect">
              <a:avLst/>
            </a:prstGeom>
            <a:gradFill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7" name="Google Shape;247;p27"/>
            <p:cNvSpPr txBox="1"/>
            <p:nvPr/>
          </p:nvSpPr>
          <p:spPr>
            <a:xfrm>
              <a:off x="3197225" y="4565650"/>
              <a:ext cx="17526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PHY Header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8" name="Google Shape;248;p27"/>
            <p:cNvSpPr txBox="1"/>
            <p:nvPr/>
          </p:nvSpPr>
          <p:spPr>
            <a:xfrm>
              <a:off x="5940425" y="5022850"/>
              <a:ext cx="1831975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PHY Service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Data Unit (PSDU)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9" name="Google Shape;249;p27"/>
            <p:cNvSpPr txBox="1"/>
            <p:nvPr/>
          </p:nvSpPr>
          <p:spPr>
            <a:xfrm>
              <a:off x="1214437" y="5876925"/>
              <a:ext cx="8445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4 Octets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0" name="Google Shape;250;p27"/>
            <p:cNvSpPr txBox="1"/>
            <p:nvPr/>
          </p:nvSpPr>
          <p:spPr>
            <a:xfrm>
              <a:off x="6321425" y="5937250"/>
              <a:ext cx="14033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0-127 Bytes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51" name="Google Shape;251;p27"/>
            <p:cNvCxnSpPr/>
            <p:nvPr/>
          </p:nvCxnSpPr>
          <p:spPr>
            <a:xfrm>
              <a:off x="5102225" y="5861050"/>
              <a:ext cx="0" cy="381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27"/>
            <p:cNvCxnSpPr/>
            <p:nvPr/>
          </p:nvCxnSpPr>
          <p:spPr>
            <a:xfrm rot="10800000">
              <a:off x="5102225" y="6092825"/>
              <a:ext cx="1143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3" name="Google Shape;253;p27"/>
            <p:cNvCxnSpPr/>
            <p:nvPr/>
          </p:nvCxnSpPr>
          <p:spPr>
            <a:xfrm>
              <a:off x="7769225" y="6089650"/>
              <a:ext cx="1219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4" name="Google Shape;254;p27"/>
            <p:cNvCxnSpPr/>
            <p:nvPr/>
          </p:nvCxnSpPr>
          <p:spPr>
            <a:xfrm>
              <a:off x="8988425" y="5861050"/>
              <a:ext cx="0" cy="381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27"/>
            <p:cNvCxnSpPr/>
            <p:nvPr/>
          </p:nvCxnSpPr>
          <p:spPr>
            <a:xfrm>
              <a:off x="4264025" y="4870450"/>
              <a:ext cx="0" cy="914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27"/>
            <p:cNvCxnSpPr/>
            <p:nvPr/>
          </p:nvCxnSpPr>
          <p:spPr>
            <a:xfrm>
              <a:off x="3275012" y="4591050"/>
              <a:ext cx="0" cy="30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27"/>
            <p:cNvCxnSpPr/>
            <p:nvPr/>
          </p:nvCxnSpPr>
          <p:spPr>
            <a:xfrm>
              <a:off x="5102225" y="4565650"/>
              <a:ext cx="0" cy="30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8" name="Google Shape;258;p27"/>
            <p:cNvSpPr txBox="1"/>
            <p:nvPr/>
          </p:nvSpPr>
          <p:spPr>
            <a:xfrm>
              <a:off x="1285875" y="4581525"/>
              <a:ext cx="17526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Sync Header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9" name="Google Shape;259;p27"/>
            <p:cNvSpPr txBox="1"/>
            <p:nvPr/>
          </p:nvSpPr>
          <p:spPr>
            <a:xfrm>
              <a:off x="5864225" y="4565650"/>
              <a:ext cx="17526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PHY Payload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0" name="Google Shape;260;p27"/>
            <p:cNvSpPr txBox="1"/>
            <p:nvPr/>
          </p:nvSpPr>
          <p:spPr>
            <a:xfrm>
              <a:off x="2293937" y="5876925"/>
              <a:ext cx="8445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1 Octets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1" name="Google Shape;261;p27"/>
            <p:cNvSpPr txBox="1"/>
            <p:nvPr/>
          </p:nvSpPr>
          <p:spPr>
            <a:xfrm>
              <a:off x="3654425" y="5861050"/>
              <a:ext cx="8445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1 Octets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2" name="Google Shape;262;p27"/>
            <p:cNvSpPr txBox="1"/>
            <p:nvPr/>
          </p:nvSpPr>
          <p:spPr>
            <a:xfrm>
              <a:off x="3289301" y="4946650"/>
              <a:ext cx="944562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Frame 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Length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(7 bit)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3" name="Google Shape;263;p27"/>
            <p:cNvSpPr txBox="1"/>
            <p:nvPr/>
          </p:nvSpPr>
          <p:spPr>
            <a:xfrm>
              <a:off x="4187825" y="5022850"/>
              <a:ext cx="10668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Reserve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(1 bit)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Operating frequency bands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2590800" y="188883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standard specifies two PHYs :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868 MHz/915 MHz direct sequence spread spectrum (DSSS) PHY (11 channels)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channel (20Kb/s) in European 868MHz band 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 channels (40Kb/s) in 915 (902-928)MHz ISM band</a:t>
            </a:r>
            <a:endParaRPr/>
          </a:p>
        </p:txBody>
      </p:sp>
      <p:grpSp>
        <p:nvGrpSpPr>
          <p:cNvPr id="271" name="Google Shape;271;p28"/>
          <p:cNvGrpSpPr/>
          <p:nvPr/>
        </p:nvGrpSpPr>
        <p:grpSpPr>
          <a:xfrm>
            <a:off x="3074988" y="4726615"/>
            <a:ext cx="6831012" cy="1262063"/>
            <a:chOff x="521" y="1434"/>
            <a:chExt cx="4303" cy="795"/>
          </a:xfrm>
        </p:grpSpPr>
        <p:sp>
          <p:nvSpPr>
            <p:cNvPr id="272" name="Google Shape;272;p28"/>
            <p:cNvSpPr txBox="1"/>
            <p:nvPr/>
          </p:nvSpPr>
          <p:spPr>
            <a:xfrm>
              <a:off x="521" y="1434"/>
              <a:ext cx="1632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868MHz/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915MHz 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PHY</a:t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273" name="Google Shape;273;p28"/>
            <p:cNvCxnSpPr/>
            <p:nvPr/>
          </p:nvCxnSpPr>
          <p:spPr>
            <a:xfrm>
              <a:off x="1927" y="2010"/>
              <a:ext cx="4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28"/>
            <p:cNvCxnSpPr/>
            <p:nvPr/>
          </p:nvCxnSpPr>
          <p:spPr>
            <a:xfrm>
              <a:off x="3226" y="2010"/>
              <a:ext cx="124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5" name="Google Shape;275;p28"/>
            <p:cNvSpPr/>
            <p:nvPr/>
          </p:nvSpPr>
          <p:spPr>
            <a:xfrm rot="-5400000">
              <a:off x="2051" y="1865"/>
              <a:ext cx="247" cy="43"/>
            </a:xfrm>
            <a:prstGeom prst="flowChartDelay">
              <a:avLst/>
            </a:prstGeom>
            <a:solidFill>
              <a:srgbClr val="33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6" name="Google Shape;276;p28"/>
            <p:cNvSpPr txBox="1"/>
            <p:nvPr/>
          </p:nvSpPr>
          <p:spPr>
            <a:xfrm>
              <a:off x="1853" y="2037"/>
              <a:ext cx="6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868.3 MHz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 rot="-5400000">
              <a:off x="3339" y="1865"/>
              <a:ext cx="247" cy="43"/>
            </a:xfrm>
            <a:prstGeom prst="flowChartDelay">
              <a:avLst/>
            </a:prstGeom>
            <a:solidFill>
              <a:srgbClr val="33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 rot="-5400000">
              <a:off x="3424" y="1866"/>
              <a:ext cx="247" cy="42"/>
            </a:xfrm>
            <a:prstGeom prst="flowChartDelay">
              <a:avLst/>
            </a:prstGeom>
            <a:solidFill>
              <a:srgbClr val="33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 rot="-5400000">
              <a:off x="3510" y="1865"/>
              <a:ext cx="247" cy="43"/>
            </a:xfrm>
            <a:prstGeom prst="flowChartDelay">
              <a:avLst/>
            </a:prstGeom>
            <a:solidFill>
              <a:srgbClr val="33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 rot="-5400000">
              <a:off x="3596" y="1865"/>
              <a:ext cx="247" cy="43"/>
            </a:xfrm>
            <a:prstGeom prst="flowChartDelay">
              <a:avLst/>
            </a:prstGeom>
            <a:solidFill>
              <a:srgbClr val="33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 rot="-5400000">
              <a:off x="3682" y="1865"/>
              <a:ext cx="247" cy="43"/>
            </a:xfrm>
            <a:prstGeom prst="flowChartDelay">
              <a:avLst/>
            </a:prstGeom>
            <a:solidFill>
              <a:srgbClr val="33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 rot="-5400000">
              <a:off x="3768" y="1865"/>
              <a:ext cx="247" cy="43"/>
            </a:xfrm>
            <a:prstGeom prst="flowChartDelay">
              <a:avLst/>
            </a:prstGeom>
            <a:solidFill>
              <a:srgbClr val="33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 rot="-5400000">
              <a:off x="3854" y="1865"/>
              <a:ext cx="247" cy="43"/>
            </a:xfrm>
            <a:prstGeom prst="flowChartDelay">
              <a:avLst/>
            </a:prstGeom>
            <a:solidFill>
              <a:srgbClr val="33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 rot="-5400000">
              <a:off x="3940" y="1865"/>
              <a:ext cx="247" cy="43"/>
            </a:xfrm>
            <a:prstGeom prst="flowChartDelay">
              <a:avLst/>
            </a:prstGeom>
            <a:solidFill>
              <a:srgbClr val="33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 rot="-5400000">
              <a:off x="4026" y="1865"/>
              <a:ext cx="247" cy="43"/>
            </a:xfrm>
            <a:prstGeom prst="flowChartDelay">
              <a:avLst/>
            </a:prstGeom>
            <a:solidFill>
              <a:srgbClr val="33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 rot="-5400000">
              <a:off x="4111" y="1865"/>
              <a:ext cx="247" cy="43"/>
            </a:xfrm>
            <a:prstGeom prst="flowChartDelay">
              <a:avLst/>
            </a:prstGeom>
            <a:solidFill>
              <a:srgbClr val="3366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7" name="Google Shape;287;p28"/>
            <p:cNvSpPr txBox="1"/>
            <p:nvPr/>
          </p:nvSpPr>
          <p:spPr>
            <a:xfrm>
              <a:off x="1895" y="1461"/>
              <a:ext cx="7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Channel 0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8" name="Google Shape;288;p28"/>
            <p:cNvSpPr txBox="1"/>
            <p:nvPr/>
          </p:nvSpPr>
          <p:spPr>
            <a:xfrm>
              <a:off x="3011" y="1434"/>
              <a:ext cx="10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Channels 1-10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9" name="Google Shape;289;p28"/>
            <p:cNvSpPr txBox="1"/>
            <p:nvPr/>
          </p:nvSpPr>
          <p:spPr>
            <a:xfrm>
              <a:off x="4257" y="2037"/>
              <a:ext cx="56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928 MHz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90" name="Google Shape;290;p28"/>
            <p:cNvCxnSpPr/>
            <p:nvPr/>
          </p:nvCxnSpPr>
          <p:spPr>
            <a:xfrm>
              <a:off x="4471" y="1969"/>
              <a:ext cx="1" cy="8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1" name="Google Shape;291;p28"/>
            <p:cNvSpPr txBox="1"/>
            <p:nvPr/>
          </p:nvSpPr>
          <p:spPr>
            <a:xfrm>
              <a:off x="3011" y="2037"/>
              <a:ext cx="56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902 MHz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92" name="Google Shape;292;p28"/>
            <p:cNvCxnSpPr/>
            <p:nvPr/>
          </p:nvCxnSpPr>
          <p:spPr>
            <a:xfrm>
              <a:off x="3226" y="1969"/>
              <a:ext cx="1" cy="8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3" name="Google Shape;293;p28"/>
            <p:cNvSpPr txBox="1"/>
            <p:nvPr/>
          </p:nvSpPr>
          <p:spPr>
            <a:xfrm>
              <a:off x="4385" y="1544"/>
              <a:ext cx="4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2 MHz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294" name="Google Shape;294;p28"/>
            <p:cNvCxnSpPr/>
            <p:nvPr/>
          </p:nvCxnSpPr>
          <p:spPr>
            <a:xfrm>
              <a:off x="4171" y="1598"/>
              <a:ext cx="0" cy="12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28"/>
            <p:cNvCxnSpPr/>
            <p:nvPr/>
          </p:nvCxnSpPr>
          <p:spPr>
            <a:xfrm>
              <a:off x="4256" y="1598"/>
              <a:ext cx="1" cy="12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28"/>
            <p:cNvCxnSpPr/>
            <p:nvPr/>
          </p:nvCxnSpPr>
          <p:spPr>
            <a:xfrm>
              <a:off x="4042" y="1640"/>
              <a:ext cx="12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97" name="Google Shape;297;p28"/>
            <p:cNvCxnSpPr/>
            <p:nvPr/>
          </p:nvCxnSpPr>
          <p:spPr>
            <a:xfrm rot="10800000">
              <a:off x="4256" y="1640"/>
              <a:ext cx="12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Operating frequency bands</a:t>
            </a:r>
            <a:endParaRPr/>
          </a:p>
        </p:txBody>
      </p:sp>
      <p:sp>
        <p:nvSpPr>
          <p:cNvPr id="303" name="Google Shape;303;p29"/>
          <p:cNvSpPr txBox="1"/>
          <p:nvPr>
            <p:ph idx="1" type="body"/>
          </p:nvPr>
        </p:nvSpPr>
        <p:spPr>
          <a:xfrm>
            <a:off x="1992313" y="210694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7744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2450 MHz direct sequence spread spectrum (DSSS) PHY (16 channels)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16 channels (250Kb/s) in 2.4GHz band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04" name="Google Shape;304;p29"/>
          <p:cNvGrpSpPr/>
          <p:nvPr/>
        </p:nvGrpSpPr>
        <p:grpSpPr>
          <a:xfrm>
            <a:off x="2495550" y="4171558"/>
            <a:ext cx="7537450" cy="1503362"/>
            <a:chOff x="521" y="2667"/>
            <a:chExt cx="4748" cy="947"/>
          </a:xfrm>
        </p:grpSpPr>
        <p:cxnSp>
          <p:nvCxnSpPr>
            <p:cNvPr id="305" name="Google Shape;305;p29"/>
            <p:cNvCxnSpPr/>
            <p:nvPr/>
          </p:nvCxnSpPr>
          <p:spPr>
            <a:xfrm>
              <a:off x="650" y="3366"/>
              <a:ext cx="425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6" name="Google Shape;306;p29"/>
            <p:cNvSpPr/>
            <p:nvPr/>
          </p:nvSpPr>
          <p:spPr>
            <a:xfrm rot="-5400000">
              <a:off x="720" y="3179"/>
              <a:ext cx="246" cy="128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 rot="-5400000">
              <a:off x="978" y="3178"/>
              <a:ext cx="246" cy="129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 rot="-5400000">
              <a:off x="1236" y="3178"/>
              <a:ext cx="246" cy="129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 rot="-5400000">
              <a:off x="1493" y="3178"/>
              <a:ext cx="246" cy="129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 rot="-5400000">
              <a:off x="1751" y="3178"/>
              <a:ext cx="246" cy="129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 rot="-5400000">
              <a:off x="2009" y="3178"/>
              <a:ext cx="246" cy="129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 rot="-5400000">
              <a:off x="2266" y="3178"/>
              <a:ext cx="246" cy="129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 rot="-5400000">
              <a:off x="2524" y="3178"/>
              <a:ext cx="246" cy="129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 rot="-5400000">
              <a:off x="2781" y="3179"/>
              <a:ext cx="246" cy="128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 rot="-5400000">
              <a:off x="3039" y="3178"/>
              <a:ext cx="246" cy="129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 rot="-5400000">
              <a:off x="3297" y="3178"/>
              <a:ext cx="246" cy="129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 rot="-5400000">
              <a:off x="3554" y="3178"/>
              <a:ext cx="246" cy="129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 rot="-5400000">
              <a:off x="3812" y="3178"/>
              <a:ext cx="246" cy="129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 rot="-5400000">
              <a:off x="4069" y="3179"/>
              <a:ext cx="246" cy="128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 rot="-5400000">
              <a:off x="4327" y="3178"/>
              <a:ext cx="246" cy="129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 rot="-5400000">
              <a:off x="4585" y="3178"/>
              <a:ext cx="246" cy="129"/>
            </a:xfrm>
            <a:prstGeom prst="flowChartDelay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22" name="Google Shape;322;p29"/>
            <p:cNvSpPr txBox="1"/>
            <p:nvPr/>
          </p:nvSpPr>
          <p:spPr>
            <a:xfrm>
              <a:off x="521" y="3394"/>
              <a:ext cx="52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2.4 GHz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3" name="Google Shape;323;p29"/>
            <p:cNvSpPr txBox="1"/>
            <p:nvPr/>
          </p:nvSpPr>
          <p:spPr>
            <a:xfrm>
              <a:off x="2324" y="2900"/>
              <a:ext cx="11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Channels 11-26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324" name="Google Shape;324;p29"/>
            <p:cNvCxnSpPr/>
            <p:nvPr/>
          </p:nvCxnSpPr>
          <p:spPr>
            <a:xfrm>
              <a:off x="650" y="3325"/>
              <a:ext cx="0" cy="8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5" name="Google Shape;325;p29"/>
            <p:cNvSpPr txBox="1"/>
            <p:nvPr/>
          </p:nvSpPr>
          <p:spPr>
            <a:xfrm>
              <a:off x="4557" y="3422"/>
              <a:ext cx="71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2.4835 GHz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326" name="Google Shape;326;p29"/>
            <p:cNvCxnSpPr/>
            <p:nvPr/>
          </p:nvCxnSpPr>
          <p:spPr>
            <a:xfrm>
              <a:off x="4900" y="3325"/>
              <a:ext cx="0" cy="8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7" name="Google Shape;327;p29"/>
            <p:cNvSpPr txBox="1"/>
            <p:nvPr/>
          </p:nvSpPr>
          <p:spPr>
            <a:xfrm>
              <a:off x="4042" y="2900"/>
              <a:ext cx="439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5 MHz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328" name="Google Shape;328;p29"/>
            <p:cNvCxnSpPr/>
            <p:nvPr/>
          </p:nvCxnSpPr>
          <p:spPr>
            <a:xfrm>
              <a:off x="3655" y="2955"/>
              <a:ext cx="0" cy="12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29"/>
            <p:cNvCxnSpPr/>
            <p:nvPr/>
          </p:nvCxnSpPr>
          <p:spPr>
            <a:xfrm>
              <a:off x="3913" y="2955"/>
              <a:ext cx="0" cy="12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29"/>
            <p:cNvCxnSpPr/>
            <p:nvPr/>
          </p:nvCxnSpPr>
          <p:spPr>
            <a:xfrm>
              <a:off x="3527" y="2996"/>
              <a:ext cx="1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331" name="Google Shape;331;p29"/>
            <p:cNvCxnSpPr/>
            <p:nvPr/>
          </p:nvCxnSpPr>
          <p:spPr>
            <a:xfrm rot="10800000">
              <a:off x="3913" y="2996"/>
              <a:ext cx="12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332" name="Google Shape;332;p29"/>
            <p:cNvSpPr txBox="1"/>
            <p:nvPr/>
          </p:nvSpPr>
          <p:spPr>
            <a:xfrm>
              <a:off x="521" y="2667"/>
              <a:ext cx="73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2.4 GHz 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PHY</a:t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IEEE 802.15.4 MAC Layer</a:t>
            </a:r>
            <a:endParaRPr/>
          </a:p>
        </p:txBody>
      </p:sp>
      <p:sp>
        <p:nvSpPr>
          <p:cNvPr id="339" name="Google Shape;339;p30"/>
          <p:cNvSpPr txBox="1"/>
          <p:nvPr>
            <p:ph idx="1" type="body"/>
          </p:nvPr>
        </p:nvSpPr>
        <p:spPr>
          <a:xfrm>
            <a:off x="2959608" y="1909195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Traffic Type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Periodic data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 sensors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Intermittent</a:t>
            </a:r>
            <a:r>
              <a:rPr lang="en-US" sz="2800">
                <a:solidFill>
                  <a:srgbClr val="DF4F67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 light switch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Repetitive low latency data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 mouse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IEEE 802.15.4 MAC Layer</a:t>
            </a:r>
            <a:endParaRPr/>
          </a:p>
        </p:txBody>
      </p:sp>
      <p:sp>
        <p:nvSpPr>
          <p:cNvPr id="346" name="Google Shape;346;p31"/>
          <p:cNvSpPr txBox="1"/>
          <p:nvPr>
            <p:ph idx="1" type="body"/>
          </p:nvPr>
        </p:nvSpPr>
        <p:spPr>
          <a:xfrm>
            <a:off x="2959608" y="1925973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Device Classes</a:t>
            </a:r>
            <a:endParaRPr/>
          </a:p>
          <a:p>
            <a:pPr indent="-237744" lvl="1" marL="64008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Full function device (FFD)</a:t>
            </a:r>
            <a:endParaRPr/>
          </a:p>
          <a:p>
            <a:pPr indent="-228598" lvl="2" marL="88696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function in any topology 	</a:t>
            </a:r>
            <a:endParaRPr/>
          </a:p>
          <a:p>
            <a:pPr indent="-228598" lvl="2" marL="88696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Capable of being Network coordinator 	</a:t>
            </a:r>
            <a:endParaRPr/>
          </a:p>
          <a:p>
            <a:pPr indent="-228598" lvl="2" marL="88696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talk to any other device (FFD/RFD) 	</a:t>
            </a:r>
            <a:endParaRPr/>
          </a:p>
          <a:p>
            <a:pPr indent="-237744" lvl="1" marL="64008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Reduced function device (RFD)</a:t>
            </a:r>
            <a:endParaRPr/>
          </a:p>
          <a:p>
            <a:pPr indent="-228598" lvl="2" marL="88696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Limited to star topology</a:t>
            </a:r>
            <a:endParaRPr/>
          </a:p>
          <a:p>
            <a:pPr indent="-228598" lvl="2" marL="88696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Cannot become network coordinator 	</a:t>
            </a:r>
            <a:endParaRPr/>
          </a:p>
          <a:p>
            <a:pPr indent="-228598" lvl="2" marL="88696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Talks only to FFDs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Address</a:t>
            </a:r>
            <a:endParaRPr/>
          </a:p>
          <a:p>
            <a:pPr indent="-237744" lvl="1" marL="64008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devices must have 64 bit IEEE addresses</a:t>
            </a:r>
            <a:endParaRPr/>
          </a:p>
          <a:p>
            <a:pPr indent="-237744" lvl="1" marL="64008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Short (16 bit) addresses can be allocated to reduce packet size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IEEE 802.15.4 MAC Layer</a:t>
            </a:r>
            <a:endParaRPr/>
          </a:p>
        </p:txBody>
      </p:sp>
      <p:sp>
        <p:nvSpPr>
          <p:cNvPr id="353" name="Google Shape;353;p32"/>
          <p:cNvSpPr txBox="1"/>
          <p:nvPr>
            <p:ph idx="1" type="body"/>
          </p:nvPr>
        </p:nvSpPr>
        <p:spPr>
          <a:xfrm>
            <a:off x="2959608" y="1909195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Frame Types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Frame</a:t>
            </a:r>
            <a:endParaRPr/>
          </a:p>
          <a:p>
            <a:pPr indent="-228598" lvl="2" marL="886967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used for all transfers of data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Beacon Frame</a:t>
            </a:r>
            <a:endParaRPr/>
          </a:p>
          <a:p>
            <a:pPr indent="-228598" lvl="2" marL="886967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used by a coordinator to transmit beacons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Acknowledgment Frame</a:t>
            </a:r>
            <a:endParaRPr/>
          </a:p>
          <a:p>
            <a:pPr indent="-228598" lvl="2" marL="886967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used for confirming successful frame reception</a:t>
            </a:r>
            <a:endParaRPr/>
          </a:p>
          <a:p>
            <a:pPr indent="-237744" lvl="1" marL="64008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MAC Command Frame</a:t>
            </a:r>
            <a:endParaRPr/>
          </a:p>
          <a:p>
            <a:pPr indent="-228598" lvl="2" marL="886967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used for handling all MAC peer entity control transfers</a:t>
            </a:r>
            <a:endParaRPr/>
          </a:p>
          <a:p>
            <a:pPr indent="-120902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Content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2959608" y="1909195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  <a:endParaRPr/>
          </a:p>
          <a:p>
            <a:pPr indent="-237744" lvl="1" marL="64008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History</a:t>
            </a:r>
            <a:endParaRPr/>
          </a:p>
          <a:p>
            <a:pPr indent="-237744" lvl="1" marL="64008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ZigBee Alliance</a:t>
            </a:r>
            <a:endParaRPr/>
          </a:p>
          <a:p>
            <a:pPr indent="-237744" lvl="1" marL="64008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Characteristics</a:t>
            </a:r>
            <a:endParaRPr/>
          </a:p>
          <a:p>
            <a:pPr indent="-237744" lvl="1" marL="64008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Security</a:t>
            </a:r>
            <a:endParaRPr/>
          </a:p>
          <a:p>
            <a:pPr indent="-237744" lvl="1" marL="64008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Applications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ZigBee/IEEE 802.15.4</a:t>
            </a:r>
            <a:endParaRPr/>
          </a:p>
          <a:p>
            <a:pPr indent="-237744" lvl="1" marL="64008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IEEE 802.15.4 Physical Layer</a:t>
            </a:r>
            <a:endParaRPr/>
          </a:p>
          <a:p>
            <a:pPr indent="-237744" lvl="1" marL="64008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IEEE 802.15.4 MAC Layer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ZigBee Network Topologies</a:t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ZigBee and Bluetooth Comparison</a:t>
            </a:r>
            <a:endParaRPr/>
          </a:p>
          <a:p>
            <a:pPr indent="-141223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41223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IEEE 802.15.4 MAC Layer</a:t>
            </a:r>
            <a:endParaRPr/>
          </a:p>
        </p:txBody>
      </p:sp>
      <p:sp>
        <p:nvSpPr>
          <p:cNvPr id="360" name="Google Shape;360;p33"/>
          <p:cNvSpPr txBox="1"/>
          <p:nvPr>
            <p:ph idx="1" type="body"/>
          </p:nvPr>
        </p:nvSpPr>
        <p:spPr>
          <a:xfrm>
            <a:off x="2967997" y="1942751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Transmission Mode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Slotted (Beacon enable mode )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Periodic data and Repetitive low latency data using.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Un-slotted (Non-Beacon enable mode)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Intermittent data using.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title"/>
          </p:nvPr>
        </p:nvSpPr>
        <p:spPr>
          <a:xfrm>
            <a:off x="1992313" y="2603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ZigBee Network Topologies </a:t>
            </a:r>
            <a:endParaRPr sz="43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67" name="Google Shape;367;p34"/>
          <p:cNvGrpSpPr/>
          <p:nvPr/>
        </p:nvGrpSpPr>
        <p:grpSpPr>
          <a:xfrm>
            <a:off x="3071814" y="2349500"/>
            <a:ext cx="1584325" cy="1531938"/>
            <a:chOff x="476" y="1744"/>
            <a:chExt cx="998" cy="965"/>
          </a:xfrm>
        </p:grpSpPr>
        <p:grpSp>
          <p:nvGrpSpPr>
            <p:cNvPr id="368" name="Google Shape;368;p34"/>
            <p:cNvGrpSpPr/>
            <p:nvPr/>
          </p:nvGrpSpPr>
          <p:grpSpPr>
            <a:xfrm>
              <a:off x="476" y="1744"/>
              <a:ext cx="998" cy="824"/>
              <a:chOff x="476" y="1744"/>
              <a:chExt cx="998" cy="824"/>
            </a:xfrm>
          </p:grpSpPr>
          <p:grpSp>
            <p:nvGrpSpPr>
              <p:cNvPr id="369" name="Google Shape;369;p34"/>
              <p:cNvGrpSpPr/>
              <p:nvPr/>
            </p:nvGrpSpPr>
            <p:grpSpPr>
              <a:xfrm>
                <a:off x="476" y="1797"/>
                <a:ext cx="998" cy="771"/>
                <a:chOff x="476" y="1797"/>
                <a:chExt cx="998" cy="771"/>
              </a:xfrm>
            </p:grpSpPr>
            <p:grpSp>
              <p:nvGrpSpPr>
                <p:cNvPr id="370" name="Google Shape;370;p34"/>
                <p:cNvGrpSpPr/>
                <p:nvPr/>
              </p:nvGrpSpPr>
              <p:grpSpPr>
                <a:xfrm>
                  <a:off x="567" y="1797"/>
                  <a:ext cx="817" cy="726"/>
                  <a:chOff x="567" y="1797"/>
                  <a:chExt cx="817" cy="726"/>
                </a:xfrm>
              </p:grpSpPr>
              <p:cxnSp>
                <p:nvCxnSpPr>
                  <p:cNvPr id="371" name="Google Shape;371;p34"/>
                  <p:cNvCxnSpPr/>
                  <p:nvPr/>
                </p:nvCxnSpPr>
                <p:spPr>
                  <a:xfrm rot="10800000">
                    <a:off x="975" y="1797"/>
                    <a:ext cx="45" cy="40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72" name="Google Shape;372;p34"/>
                  <p:cNvCxnSpPr/>
                  <p:nvPr/>
                </p:nvCxnSpPr>
                <p:spPr>
                  <a:xfrm flipH="1" rot="10800000">
                    <a:off x="1066" y="1933"/>
                    <a:ext cx="318" cy="27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73" name="Google Shape;373;p34"/>
                  <p:cNvCxnSpPr/>
                  <p:nvPr/>
                </p:nvCxnSpPr>
                <p:spPr>
                  <a:xfrm>
                    <a:off x="567" y="2024"/>
                    <a:ext cx="408" cy="18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74" name="Google Shape;374;p34"/>
                  <p:cNvCxnSpPr/>
                  <p:nvPr/>
                </p:nvCxnSpPr>
                <p:spPr>
                  <a:xfrm>
                    <a:off x="1020" y="2251"/>
                    <a:ext cx="363" cy="27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75" name="Google Shape;375;p34"/>
                  <p:cNvCxnSpPr/>
                  <p:nvPr/>
                </p:nvCxnSpPr>
                <p:spPr>
                  <a:xfrm flipH="1">
                    <a:off x="703" y="2251"/>
                    <a:ext cx="272" cy="22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376" name="Google Shape;376;p34"/>
                  <p:cNvSpPr/>
                  <p:nvPr/>
                </p:nvSpPr>
                <p:spPr>
                  <a:xfrm>
                    <a:off x="930" y="2160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  <p:sp>
              <p:nvSpPr>
                <p:cNvPr id="377" name="Google Shape;377;p34"/>
                <p:cNvSpPr/>
                <p:nvPr/>
              </p:nvSpPr>
              <p:spPr>
                <a:xfrm>
                  <a:off x="476" y="1979"/>
                  <a:ext cx="136" cy="136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78" name="Google Shape;378;p34"/>
                <p:cNvSpPr/>
                <p:nvPr/>
              </p:nvSpPr>
              <p:spPr>
                <a:xfrm>
                  <a:off x="1338" y="1842"/>
                  <a:ext cx="136" cy="136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79" name="Google Shape;379;p34"/>
                <p:cNvSpPr/>
                <p:nvPr/>
              </p:nvSpPr>
              <p:spPr>
                <a:xfrm>
                  <a:off x="612" y="2432"/>
                  <a:ext cx="136" cy="136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  <p:sp>
            <p:nvSpPr>
              <p:cNvPr id="380" name="Google Shape;380;p34"/>
              <p:cNvSpPr/>
              <p:nvPr/>
            </p:nvSpPr>
            <p:spPr>
              <a:xfrm>
                <a:off x="918" y="1744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381" name="Google Shape;381;p34"/>
              <p:cNvSpPr/>
              <p:nvPr/>
            </p:nvSpPr>
            <p:spPr>
              <a:xfrm>
                <a:off x="1292" y="2432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</p:grpSp>
        <p:sp>
          <p:nvSpPr>
            <p:cNvPr id="382" name="Google Shape;382;p34"/>
            <p:cNvSpPr txBox="1"/>
            <p:nvPr/>
          </p:nvSpPr>
          <p:spPr>
            <a:xfrm>
              <a:off x="793" y="2478"/>
              <a:ext cx="3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Star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383" name="Google Shape;383;p34"/>
          <p:cNvGrpSpPr/>
          <p:nvPr/>
        </p:nvGrpSpPr>
        <p:grpSpPr>
          <a:xfrm>
            <a:off x="6240464" y="2349500"/>
            <a:ext cx="2306637" cy="1727200"/>
            <a:chOff x="2835" y="1344"/>
            <a:chExt cx="1453" cy="1088"/>
          </a:xfrm>
        </p:grpSpPr>
        <p:grpSp>
          <p:nvGrpSpPr>
            <p:cNvPr id="384" name="Google Shape;384;p34"/>
            <p:cNvGrpSpPr/>
            <p:nvPr/>
          </p:nvGrpSpPr>
          <p:grpSpPr>
            <a:xfrm>
              <a:off x="2835" y="1344"/>
              <a:ext cx="1406" cy="1088"/>
              <a:chOff x="2835" y="1344"/>
              <a:chExt cx="1406" cy="1088"/>
            </a:xfrm>
          </p:grpSpPr>
          <p:cxnSp>
            <p:nvCxnSpPr>
              <p:cNvPr id="385" name="Google Shape;385;p34"/>
              <p:cNvCxnSpPr/>
              <p:nvPr/>
            </p:nvCxnSpPr>
            <p:spPr>
              <a:xfrm flipH="1">
                <a:off x="3696" y="2069"/>
                <a:ext cx="91" cy="2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6" name="Google Shape;386;p34"/>
              <p:cNvCxnSpPr/>
              <p:nvPr/>
            </p:nvCxnSpPr>
            <p:spPr>
              <a:xfrm>
                <a:off x="3787" y="2069"/>
                <a:ext cx="363" cy="18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87" name="Google Shape;387;p34"/>
              <p:cNvSpPr/>
              <p:nvPr/>
            </p:nvSpPr>
            <p:spPr>
              <a:xfrm>
                <a:off x="3606" y="2296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388" name="Google Shape;388;p34"/>
              <p:cNvSpPr/>
              <p:nvPr/>
            </p:nvSpPr>
            <p:spPr>
              <a:xfrm>
                <a:off x="4105" y="2205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grpSp>
            <p:nvGrpSpPr>
              <p:cNvPr id="389" name="Google Shape;389;p34"/>
              <p:cNvGrpSpPr/>
              <p:nvPr/>
            </p:nvGrpSpPr>
            <p:grpSpPr>
              <a:xfrm>
                <a:off x="2835" y="1344"/>
                <a:ext cx="1009" cy="819"/>
                <a:chOff x="2925" y="1616"/>
                <a:chExt cx="1009" cy="819"/>
              </a:xfrm>
            </p:grpSpPr>
            <p:cxnSp>
              <p:nvCxnSpPr>
                <p:cNvPr id="390" name="Google Shape;390;p34"/>
                <p:cNvCxnSpPr/>
                <p:nvPr/>
              </p:nvCxnSpPr>
              <p:spPr>
                <a:xfrm>
                  <a:off x="3243" y="2341"/>
                  <a:ext cx="635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1" name="Google Shape;391;p34"/>
                <p:cNvCxnSpPr/>
                <p:nvPr/>
              </p:nvCxnSpPr>
              <p:spPr>
                <a:xfrm>
                  <a:off x="3833" y="1706"/>
                  <a:ext cx="45" cy="63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2" name="Google Shape;392;p34"/>
                <p:cNvCxnSpPr/>
                <p:nvPr/>
              </p:nvCxnSpPr>
              <p:spPr>
                <a:xfrm rot="10800000">
                  <a:off x="3334" y="1661"/>
                  <a:ext cx="499" cy="4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3" name="Google Shape;393;p34"/>
                <p:cNvCxnSpPr/>
                <p:nvPr/>
              </p:nvCxnSpPr>
              <p:spPr>
                <a:xfrm flipH="1">
                  <a:off x="2971" y="1661"/>
                  <a:ext cx="363" cy="36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4" name="Google Shape;394;p34"/>
                <p:cNvCxnSpPr/>
                <p:nvPr/>
              </p:nvCxnSpPr>
              <p:spPr>
                <a:xfrm>
                  <a:off x="2971" y="2024"/>
                  <a:ext cx="272" cy="36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395" name="Google Shape;395;p34"/>
                <p:cNvGrpSpPr/>
                <p:nvPr/>
              </p:nvGrpSpPr>
              <p:grpSpPr>
                <a:xfrm>
                  <a:off x="2925" y="1616"/>
                  <a:ext cx="1009" cy="819"/>
                  <a:chOff x="2336" y="2072"/>
                  <a:chExt cx="1009" cy="819"/>
                </a:xfrm>
              </p:grpSpPr>
              <p:cxnSp>
                <p:nvCxnSpPr>
                  <p:cNvPr id="396" name="Google Shape;396;p34"/>
                  <p:cNvCxnSpPr/>
                  <p:nvPr/>
                </p:nvCxnSpPr>
                <p:spPr>
                  <a:xfrm rot="10800000">
                    <a:off x="2744" y="2160"/>
                    <a:ext cx="181" cy="31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97" name="Google Shape;397;p34"/>
                  <p:cNvCxnSpPr/>
                  <p:nvPr/>
                </p:nvCxnSpPr>
                <p:spPr>
                  <a:xfrm flipH="1" rot="10800000">
                    <a:off x="2925" y="2205"/>
                    <a:ext cx="318" cy="27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98" name="Google Shape;398;p34"/>
                  <p:cNvCxnSpPr/>
                  <p:nvPr/>
                </p:nvCxnSpPr>
                <p:spPr>
                  <a:xfrm flipH="1" rot="10800000">
                    <a:off x="2426" y="2477"/>
                    <a:ext cx="454" cy="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99" name="Google Shape;399;p34"/>
                  <p:cNvCxnSpPr/>
                  <p:nvPr/>
                </p:nvCxnSpPr>
                <p:spPr>
                  <a:xfrm>
                    <a:off x="2925" y="2523"/>
                    <a:ext cx="363" cy="27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00" name="Google Shape;400;p34"/>
                  <p:cNvCxnSpPr/>
                  <p:nvPr/>
                </p:nvCxnSpPr>
                <p:spPr>
                  <a:xfrm flipH="1">
                    <a:off x="2653" y="2523"/>
                    <a:ext cx="227" cy="31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401" name="Google Shape;401;p34"/>
                  <p:cNvSpPr/>
                  <p:nvPr/>
                </p:nvSpPr>
                <p:spPr>
                  <a:xfrm>
                    <a:off x="2835" y="2432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02" name="Google Shape;402;p34"/>
                  <p:cNvSpPr/>
                  <p:nvPr/>
                </p:nvSpPr>
                <p:spPr>
                  <a:xfrm>
                    <a:off x="3198" y="2115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03" name="Google Shape;403;p34"/>
                  <p:cNvSpPr/>
                  <p:nvPr/>
                </p:nvSpPr>
                <p:spPr>
                  <a:xfrm>
                    <a:off x="3209" y="2721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04" name="Google Shape;404;p34"/>
                  <p:cNvSpPr/>
                  <p:nvPr/>
                </p:nvSpPr>
                <p:spPr>
                  <a:xfrm>
                    <a:off x="2589" y="2755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05" name="Google Shape;405;p34"/>
                  <p:cNvSpPr/>
                  <p:nvPr/>
                </p:nvSpPr>
                <p:spPr>
                  <a:xfrm>
                    <a:off x="2336" y="2421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06" name="Google Shape;406;p34"/>
                  <p:cNvSpPr/>
                  <p:nvPr/>
                </p:nvSpPr>
                <p:spPr>
                  <a:xfrm>
                    <a:off x="2665" y="2072"/>
                    <a:ext cx="136" cy="136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</p:grpSp>
        </p:grpSp>
        <p:sp>
          <p:nvSpPr>
            <p:cNvPr id="407" name="Google Shape;407;p34"/>
            <p:cNvSpPr txBox="1"/>
            <p:nvPr/>
          </p:nvSpPr>
          <p:spPr>
            <a:xfrm>
              <a:off x="3820" y="1673"/>
              <a:ext cx="4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Mesh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408" name="Google Shape;408;p34"/>
          <p:cNvGrpSpPr/>
          <p:nvPr/>
        </p:nvGrpSpPr>
        <p:grpSpPr>
          <a:xfrm>
            <a:off x="3648075" y="4076701"/>
            <a:ext cx="3365500" cy="1800225"/>
            <a:chOff x="1746" y="2568"/>
            <a:chExt cx="2120" cy="1134"/>
          </a:xfrm>
        </p:grpSpPr>
        <p:grpSp>
          <p:nvGrpSpPr>
            <p:cNvPr id="409" name="Google Shape;409;p34"/>
            <p:cNvGrpSpPr/>
            <p:nvPr/>
          </p:nvGrpSpPr>
          <p:grpSpPr>
            <a:xfrm>
              <a:off x="1746" y="2568"/>
              <a:ext cx="1543" cy="1134"/>
              <a:chOff x="793" y="2523"/>
              <a:chExt cx="1543" cy="1134"/>
            </a:xfrm>
          </p:grpSpPr>
          <p:cxnSp>
            <p:nvCxnSpPr>
              <p:cNvPr id="410" name="Google Shape;410;p34"/>
              <p:cNvCxnSpPr/>
              <p:nvPr/>
            </p:nvCxnSpPr>
            <p:spPr>
              <a:xfrm>
                <a:off x="1474" y="3113"/>
                <a:ext cx="408" cy="18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34"/>
              <p:cNvCxnSpPr/>
              <p:nvPr/>
            </p:nvCxnSpPr>
            <p:spPr>
              <a:xfrm flipH="1" rot="10800000">
                <a:off x="1791" y="3339"/>
                <a:ext cx="46" cy="27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2" name="Google Shape;412;p34"/>
              <p:cNvCxnSpPr/>
              <p:nvPr/>
            </p:nvCxnSpPr>
            <p:spPr>
              <a:xfrm rot="10800000">
                <a:off x="1882" y="3294"/>
                <a:ext cx="408" cy="18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13" name="Google Shape;413;p34"/>
              <p:cNvGrpSpPr/>
              <p:nvPr/>
            </p:nvGrpSpPr>
            <p:grpSpPr>
              <a:xfrm>
                <a:off x="793" y="2523"/>
                <a:ext cx="1270" cy="1134"/>
                <a:chOff x="793" y="2523"/>
                <a:chExt cx="1270" cy="1134"/>
              </a:xfrm>
            </p:grpSpPr>
            <p:cxnSp>
              <p:nvCxnSpPr>
                <p:cNvPr id="414" name="Google Shape;414;p34"/>
                <p:cNvCxnSpPr/>
                <p:nvPr/>
              </p:nvCxnSpPr>
              <p:spPr>
                <a:xfrm flipH="1" rot="10800000">
                  <a:off x="930" y="3430"/>
                  <a:ext cx="181" cy="1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5" name="Google Shape;415;p34"/>
                <p:cNvCxnSpPr/>
                <p:nvPr/>
              </p:nvCxnSpPr>
              <p:spPr>
                <a:xfrm flipH="1" rot="10800000">
                  <a:off x="1111" y="3158"/>
                  <a:ext cx="318" cy="2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6" name="Google Shape;416;p34"/>
                <p:cNvCxnSpPr/>
                <p:nvPr/>
              </p:nvCxnSpPr>
              <p:spPr>
                <a:xfrm>
                  <a:off x="884" y="3249"/>
                  <a:ext cx="272" cy="18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7" name="Google Shape;417;p34"/>
                <p:cNvCxnSpPr/>
                <p:nvPr/>
              </p:nvCxnSpPr>
              <p:spPr>
                <a:xfrm flipH="1" rot="10800000">
                  <a:off x="930" y="3430"/>
                  <a:ext cx="181" cy="1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8" name="Google Shape;418;p34"/>
                <p:cNvCxnSpPr/>
                <p:nvPr/>
              </p:nvCxnSpPr>
              <p:spPr>
                <a:xfrm flipH="1" rot="10800000">
                  <a:off x="1111" y="3158"/>
                  <a:ext cx="318" cy="2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9" name="Google Shape;419;p34"/>
                <p:cNvCxnSpPr/>
                <p:nvPr/>
              </p:nvCxnSpPr>
              <p:spPr>
                <a:xfrm flipH="1" rot="10800000">
                  <a:off x="1429" y="2931"/>
                  <a:ext cx="544" cy="1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0" name="Google Shape;420;p34"/>
                <p:cNvCxnSpPr/>
                <p:nvPr/>
              </p:nvCxnSpPr>
              <p:spPr>
                <a:xfrm>
                  <a:off x="1156" y="2931"/>
                  <a:ext cx="273" cy="1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421" name="Google Shape;421;p34"/>
                <p:cNvGrpSpPr/>
                <p:nvPr/>
              </p:nvGrpSpPr>
              <p:grpSpPr>
                <a:xfrm>
                  <a:off x="839" y="2523"/>
                  <a:ext cx="771" cy="454"/>
                  <a:chOff x="1202" y="2704"/>
                  <a:chExt cx="771" cy="454"/>
                </a:xfrm>
              </p:grpSpPr>
              <p:cxnSp>
                <p:nvCxnSpPr>
                  <p:cNvPr id="422" name="Google Shape;422;p34"/>
                  <p:cNvCxnSpPr/>
                  <p:nvPr/>
                </p:nvCxnSpPr>
                <p:spPr>
                  <a:xfrm flipH="1" rot="10800000">
                    <a:off x="1519" y="2795"/>
                    <a:ext cx="91" cy="27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23" name="Google Shape;423;p34"/>
                  <p:cNvCxnSpPr/>
                  <p:nvPr/>
                </p:nvCxnSpPr>
                <p:spPr>
                  <a:xfrm flipH="1" rot="10800000">
                    <a:off x="1519" y="2931"/>
                    <a:ext cx="363" cy="13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424" name="Google Shape;424;p34"/>
                  <p:cNvSpPr/>
                  <p:nvPr/>
                </p:nvSpPr>
                <p:spPr>
                  <a:xfrm>
                    <a:off x="1202" y="2886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25" name="Google Shape;425;p34"/>
                  <p:cNvSpPr/>
                  <p:nvPr/>
                </p:nvSpPr>
                <p:spPr>
                  <a:xfrm>
                    <a:off x="1474" y="3022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26" name="Google Shape;426;p34"/>
                  <p:cNvSpPr/>
                  <p:nvPr/>
                </p:nvSpPr>
                <p:spPr>
                  <a:xfrm>
                    <a:off x="1565" y="2704"/>
                    <a:ext cx="136" cy="136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27" name="Google Shape;427;p34"/>
                  <p:cNvSpPr/>
                  <p:nvPr/>
                </p:nvSpPr>
                <p:spPr>
                  <a:xfrm>
                    <a:off x="1837" y="2886"/>
                    <a:ext cx="136" cy="136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cxnSp>
                <p:nvCxnSpPr>
                  <p:cNvPr id="428" name="Google Shape;428;p34"/>
                  <p:cNvCxnSpPr/>
                  <p:nvPr/>
                </p:nvCxnSpPr>
                <p:spPr>
                  <a:xfrm>
                    <a:off x="1247" y="2976"/>
                    <a:ext cx="272" cy="9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429" name="Google Shape;429;p34"/>
                  <p:cNvSpPr/>
                  <p:nvPr/>
                </p:nvSpPr>
                <p:spPr>
                  <a:xfrm>
                    <a:off x="1202" y="2886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30" name="Google Shape;430;p34"/>
                  <p:cNvSpPr/>
                  <p:nvPr/>
                </p:nvSpPr>
                <p:spPr>
                  <a:xfrm>
                    <a:off x="1474" y="3022"/>
                    <a:ext cx="136" cy="136"/>
                  </a:xfrm>
                  <a:prstGeom prst="ellipse">
                    <a:avLst/>
                  </a:prstGeom>
                  <a:solidFill>
                    <a:srgbClr val="FFFF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  <p:sp>
              <p:nvSpPr>
                <p:cNvPr id="431" name="Google Shape;431;p34"/>
                <p:cNvSpPr/>
                <p:nvPr/>
              </p:nvSpPr>
              <p:spPr>
                <a:xfrm>
                  <a:off x="1383" y="3067"/>
                  <a:ext cx="136" cy="136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432" name="Google Shape;432;p34"/>
                <p:cNvSpPr/>
                <p:nvPr/>
              </p:nvSpPr>
              <p:spPr>
                <a:xfrm>
                  <a:off x="1927" y="2840"/>
                  <a:ext cx="136" cy="136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433" name="Google Shape;433;p34"/>
                <p:cNvSpPr/>
                <p:nvPr/>
              </p:nvSpPr>
              <p:spPr>
                <a:xfrm>
                  <a:off x="793" y="3203"/>
                  <a:ext cx="136" cy="136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434" name="Google Shape;434;p34"/>
                <p:cNvSpPr/>
                <p:nvPr/>
              </p:nvSpPr>
              <p:spPr>
                <a:xfrm>
                  <a:off x="1066" y="3339"/>
                  <a:ext cx="136" cy="136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435" name="Google Shape;435;p34"/>
                <p:cNvSpPr/>
                <p:nvPr/>
              </p:nvSpPr>
              <p:spPr>
                <a:xfrm>
                  <a:off x="884" y="3521"/>
                  <a:ext cx="136" cy="136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  <p:sp>
            <p:nvSpPr>
              <p:cNvPr id="436" name="Google Shape;436;p34"/>
              <p:cNvSpPr/>
              <p:nvPr/>
            </p:nvSpPr>
            <p:spPr>
              <a:xfrm>
                <a:off x="1791" y="3249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>
                <a:off x="1746" y="3521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2200" y="3385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</p:grpSp>
        <p:sp>
          <p:nvSpPr>
            <p:cNvPr id="439" name="Google Shape;439;p34"/>
            <p:cNvSpPr txBox="1"/>
            <p:nvPr/>
          </p:nvSpPr>
          <p:spPr>
            <a:xfrm>
              <a:off x="2958" y="3080"/>
              <a:ext cx="90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Cluster Tree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440" name="Google Shape;440;p34"/>
          <p:cNvGrpSpPr/>
          <p:nvPr/>
        </p:nvGrpSpPr>
        <p:grpSpPr>
          <a:xfrm>
            <a:off x="7104064" y="4941888"/>
            <a:ext cx="3082925" cy="1085850"/>
            <a:chOff x="3515" y="3113"/>
            <a:chExt cx="1942" cy="684"/>
          </a:xfrm>
        </p:grpSpPr>
        <p:grpSp>
          <p:nvGrpSpPr>
            <p:cNvPr id="441" name="Google Shape;441;p34"/>
            <p:cNvGrpSpPr/>
            <p:nvPr/>
          </p:nvGrpSpPr>
          <p:grpSpPr>
            <a:xfrm>
              <a:off x="3515" y="3113"/>
              <a:ext cx="1303" cy="404"/>
              <a:chOff x="4241" y="3067"/>
              <a:chExt cx="1303" cy="404"/>
            </a:xfrm>
          </p:grpSpPr>
          <p:sp>
            <p:nvSpPr>
              <p:cNvPr id="442" name="Google Shape;442;p34"/>
              <p:cNvSpPr/>
              <p:nvPr/>
            </p:nvSpPr>
            <p:spPr>
              <a:xfrm>
                <a:off x="4241" y="3113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443" name="Google Shape;443;p34"/>
              <p:cNvSpPr txBox="1"/>
              <p:nvPr/>
            </p:nvSpPr>
            <p:spPr>
              <a:xfrm>
                <a:off x="4332" y="3067"/>
                <a:ext cx="1212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rPr>
                  <a:t>PAN coordinator </a:t>
                </a: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</p:grpSp>
        <p:grpSp>
          <p:nvGrpSpPr>
            <p:cNvPr id="444" name="Google Shape;444;p34"/>
            <p:cNvGrpSpPr/>
            <p:nvPr/>
          </p:nvGrpSpPr>
          <p:grpSpPr>
            <a:xfrm>
              <a:off x="3515" y="3339"/>
              <a:ext cx="1935" cy="231"/>
              <a:chOff x="4241" y="3249"/>
              <a:chExt cx="1935" cy="231"/>
            </a:xfrm>
          </p:grpSpPr>
          <p:sp>
            <p:nvSpPr>
              <p:cNvPr id="445" name="Google Shape;445;p34"/>
              <p:cNvSpPr/>
              <p:nvPr/>
            </p:nvSpPr>
            <p:spPr>
              <a:xfrm>
                <a:off x="4241" y="3294"/>
                <a:ext cx="136" cy="136"/>
              </a:xfrm>
              <a:prstGeom prst="ellipse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446" name="Google Shape;446;p34"/>
              <p:cNvSpPr txBox="1"/>
              <p:nvPr/>
            </p:nvSpPr>
            <p:spPr>
              <a:xfrm>
                <a:off x="4332" y="3249"/>
                <a:ext cx="184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rPr>
                  <a:t>Full Function Device 	</a:t>
                </a: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grpSp>
          <p:nvGrpSpPr>
            <p:cNvPr id="447" name="Google Shape;447;p34"/>
            <p:cNvGrpSpPr/>
            <p:nvPr/>
          </p:nvGrpSpPr>
          <p:grpSpPr>
            <a:xfrm>
              <a:off x="3515" y="3566"/>
              <a:ext cx="1942" cy="231"/>
              <a:chOff x="3598" y="3793"/>
              <a:chExt cx="1942" cy="231"/>
            </a:xfrm>
          </p:grpSpPr>
          <p:sp>
            <p:nvSpPr>
              <p:cNvPr id="448" name="Google Shape;448;p34"/>
              <p:cNvSpPr/>
              <p:nvPr/>
            </p:nvSpPr>
            <p:spPr>
              <a:xfrm>
                <a:off x="3598" y="3852"/>
                <a:ext cx="136" cy="136"/>
              </a:xfrm>
              <a:prstGeom prst="ellipse">
                <a:avLst/>
              </a:prstGeom>
              <a:solidFill>
                <a:schemeClr val="fol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449" name="Google Shape;449;p34"/>
              <p:cNvSpPr txBox="1"/>
              <p:nvPr/>
            </p:nvSpPr>
            <p:spPr>
              <a:xfrm>
                <a:off x="3696" y="3793"/>
                <a:ext cx="184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rPr>
                  <a:t>Reduced Function Device 	</a:t>
                </a:r>
                <a:endParaRPr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/>
          <p:nvPr>
            <p:ph type="title"/>
          </p:nvPr>
        </p:nvSpPr>
        <p:spPr>
          <a:xfrm>
            <a:off x="1992313" y="2603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ZigBee Network Topologies</a:t>
            </a:r>
            <a:endParaRPr sz="43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6" name="Google Shape;456;p35"/>
          <p:cNvSpPr txBox="1"/>
          <p:nvPr>
            <p:ph idx="1" type="body"/>
          </p:nvPr>
        </p:nvSpPr>
        <p:spPr>
          <a:xfrm>
            <a:off x="2959608" y="1984696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 Topology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Advantage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Easy to synchronize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 latency</a:t>
            </a:r>
            <a:endParaRPr/>
          </a:p>
          <a:p>
            <a:pPr indent="-76198" lvl="2" marL="8869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Disadvantage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Small scale</a:t>
            </a:r>
            <a:endParaRPr/>
          </a:p>
        </p:txBody>
      </p:sp>
      <p:pic>
        <p:nvPicPr>
          <p:cNvPr id="457" name="Google Shape;4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3288" y="2691964"/>
            <a:ext cx="3236913" cy="2909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ZigBee Network Topologies</a:t>
            </a:r>
            <a:endParaRPr sz="43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4" name="Google Shape;464;p36"/>
          <p:cNvSpPr txBox="1"/>
          <p:nvPr>
            <p:ph idx="1" type="body"/>
          </p:nvPr>
        </p:nvSpPr>
        <p:spPr>
          <a:xfrm>
            <a:off x="2221376" y="1967918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Mesh Topology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Advantage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Robust multihop communication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is more flexible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Lower latency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Disadvantage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 discovery is costly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Needs storage for routing table</a:t>
            </a:r>
            <a:endParaRPr/>
          </a:p>
          <a:p>
            <a:pPr indent="-59944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2090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65" name="Google Shape;46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1016" y="2572669"/>
            <a:ext cx="2616200" cy="3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ZigBee Network Topologies</a:t>
            </a:r>
            <a:endParaRPr sz="4300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2" name="Google Shape;472;p37"/>
          <p:cNvSpPr txBox="1"/>
          <p:nvPr>
            <p:ph idx="1" type="body"/>
          </p:nvPr>
        </p:nvSpPr>
        <p:spPr>
          <a:xfrm>
            <a:off x="2338822" y="1984696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Cluster Tree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Advantage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 routing cost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Allow multihop communication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Disadvantage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 reconstruction is costly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Latency may be quite long</a:t>
            </a:r>
            <a:endParaRPr/>
          </a:p>
        </p:txBody>
      </p:sp>
      <p:pic>
        <p:nvPicPr>
          <p:cNvPr id="473" name="Google Shape;4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5380" y="2339730"/>
            <a:ext cx="2957512" cy="302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8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</a:pPr>
            <a:r>
              <a:rPr lang="en-US" sz="40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ZigBee and Bluetooth Comparison</a:t>
            </a:r>
            <a:endParaRPr/>
          </a:p>
        </p:txBody>
      </p:sp>
      <p:sp>
        <p:nvSpPr>
          <p:cNvPr id="479" name="Google Shape;479;p38"/>
          <p:cNvSpPr txBox="1"/>
          <p:nvPr>
            <p:ph idx="1" type="body"/>
          </p:nvPr>
        </p:nvSpPr>
        <p:spPr>
          <a:xfrm>
            <a:off x="2959608" y="1884028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●"/>
            </a:pPr>
            <a:r>
              <a:rPr i="1"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Optimized for different applications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ZigBee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Smaller packets over large network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Mostly Static networks with many, infrequently used devices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Home automation, toys, remote controls, etc.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Bluetooth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Larger packets over small network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Ad‐hoc networks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File transfer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Screen graphics, pictures, handsfree audio, Mobile phones, headsets, PDAs, etc.</a:t>
            </a:r>
            <a:endParaRPr/>
          </a:p>
          <a:p>
            <a:pPr indent="-14122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9"/>
          <p:cNvSpPr txBox="1"/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ZigBee and Bluetooth Comparison</a:t>
            </a:r>
            <a:endParaRPr/>
          </a:p>
        </p:txBody>
      </p:sp>
      <p:graphicFrame>
        <p:nvGraphicFramePr>
          <p:cNvPr id="486" name="Google Shape;486;p39"/>
          <p:cNvGraphicFramePr/>
          <p:nvPr/>
        </p:nvGraphicFramePr>
        <p:xfrm>
          <a:off x="2208213" y="2006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{389389C6-A1AE-41CA-8755-47C49909D403}</a:tableStyleId>
              </a:tblPr>
              <a:tblGrid>
                <a:gridCol w="2592375"/>
                <a:gridCol w="2590800"/>
                <a:gridCol w="2592400"/>
              </a:tblGrid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Feature(s)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Bluetooth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ZigBee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Profile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Days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Complexity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Nodes/Master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64000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Latency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seconds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 ms – 1s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Range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70m ~ 300m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Extendibility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Rate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Mbps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 Kbps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64bit, 128bit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128bit AES and Application Layer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</a:pPr>
            <a:r>
              <a:rPr lang="en-US" sz="40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ZigBee and Bluetooth Comparison</a:t>
            </a:r>
            <a:endParaRPr/>
          </a:p>
        </p:txBody>
      </p:sp>
      <p:cxnSp>
        <p:nvCxnSpPr>
          <p:cNvPr id="492" name="Google Shape;492;p40"/>
          <p:cNvCxnSpPr/>
          <p:nvPr/>
        </p:nvCxnSpPr>
        <p:spPr>
          <a:xfrm>
            <a:off x="2873375" y="4247626"/>
            <a:ext cx="6781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40"/>
          <p:cNvSpPr txBox="1"/>
          <p:nvPr/>
        </p:nvSpPr>
        <p:spPr>
          <a:xfrm rot="-5400000">
            <a:off x="930275" y="3926951"/>
            <a:ext cx="3200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abin"/>
                <a:ea typeface="Cabin"/>
                <a:cs typeface="Cabin"/>
                <a:sym typeface="Cabin"/>
              </a:rPr>
              <a:t>SHORT  </a:t>
            </a:r>
            <a:r>
              <a:rPr lang="en-US" sz="1800">
                <a:solidFill>
                  <a:srgbClr val="3333CC"/>
                </a:solidFill>
                <a:latin typeface="Cabin"/>
                <a:ea typeface="Cabin"/>
                <a:cs typeface="Cabin"/>
                <a:sym typeface="Cabin"/>
              </a:rPr>
              <a:t>  &lt;    </a:t>
            </a:r>
            <a:r>
              <a:rPr lang="en-US" sz="1400">
                <a:solidFill>
                  <a:srgbClr val="3333CC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1800">
                <a:solidFill>
                  <a:srgbClr val="3333CC"/>
                </a:solidFill>
                <a:latin typeface="Cabin"/>
                <a:ea typeface="Cabin"/>
                <a:cs typeface="Cabin"/>
                <a:sym typeface="Cabin"/>
              </a:rPr>
              <a:t>    &gt;    </a:t>
            </a:r>
            <a:r>
              <a:rPr lang="en-US" sz="1200">
                <a:solidFill>
                  <a:srgbClr val="3333CC"/>
                </a:solidFill>
                <a:latin typeface="Cabin"/>
                <a:ea typeface="Cabin"/>
                <a:cs typeface="Cabin"/>
                <a:sym typeface="Cabin"/>
              </a:rPr>
              <a:t>LONG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4419600" y="5771626"/>
            <a:ext cx="3733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abin"/>
                <a:ea typeface="Cabin"/>
                <a:cs typeface="Cabin"/>
                <a:sym typeface="Cabin"/>
              </a:rPr>
              <a:t>LOW  </a:t>
            </a:r>
            <a:r>
              <a:rPr lang="en-US" sz="1800">
                <a:solidFill>
                  <a:srgbClr val="3333CC"/>
                </a:solidFill>
                <a:latin typeface="Cabin"/>
                <a:ea typeface="Cabin"/>
                <a:cs typeface="Cabin"/>
                <a:sym typeface="Cabin"/>
              </a:rPr>
              <a:t>  &lt;    </a:t>
            </a:r>
            <a:r>
              <a:rPr lang="en-US" sz="1400">
                <a:solidFill>
                  <a:srgbClr val="3333CC"/>
                </a:solidFill>
                <a:latin typeface="Cabin"/>
                <a:ea typeface="Cabin"/>
                <a:cs typeface="Cabin"/>
                <a:sym typeface="Cabin"/>
              </a:rPr>
              <a:t>DATA RATE</a:t>
            </a:r>
            <a:r>
              <a:rPr lang="en-US" sz="1800">
                <a:solidFill>
                  <a:srgbClr val="3333CC"/>
                </a:solidFill>
                <a:latin typeface="Cabin"/>
                <a:ea typeface="Cabin"/>
                <a:cs typeface="Cabin"/>
                <a:sym typeface="Cabin"/>
              </a:rPr>
              <a:t>    &gt;    </a:t>
            </a:r>
            <a:r>
              <a:rPr lang="en-US" sz="1200">
                <a:solidFill>
                  <a:srgbClr val="3333CC"/>
                </a:solidFill>
                <a:latin typeface="Cabin"/>
                <a:ea typeface="Cabin"/>
                <a:cs typeface="Cabin"/>
                <a:sym typeface="Cabin"/>
              </a:rPr>
              <a:t>HIGH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95" name="Google Shape;495;p40"/>
          <p:cNvCxnSpPr/>
          <p:nvPr/>
        </p:nvCxnSpPr>
        <p:spPr>
          <a:xfrm>
            <a:off x="2873375" y="5619226"/>
            <a:ext cx="6781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6" name="Google Shape;496;p40"/>
          <p:cNvSpPr txBox="1"/>
          <p:nvPr/>
        </p:nvSpPr>
        <p:spPr>
          <a:xfrm>
            <a:off x="9197975" y="4781026"/>
            <a:ext cx="685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PAN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7" name="Google Shape;497;p40"/>
          <p:cNvSpPr txBox="1"/>
          <p:nvPr/>
        </p:nvSpPr>
        <p:spPr>
          <a:xfrm>
            <a:off x="9197975" y="3333226"/>
            <a:ext cx="685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LAN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498" name="Google Shape;498;p40"/>
          <p:cNvGrpSpPr/>
          <p:nvPr/>
        </p:nvGrpSpPr>
        <p:grpSpPr>
          <a:xfrm>
            <a:off x="2873375" y="2418826"/>
            <a:ext cx="6324600" cy="3200400"/>
            <a:chOff x="1056" y="1488"/>
            <a:chExt cx="3552" cy="2256"/>
          </a:xfrm>
        </p:grpSpPr>
        <p:cxnSp>
          <p:nvCxnSpPr>
            <p:cNvPr id="499" name="Google Shape;499;p40"/>
            <p:cNvCxnSpPr/>
            <p:nvPr/>
          </p:nvCxnSpPr>
          <p:spPr>
            <a:xfrm rot="10800000">
              <a:off x="2352" y="1488"/>
              <a:ext cx="0" cy="2256"/>
            </a:xfrm>
            <a:prstGeom prst="straightConnector1">
              <a:avLst/>
            </a:prstGeom>
            <a:noFill/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40"/>
            <p:cNvCxnSpPr/>
            <p:nvPr/>
          </p:nvCxnSpPr>
          <p:spPr>
            <a:xfrm rot="10800000">
              <a:off x="2736" y="1488"/>
              <a:ext cx="0" cy="2256"/>
            </a:xfrm>
            <a:prstGeom prst="straightConnector1">
              <a:avLst/>
            </a:prstGeom>
            <a:noFill/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40"/>
            <p:cNvCxnSpPr/>
            <p:nvPr/>
          </p:nvCxnSpPr>
          <p:spPr>
            <a:xfrm rot="10800000">
              <a:off x="3360" y="1488"/>
              <a:ext cx="0" cy="2256"/>
            </a:xfrm>
            <a:prstGeom prst="straightConnector1">
              <a:avLst/>
            </a:prstGeom>
            <a:noFill/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40"/>
            <p:cNvCxnSpPr/>
            <p:nvPr/>
          </p:nvCxnSpPr>
          <p:spPr>
            <a:xfrm rot="10800000">
              <a:off x="3840" y="1488"/>
              <a:ext cx="0" cy="2256"/>
            </a:xfrm>
            <a:prstGeom prst="straightConnector1">
              <a:avLst/>
            </a:prstGeom>
            <a:noFill/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40"/>
            <p:cNvCxnSpPr/>
            <p:nvPr/>
          </p:nvCxnSpPr>
          <p:spPr>
            <a:xfrm rot="10800000">
              <a:off x="1872" y="1488"/>
              <a:ext cx="0" cy="2256"/>
            </a:xfrm>
            <a:prstGeom prst="straightConnector1">
              <a:avLst/>
            </a:prstGeom>
            <a:noFill/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40"/>
            <p:cNvCxnSpPr/>
            <p:nvPr/>
          </p:nvCxnSpPr>
          <p:spPr>
            <a:xfrm rot="10800000">
              <a:off x="1392" y="1536"/>
              <a:ext cx="0" cy="2208"/>
            </a:xfrm>
            <a:prstGeom prst="straightConnector1">
              <a:avLst/>
            </a:prstGeom>
            <a:noFill/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40"/>
            <p:cNvCxnSpPr/>
            <p:nvPr/>
          </p:nvCxnSpPr>
          <p:spPr>
            <a:xfrm rot="10800000">
              <a:off x="4608" y="1488"/>
              <a:ext cx="0" cy="2256"/>
            </a:xfrm>
            <a:prstGeom prst="straightConnector1">
              <a:avLst/>
            </a:prstGeom>
            <a:noFill/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40"/>
            <p:cNvCxnSpPr/>
            <p:nvPr/>
          </p:nvCxnSpPr>
          <p:spPr>
            <a:xfrm rot="10800000">
              <a:off x="1056" y="1488"/>
              <a:ext cx="0" cy="2256"/>
            </a:xfrm>
            <a:prstGeom prst="straightConnector1">
              <a:avLst/>
            </a:prstGeom>
            <a:noFill/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7" name="Google Shape;507;p40"/>
          <p:cNvSpPr/>
          <p:nvPr/>
        </p:nvSpPr>
        <p:spPr>
          <a:xfrm>
            <a:off x="2873375" y="2418826"/>
            <a:ext cx="598488" cy="7620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FFFFFF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3471864" y="2418826"/>
            <a:ext cx="854075" cy="7620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FFFFFF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GRAPHICS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9" name="Google Shape;509;p40"/>
          <p:cNvSpPr/>
          <p:nvPr/>
        </p:nvSpPr>
        <p:spPr>
          <a:xfrm>
            <a:off x="4325938" y="2418826"/>
            <a:ext cx="855662" cy="7620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FFFFFF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0" name="Google Shape;510;p40"/>
          <p:cNvSpPr/>
          <p:nvPr/>
        </p:nvSpPr>
        <p:spPr>
          <a:xfrm>
            <a:off x="5181601" y="2418826"/>
            <a:ext cx="682625" cy="7620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FFFFFF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HI-FI 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AUDIO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5864225" y="2418826"/>
            <a:ext cx="1111250" cy="7620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FFFFFF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STREAMING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VIDEO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6975476" y="2418826"/>
            <a:ext cx="855663" cy="7620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FFFFFF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DIGITAL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VIDEO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3" name="Google Shape;513;p40"/>
          <p:cNvSpPr/>
          <p:nvPr/>
        </p:nvSpPr>
        <p:spPr>
          <a:xfrm>
            <a:off x="7831139" y="2418826"/>
            <a:ext cx="1366837" cy="7620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FFFFFF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MULTI-CHANNEL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VIDEO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4" name="Google Shape;514;p40"/>
          <p:cNvSpPr/>
          <p:nvPr/>
        </p:nvSpPr>
        <p:spPr>
          <a:xfrm>
            <a:off x="4295775" y="5009627"/>
            <a:ext cx="2286000" cy="449263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F4F67"/>
              </a:gs>
              <a:gs pos="50000">
                <a:srgbClr val="FFFFFF"/>
              </a:gs>
              <a:gs pos="100000">
                <a:srgbClr val="DF4F6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802.15.1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Bluetooth1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5" name="Google Shape;515;p40"/>
          <p:cNvSpPr/>
          <p:nvPr/>
        </p:nvSpPr>
        <p:spPr>
          <a:xfrm>
            <a:off x="4625975" y="4400027"/>
            <a:ext cx="2514600" cy="46672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F4F67"/>
              </a:gs>
              <a:gs pos="50000">
                <a:srgbClr val="FFFFFF"/>
              </a:gs>
              <a:gs pos="100000">
                <a:srgbClr val="DF4F6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802.15.1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Bluetooth 2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3071814" y="3066526"/>
            <a:ext cx="1152525" cy="2376488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3333CC"/>
              </a:gs>
              <a:gs pos="50000">
                <a:schemeClr val="lt1"/>
              </a:gs>
              <a:gs pos="100000">
                <a:srgbClr val="3333CC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802.15.4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ZigBee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5448300" y="3426889"/>
            <a:ext cx="2743200" cy="304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802.11b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6383338" y="3785664"/>
            <a:ext cx="2819400" cy="304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802.11a/HL2 &amp; 802.11g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4" name="Google Shape;524;p41"/>
          <p:cNvSpPr txBox="1"/>
          <p:nvPr>
            <p:ph type="ctr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ookman Old Style"/>
              <a:buNone/>
            </a:pPr>
            <a:r>
              <a:rPr i="1" lang="en-US" sz="480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  <a:endParaRPr/>
          </a:p>
        </p:txBody>
      </p:sp>
      <p:sp>
        <p:nvSpPr>
          <p:cNvPr id="525" name="Google Shape;525;p41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1"/>
          <p:cNvSpPr txBox="1"/>
          <p:nvPr>
            <p:ph idx="1" type="subTitle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- NEIL ARMSTRONG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2959608" y="1884028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ZigBee is a technological standard designed for control and sensor networks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Based on the IEEE 802.15.4 Standard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Created by the ZigBee Alliance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2959608" y="1892417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Operates in Personal Area Networks (PAN</a:t>
            </a: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</a:t>
            </a: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s) and device-to-device networks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Connectivity between small packet devices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Control of lights, switches, thermostats, appliances, etc.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2971800" y="2603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History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2959608" y="1900806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Development started 1998, when many engineers realized that WiFi and Bluetooth were going to be unsuitable for many applications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IEEE 802.15.4 standard was completed in May 2003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ZigBee Alliance 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2959608" y="1892417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Organization defining global standards for reliable, cost‐effective, low power wireless applications</a:t>
            </a:r>
            <a:endParaRPr/>
          </a:p>
          <a:p>
            <a:pPr indent="-141223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consortium of end users and solution providers, primarily responsible for the development of the 802.15.4 standard</a:t>
            </a:r>
            <a:endParaRPr/>
          </a:p>
          <a:p>
            <a:pPr indent="-141223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Developing applications and network capability utilizing the 802.15.4 packet delivery mechanism</a:t>
            </a:r>
            <a:endParaRPr/>
          </a:p>
          <a:p>
            <a:pPr indent="-141223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41223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ZigBee Alliance" id="140" name="Google Shape;140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241300"/>
            <a:ext cx="2376488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Characteristics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2819400" y="1901505"/>
            <a:ext cx="8229600" cy="49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 cost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 power consumption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 data rate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Relatively short transmission range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Scalability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Reliability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Flexible protocol design suitable for many applications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2959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Security 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2959608" y="1884028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Encryption specified for MAC, Network</a:t>
            </a:r>
            <a:r>
              <a:rPr lang="en-US" sz="3200">
                <a:solidFill>
                  <a:srgbClr val="DF4F67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 APS layers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Encryprion/Authentication mode CCM(CTR +CBC-MAC)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CTR is a counter based encryption mode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CBC-MAC provides data integrity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security is based on 128bit key and AES-128 block encryption method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246120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Applications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2863074" y="3398123"/>
            <a:ext cx="1635125" cy="1587500"/>
          </a:xfrm>
          <a:prstGeom prst="ellipse">
            <a:avLst/>
          </a:prstGeom>
          <a:solidFill>
            <a:srgbClr val="6666FF"/>
          </a:solidFill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PERSONAL HEALTH CARE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62" name="Google Shape;162;p22"/>
          <p:cNvCxnSpPr/>
          <p:nvPr/>
        </p:nvCxnSpPr>
        <p:spPr>
          <a:xfrm rot="10800000">
            <a:off x="7478222" y="5578679"/>
            <a:ext cx="0" cy="673100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22"/>
          <p:cNvSpPr txBox="1"/>
          <p:nvPr/>
        </p:nvSpPr>
        <p:spPr>
          <a:xfrm>
            <a:off x="4987434" y="3445079"/>
            <a:ext cx="2863850" cy="106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ZigBee</a:t>
            </a:r>
            <a:endParaRPr sz="28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LOW DATA-RATE 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RADIO DEVICES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5946285" y="4905579"/>
            <a:ext cx="1635125" cy="15875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HOME AUTOMATION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light-blackonyellow" id="165" name="Google Shape;165;p22"/>
          <p:cNvPicPr preferRelativeResize="0"/>
          <p:nvPr/>
        </p:nvPicPr>
        <p:blipFill rotWithShape="1">
          <a:blip r:embed="rId3">
            <a:alphaModFix/>
          </a:blip>
          <a:srcRect b="1224" l="0" r="3947" t="0"/>
          <a:stretch/>
        </p:blipFill>
        <p:spPr>
          <a:xfrm>
            <a:off x="6543185" y="5154816"/>
            <a:ext cx="346075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6245535" y="1877429"/>
            <a:ext cx="1635125" cy="1587500"/>
          </a:xfrm>
          <a:prstGeom prst="ellipse">
            <a:avLst/>
          </a:prstGeom>
          <a:solidFill>
            <a:srgbClr val="CC66FF"/>
          </a:solidFill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CONSUMER ELECTRONICS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tv-blackonpurple" id="167" name="Google Shape;167;p22"/>
          <p:cNvPicPr preferRelativeResize="0"/>
          <p:nvPr/>
        </p:nvPicPr>
        <p:blipFill rotWithShape="1">
          <a:blip r:embed="rId4">
            <a:alphaModFix/>
          </a:blip>
          <a:srcRect b="1780" l="0" r="899" t="0"/>
          <a:stretch/>
        </p:blipFill>
        <p:spPr>
          <a:xfrm>
            <a:off x="6532872" y="2091742"/>
            <a:ext cx="939800" cy="6080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8003684" y="1997280"/>
            <a:ext cx="1411288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TV VCR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DVD/CD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Remote control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7698884" y="5140529"/>
            <a:ext cx="2209800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security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HVAC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lighting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closures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6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7435360" y="3521279"/>
            <a:ext cx="1635125" cy="1587500"/>
          </a:xfrm>
          <a:prstGeom prst="ellipse">
            <a:avLst/>
          </a:prstGeom>
          <a:solidFill>
            <a:srgbClr val="CC3300"/>
          </a:solidFill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PC &amp; PERIPHERALS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pc-blackworange" id="171" name="Google Shape;171;p22"/>
          <p:cNvPicPr preferRelativeResize="0"/>
          <p:nvPr/>
        </p:nvPicPr>
        <p:blipFill rotWithShape="1">
          <a:blip r:embed="rId5">
            <a:alphaModFix/>
          </a:blip>
          <a:srcRect b="0" l="0" r="3030" t="0"/>
          <a:stretch/>
        </p:blipFill>
        <p:spPr>
          <a:xfrm>
            <a:off x="7840173" y="3686380"/>
            <a:ext cx="725487" cy="53181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2649549" y="4864305"/>
            <a:ext cx="1377448" cy="1083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consoles</a:t>
            </a:r>
            <a:b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portables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educational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4000010" y="4753179"/>
            <a:ext cx="1635125" cy="1587500"/>
          </a:xfrm>
          <a:prstGeom prst="ellipse">
            <a:avLst/>
          </a:prstGeom>
          <a:solidFill>
            <a:srgbClr val="99FF66"/>
          </a:solidFill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TOYS &amp; 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GAMES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gamepad-black-onorange" id="174" name="Google Shape;174;p22"/>
          <p:cNvPicPr preferRelativeResize="0"/>
          <p:nvPr/>
        </p:nvPicPr>
        <p:blipFill rotWithShape="1">
          <a:blip r:embed="rId6">
            <a:alphaModFix/>
          </a:blip>
          <a:srcRect b="1829" l="1843" r="690" t="1465"/>
          <a:stretch/>
        </p:blipFill>
        <p:spPr>
          <a:xfrm>
            <a:off x="4396885" y="4883354"/>
            <a:ext cx="777875" cy="4714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2"/>
          <p:cNvGrpSpPr/>
          <p:nvPr/>
        </p:nvGrpSpPr>
        <p:grpSpPr>
          <a:xfrm>
            <a:off x="4214631" y="1821863"/>
            <a:ext cx="1635125" cy="1587500"/>
            <a:chOff x="1749" y="1128"/>
            <a:chExt cx="1152" cy="1152"/>
          </a:xfrm>
        </p:grpSpPr>
        <p:sp>
          <p:nvSpPr>
            <p:cNvPr id="176" name="Google Shape;176;p22"/>
            <p:cNvSpPr/>
            <p:nvPr/>
          </p:nvSpPr>
          <p:spPr>
            <a:xfrm>
              <a:off x="1749" y="1128"/>
              <a:ext cx="1152" cy="115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1" anchor="b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INDUSTRIAL &amp; COMMERCIAL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descr="work-blackongreen" id="177" name="Google Shape;177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16" y="1307"/>
              <a:ext cx="418" cy="41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</p:pic>
      </p:grpSp>
      <p:sp>
        <p:nvSpPr>
          <p:cNvPr id="178" name="Google Shape;178;p22"/>
          <p:cNvSpPr txBox="1"/>
          <p:nvPr/>
        </p:nvSpPr>
        <p:spPr>
          <a:xfrm>
            <a:off x="2718896" y="1692480"/>
            <a:ext cx="1322388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monitors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sensors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automation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control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9105410" y="3445079"/>
            <a:ext cx="1090613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mouse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keyboard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joystick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373999" y="3673679"/>
            <a:ext cx="1483011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monitors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diagnostics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sensors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hlink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man-blackonblue" id="181" name="Google Shape;181;p22"/>
          <p:cNvPicPr preferRelativeResize="0"/>
          <p:nvPr/>
        </p:nvPicPr>
        <p:blipFill rotWithShape="1">
          <a:blip r:embed="rId8">
            <a:alphaModFix/>
          </a:blip>
          <a:srcRect b="1704" l="0" r="2424" t="0"/>
          <a:stretch/>
        </p:blipFill>
        <p:spPr>
          <a:xfrm>
            <a:off x="3382185" y="3529886"/>
            <a:ext cx="514350" cy="71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