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9144000" cy="6858000"/>
  <p:embeddedFontLs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7CF4323-B440-4E13-A02A-4AEAB422266D}">
  <a:tblStyle styleId="{37CF4323-B440-4E13-A02A-4AEAB422266D}" styleName="Table_0">
    <a:wholeTbl>
      <a:tcTxStyle b="off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5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4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algn="ctr">
              <a:lnSpc>
                <a:spcPct val="44285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44285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44285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44285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44285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44285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44285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44285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44285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/>
          <p:nvPr>
            <p:ph idx="2" type="pic"/>
          </p:nvPr>
        </p:nvSpPr>
        <p:spPr>
          <a:xfrm>
            <a:off x="866442" y="685800"/>
            <a:ext cx="662096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algn="ctr">
              <a:lnSpc>
                <a:spcPct val="44285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44285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44285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44285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44285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44285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44285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44285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44285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866442" y="1447800"/>
            <a:ext cx="6620968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866442" y="3657600"/>
            <a:ext cx="6620968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algn="ctr">
              <a:lnSpc>
                <a:spcPct val="44285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44285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44285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44285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44285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44285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44285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44285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44285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1181409" y="1447800"/>
            <a:ext cx="6001049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1448177" y="3771174"/>
            <a:ext cx="546115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13"/>
          <p:cNvSpPr txBox="1"/>
          <p:nvPr>
            <p:ph idx="2" type="body"/>
          </p:nvPr>
        </p:nvSpPr>
        <p:spPr>
          <a:xfrm>
            <a:off x="866442" y="4350657"/>
            <a:ext cx="6620968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algn="ctr">
              <a:lnSpc>
                <a:spcPct val="44285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44285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44285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44285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44285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44285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44285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44285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44285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66441" y="3124201"/>
            <a:ext cx="6620969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algn="ctr">
              <a:lnSpc>
                <a:spcPct val="44285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44285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44285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44285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44285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44285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44285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44285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44285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474834" y="1981200"/>
            <a:ext cx="22107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489475" y="2667000"/>
            <a:ext cx="219608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15"/>
          <p:cNvSpPr txBox="1"/>
          <p:nvPr>
            <p:ph idx="3" type="body"/>
          </p:nvPr>
        </p:nvSpPr>
        <p:spPr>
          <a:xfrm>
            <a:off x="2913504" y="1981200"/>
            <a:ext cx="22027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15"/>
          <p:cNvSpPr txBox="1"/>
          <p:nvPr>
            <p:ph idx="4" type="body"/>
          </p:nvPr>
        </p:nvSpPr>
        <p:spPr>
          <a:xfrm>
            <a:off x="2905586" y="2667000"/>
            <a:ext cx="2210671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15"/>
          <p:cNvSpPr txBox="1"/>
          <p:nvPr>
            <p:ph idx="5" type="body"/>
          </p:nvPr>
        </p:nvSpPr>
        <p:spPr>
          <a:xfrm>
            <a:off x="5344917" y="1981200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5"/>
          <p:cNvSpPr txBox="1"/>
          <p:nvPr>
            <p:ph idx="6" type="body"/>
          </p:nvPr>
        </p:nvSpPr>
        <p:spPr>
          <a:xfrm>
            <a:off x="5344917" y="2667000"/>
            <a:ext cx="2199658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15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algn="ctr">
              <a:lnSpc>
                <a:spcPct val="44285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44285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44285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44285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44285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44285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44285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44285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44285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489475" y="4250949"/>
            <a:ext cx="2205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16"/>
          <p:cNvSpPr/>
          <p:nvPr>
            <p:ph idx="2" type="pic"/>
          </p:nvPr>
        </p:nvSpPr>
        <p:spPr>
          <a:xfrm>
            <a:off x="489475" y="2209800"/>
            <a:ext cx="22056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3" type="body"/>
          </p:nvPr>
        </p:nvSpPr>
        <p:spPr>
          <a:xfrm>
            <a:off x="489475" y="4827212"/>
            <a:ext cx="2205612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16"/>
          <p:cNvSpPr txBox="1"/>
          <p:nvPr>
            <p:ph idx="4" type="body"/>
          </p:nvPr>
        </p:nvSpPr>
        <p:spPr>
          <a:xfrm>
            <a:off x="2917792" y="4250949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16"/>
          <p:cNvSpPr/>
          <p:nvPr>
            <p:ph idx="5" type="pic"/>
          </p:nvPr>
        </p:nvSpPr>
        <p:spPr>
          <a:xfrm>
            <a:off x="2917791" y="2209800"/>
            <a:ext cx="2198466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6" type="body"/>
          </p:nvPr>
        </p:nvSpPr>
        <p:spPr>
          <a:xfrm>
            <a:off x="2916776" y="4827211"/>
            <a:ext cx="2201378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16"/>
          <p:cNvSpPr txBox="1"/>
          <p:nvPr>
            <p:ph idx="7" type="body"/>
          </p:nvPr>
        </p:nvSpPr>
        <p:spPr>
          <a:xfrm>
            <a:off x="5344917" y="4250949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16"/>
          <p:cNvSpPr/>
          <p:nvPr>
            <p:ph idx="8" type="pic"/>
          </p:nvPr>
        </p:nvSpPr>
        <p:spPr>
          <a:xfrm>
            <a:off x="5344916" y="2209800"/>
            <a:ext cx="2199658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9" type="body"/>
          </p:nvPr>
        </p:nvSpPr>
        <p:spPr>
          <a:xfrm>
            <a:off x="5344824" y="4827209"/>
            <a:ext cx="2202571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16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algn="ctr">
              <a:lnSpc>
                <a:spcPct val="44285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44285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44285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44285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44285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44285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44285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44285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44285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 rot="5400000">
            <a:off x="2085787" y="794839"/>
            <a:ext cx="4195481" cy="671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algn="ctr">
              <a:lnSpc>
                <a:spcPct val="44285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44285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44285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44285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44285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44285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44285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44285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44285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algn="ctr">
              <a:lnSpc>
                <a:spcPct val="44285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44285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44285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44285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44285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44285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44285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44285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44285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algn="ctr">
              <a:lnSpc>
                <a:spcPct val="44285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44285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44285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44285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44285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44285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44285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44285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44285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algn="ctr">
              <a:lnSpc>
                <a:spcPct val="44285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44285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44285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44285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44285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44285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44285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44285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44285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algn="ctr">
              <a:lnSpc>
                <a:spcPct val="44285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44285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44285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44285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44285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44285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44285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44285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44285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66443" y="2861734"/>
            <a:ext cx="662096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algn="ctr">
              <a:lnSpc>
                <a:spcPct val="44285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44285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44285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44285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44285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44285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44285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44285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44285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algn="ctr">
              <a:lnSpc>
                <a:spcPct val="44285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44285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44285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44285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44285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44285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44285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44285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44285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827700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827700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4241976" y="1905000"/>
            <a:ext cx="3298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6" name="Google Shape;56;p8"/>
          <p:cNvSpPr txBox="1"/>
          <p:nvPr>
            <p:ph idx="4" type="body"/>
          </p:nvPr>
        </p:nvSpPr>
        <p:spPr>
          <a:xfrm>
            <a:off x="4241976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algn="ctr">
              <a:lnSpc>
                <a:spcPct val="44285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44285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44285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44285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44285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44285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44285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44285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44285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algn="ctr">
              <a:lnSpc>
                <a:spcPct val="44285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44285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44285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44285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44285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44285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44285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44285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44285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5213517" y="1143000"/>
            <a:ext cx="2400925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algn="ctr">
              <a:lnSpc>
                <a:spcPct val="44285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44285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44285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44285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44285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44285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44285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44285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44285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4CB9C3">
                  <a:alpha val="13725"/>
                </a:srgbClr>
              </a:gs>
              <a:gs pos="36000">
                <a:srgbClr val="4CB9C3">
                  <a:alpha val="6666"/>
                </a:srgbClr>
              </a:gs>
              <a:gs pos="73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4CB9C3">
                  <a:alpha val="8627"/>
                </a:srgbClr>
              </a:gs>
              <a:gs pos="36000">
                <a:srgbClr val="4CB9C3">
                  <a:alpha val="4705"/>
                </a:srgbClr>
              </a:gs>
              <a:gs pos="66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4CB9C3">
                  <a:alpha val="10980"/>
                </a:srgbClr>
              </a:gs>
              <a:gs pos="36000">
                <a:srgbClr val="4CB9C3">
                  <a:alpha val="9803"/>
                </a:srgbClr>
              </a:gs>
              <a:gs pos="75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4CB9C3">
                  <a:alpha val="7843"/>
                </a:srgbClr>
              </a:gs>
              <a:gs pos="36000">
                <a:srgbClr val="4CB9C3">
                  <a:alpha val="7843"/>
                </a:srgbClr>
              </a:gs>
              <a:gs pos="72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38100" marR="0" rtl="0" algn="ctr">
              <a:lnSpc>
                <a:spcPct val="44269"/>
              </a:lnSpc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8100" marR="0" rtl="0" algn="ctr">
              <a:lnSpc>
                <a:spcPct val="44269"/>
              </a:lnSpc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38100" marR="0" rtl="0" algn="ctr">
              <a:lnSpc>
                <a:spcPct val="44269"/>
              </a:lnSpc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38100" marR="0" rtl="0" algn="ctr">
              <a:lnSpc>
                <a:spcPct val="44269"/>
              </a:lnSpc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38100" marR="0" rtl="0" algn="ctr">
              <a:lnSpc>
                <a:spcPct val="44269"/>
              </a:lnSpc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38100" marR="0" rtl="0" algn="ctr">
              <a:lnSpc>
                <a:spcPct val="44269"/>
              </a:lnSpc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38100" marR="0" rtl="0" algn="ctr">
              <a:lnSpc>
                <a:spcPct val="44269"/>
              </a:lnSpc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8100" marR="0" rtl="0" algn="ctr">
              <a:lnSpc>
                <a:spcPct val="44269"/>
              </a:lnSpc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8100" marR="0" rtl="0" algn="ctr">
              <a:lnSpc>
                <a:spcPct val="44269"/>
              </a:lnSpc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dash7.org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8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1447800" y="4084758"/>
            <a:ext cx="6324600" cy="18588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Compiled by :- Rashmi Pote</a:t>
            </a:r>
            <a:br>
              <a:rPr b="1" lang="en-US" sz="4000">
                <a:latin typeface="Arial"/>
                <a:ea typeface="Arial"/>
                <a:cs typeface="Arial"/>
                <a:sym typeface="Arial"/>
              </a:rPr>
            </a:br>
            <a:br>
              <a:rPr b="1" lang="en-US" sz="4000">
                <a:latin typeface="Arial"/>
                <a:ea typeface="Arial"/>
                <a:cs typeface="Arial"/>
                <a:sym typeface="Arial"/>
              </a:rPr>
            </a:b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Reference DASH7 Alliance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1856358" y="2060829"/>
            <a:ext cx="5364734" cy="141541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type="title"/>
          </p:nvPr>
        </p:nvSpPr>
        <p:spPr>
          <a:xfrm>
            <a:off x="3303270" y="461594"/>
            <a:ext cx="3630930" cy="659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Mesh WSN</a:t>
            </a:r>
            <a:endParaRPr/>
          </a:p>
        </p:txBody>
      </p:sp>
      <p:sp>
        <p:nvSpPr>
          <p:cNvPr id="248" name="Google Shape;248;p2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38100" rtl="0" algn="ctr">
              <a:lnSpc>
                <a:spcPct val="4428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49" name="Google Shape;249;p28"/>
          <p:cNvGrpSpPr/>
          <p:nvPr/>
        </p:nvGrpSpPr>
        <p:grpSpPr>
          <a:xfrm>
            <a:off x="395541" y="1155700"/>
            <a:ext cx="8496935" cy="3856990"/>
            <a:chOff x="395541" y="1268857"/>
            <a:chExt cx="8496935" cy="3856990"/>
          </a:xfrm>
        </p:grpSpPr>
        <p:sp>
          <p:nvSpPr>
            <p:cNvPr id="250" name="Google Shape;250;p28"/>
            <p:cNvSpPr/>
            <p:nvPr/>
          </p:nvSpPr>
          <p:spPr>
            <a:xfrm>
              <a:off x="395541" y="1268857"/>
              <a:ext cx="8496935" cy="3856990"/>
            </a:xfrm>
            <a:custGeom>
              <a:rect b="b" l="l" r="r" t="t"/>
              <a:pathLst>
                <a:path extrusionOk="0" h="3856990" w="8496935">
                  <a:moveTo>
                    <a:pt x="8496935" y="0"/>
                  </a:moveTo>
                  <a:lnTo>
                    <a:pt x="0" y="0"/>
                  </a:lnTo>
                  <a:lnTo>
                    <a:pt x="0" y="3856990"/>
                  </a:lnTo>
                  <a:lnTo>
                    <a:pt x="8496935" y="3856990"/>
                  </a:lnTo>
                  <a:lnTo>
                    <a:pt x="8496935" y="0"/>
                  </a:lnTo>
                  <a:close/>
                </a:path>
              </a:pathLst>
            </a:custGeom>
            <a:solidFill>
              <a:srgbClr val="FFFFFF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395541" y="1268857"/>
              <a:ext cx="8496935" cy="3856990"/>
            </a:xfrm>
            <a:custGeom>
              <a:rect b="b" l="l" r="r" t="t"/>
              <a:pathLst>
                <a:path extrusionOk="0" h="3856990" w="8496935">
                  <a:moveTo>
                    <a:pt x="0" y="3856990"/>
                  </a:moveTo>
                  <a:lnTo>
                    <a:pt x="8496935" y="3856990"/>
                  </a:lnTo>
                  <a:lnTo>
                    <a:pt x="8496935" y="0"/>
                  </a:lnTo>
                  <a:lnTo>
                    <a:pt x="0" y="0"/>
                  </a:lnTo>
                  <a:lnTo>
                    <a:pt x="0" y="3856990"/>
                  </a:lnTo>
                  <a:close/>
                </a:path>
              </a:pathLst>
            </a:custGeom>
            <a:noFill/>
            <a:ln cap="flat" cmpd="sng" w="25400">
              <a:solidFill>
                <a:srgbClr val="F785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1239646" y="1335151"/>
              <a:ext cx="7004811" cy="379069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53" name="Google Shape;253;p28"/>
          <p:cNvSpPr txBox="1"/>
          <p:nvPr/>
        </p:nvSpPr>
        <p:spPr>
          <a:xfrm>
            <a:off x="762000" y="5230609"/>
            <a:ext cx="7772400" cy="1170191"/>
          </a:xfrm>
          <a:prstGeom prst="rect">
            <a:avLst/>
          </a:prstGeom>
          <a:solidFill>
            <a:srgbClr val="FFFFFF">
              <a:alpha val="79607"/>
            </a:srgbClr>
          </a:solidFill>
          <a:ln cap="flat" cmpd="sng" w="25400">
            <a:solidFill>
              <a:srgbClr val="F785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944370" marR="193611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7C0"/>
                </a:solidFill>
                <a:latin typeface="Arial"/>
                <a:ea typeface="Arial"/>
                <a:cs typeface="Arial"/>
                <a:sym typeface="Arial"/>
              </a:rPr>
              <a:t>Range depends on number of router nodes  Congestion - Routing complexity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7C0"/>
                </a:solidFill>
                <a:latin typeface="Arial"/>
                <a:ea typeface="Arial"/>
                <a:cs typeface="Arial"/>
                <a:sym typeface="Arial"/>
              </a:rPr>
              <a:t>Latency due to propagation through the network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7C0"/>
                </a:solidFill>
                <a:latin typeface="Arial"/>
                <a:ea typeface="Arial"/>
                <a:cs typeface="Arial"/>
                <a:sym typeface="Arial"/>
              </a:rPr>
              <a:t>Routers need to be powered and add to the overall consumption of the system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type="title"/>
          </p:nvPr>
        </p:nvSpPr>
        <p:spPr>
          <a:xfrm>
            <a:off x="3780282" y="461594"/>
            <a:ext cx="2620518" cy="659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DASH7</a:t>
            </a:r>
            <a:endParaRPr/>
          </a:p>
        </p:txBody>
      </p:sp>
      <p:sp>
        <p:nvSpPr>
          <p:cNvPr id="259" name="Google Shape;259;p2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DASH7 Alliance Protocol</a:t>
            </a:r>
            <a:endParaRPr/>
          </a:p>
        </p:txBody>
      </p:sp>
      <p:sp>
        <p:nvSpPr>
          <p:cNvPr id="260" name="Google Shape;260;p2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38100" rtl="0" algn="ctr">
              <a:lnSpc>
                <a:spcPct val="4428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61" name="Google Shape;261;p29"/>
          <p:cNvGrpSpPr/>
          <p:nvPr/>
        </p:nvGrpSpPr>
        <p:grpSpPr>
          <a:xfrm>
            <a:off x="395541" y="1372223"/>
            <a:ext cx="8496935" cy="4177029"/>
            <a:chOff x="395541" y="1124711"/>
            <a:chExt cx="8496935" cy="4177029"/>
          </a:xfrm>
        </p:grpSpPr>
        <p:sp>
          <p:nvSpPr>
            <p:cNvPr id="262" name="Google Shape;262;p29"/>
            <p:cNvSpPr/>
            <p:nvPr/>
          </p:nvSpPr>
          <p:spPr>
            <a:xfrm>
              <a:off x="395541" y="1124711"/>
              <a:ext cx="8496935" cy="4177029"/>
            </a:xfrm>
            <a:custGeom>
              <a:rect b="b" l="l" r="r" t="t"/>
              <a:pathLst>
                <a:path extrusionOk="0" h="4177029" w="8496935">
                  <a:moveTo>
                    <a:pt x="8496935" y="0"/>
                  </a:moveTo>
                  <a:lnTo>
                    <a:pt x="0" y="0"/>
                  </a:lnTo>
                  <a:lnTo>
                    <a:pt x="0" y="4176522"/>
                  </a:lnTo>
                  <a:lnTo>
                    <a:pt x="8496935" y="4176522"/>
                  </a:lnTo>
                  <a:lnTo>
                    <a:pt x="8496935" y="0"/>
                  </a:lnTo>
                  <a:close/>
                </a:path>
              </a:pathLst>
            </a:custGeom>
            <a:solidFill>
              <a:srgbClr val="FFFFFF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395541" y="1124711"/>
              <a:ext cx="8496935" cy="4177029"/>
            </a:xfrm>
            <a:custGeom>
              <a:rect b="b" l="l" r="r" t="t"/>
              <a:pathLst>
                <a:path extrusionOk="0" h="4177029" w="8496935">
                  <a:moveTo>
                    <a:pt x="0" y="4176522"/>
                  </a:moveTo>
                  <a:lnTo>
                    <a:pt x="8496935" y="4176522"/>
                  </a:lnTo>
                  <a:lnTo>
                    <a:pt x="8496935" y="0"/>
                  </a:lnTo>
                  <a:lnTo>
                    <a:pt x="0" y="0"/>
                  </a:lnTo>
                  <a:lnTo>
                    <a:pt x="0" y="4176522"/>
                  </a:lnTo>
                  <a:close/>
                </a:path>
              </a:pathLst>
            </a:custGeom>
            <a:noFill/>
            <a:ln cap="flat" cmpd="sng" w="25400">
              <a:solidFill>
                <a:srgbClr val="F785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1608073" y="1124711"/>
              <a:ext cx="5988177" cy="410451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65" name="Google Shape;265;p29"/>
          <p:cNvSpPr txBox="1"/>
          <p:nvPr/>
        </p:nvSpPr>
        <p:spPr>
          <a:xfrm>
            <a:off x="1066800" y="5621656"/>
            <a:ext cx="7328444" cy="1170191"/>
          </a:xfrm>
          <a:prstGeom prst="rect">
            <a:avLst/>
          </a:prstGeom>
          <a:solidFill>
            <a:srgbClr val="FFFFFF">
              <a:alpha val="79607"/>
            </a:srgbClr>
          </a:solidFill>
          <a:ln cap="flat" cmpd="sng" w="25400">
            <a:solidFill>
              <a:srgbClr val="F795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7C0"/>
                </a:solidFill>
                <a:latin typeface="Arial"/>
                <a:ea typeface="Arial"/>
                <a:cs typeface="Arial"/>
                <a:sym typeface="Arial"/>
              </a:rPr>
              <a:t>Range of Gateway can be extended by subcontrollers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7C0"/>
                </a:solidFill>
                <a:latin typeface="Arial"/>
                <a:ea typeface="Arial"/>
                <a:cs typeface="Arial"/>
                <a:sym typeface="Arial"/>
              </a:rPr>
              <a:t>Simple routing (2 hops)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49300" marR="74231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7C0"/>
                </a:solidFill>
                <a:latin typeface="Arial"/>
                <a:ea typeface="Arial"/>
                <a:cs typeface="Arial"/>
                <a:sym typeface="Arial"/>
              </a:rPr>
              <a:t>Subcontrollers need to be powered but only a few are needed  Tag-2-Tag communication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30"/>
          <p:cNvGrpSpPr/>
          <p:nvPr/>
        </p:nvGrpSpPr>
        <p:grpSpPr>
          <a:xfrm>
            <a:off x="395541" y="1798027"/>
            <a:ext cx="8496935" cy="4735830"/>
            <a:chOff x="395541" y="1340827"/>
            <a:chExt cx="8496935" cy="4735830"/>
          </a:xfrm>
        </p:grpSpPr>
        <p:sp>
          <p:nvSpPr>
            <p:cNvPr id="271" name="Google Shape;271;p30"/>
            <p:cNvSpPr/>
            <p:nvPr/>
          </p:nvSpPr>
          <p:spPr>
            <a:xfrm>
              <a:off x="395541" y="1340827"/>
              <a:ext cx="8496935" cy="4735830"/>
            </a:xfrm>
            <a:custGeom>
              <a:rect b="b" l="l" r="r" t="t"/>
              <a:pathLst>
                <a:path extrusionOk="0" h="4735830" w="8496935">
                  <a:moveTo>
                    <a:pt x="8496935" y="0"/>
                  </a:moveTo>
                  <a:lnTo>
                    <a:pt x="0" y="0"/>
                  </a:lnTo>
                  <a:lnTo>
                    <a:pt x="0" y="4735449"/>
                  </a:lnTo>
                  <a:lnTo>
                    <a:pt x="8496935" y="4735449"/>
                  </a:lnTo>
                  <a:lnTo>
                    <a:pt x="8496935" y="0"/>
                  </a:lnTo>
                  <a:close/>
                </a:path>
              </a:pathLst>
            </a:custGeom>
            <a:solidFill>
              <a:srgbClr val="FFFFFF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395541" y="1340827"/>
              <a:ext cx="8496935" cy="4735830"/>
            </a:xfrm>
            <a:custGeom>
              <a:rect b="b" l="l" r="r" t="t"/>
              <a:pathLst>
                <a:path extrusionOk="0" h="4735830" w="8496935">
                  <a:moveTo>
                    <a:pt x="0" y="4735449"/>
                  </a:moveTo>
                  <a:lnTo>
                    <a:pt x="8496935" y="4735449"/>
                  </a:lnTo>
                  <a:lnTo>
                    <a:pt x="8496935" y="0"/>
                  </a:lnTo>
                  <a:lnTo>
                    <a:pt x="0" y="0"/>
                  </a:lnTo>
                  <a:lnTo>
                    <a:pt x="0" y="4735449"/>
                  </a:lnTo>
                  <a:close/>
                </a:path>
              </a:pathLst>
            </a:custGeom>
            <a:noFill/>
            <a:ln cap="flat" cmpd="sng" w="25375">
              <a:solidFill>
                <a:srgbClr val="F785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73" name="Google Shape;273;p30"/>
          <p:cNvSpPr txBox="1"/>
          <p:nvPr>
            <p:ph type="title"/>
          </p:nvPr>
        </p:nvSpPr>
        <p:spPr>
          <a:xfrm>
            <a:off x="1447801" y="519811"/>
            <a:ext cx="6400800" cy="659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Communication Model</a:t>
            </a:r>
            <a:endParaRPr/>
          </a:p>
        </p:txBody>
      </p:sp>
      <p:sp>
        <p:nvSpPr>
          <p:cNvPr id="274" name="Google Shape;274;p3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38100" rtl="0" algn="ctr">
              <a:lnSpc>
                <a:spcPct val="4428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30"/>
          <p:cNvSpPr txBox="1"/>
          <p:nvPr/>
        </p:nvSpPr>
        <p:spPr>
          <a:xfrm>
            <a:off x="2226055" y="2023619"/>
            <a:ext cx="50101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77C0"/>
                </a:solidFill>
                <a:latin typeface="Arial"/>
                <a:ea typeface="Arial"/>
                <a:cs typeface="Arial"/>
                <a:sym typeface="Arial"/>
              </a:rPr>
              <a:t>Pull</a:t>
            </a:r>
            <a:endParaRPr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0"/>
          <p:cNvSpPr txBox="1"/>
          <p:nvPr/>
        </p:nvSpPr>
        <p:spPr>
          <a:xfrm>
            <a:off x="1342136" y="2519680"/>
            <a:ext cx="26308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7C0"/>
                </a:solidFill>
                <a:latin typeface="Arial"/>
                <a:ea typeface="Arial"/>
                <a:cs typeface="Arial"/>
                <a:sym typeface="Arial"/>
              </a:rPr>
              <a:t>To obtain spontaneous data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0"/>
          <p:cNvSpPr txBox="1"/>
          <p:nvPr/>
        </p:nvSpPr>
        <p:spPr>
          <a:xfrm>
            <a:off x="6343015" y="2057400"/>
            <a:ext cx="64516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77C0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endParaRPr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0"/>
          <p:cNvSpPr txBox="1"/>
          <p:nvPr/>
        </p:nvSpPr>
        <p:spPr>
          <a:xfrm>
            <a:off x="5358129" y="2519680"/>
            <a:ext cx="268351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7C0"/>
                </a:solidFill>
                <a:latin typeface="Arial"/>
                <a:ea typeface="Arial"/>
                <a:cs typeface="Arial"/>
                <a:sym typeface="Arial"/>
              </a:rPr>
              <a:t>For alarms and periodic data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9" name="Google Shape;279;p30"/>
          <p:cNvGrpSpPr/>
          <p:nvPr/>
        </p:nvGrpSpPr>
        <p:grpSpPr>
          <a:xfrm>
            <a:off x="1276477" y="3261360"/>
            <a:ext cx="6651370" cy="2529331"/>
            <a:chOff x="1276477" y="2987675"/>
            <a:chExt cx="6651370" cy="2529331"/>
          </a:xfrm>
        </p:grpSpPr>
        <p:sp>
          <p:nvSpPr>
            <p:cNvPr id="280" name="Google Shape;280;p30"/>
            <p:cNvSpPr/>
            <p:nvPr/>
          </p:nvSpPr>
          <p:spPr>
            <a:xfrm>
              <a:off x="1276477" y="2996946"/>
              <a:ext cx="2530094" cy="252006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5401817" y="2987675"/>
              <a:ext cx="2526030" cy="252006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 txBox="1"/>
          <p:nvPr/>
        </p:nvSpPr>
        <p:spPr>
          <a:xfrm>
            <a:off x="4800600" y="6231958"/>
            <a:ext cx="4191000" cy="321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Reference :-www.dash7.org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1"/>
          <p:cNvSpPr/>
          <p:nvPr/>
        </p:nvSpPr>
        <p:spPr>
          <a:xfrm>
            <a:off x="1902079" y="1076579"/>
            <a:ext cx="5375148" cy="486702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8" name="Google Shape;288;p31"/>
          <p:cNvSpPr txBox="1"/>
          <p:nvPr/>
        </p:nvSpPr>
        <p:spPr>
          <a:xfrm>
            <a:off x="3489452" y="3204845"/>
            <a:ext cx="1175385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23114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Open  Standard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1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38100" rtl="0" algn="ctr">
              <a:lnSpc>
                <a:spcPct val="4428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0" name="Google Shape;290;p31"/>
          <p:cNvSpPr txBox="1"/>
          <p:nvPr/>
        </p:nvSpPr>
        <p:spPr>
          <a:xfrm>
            <a:off x="6295135" y="3173731"/>
            <a:ext cx="706120" cy="9410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93979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Very  Low  Power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1"/>
          <p:cNvSpPr txBox="1"/>
          <p:nvPr/>
        </p:nvSpPr>
        <p:spPr>
          <a:xfrm>
            <a:off x="4800600" y="4790440"/>
            <a:ext cx="53721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27940" lvl="0" marL="4000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Security  Privacy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1"/>
          <p:cNvSpPr txBox="1"/>
          <p:nvPr/>
        </p:nvSpPr>
        <p:spPr>
          <a:xfrm>
            <a:off x="4686046" y="1864360"/>
            <a:ext cx="61341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635" lvl="0" marL="12065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Large  Number  Of Nodes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1"/>
          <p:cNvSpPr txBox="1"/>
          <p:nvPr/>
        </p:nvSpPr>
        <p:spPr>
          <a:xfrm>
            <a:off x="2116073" y="3114040"/>
            <a:ext cx="46164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8636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Low  Bitrate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1"/>
          <p:cNvSpPr txBox="1"/>
          <p:nvPr/>
        </p:nvSpPr>
        <p:spPr>
          <a:xfrm>
            <a:off x="2940557" y="1421765"/>
            <a:ext cx="486409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13334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Low  Cost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1"/>
          <p:cNvSpPr txBox="1"/>
          <p:nvPr/>
        </p:nvSpPr>
        <p:spPr>
          <a:xfrm>
            <a:off x="2288794" y="4902835"/>
            <a:ext cx="679450" cy="735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850">
            <a:noAutofit/>
          </a:bodyPr>
          <a:lstStyle/>
          <a:p>
            <a:pPr indent="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2209800" y="461594"/>
            <a:ext cx="4755643" cy="659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ISO/IEC 18000-7</a:t>
            </a:r>
            <a:endParaRPr/>
          </a:p>
        </p:txBody>
      </p:sp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38100" rtl="0" algn="ctr">
              <a:lnSpc>
                <a:spcPct val="4428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5" name="Google Shape;155;p20"/>
          <p:cNvGrpSpPr/>
          <p:nvPr/>
        </p:nvGrpSpPr>
        <p:grpSpPr>
          <a:xfrm>
            <a:off x="683564" y="1714106"/>
            <a:ext cx="7633334" cy="1035050"/>
            <a:chOff x="683564" y="1714106"/>
            <a:chExt cx="7633334" cy="1035050"/>
          </a:xfrm>
        </p:grpSpPr>
        <p:sp>
          <p:nvSpPr>
            <p:cNvPr id="156" name="Google Shape;156;p20"/>
            <p:cNvSpPr/>
            <p:nvPr/>
          </p:nvSpPr>
          <p:spPr>
            <a:xfrm>
              <a:off x="683564" y="1714106"/>
              <a:ext cx="7633334" cy="1035050"/>
            </a:xfrm>
            <a:custGeom>
              <a:rect b="b" l="l" r="r" t="t"/>
              <a:pathLst>
                <a:path extrusionOk="0" h="1035050" w="7633334">
                  <a:moveTo>
                    <a:pt x="7632827" y="0"/>
                  </a:moveTo>
                  <a:lnTo>
                    <a:pt x="0" y="0"/>
                  </a:lnTo>
                  <a:lnTo>
                    <a:pt x="0" y="1034808"/>
                  </a:lnTo>
                  <a:lnTo>
                    <a:pt x="7632827" y="1034808"/>
                  </a:lnTo>
                  <a:lnTo>
                    <a:pt x="7632827" y="0"/>
                  </a:lnTo>
                  <a:close/>
                </a:path>
              </a:pathLst>
            </a:custGeom>
            <a:solidFill>
              <a:srgbClr val="FFFFFF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683564" y="1714106"/>
              <a:ext cx="7633334" cy="1035050"/>
            </a:xfrm>
            <a:custGeom>
              <a:rect b="b" l="l" r="r" t="t"/>
              <a:pathLst>
                <a:path extrusionOk="0" h="1035050" w="7633334">
                  <a:moveTo>
                    <a:pt x="0" y="1034808"/>
                  </a:moveTo>
                  <a:lnTo>
                    <a:pt x="7632827" y="1034808"/>
                  </a:lnTo>
                  <a:lnTo>
                    <a:pt x="7632827" y="0"/>
                  </a:lnTo>
                  <a:lnTo>
                    <a:pt x="0" y="0"/>
                  </a:lnTo>
                  <a:lnTo>
                    <a:pt x="0" y="1034808"/>
                  </a:lnTo>
                  <a:close/>
                </a:path>
              </a:pathLst>
            </a:custGeom>
            <a:noFill/>
            <a:ln cap="flat" cmpd="sng" w="25400">
              <a:solidFill>
                <a:srgbClr val="F795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58" name="Google Shape;158;p20"/>
          <p:cNvSpPr txBox="1"/>
          <p:nvPr/>
        </p:nvSpPr>
        <p:spPr>
          <a:xfrm>
            <a:off x="1030935" y="1828800"/>
            <a:ext cx="6264275" cy="75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7C0"/>
                </a:solidFill>
                <a:latin typeface="Arial"/>
                <a:ea typeface="Arial"/>
                <a:cs typeface="Arial"/>
                <a:sym typeface="Arial"/>
              </a:rPr>
              <a:t>The Dash7 Alliance Protocol is based on the ISO/IEC 18000-7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" name="Google Shape;159;p20"/>
          <p:cNvGrpSpPr/>
          <p:nvPr/>
        </p:nvGrpSpPr>
        <p:grpSpPr>
          <a:xfrm>
            <a:off x="683564" y="2949575"/>
            <a:ext cx="7633334" cy="2676525"/>
            <a:chOff x="683564" y="2794254"/>
            <a:chExt cx="7633334" cy="2676525"/>
          </a:xfrm>
        </p:grpSpPr>
        <p:sp>
          <p:nvSpPr>
            <p:cNvPr id="160" name="Google Shape;160;p20"/>
            <p:cNvSpPr/>
            <p:nvPr/>
          </p:nvSpPr>
          <p:spPr>
            <a:xfrm>
              <a:off x="683564" y="2794254"/>
              <a:ext cx="7633334" cy="2676525"/>
            </a:xfrm>
            <a:custGeom>
              <a:rect b="b" l="l" r="r" t="t"/>
              <a:pathLst>
                <a:path extrusionOk="0" h="2676525" w="7633334">
                  <a:moveTo>
                    <a:pt x="7632827" y="0"/>
                  </a:moveTo>
                  <a:lnTo>
                    <a:pt x="0" y="0"/>
                  </a:lnTo>
                  <a:lnTo>
                    <a:pt x="0" y="2676271"/>
                  </a:lnTo>
                  <a:lnTo>
                    <a:pt x="7632827" y="2676271"/>
                  </a:lnTo>
                  <a:lnTo>
                    <a:pt x="7632827" y="0"/>
                  </a:lnTo>
                  <a:close/>
                </a:path>
              </a:pathLst>
            </a:custGeom>
            <a:solidFill>
              <a:srgbClr val="FFFFFF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683564" y="2794254"/>
              <a:ext cx="7633334" cy="2676525"/>
            </a:xfrm>
            <a:custGeom>
              <a:rect b="b" l="l" r="r" t="t"/>
              <a:pathLst>
                <a:path extrusionOk="0" h="2676525" w="7633334">
                  <a:moveTo>
                    <a:pt x="0" y="2676271"/>
                  </a:moveTo>
                  <a:lnTo>
                    <a:pt x="7632827" y="2676271"/>
                  </a:lnTo>
                  <a:lnTo>
                    <a:pt x="7632827" y="0"/>
                  </a:lnTo>
                  <a:lnTo>
                    <a:pt x="0" y="0"/>
                  </a:lnTo>
                  <a:lnTo>
                    <a:pt x="0" y="2676271"/>
                  </a:lnTo>
                  <a:close/>
                </a:path>
              </a:pathLst>
            </a:custGeom>
            <a:noFill/>
            <a:ln cap="flat" cmpd="sng" w="25400">
              <a:solidFill>
                <a:srgbClr val="F785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62" name="Google Shape;162;p20"/>
          <p:cNvSpPr txBox="1"/>
          <p:nvPr/>
        </p:nvSpPr>
        <p:spPr>
          <a:xfrm>
            <a:off x="1014305" y="2971800"/>
            <a:ext cx="6748145" cy="25987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7C0"/>
                </a:solidFill>
                <a:latin typeface="Arial"/>
                <a:ea typeface="Arial"/>
                <a:cs typeface="Arial"/>
                <a:sym typeface="Arial"/>
              </a:rPr>
              <a:t>ISO/IEC 18000 is an international standard that describes a series  of diverse RFID technologies, each utilizing a unique frequency  range.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7C0"/>
                </a:solidFill>
                <a:latin typeface="Arial"/>
                <a:ea typeface="Arial"/>
                <a:cs typeface="Arial"/>
                <a:sym typeface="Arial"/>
              </a:rPr>
              <a:t>ISO/IEC 18000-7 describes the parameters for active air interface  communications at 433 MHz (2008 - 2009)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1143000" y="461594"/>
            <a:ext cx="6962775" cy="659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DASH7 Alliance Protocol</a:t>
            </a:r>
            <a:endParaRPr/>
          </a:p>
        </p:txBody>
      </p:sp>
      <p:sp>
        <p:nvSpPr>
          <p:cNvPr id="168" name="Google Shape;168;p21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38100" rtl="0" algn="ctr">
              <a:lnSpc>
                <a:spcPct val="4428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457200" y="1864919"/>
            <a:ext cx="8229600" cy="4078681"/>
          </a:xfrm>
          <a:prstGeom prst="rect">
            <a:avLst/>
          </a:prstGeom>
          <a:solidFill>
            <a:srgbClr val="FFFFFF">
              <a:alpha val="79607"/>
            </a:srgbClr>
          </a:solidFill>
          <a:ln cap="flat" cmpd="sng" w="25400">
            <a:solidFill>
              <a:srgbClr val="F785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800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7C0"/>
                </a:solidFill>
                <a:latin typeface="Arial"/>
                <a:ea typeface="Arial"/>
                <a:cs typeface="Arial"/>
                <a:sym typeface="Arial"/>
              </a:rPr>
              <a:t>Active RFID Standard for 433 MHz.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519" lvl="0" marL="702945" marR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rgbClr val="0077C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77C0"/>
                </a:solidFill>
                <a:latin typeface="Arial"/>
                <a:ea typeface="Arial"/>
                <a:cs typeface="Arial"/>
                <a:sym typeface="Arial"/>
              </a:rPr>
              <a:t>Build on top of asynchronous WSN MAC.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519" lvl="0" marL="702945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0077C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77C0"/>
                </a:solidFill>
                <a:latin typeface="Arial"/>
                <a:ea typeface="Arial"/>
                <a:cs typeface="Arial"/>
                <a:sym typeface="Arial"/>
              </a:rPr>
              <a:t>High level functionality optimized for RFID.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519" lvl="0" marL="702945" marR="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rgbClr val="0077C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77C0"/>
                </a:solidFill>
                <a:latin typeface="Arial"/>
                <a:ea typeface="Arial"/>
                <a:cs typeface="Arial"/>
                <a:sym typeface="Arial"/>
              </a:rPr>
              <a:t>Defines full functional RFID tag.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519" lvl="0" marL="70294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7C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77C0"/>
                </a:solidFill>
                <a:latin typeface="Arial"/>
                <a:ea typeface="Arial"/>
                <a:cs typeface="Arial"/>
                <a:sym typeface="Arial"/>
              </a:rPr>
              <a:t>Can be extended to non RFID applications.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9" lvl="0" marL="822959" marR="0" rtl="0" algn="l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Clr>
                <a:srgbClr val="0077C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77C0"/>
                </a:solidFill>
                <a:latin typeface="Arial"/>
                <a:ea typeface="Arial"/>
                <a:cs typeface="Arial"/>
                <a:sym typeface="Arial"/>
              </a:rPr>
              <a:t>Supports Tag to Tag communication.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9" lvl="0" marL="822959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0077C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77C0"/>
                </a:solidFill>
                <a:latin typeface="Arial"/>
                <a:ea typeface="Arial"/>
                <a:cs typeface="Arial"/>
                <a:sym typeface="Arial"/>
              </a:rPr>
              <a:t>DASH7 Alliance Protocol is designed to support fixed and mobile nodes that need to upload or retrieve small chunks of information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2689097" y="461594"/>
            <a:ext cx="4092703" cy="659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OSI Model</a:t>
            </a:r>
            <a:endParaRPr/>
          </a:p>
        </p:txBody>
      </p:sp>
      <p:sp>
        <p:nvSpPr>
          <p:cNvPr id="175" name="Google Shape;175;p22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38100" rtl="0" algn="ctr">
              <a:lnSpc>
                <a:spcPct val="4428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22"/>
          <p:cNvGrpSpPr/>
          <p:nvPr/>
        </p:nvGrpSpPr>
        <p:grpSpPr>
          <a:xfrm>
            <a:off x="683564" y="1707476"/>
            <a:ext cx="7633334" cy="4098290"/>
            <a:chOff x="683564" y="1707476"/>
            <a:chExt cx="7633334" cy="4098290"/>
          </a:xfrm>
        </p:grpSpPr>
        <p:sp>
          <p:nvSpPr>
            <p:cNvPr id="177" name="Google Shape;177;p22"/>
            <p:cNvSpPr/>
            <p:nvPr/>
          </p:nvSpPr>
          <p:spPr>
            <a:xfrm>
              <a:off x="683564" y="1707476"/>
              <a:ext cx="7633334" cy="4098290"/>
            </a:xfrm>
            <a:custGeom>
              <a:rect b="b" l="l" r="r" t="t"/>
              <a:pathLst>
                <a:path extrusionOk="0" h="4098290" w="7633334">
                  <a:moveTo>
                    <a:pt x="7632827" y="0"/>
                  </a:moveTo>
                  <a:lnTo>
                    <a:pt x="0" y="0"/>
                  </a:lnTo>
                  <a:lnTo>
                    <a:pt x="0" y="4097781"/>
                  </a:lnTo>
                  <a:lnTo>
                    <a:pt x="7632827" y="4097781"/>
                  </a:lnTo>
                  <a:lnTo>
                    <a:pt x="7632827" y="0"/>
                  </a:lnTo>
                  <a:close/>
                </a:path>
              </a:pathLst>
            </a:custGeom>
            <a:solidFill>
              <a:srgbClr val="FFFFFF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683564" y="1707476"/>
              <a:ext cx="7633334" cy="4098290"/>
            </a:xfrm>
            <a:custGeom>
              <a:rect b="b" l="l" r="r" t="t"/>
              <a:pathLst>
                <a:path extrusionOk="0" h="4098290" w="7633334">
                  <a:moveTo>
                    <a:pt x="0" y="4097781"/>
                  </a:moveTo>
                  <a:lnTo>
                    <a:pt x="7632827" y="4097781"/>
                  </a:lnTo>
                  <a:lnTo>
                    <a:pt x="7632827" y="0"/>
                  </a:lnTo>
                  <a:lnTo>
                    <a:pt x="0" y="0"/>
                  </a:lnTo>
                  <a:lnTo>
                    <a:pt x="0" y="4097781"/>
                  </a:lnTo>
                  <a:close/>
                </a:path>
              </a:pathLst>
            </a:custGeom>
            <a:noFill/>
            <a:ln cap="flat" cmpd="sng" w="25375">
              <a:solidFill>
                <a:srgbClr val="B66C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2993517" y="1911197"/>
              <a:ext cx="3156838" cy="375005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2483739" y="2083181"/>
              <a:ext cx="4104640" cy="3506470"/>
            </a:xfrm>
            <a:custGeom>
              <a:rect b="b" l="l" r="r" t="t"/>
              <a:pathLst>
                <a:path extrusionOk="0" h="3506470" w="4104640">
                  <a:moveTo>
                    <a:pt x="3816477" y="2448306"/>
                  </a:moveTo>
                  <a:lnTo>
                    <a:pt x="3872519" y="2450181"/>
                  </a:lnTo>
                  <a:lnTo>
                    <a:pt x="3918299" y="2455306"/>
                  </a:lnTo>
                  <a:lnTo>
                    <a:pt x="3949172" y="2462932"/>
                  </a:lnTo>
                  <a:lnTo>
                    <a:pt x="3960495" y="2472309"/>
                  </a:lnTo>
                  <a:lnTo>
                    <a:pt x="3960495" y="2953131"/>
                  </a:lnTo>
                  <a:lnTo>
                    <a:pt x="3971799" y="2962507"/>
                  </a:lnTo>
                  <a:lnTo>
                    <a:pt x="4002643" y="2970133"/>
                  </a:lnTo>
                  <a:lnTo>
                    <a:pt x="4048416" y="2975258"/>
                  </a:lnTo>
                  <a:lnTo>
                    <a:pt x="4104513" y="2977134"/>
                  </a:lnTo>
                  <a:lnTo>
                    <a:pt x="4048416" y="2979027"/>
                  </a:lnTo>
                  <a:lnTo>
                    <a:pt x="4002643" y="2984182"/>
                  </a:lnTo>
                  <a:lnTo>
                    <a:pt x="3971799" y="2991814"/>
                  </a:lnTo>
                  <a:lnTo>
                    <a:pt x="3960495" y="3001137"/>
                  </a:lnTo>
                  <a:lnTo>
                    <a:pt x="3960495" y="3482086"/>
                  </a:lnTo>
                  <a:lnTo>
                    <a:pt x="3949172" y="3491404"/>
                  </a:lnTo>
                  <a:lnTo>
                    <a:pt x="3918299" y="3499027"/>
                  </a:lnTo>
                  <a:lnTo>
                    <a:pt x="3872519" y="3504174"/>
                  </a:lnTo>
                  <a:lnTo>
                    <a:pt x="3816477" y="3506063"/>
                  </a:lnTo>
                </a:path>
                <a:path extrusionOk="0" h="3506470" w="4104640">
                  <a:moveTo>
                    <a:pt x="3824859" y="0"/>
                  </a:moveTo>
                  <a:lnTo>
                    <a:pt x="3879282" y="1827"/>
                  </a:lnTo>
                  <a:lnTo>
                    <a:pt x="3923728" y="6810"/>
                  </a:lnTo>
                  <a:lnTo>
                    <a:pt x="3953696" y="14198"/>
                  </a:lnTo>
                  <a:lnTo>
                    <a:pt x="3964686" y="23241"/>
                  </a:lnTo>
                  <a:lnTo>
                    <a:pt x="3964686" y="1153668"/>
                  </a:lnTo>
                  <a:lnTo>
                    <a:pt x="3975675" y="1162710"/>
                  </a:lnTo>
                  <a:lnTo>
                    <a:pt x="4005643" y="1170098"/>
                  </a:lnTo>
                  <a:lnTo>
                    <a:pt x="4050089" y="1175081"/>
                  </a:lnTo>
                  <a:lnTo>
                    <a:pt x="4104513" y="1176909"/>
                  </a:lnTo>
                  <a:lnTo>
                    <a:pt x="4050089" y="1178756"/>
                  </a:lnTo>
                  <a:lnTo>
                    <a:pt x="4005643" y="1183782"/>
                  </a:lnTo>
                  <a:lnTo>
                    <a:pt x="3975675" y="1191214"/>
                  </a:lnTo>
                  <a:lnTo>
                    <a:pt x="3964686" y="1200277"/>
                  </a:lnTo>
                  <a:lnTo>
                    <a:pt x="3964686" y="2330577"/>
                  </a:lnTo>
                  <a:lnTo>
                    <a:pt x="3953696" y="2339693"/>
                  </a:lnTo>
                  <a:lnTo>
                    <a:pt x="3923728" y="2347118"/>
                  </a:lnTo>
                  <a:lnTo>
                    <a:pt x="3879282" y="2352115"/>
                  </a:lnTo>
                  <a:lnTo>
                    <a:pt x="3824859" y="2353945"/>
                  </a:lnTo>
                </a:path>
                <a:path extrusionOk="0" h="3506470" w="4104640">
                  <a:moveTo>
                    <a:pt x="288036" y="3240278"/>
                  </a:moveTo>
                  <a:lnTo>
                    <a:pt x="231993" y="3238402"/>
                  </a:lnTo>
                  <a:lnTo>
                    <a:pt x="186213" y="3233277"/>
                  </a:lnTo>
                  <a:lnTo>
                    <a:pt x="155340" y="3225651"/>
                  </a:lnTo>
                  <a:lnTo>
                    <a:pt x="144018" y="3216275"/>
                  </a:lnTo>
                  <a:lnTo>
                    <a:pt x="144018" y="1644142"/>
                  </a:lnTo>
                  <a:lnTo>
                    <a:pt x="132713" y="1634819"/>
                  </a:lnTo>
                  <a:lnTo>
                    <a:pt x="101869" y="1627187"/>
                  </a:lnTo>
                  <a:lnTo>
                    <a:pt x="56096" y="1622032"/>
                  </a:lnTo>
                  <a:lnTo>
                    <a:pt x="0" y="1620139"/>
                  </a:lnTo>
                  <a:lnTo>
                    <a:pt x="56096" y="1618263"/>
                  </a:lnTo>
                  <a:lnTo>
                    <a:pt x="101869" y="1613138"/>
                  </a:lnTo>
                  <a:lnTo>
                    <a:pt x="132713" y="1605512"/>
                  </a:lnTo>
                  <a:lnTo>
                    <a:pt x="144018" y="1596136"/>
                  </a:lnTo>
                  <a:lnTo>
                    <a:pt x="144018" y="24003"/>
                  </a:lnTo>
                  <a:lnTo>
                    <a:pt x="155340" y="14626"/>
                  </a:lnTo>
                  <a:lnTo>
                    <a:pt x="186213" y="7000"/>
                  </a:lnTo>
                  <a:lnTo>
                    <a:pt x="231993" y="1875"/>
                  </a:lnTo>
                  <a:lnTo>
                    <a:pt x="288036" y="0"/>
                  </a:lnTo>
                </a:path>
              </a:pathLst>
            </a:custGeom>
            <a:noFill/>
            <a:ln cap="flat" cmpd="sng" w="9525">
              <a:solidFill>
                <a:srgbClr val="497C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81" name="Google Shape;181;p22"/>
          <p:cNvSpPr txBox="1"/>
          <p:nvPr/>
        </p:nvSpPr>
        <p:spPr>
          <a:xfrm>
            <a:off x="6896734" y="4894579"/>
            <a:ext cx="126873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7C0"/>
                </a:solidFill>
                <a:latin typeface="Arial"/>
                <a:ea typeface="Arial"/>
                <a:cs typeface="Arial"/>
                <a:sym typeface="Arial"/>
              </a:rPr>
              <a:t>IEEE 802.15.4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6896734" y="2817114"/>
            <a:ext cx="1215390" cy="8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7C0"/>
                </a:solidFill>
                <a:latin typeface="Arial"/>
                <a:ea typeface="Arial"/>
                <a:cs typeface="Arial"/>
                <a:sym typeface="Arial"/>
              </a:rPr>
              <a:t>ZigBee  WirelessHart  ISA100.11a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972311" y="3293109"/>
            <a:ext cx="142938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7C0"/>
                </a:solidFill>
                <a:latin typeface="Arial"/>
                <a:ea typeface="Arial"/>
                <a:cs typeface="Arial"/>
                <a:sym typeface="Arial"/>
              </a:rPr>
              <a:t>DASH7 Alliance  Protocol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2993898" y="635604"/>
            <a:ext cx="3940302" cy="659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Node Types</a:t>
            </a:r>
            <a:endParaRPr/>
          </a:p>
        </p:txBody>
      </p:sp>
      <p:sp>
        <p:nvSpPr>
          <p:cNvPr id="189" name="Google Shape;189;p2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38100" rtl="0" algn="ctr">
              <a:lnSpc>
                <a:spcPct val="4428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90" name="Google Shape;190;p23"/>
          <p:cNvGraphicFramePr/>
          <p:nvPr/>
        </p:nvGraphicFramePr>
        <p:xfrm>
          <a:off x="749223" y="21264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{37CF4323-B440-4E13-A02A-4AEAB422266D}</a:tableStyleId>
              </a:tblPr>
              <a:tblGrid>
                <a:gridCol w="1762750"/>
                <a:gridCol w="1148075"/>
                <a:gridCol w="1066175"/>
                <a:gridCol w="1476375"/>
                <a:gridCol w="1230625"/>
                <a:gridCol w="1312550"/>
              </a:tblGrid>
              <a:tr h="1316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Transmit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Receive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68579" lvl="0" marL="264795" marR="25654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Complete  Feature set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100329" lvl="0" marL="144145" marR="135255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Wake-on  Scan Cycle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06679" lvl="0" marL="320675" marR="205104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Always-on  Receive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546"/>
                    </a:solidFill>
                  </a:tcPr>
                </a:tc>
              </a:tr>
              <a:tr h="40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77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Blinker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F24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DCF"/>
                    </a:solidFill>
                  </a:tcPr>
                </a:tc>
              </a:tr>
              <a:tr h="40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77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Endpoint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F24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F24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F24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EE9"/>
                    </a:solidFill>
                  </a:tcPr>
                </a:tc>
              </a:tr>
              <a:tr h="70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77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Subcontroller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F24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F24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F24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F24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DCF"/>
                    </a:solidFill>
                  </a:tcPr>
                </a:tc>
              </a:tr>
              <a:tr h="405125">
                <a:tc>
                  <a:txBody>
                    <a:bodyPr/>
                    <a:lstStyle/>
                    <a:p>
                      <a:pPr indent="0" lvl="0" marL="50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77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Gateway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F24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F24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F24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F24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E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228600" y="509311"/>
            <a:ext cx="8610600" cy="12432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sz="4000"/>
              <a:t>DASH7 band available </a:t>
            </a:r>
            <a:br>
              <a:rPr lang="en-US" sz="4000"/>
            </a:br>
            <a:r>
              <a:rPr lang="en-US" sz="4000"/>
              <a:t>worldwide</a:t>
            </a:r>
            <a:endParaRPr sz="4000"/>
          </a:p>
        </p:txBody>
      </p:sp>
      <p:sp>
        <p:nvSpPr>
          <p:cNvPr id="196" name="Google Shape;196;p2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38100" rtl="0" algn="ctr">
              <a:lnSpc>
                <a:spcPct val="4428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24"/>
          <p:cNvSpPr/>
          <p:nvPr/>
        </p:nvSpPr>
        <p:spPr>
          <a:xfrm>
            <a:off x="673939" y="2012189"/>
            <a:ext cx="7860461" cy="45500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2461641" y="461594"/>
            <a:ext cx="5304790" cy="659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Network Topology</a:t>
            </a:r>
            <a:endParaRPr/>
          </a:p>
        </p:txBody>
      </p:sp>
      <p:sp>
        <p:nvSpPr>
          <p:cNvPr id="203" name="Google Shape;203;p2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38100" rtl="0" algn="ctr">
              <a:lnSpc>
                <a:spcPct val="4428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4" name="Google Shape;204;p25"/>
          <p:cNvGrpSpPr/>
          <p:nvPr/>
        </p:nvGrpSpPr>
        <p:grpSpPr>
          <a:xfrm>
            <a:off x="317500" y="1612900"/>
            <a:ext cx="8496935" cy="4735830"/>
            <a:chOff x="395541" y="1412836"/>
            <a:chExt cx="8496935" cy="4735830"/>
          </a:xfrm>
        </p:grpSpPr>
        <p:sp>
          <p:nvSpPr>
            <p:cNvPr id="205" name="Google Shape;205;p25"/>
            <p:cNvSpPr/>
            <p:nvPr/>
          </p:nvSpPr>
          <p:spPr>
            <a:xfrm>
              <a:off x="395541" y="1412836"/>
              <a:ext cx="8496935" cy="4735830"/>
            </a:xfrm>
            <a:custGeom>
              <a:rect b="b" l="l" r="r" t="t"/>
              <a:pathLst>
                <a:path extrusionOk="0" h="4735830" w="8496935">
                  <a:moveTo>
                    <a:pt x="8496935" y="0"/>
                  </a:moveTo>
                  <a:lnTo>
                    <a:pt x="0" y="0"/>
                  </a:lnTo>
                  <a:lnTo>
                    <a:pt x="0" y="4735449"/>
                  </a:lnTo>
                  <a:lnTo>
                    <a:pt x="8496935" y="4735449"/>
                  </a:lnTo>
                  <a:lnTo>
                    <a:pt x="8496935" y="0"/>
                  </a:lnTo>
                  <a:close/>
                </a:path>
              </a:pathLst>
            </a:custGeom>
            <a:solidFill>
              <a:srgbClr val="FFFFFF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395541" y="1412836"/>
              <a:ext cx="8496935" cy="4735830"/>
            </a:xfrm>
            <a:custGeom>
              <a:rect b="b" l="l" r="r" t="t"/>
              <a:pathLst>
                <a:path extrusionOk="0" h="4735830" w="8496935">
                  <a:moveTo>
                    <a:pt x="0" y="4735449"/>
                  </a:moveTo>
                  <a:lnTo>
                    <a:pt x="8496935" y="4735449"/>
                  </a:lnTo>
                  <a:lnTo>
                    <a:pt x="8496935" y="0"/>
                  </a:lnTo>
                  <a:lnTo>
                    <a:pt x="0" y="0"/>
                  </a:lnTo>
                  <a:lnTo>
                    <a:pt x="0" y="4735449"/>
                  </a:lnTo>
                  <a:close/>
                </a:path>
              </a:pathLst>
            </a:custGeom>
            <a:noFill/>
            <a:ln cap="flat" cmpd="sng" w="25375">
              <a:solidFill>
                <a:srgbClr val="F785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3026985" y="5519800"/>
              <a:ext cx="740596" cy="2683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3804755" y="5234686"/>
              <a:ext cx="922692" cy="31775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4758182" y="5043423"/>
              <a:ext cx="613537" cy="23050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5401818" y="4846447"/>
              <a:ext cx="542315" cy="23621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2578354" y="4225290"/>
              <a:ext cx="3445510" cy="1366520"/>
            </a:xfrm>
            <a:custGeom>
              <a:rect b="b" l="l" r="r" t="t"/>
              <a:pathLst>
                <a:path extrusionOk="0" h="1366520" w="3445510">
                  <a:moveTo>
                    <a:pt x="3129153" y="0"/>
                  </a:moveTo>
                  <a:lnTo>
                    <a:pt x="3167253" y="120142"/>
                  </a:lnTo>
                  <a:lnTo>
                    <a:pt x="0" y="1125982"/>
                  </a:lnTo>
                  <a:lnTo>
                    <a:pt x="158114" y="1207897"/>
                  </a:lnTo>
                  <a:lnTo>
                    <a:pt x="76200" y="1366050"/>
                  </a:lnTo>
                  <a:lnTo>
                    <a:pt x="3243580" y="360299"/>
                  </a:lnTo>
                  <a:lnTo>
                    <a:pt x="3281679" y="480314"/>
                  </a:lnTo>
                  <a:lnTo>
                    <a:pt x="3445509" y="163957"/>
                  </a:lnTo>
                  <a:lnTo>
                    <a:pt x="3129153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2578354" y="4225290"/>
              <a:ext cx="3445510" cy="1366520"/>
            </a:xfrm>
            <a:custGeom>
              <a:rect b="b" l="l" r="r" t="t"/>
              <a:pathLst>
                <a:path extrusionOk="0" h="1366520" w="3445510">
                  <a:moveTo>
                    <a:pt x="0" y="1125982"/>
                  </a:moveTo>
                  <a:lnTo>
                    <a:pt x="3167253" y="120142"/>
                  </a:lnTo>
                  <a:lnTo>
                    <a:pt x="3129153" y="0"/>
                  </a:lnTo>
                  <a:lnTo>
                    <a:pt x="3445509" y="163957"/>
                  </a:lnTo>
                  <a:lnTo>
                    <a:pt x="3281679" y="480314"/>
                  </a:lnTo>
                  <a:lnTo>
                    <a:pt x="3243580" y="360299"/>
                  </a:lnTo>
                  <a:lnTo>
                    <a:pt x="76200" y="1366050"/>
                  </a:lnTo>
                  <a:lnTo>
                    <a:pt x="158114" y="1207897"/>
                  </a:lnTo>
                  <a:lnTo>
                    <a:pt x="0" y="1125982"/>
                  </a:lnTo>
                  <a:close/>
                </a:path>
              </a:pathLst>
            </a:custGeom>
            <a:noFill/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13" name="Google Shape;213;p25"/>
          <p:cNvSpPr txBox="1"/>
          <p:nvPr/>
        </p:nvSpPr>
        <p:spPr>
          <a:xfrm>
            <a:off x="3766820" y="1743202"/>
            <a:ext cx="45021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7C0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5"/>
          <p:cNvSpPr txBox="1"/>
          <p:nvPr/>
        </p:nvSpPr>
        <p:spPr>
          <a:xfrm>
            <a:off x="6668261" y="1743202"/>
            <a:ext cx="54864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0077C0"/>
                </a:solidFill>
                <a:latin typeface="Arial"/>
                <a:ea typeface="Arial"/>
                <a:cs typeface="Arial"/>
                <a:sym typeface="Arial"/>
              </a:rPr>
              <a:t>Mesh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1194612" y="1743202"/>
            <a:ext cx="40767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7C0"/>
                </a:solidFill>
                <a:latin typeface="Arial"/>
                <a:ea typeface="Arial"/>
                <a:cs typeface="Arial"/>
                <a:sym typeface="Arial"/>
              </a:rPr>
              <a:t>Star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6" name="Google Shape;216;p25"/>
          <p:cNvGrpSpPr/>
          <p:nvPr/>
        </p:nvGrpSpPr>
        <p:grpSpPr>
          <a:xfrm>
            <a:off x="647560" y="2287511"/>
            <a:ext cx="8120266" cy="2054746"/>
            <a:chOff x="647560" y="2287511"/>
            <a:chExt cx="8120266" cy="2054746"/>
          </a:xfrm>
        </p:grpSpPr>
        <p:sp>
          <p:nvSpPr>
            <p:cNvPr id="217" name="Google Shape;217;p25"/>
            <p:cNvSpPr/>
            <p:nvPr/>
          </p:nvSpPr>
          <p:spPr>
            <a:xfrm>
              <a:off x="647560" y="2287511"/>
              <a:ext cx="1503299" cy="80900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3158616" y="2287524"/>
              <a:ext cx="2255520" cy="1429512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5652135" y="2287524"/>
              <a:ext cx="3115691" cy="2054733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3146298" y="461594"/>
            <a:ext cx="3787902" cy="659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Passive RFID</a:t>
            </a:r>
            <a:endParaRPr/>
          </a:p>
        </p:txBody>
      </p:sp>
      <p:sp>
        <p:nvSpPr>
          <p:cNvPr id="225" name="Google Shape;225;p2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DASH7 Alliance Protocol</a:t>
            </a:r>
            <a:endParaRPr/>
          </a:p>
        </p:txBody>
      </p:sp>
      <p:sp>
        <p:nvSpPr>
          <p:cNvPr id="226" name="Google Shape;226;p2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38100" rtl="0" algn="ctr">
              <a:lnSpc>
                <a:spcPct val="4428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7" name="Google Shape;227;p26"/>
          <p:cNvGrpSpPr/>
          <p:nvPr/>
        </p:nvGrpSpPr>
        <p:grpSpPr>
          <a:xfrm>
            <a:off x="395541" y="1485646"/>
            <a:ext cx="8496935" cy="4735830"/>
            <a:chOff x="395541" y="1124800"/>
            <a:chExt cx="8496935" cy="4735830"/>
          </a:xfrm>
        </p:grpSpPr>
        <p:sp>
          <p:nvSpPr>
            <p:cNvPr id="228" name="Google Shape;228;p26"/>
            <p:cNvSpPr/>
            <p:nvPr/>
          </p:nvSpPr>
          <p:spPr>
            <a:xfrm>
              <a:off x="395541" y="1124800"/>
              <a:ext cx="8496935" cy="4735830"/>
            </a:xfrm>
            <a:custGeom>
              <a:rect b="b" l="l" r="r" t="t"/>
              <a:pathLst>
                <a:path extrusionOk="0" h="4735830" w="8496935">
                  <a:moveTo>
                    <a:pt x="8496935" y="0"/>
                  </a:moveTo>
                  <a:lnTo>
                    <a:pt x="0" y="0"/>
                  </a:lnTo>
                  <a:lnTo>
                    <a:pt x="0" y="4735449"/>
                  </a:lnTo>
                  <a:lnTo>
                    <a:pt x="8496935" y="4735449"/>
                  </a:lnTo>
                  <a:lnTo>
                    <a:pt x="8496935" y="0"/>
                  </a:lnTo>
                  <a:close/>
                </a:path>
              </a:pathLst>
            </a:custGeom>
            <a:solidFill>
              <a:srgbClr val="FFFFFF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395541" y="1124800"/>
              <a:ext cx="8496935" cy="4735830"/>
            </a:xfrm>
            <a:custGeom>
              <a:rect b="b" l="l" r="r" t="t"/>
              <a:pathLst>
                <a:path extrusionOk="0" h="4735830" w="8496935">
                  <a:moveTo>
                    <a:pt x="0" y="4735449"/>
                  </a:moveTo>
                  <a:lnTo>
                    <a:pt x="8496935" y="4735449"/>
                  </a:lnTo>
                  <a:lnTo>
                    <a:pt x="8496935" y="0"/>
                  </a:lnTo>
                  <a:lnTo>
                    <a:pt x="0" y="0"/>
                  </a:lnTo>
                  <a:lnTo>
                    <a:pt x="0" y="4735449"/>
                  </a:lnTo>
                  <a:close/>
                </a:path>
              </a:pathLst>
            </a:custGeom>
            <a:noFill/>
            <a:ln cap="flat" cmpd="sng" w="25375">
              <a:solidFill>
                <a:srgbClr val="F785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1547621" y="1196797"/>
              <a:ext cx="6034912" cy="461162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31" name="Google Shape;231;p26"/>
          <p:cNvSpPr txBox="1"/>
          <p:nvPr/>
        </p:nvSpPr>
        <p:spPr>
          <a:xfrm>
            <a:off x="395541" y="6268085"/>
            <a:ext cx="8496935" cy="431527"/>
          </a:xfrm>
          <a:prstGeom prst="rect">
            <a:avLst/>
          </a:prstGeom>
          <a:solidFill>
            <a:srgbClr val="FFFFFF">
              <a:alpha val="79607"/>
            </a:srgbClr>
          </a:solidFill>
          <a:ln cap="flat" cmpd="sng" w="25400">
            <a:solidFill>
              <a:srgbClr val="F795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63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7C0"/>
                </a:solidFill>
                <a:latin typeface="Arial"/>
                <a:ea typeface="Arial"/>
                <a:cs typeface="Arial"/>
                <a:sym typeface="Arial"/>
              </a:rPr>
              <a:t>Tags can only be read in the immediate proximity of a reader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3269741" y="461594"/>
            <a:ext cx="3283459" cy="659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Active RFID</a:t>
            </a:r>
            <a:endParaRPr/>
          </a:p>
        </p:txBody>
      </p:sp>
      <p:sp>
        <p:nvSpPr>
          <p:cNvPr id="237" name="Google Shape;237;p2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38100" rtl="0" algn="ctr">
              <a:lnSpc>
                <a:spcPct val="4428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8" name="Google Shape;238;p27"/>
          <p:cNvGrpSpPr/>
          <p:nvPr/>
        </p:nvGrpSpPr>
        <p:grpSpPr>
          <a:xfrm>
            <a:off x="395541" y="1728216"/>
            <a:ext cx="8496935" cy="4391660"/>
            <a:chOff x="395541" y="1340789"/>
            <a:chExt cx="8496935" cy="4391660"/>
          </a:xfrm>
        </p:grpSpPr>
        <p:sp>
          <p:nvSpPr>
            <p:cNvPr id="239" name="Google Shape;239;p27"/>
            <p:cNvSpPr/>
            <p:nvPr/>
          </p:nvSpPr>
          <p:spPr>
            <a:xfrm>
              <a:off x="395541" y="1340789"/>
              <a:ext cx="8496935" cy="4391660"/>
            </a:xfrm>
            <a:custGeom>
              <a:rect b="b" l="l" r="r" t="t"/>
              <a:pathLst>
                <a:path extrusionOk="0" h="4391660" w="8496935">
                  <a:moveTo>
                    <a:pt x="8496935" y="0"/>
                  </a:moveTo>
                  <a:lnTo>
                    <a:pt x="0" y="0"/>
                  </a:lnTo>
                  <a:lnTo>
                    <a:pt x="0" y="4391660"/>
                  </a:lnTo>
                  <a:lnTo>
                    <a:pt x="8496935" y="4391660"/>
                  </a:lnTo>
                  <a:lnTo>
                    <a:pt x="8496935" y="0"/>
                  </a:lnTo>
                  <a:close/>
                </a:path>
              </a:pathLst>
            </a:custGeom>
            <a:solidFill>
              <a:srgbClr val="FFFFFF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395541" y="1340789"/>
              <a:ext cx="8496935" cy="4391660"/>
            </a:xfrm>
            <a:custGeom>
              <a:rect b="b" l="l" r="r" t="t"/>
              <a:pathLst>
                <a:path extrusionOk="0" h="4391660" w="8496935">
                  <a:moveTo>
                    <a:pt x="0" y="4391660"/>
                  </a:moveTo>
                  <a:lnTo>
                    <a:pt x="8496935" y="4391660"/>
                  </a:lnTo>
                  <a:lnTo>
                    <a:pt x="8496935" y="0"/>
                  </a:lnTo>
                  <a:lnTo>
                    <a:pt x="0" y="0"/>
                  </a:lnTo>
                  <a:lnTo>
                    <a:pt x="0" y="4391660"/>
                  </a:lnTo>
                  <a:close/>
                </a:path>
              </a:pathLst>
            </a:custGeom>
            <a:noFill/>
            <a:ln cap="flat" cmpd="sng" w="25400">
              <a:solidFill>
                <a:srgbClr val="F785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1577848" y="1506816"/>
              <a:ext cx="6061075" cy="415442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42" name="Google Shape;242;p27"/>
          <p:cNvSpPr txBox="1"/>
          <p:nvPr/>
        </p:nvSpPr>
        <p:spPr>
          <a:xfrm>
            <a:off x="1508760" y="6214694"/>
            <a:ext cx="6035040" cy="431527"/>
          </a:xfrm>
          <a:prstGeom prst="rect">
            <a:avLst/>
          </a:prstGeom>
          <a:solidFill>
            <a:srgbClr val="FFFFFF">
              <a:alpha val="79607"/>
            </a:srgbClr>
          </a:solidFill>
          <a:ln cap="flat" cmpd="sng" w="25400">
            <a:solidFill>
              <a:srgbClr val="F795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9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7C0"/>
                </a:solidFill>
                <a:latin typeface="Arial"/>
                <a:ea typeface="Arial"/>
                <a:cs typeface="Arial"/>
                <a:sym typeface="Arial"/>
              </a:rPr>
              <a:t>Longer range interrogators - Master/Slave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