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3375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143375" y="9120187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:notes"/>
          <p:cNvSpPr txBox="1"/>
          <p:nvPr/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50" spcFirstLastPara="1" rIns="95750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:notes"/>
          <p:cNvSpPr txBox="1"/>
          <p:nvPr/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12:notes"/>
          <p:cNvSpPr/>
          <p:nvPr/>
        </p:nvSpPr>
        <p:spPr>
          <a:xfrm>
            <a:off x="977900" y="4560887"/>
            <a:ext cx="53594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2:notes"/>
          <p:cNvSpPr txBox="1"/>
          <p:nvPr>
            <p:ph idx="1" type="body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7" name="Google Shape;557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4" name="Google Shape;564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6" name="Google Shape;586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0" name="Google Shape;650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3" name="Google Shape;683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6" name="Google Shape;716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3" name="Google Shape;723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0" name="Google Shape;730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7" name="Google Shape;397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50" spcFirstLastPara="1" rIns="95750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304800" y="381000"/>
            <a:ext cx="8067675" cy="684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57200" y="1219200"/>
            <a:ext cx="8456612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4800" y="381000"/>
            <a:ext cx="8067675" cy="684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objects on top, text on bottom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143000"/>
            <a:ext cx="8839200" cy="1587"/>
          </a:xfrm>
          <a:prstGeom prst="straightConnector1">
            <a:avLst/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381000" y="1143000"/>
            <a:ext cx="1587" cy="5562600"/>
          </a:xfrm>
          <a:prstGeom prst="straightConnector1">
            <a:avLst/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7862" y="317500"/>
            <a:ext cx="6413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fmla="val 895" name="adj"/>
            </a:avLst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04800" y="381000"/>
            <a:ext cx="8067675" cy="684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219200"/>
            <a:ext cx="8456612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3"/>
          <p:cNvCxnSpPr/>
          <p:nvPr/>
        </p:nvCxnSpPr>
        <p:spPr>
          <a:xfrm>
            <a:off x="152400" y="1143000"/>
            <a:ext cx="8839200" cy="1587"/>
          </a:xfrm>
          <a:prstGeom prst="straightConnector1">
            <a:avLst/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381000" y="1143000"/>
            <a:ext cx="1587" cy="5562600"/>
          </a:xfrm>
          <a:prstGeom prst="straightConnector1">
            <a:avLst/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97862" y="317500"/>
            <a:ext cx="6413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fmla="val 895" name="adj"/>
            </a:avLst>
          </a:prstGeom>
          <a:noFill/>
          <a:ln cap="sq" cmpd="sng" w="28425">
            <a:solidFill>
              <a:srgbClr val="F47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4294967295" type="title"/>
          </p:nvPr>
        </p:nvSpPr>
        <p:spPr>
          <a:xfrm>
            <a:off x="731837" y="2622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Transport Protocols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Reading: Sections 2.5, 5.1, and 5.2</a:t>
            </a:r>
            <a:endParaRPr/>
          </a:p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885825" y="3886200"/>
            <a:ext cx="768032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 461: Computer Networks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2006 (MW 1:30-2:50 in Friend 109)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Jennifer Rexford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Teaching Assistant: Mike Wawrzoniak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http://www.cs.princeton.edu/courses/archive/spring06/cos461/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187" y="395287"/>
            <a:ext cx="2957512" cy="222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17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of Reliable Data Transfer</a:t>
            </a:r>
            <a:endParaRPr/>
          </a:p>
        </p:txBody>
      </p:sp>
      <p:sp>
        <p:nvSpPr>
          <p:cNvPr id="422" name="Google Shape;422;p17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Over a perfectly reliable channel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All the data arrives in order, just as it was sent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Simple: sender sends data, and receiver receives data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Over a channel with bit errors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All the data arrives in order, but some bits corrupted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Receiver detects errors and says “please repeat that”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 retransmits the data that were corrupted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Over a lossy channel with bit errors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Some data are missing, and some bits are corrupted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Receiver detects errors but cannot always detect loss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 must wait for acknowledgment (“ACK” or “OK”)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and retransmit data after some time if no ACK arrives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18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Support for Reliable Delivery</a:t>
            </a:r>
            <a:endParaRPr/>
          </a:p>
        </p:txBody>
      </p:sp>
      <p:sp>
        <p:nvSpPr>
          <p:cNvPr id="429" name="Google Shape;429;p18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Used to detect corrupted data at the receiver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…leading the receiver to drop the packet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Sequence numbers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Used to detect missing data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... and for putting the data back in order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Retransmission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 retransmits lost or corrupted data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Timeout based on estimates of round-trip time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Fast retransmit algorithm for rapid retransmission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2617787" y="2384425"/>
            <a:ext cx="1219200" cy="609600"/>
          </a:xfrm>
          <a:prstGeom prst="rect">
            <a:avLst/>
          </a:prstGeom>
          <a:solidFill>
            <a:srgbClr val="CCFFFF"/>
          </a:solidFill>
          <a:ln cap="sq" cmpd="sng" w="38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19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Numbers</a:t>
            </a:r>
            <a:endParaRPr/>
          </a:p>
        </p:txBody>
      </p:sp>
      <p:grpSp>
        <p:nvGrpSpPr>
          <p:cNvPr id="442" name="Google Shape;442;p19"/>
          <p:cNvGrpSpPr/>
          <p:nvPr/>
        </p:nvGrpSpPr>
        <p:grpSpPr>
          <a:xfrm>
            <a:off x="1703387" y="2379662"/>
            <a:ext cx="5029200" cy="609600"/>
            <a:chOff x="1073" y="1499"/>
            <a:chExt cx="3168" cy="384"/>
          </a:xfrm>
        </p:grpSpPr>
        <p:cxnSp>
          <p:nvCxnSpPr>
            <p:cNvPr id="443" name="Google Shape;443;p19"/>
            <p:cNvCxnSpPr/>
            <p:nvPr/>
          </p:nvCxnSpPr>
          <p:spPr>
            <a:xfrm>
              <a:off x="1073" y="1499"/>
              <a:ext cx="2875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19"/>
            <p:cNvCxnSpPr/>
            <p:nvPr/>
          </p:nvCxnSpPr>
          <p:spPr>
            <a:xfrm>
              <a:off x="1073" y="1883"/>
              <a:ext cx="2875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19"/>
            <p:cNvCxnSpPr/>
            <p:nvPr/>
          </p:nvCxnSpPr>
          <p:spPr>
            <a:xfrm rot="10800000">
              <a:off x="3948" y="1499"/>
              <a:ext cx="293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19"/>
            <p:cNvCxnSpPr/>
            <p:nvPr/>
          </p:nvCxnSpPr>
          <p:spPr>
            <a:xfrm rot="10800000">
              <a:off x="3948" y="1883"/>
              <a:ext cx="293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47" name="Google Shape;447;p19"/>
          <p:cNvCxnSpPr/>
          <p:nvPr/>
        </p:nvCxnSpPr>
        <p:spPr>
          <a:xfrm>
            <a:off x="1703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19"/>
          <p:cNvCxnSpPr/>
          <p:nvPr/>
        </p:nvCxnSpPr>
        <p:spPr>
          <a:xfrm>
            <a:off x="1855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2008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19"/>
          <p:cNvCxnSpPr/>
          <p:nvPr/>
        </p:nvCxnSpPr>
        <p:spPr>
          <a:xfrm>
            <a:off x="2160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1" name="Google Shape;451;p19"/>
          <p:cNvCxnSpPr/>
          <p:nvPr/>
        </p:nvCxnSpPr>
        <p:spPr>
          <a:xfrm>
            <a:off x="2312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465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2617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2770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2922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3074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3227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3379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3532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3684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3836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3989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19"/>
          <p:cNvCxnSpPr/>
          <p:nvPr/>
        </p:nvCxnSpPr>
        <p:spPr>
          <a:xfrm>
            <a:off x="4141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19"/>
          <p:cNvCxnSpPr/>
          <p:nvPr/>
        </p:nvCxnSpPr>
        <p:spPr>
          <a:xfrm>
            <a:off x="4294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5" name="Google Shape;465;p19"/>
          <p:cNvCxnSpPr/>
          <p:nvPr/>
        </p:nvCxnSpPr>
        <p:spPr>
          <a:xfrm>
            <a:off x="4446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19"/>
          <p:cNvCxnSpPr/>
          <p:nvPr/>
        </p:nvCxnSpPr>
        <p:spPr>
          <a:xfrm>
            <a:off x="4598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19"/>
          <p:cNvCxnSpPr/>
          <p:nvPr/>
        </p:nvCxnSpPr>
        <p:spPr>
          <a:xfrm>
            <a:off x="4751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19"/>
          <p:cNvCxnSpPr/>
          <p:nvPr/>
        </p:nvCxnSpPr>
        <p:spPr>
          <a:xfrm>
            <a:off x="4903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p19"/>
          <p:cNvCxnSpPr/>
          <p:nvPr/>
        </p:nvCxnSpPr>
        <p:spPr>
          <a:xfrm>
            <a:off x="5056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p19"/>
          <p:cNvCxnSpPr/>
          <p:nvPr/>
        </p:nvCxnSpPr>
        <p:spPr>
          <a:xfrm>
            <a:off x="5208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19"/>
          <p:cNvCxnSpPr/>
          <p:nvPr/>
        </p:nvCxnSpPr>
        <p:spPr>
          <a:xfrm>
            <a:off x="5360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19"/>
          <p:cNvCxnSpPr/>
          <p:nvPr/>
        </p:nvCxnSpPr>
        <p:spPr>
          <a:xfrm>
            <a:off x="5513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56657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19"/>
          <p:cNvCxnSpPr/>
          <p:nvPr/>
        </p:nvCxnSpPr>
        <p:spPr>
          <a:xfrm>
            <a:off x="58181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19"/>
          <p:cNvCxnSpPr/>
          <p:nvPr/>
        </p:nvCxnSpPr>
        <p:spPr>
          <a:xfrm>
            <a:off x="59705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6" name="Google Shape;476;p19"/>
          <p:cNvCxnSpPr/>
          <p:nvPr/>
        </p:nvCxnSpPr>
        <p:spPr>
          <a:xfrm>
            <a:off x="61229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19"/>
          <p:cNvCxnSpPr/>
          <p:nvPr/>
        </p:nvCxnSpPr>
        <p:spPr>
          <a:xfrm>
            <a:off x="6275387" y="2379662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19"/>
          <p:cNvCxnSpPr/>
          <p:nvPr/>
        </p:nvCxnSpPr>
        <p:spPr>
          <a:xfrm>
            <a:off x="6427787" y="2379662"/>
            <a:ext cx="1587" cy="6096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19"/>
          <p:cNvCxnSpPr/>
          <p:nvPr/>
        </p:nvCxnSpPr>
        <p:spPr>
          <a:xfrm>
            <a:off x="6580187" y="2379662"/>
            <a:ext cx="1587" cy="6096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0" name="Google Shape;480;p19"/>
          <p:cNvGrpSpPr/>
          <p:nvPr/>
        </p:nvGrpSpPr>
        <p:grpSpPr>
          <a:xfrm>
            <a:off x="2998787" y="5584825"/>
            <a:ext cx="5029200" cy="609600"/>
            <a:chOff x="1889" y="3518"/>
            <a:chExt cx="3168" cy="384"/>
          </a:xfrm>
        </p:grpSpPr>
        <p:cxnSp>
          <p:nvCxnSpPr>
            <p:cNvPr id="481" name="Google Shape;481;p19"/>
            <p:cNvCxnSpPr/>
            <p:nvPr/>
          </p:nvCxnSpPr>
          <p:spPr>
            <a:xfrm>
              <a:off x="1889" y="3518"/>
              <a:ext cx="2875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9"/>
            <p:cNvCxnSpPr/>
            <p:nvPr/>
          </p:nvCxnSpPr>
          <p:spPr>
            <a:xfrm>
              <a:off x="1889" y="3902"/>
              <a:ext cx="2875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9"/>
            <p:cNvCxnSpPr/>
            <p:nvPr/>
          </p:nvCxnSpPr>
          <p:spPr>
            <a:xfrm rot="10800000">
              <a:off x="4764" y="3518"/>
              <a:ext cx="293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9"/>
            <p:cNvCxnSpPr/>
            <p:nvPr/>
          </p:nvCxnSpPr>
          <p:spPr>
            <a:xfrm rot="10800000">
              <a:off x="4764" y="3902"/>
              <a:ext cx="293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85" name="Google Shape;485;p19"/>
          <p:cNvCxnSpPr/>
          <p:nvPr/>
        </p:nvCxnSpPr>
        <p:spPr>
          <a:xfrm>
            <a:off x="2998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19"/>
          <p:cNvCxnSpPr/>
          <p:nvPr/>
        </p:nvCxnSpPr>
        <p:spPr>
          <a:xfrm>
            <a:off x="3151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19"/>
          <p:cNvCxnSpPr/>
          <p:nvPr/>
        </p:nvCxnSpPr>
        <p:spPr>
          <a:xfrm>
            <a:off x="3303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19"/>
          <p:cNvCxnSpPr/>
          <p:nvPr/>
        </p:nvCxnSpPr>
        <p:spPr>
          <a:xfrm>
            <a:off x="3455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19"/>
          <p:cNvCxnSpPr/>
          <p:nvPr/>
        </p:nvCxnSpPr>
        <p:spPr>
          <a:xfrm>
            <a:off x="3608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19"/>
          <p:cNvCxnSpPr/>
          <p:nvPr/>
        </p:nvCxnSpPr>
        <p:spPr>
          <a:xfrm>
            <a:off x="3760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19"/>
          <p:cNvCxnSpPr/>
          <p:nvPr/>
        </p:nvCxnSpPr>
        <p:spPr>
          <a:xfrm>
            <a:off x="3913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19"/>
          <p:cNvCxnSpPr/>
          <p:nvPr/>
        </p:nvCxnSpPr>
        <p:spPr>
          <a:xfrm>
            <a:off x="4065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19"/>
          <p:cNvCxnSpPr/>
          <p:nvPr/>
        </p:nvCxnSpPr>
        <p:spPr>
          <a:xfrm>
            <a:off x="4217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19"/>
          <p:cNvCxnSpPr/>
          <p:nvPr/>
        </p:nvCxnSpPr>
        <p:spPr>
          <a:xfrm>
            <a:off x="4370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5" name="Google Shape;495;p19"/>
          <p:cNvCxnSpPr/>
          <p:nvPr/>
        </p:nvCxnSpPr>
        <p:spPr>
          <a:xfrm>
            <a:off x="4522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p19"/>
          <p:cNvCxnSpPr/>
          <p:nvPr/>
        </p:nvCxnSpPr>
        <p:spPr>
          <a:xfrm>
            <a:off x="4675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19"/>
          <p:cNvCxnSpPr/>
          <p:nvPr/>
        </p:nvCxnSpPr>
        <p:spPr>
          <a:xfrm>
            <a:off x="4827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19"/>
          <p:cNvCxnSpPr/>
          <p:nvPr/>
        </p:nvCxnSpPr>
        <p:spPr>
          <a:xfrm>
            <a:off x="4979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" name="Google Shape;499;p19"/>
          <p:cNvCxnSpPr/>
          <p:nvPr/>
        </p:nvCxnSpPr>
        <p:spPr>
          <a:xfrm>
            <a:off x="5132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19"/>
          <p:cNvCxnSpPr/>
          <p:nvPr/>
        </p:nvCxnSpPr>
        <p:spPr>
          <a:xfrm>
            <a:off x="5284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1" name="Google Shape;501;p19"/>
          <p:cNvCxnSpPr/>
          <p:nvPr/>
        </p:nvCxnSpPr>
        <p:spPr>
          <a:xfrm>
            <a:off x="5437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19"/>
          <p:cNvCxnSpPr/>
          <p:nvPr/>
        </p:nvCxnSpPr>
        <p:spPr>
          <a:xfrm>
            <a:off x="5589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3" name="Google Shape;503;p19"/>
          <p:cNvCxnSpPr/>
          <p:nvPr/>
        </p:nvCxnSpPr>
        <p:spPr>
          <a:xfrm>
            <a:off x="5741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19"/>
          <p:cNvCxnSpPr/>
          <p:nvPr/>
        </p:nvCxnSpPr>
        <p:spPr>
          <a:xfrm>
            <a:off x="5894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6046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6199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6351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19"/>
          <p:cNvCxnSpPr/>
          <p:nvPr/>
        </p:nvCxnSpPr>
        <p:spPr>
          <a:xfrm>
            <a:off x="6503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p19"/>
          <p:cNvCxnSpPr/>
          <p:nvPr/>
        </p:nvCxnSpPr>
        <p:spPr>
          <a:xfrm>
            <a:off x="6656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19"/>
          <p:cNvCxnSpPr/>
          <p:nvPr/>
        </p:nvCxnSpPr>
        <p:spPr>
          <a:xfrm>
            <a:off x="6808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19"/>
          <p:cNvCxnSpPr/>
          <p:nvPr/>
        </p:nvCxnSpPr>
        <p:spPr>
          <a:xfrm>
            <a:off x="69611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19"/>
          <p:cNvCxnSpPr/>
          <p:nvPr/>
        </p:nvCxnSpPr>
        <p:spPr>
          <a:xfrm>
            <a:off x="71135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19"/>
          <p:cNvCxnSpPr/>
          <p:nvPr/>
        </p:nvCxnSpPr>
        <p:spPr>
          <a:xfrm>
            <a:off x="72659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19"/>
          <p:cNvCxnSpPr/>
          <p:nvPr/>
        </p:nvCxnSpPr>
        <p:spPr>
          <a:xfrm>
            <a:off x="74183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19"/>
          <p:cNvCxnSpPr/>
          <p:nvPr/>
        </p:nvCxnSpPr>
        <p:spPr>
          <a:xfrm>
            <a:off x="7570787" y="5584825"/>
            <a:ext cx="1587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19"/>
          <p:cNvCxnSpPr/>
          <p:nvPr/>
        </p:nvCxnSpPr>
        <p:spPr>
          <a:xfrm>
            <a:off x="7723187" y="5584825"/>
            <a:ext cx="1587" cy="6096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19"/>
          <p:cNvCxnSpPr/>
          <p:nvPr/>
        </p:nvCxnSpPr>
        <p:spPr>
          <a:xfrm>
            <a:off x="7875587" y="5584825"/>
            <a:ext cx="1587" cy="6096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p19"/>
          <p:cNvSpPr txBox="1"/>
          <p:nvPr/>
        </p:nvSpPr>
        <p:spPr>
          <a:xfrm>
            <a:off x="560387" y="1295400"/>
            <a:ext cx="11795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9"/>
          <p:cNvSpPr txBox="1"/>
          <p:nvPr/>
        </p:nvSpPr>
        <p:spPr>
          <a:xfrm>
            <a:off x="560387" y="5056187"/>
            <a:ext cx="11795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2613025" y="3451225"/>
            <a:ext cx="1219200" cy="381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3913187" y="4746625"/>
            <a:ext cx="1219200" cy="381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2" name="Google Shape;522;p19"/>
          <p:cNvCxnSpPr/>
          <p:nvPr/>
        </p:nvCxnSpPr>
        <p:spPr>
          <a:xfrm>
            <a:off x="2617787" y="3832225"/>
            <a:ext cx="1295400" cy="914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3" name="Google Shape;523;p19"/>
          <p:cNvCxnSpPr/>
          <p:nvPr/>
        </p:nvCxnSpPr>
        <p:spPr>
          <a:xfrm>
            <a:off x="3836987" y="3832225"/>
            <a:ext cx="1295400" cy="914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19"/>
          <p:cNvCxnSpPr/>
          <p:nvPr/>
        </p:nvCxnSpPr>
        <p:spPr>
          <a:xfrm>
            <a:off x="2689225" y="29940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19"/>
          <p:cNvCxnSpPr/>
          <p:nvPr/>
        </p:nvCxnSpPr>
        <p:spPr>
          <a:xfrm>
            <a:off x="2841625" y="29940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19"/>
          <p:cNvCxnSpPr/>
          <p:nvPr/>
        </p:nvCxnSpPr>
        <p:spPr>
          <a:xfrm>
            <a:off x="2994025" y="29940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19"/>
          <p:cNvCxnSpPr/>
          <p:nvPr/>
        </p:nvCxnSpPr>
        <p:spPr>
          <a:xfrm>
            <a:off x="3146425" y="29940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19"/>
          <p:cNvCxnSpPr/>
          <p:nvPr/>
        </p:nvCxnSpPr>
        <p:spPr>
          <a:xfrm>
            <a:off x="3756025" y="29940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19"/>
          <p:cNvCxnSpPr/>
          <p:nvPr/>
        </p:nvCxnSpPr>
        <p:spPr>
          <a:xfrm>
            <a:off x="3298825" y="3217862"/>
            <a:ext cx="304800" cy="4762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p19"/>
          <p:cNvCxnSpPr/>
          <p:nvPr/>
        </p:nvCxnSpPr>
        <p:spPr>
          <a:xfrm>
            <a:off x="3989387" y="51276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19"/>
          <p:cNvCxnSpPr/>
          <p:nvPr/>
        </p:nvCxnSpPr>
        <p:spPr>
          <a:xfrm>
            <a:off x="4141787" y="51276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19"/>
          <p:cNvCxnSpPr/>
          <p:nvPr/>
        </p:nvCxnSpPr>
        <p:spPr>
          <a:xfrm>
            <a:off x="4294187" y="51276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19"/>
          <p:cNvCxnSpPr/>
          <p:nvPr/>
        </p:nvCxnSpPr>
        <p:spPr>
          <a:xfrm>
            <a:off x="4446587" y="51276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19"/>
          <p:cNvCxnSpPr/>
          <p:nvPr/>
        </p:nvCxnSpPr>
        <p:spPr>
          <a:xfrm>
            <a:off x="5056187" y="5127625"/>
            <a:ext cx="1587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19"/>
          <p:cNvCxnSpPr/>
          <p:nvPr/>
        </p:nvCxnSpPr>
        <p:spPr>
          <a:xfrm>
            <a:off x="4598987" y="5351462"/>
            <a:ext cx="304800" cy="4762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19"/>
          <p:cNvSpPr txBox="1"/>
          <p:nvPr/>
        </p:nvSpPr>
        <p:spPr>
          <a:xfrm>
            <a:off x="2663825" y="3454400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3887787" y="47640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/>
          <p:nvPr/>
        </p:nvSpPr>
        <p:spPr>
          <a:xfrm>
            <a:off x="3836987" y="3451225"/>
            <a:ext cx="533400" cy="381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3913187" y="3424237"/>
            <a:ext cx="5175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HDR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9"/>
          <p:cNvSpPr/>
          <p:nvPr/>
        </p:nvSpPr>
        <p:spPr>
          <a:xfrm>
            <a:off x="5132387" y="4746625"/>
            <a:ext cx="533400" cy="381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5159375" y="4746625"/>
            <a:ext cx="5175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HDR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1398587" y="1851025"/>
            <a:ext cx="35845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ISN (initial sequence number)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19"/>
          <p:cNvCxnSpPr/>
          <p:nvPr/>
        </p:nvCxnSpPr>
        <p:spPr>
          <a:xfrm>
            <a:off x="1703387" y="2155825"/>
            <a:ext cx="1587" cy="228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19"/>
          <p:cNvSpPr/>
          <p:nvPr/>
        </p:nvSpPr>
        <p:spPr>
          <a:xfrm>
            <a:off x="560387" y="3298825"/>
            <a:ext cx="1905000" cy="914400"/>
          </a:xfrm>
          <a:prstGeom prst="wedgeRectCallout">
            <a:avLst>
              <a:gd fmla="val 23454" name="adj1"/>
              <a:gd fmla="val -7163" name="adj2"/>
            </a:avLst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 number = 1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9"/>
          <p:cNvSpPr/>
          <p:nvPr/>
        </p:nvSpPr>
        <p:spPr>
          <a:xfrm>
            <a:off x="3913187" y="5584825"/>
            <a:ext cx="1219200" cy="609600"/>
          </a:xfrm>
          <a:prstGeom prst="rect">
            <a:avLst/>
          </a:prstGeom>
          <a:noFill/>
          <a:ln cap="sq" cmpd="sng" w="38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19"/>
          <p:cNvSpPr/>
          <p:nvPr/>
        </p:nvSpPr>
        <p:spPr>
          <a:xfrm>
            <a:off x="5741987" y="3756025"/>
            <a:ext cx="1905000" cy="914400"/>
          </a:xfrm>
          <a:prstGeom prst="wedgeRectCallout">
            <a:avLst>
              <a:gd fmla="val -5760" name="adj1"/>
              <a:gd fmla="val 43313" name="adj2"/>
            </a:avLst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 sequence number = next expected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9"/>
          <p:cNvSpPr/>
          <p:nvPr/>
        </p:nvSpPr>
        <p:spPr>
          <a:xfrm>
            <a:off x="5132387" y="5584825"/>
            <a:ext cx="152400" cy="6096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20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Sequence Number (ISN)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Sequence number for the very first byte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Why not a de facto ISN of 0?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Practical issue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IP addresses and port #s uniquely identify a connection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Eventually, though, these port #s do get used again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and there is a chance an old packet is still in flight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and might be associated with the new connection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So, TCP requires changing the ISN over time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Set from a 32-bit clock that ticks every 4 microseconds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which only wraps around once every 4.55 hours!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But, this means the hosts need to exchange ISNs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0" name="Google Shape;560;p21"/>
          <p:cNvSpPr txBox="1"/>
          <p:nvPr>
            <p:ph idx="4294967295"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TCP Three-Way Handshake</a:t>
            </a:r>
            <a:endParaRPr/>
          </a:p>
        </p:txBody>
      </p:sp>
      <p:sp>
        <p:nvSpPr>
          <p:cNvPr id="561" name="Google Shape;561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7" name="Google Shape;567;p22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Establishing a TCP Connection</a:t>
            </a:r>
            <a:endParaRPr/>
          </a:p>
        </p:txBody>
      </p:sp>
      <p:sp>
        <p:nvSpPr>
          <p:cNvPr id="568" name="Google Shape;568;p22"/>
          <p:cNvSpPr txBox="1"/>
          <p:nvPr>
            <p:ph idx="1" type="body"/>
          </p:nvPr>
        </p:nvSpPr>
        <p:spPr>
          <a:xfrm>
            <a:off x="461962" y="4773612"/>
            <a:ext cx="8458200" cy="194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Three-way handshake to establish connection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Host A sends a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(open) to the host B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Host B returns a SYN acknowledgment (</a:t>
            </a: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SYN ACK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Host A sends an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to acknowledge the SYN ACK</a:t>
            </a:r>
            <a:endParaRPr/>
          </a:p>
        </p:txBody>
      </p:sp>
      <p:cxnSp>
        <p:nvCxnSpPr>
          <p:cNvPr id="569" name="Google Shape;569;p22"/>
          <p:cNvCxnSpPr/>
          <p:nvPr/>
        </p:nvCxnSpPr>
        <p:spPr>
          <a:xfrm>
            <a:off x="2451100" y="1898650"/>
            <a:ext cx="1603375" cy="287337"/>
          </a:xfrm>
          <a:prstGeom prst="straightConnector1">
            <a:avLst/>
          </a:prstGeom>
          <a:noFill/>
          <a:ln cap="sq" cmpd="sng" w="19075">
            <a:solidFill>
              <a:srgbClr val="0066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0" name="Google Shape;570;p22"/>
          <p:cNvCxnSpPr/>
          <p:nvPr/>
        </p:nvCxnSpPr>
        <p:spPr>
          <a:xfrm flipH="1">
            <a:off x="2460625" y="2416175"/>
            <a:ext cx="1577975" cy="300037"/>
          </a:xfrm>
          <a:prstGeom prst="straightConnector1">
            <a:avLst/>
          </a:prstGeom>
          <a:noFill/>
          <a:ln cap="sq" cmpd="sng" w="19075">
            <a:solidFill>
              <a:srgbClr val="FF33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1" name="Google Shape;571;p22"/>
          <p:cNvCxnSpPr/>
          <p:nvPr/>
        </p:nvCxnSpPr>
        <p:spPr>
          <a:xfrm>
            <a:off x="2439987" y="3008312"/>
            <a:ext cx="1600200" cy="457200"/>
          </a:xfrm>
          <a:prstGeom prst="straightConnector1">
            <a:avLst/>
          </a:prstGeom>
          <a:noFill/>
          <a:ln cap="sq" cmpd="sng" w="19075">
            <a:solidFill>
              <a:srgbClr val="0066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2" name="Google Shape;572;p22"/>
          <p:cNvCxnSpPr/>
          <p:nvPr/>
        </p:nvCxnSpPr>
        <p:spPr>
          <a:xfrm>
            <a:off x="2444750" y="3540125"/>
            <a:ext cx="1598612" cy="469900"/>
          </a:xfrm>
          <a:prstGeom prst="straightConnector1">
            <a:avLst/>
          </a:prstGeom>
          <a:noFill/>
          <a:ln cap="sq" cmpd="sng" w="19075">
            <a:solidFill>
              <a:srgbClr val="0066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73" name="Google Shape;573;p22"/>
          <p:cNvSpPr txBox="1"/>
          <p:nvPr/>
        </p:nvSpPr>
        <p:spPr>
          <a:xfrm rot="600000">
            <a:off x="2901950" y="1554162"/>
            <a:ext cx="6905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2"/>
          <p:cNvSpPr txBox="1"/>
          <p:nvPr/>
        </p:nvSpPr>
        <p:spPr>
          <a:xfrm rot="-660000">
            <a:off x="2589212" y="2195512"/>
            <a:ext cx="13081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2"/>
          <p:cNvSpPr txBox="1"/>
          <p:nvPr/>
        </p:nvSpPr>
        <p:spPr>
          <a:xfrm rot="1020000">
            <a:off x="3117850" y="2962275"/>
            <a:ext cx="719137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2"/>
          <p:cNvSpPr txBox="1"/>
          <p:nvPr/>
        </p:nvSpPr>
        <p:spPr>
          <a:xfrm rot="1020000">
            <a:off x="2906712" y="3382962"/>
            <a:ext cx="660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22"/>
          <p:cNvCxnSpPr/>
          <p:nvPr/>
        </p:nvCxnSpPr>
        <p:spPr>
          <a:xfrm>
            <a:off x="4041775" y="1690687"/>
            <a:ext cx="6350" cy="2890837"/>
          </a:xfrm>
          <a:prstGeom prst="straightConnector1">
            <a:avLst/>
          </a:prstGeom>
          <a:noFill/>
          <a:ln cap="sq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22"/>
          <p:cNvCxnSpPr/>
          <p:nvPr/>
        </p:nvCxnSpPr>
        <p:spPr>
          <a:xfrm flipH="1">
            <a:off x="2433637" y="1706562"/>
            <a:ext cx="26987" cy="2797175"/>
          </a:xfrm>
          <a:prstGeom prst="straightConnector1">
            <a:avLst/>
          </a:prstGeom>
          <a:noFill/>
          <a:ln cap="sq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9" name="Google Shape;579;p22"/>
          <p:cNvSpPr txBox="1"/>
          <p:nvPr/>
        </p:nvSpPr>
        <p:spPr>
          <a:xfrm>
            <a:off x="2276475" y="1238250"/>
            <a:ext cx="400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 txBox="1"/>
          <p:nvPr/>
        </p:nvSpPr>
        <p:spPr>
          <a:xfrm>
            <a:off x="3843337" y="1200150"/>
            <a:ext cx="3841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2"/>
          <p:cNvCxnSpPr/>
          <p:nvPr/>
        </p:nvCxnSpPr>
        <p:spPr>
          <a:xfrm>
            <a:off x="2473325" y="3881437"/>
            <a:ext cx="1598612" cy="469900"/>
          </a:xfrm>
          <a:prstGeom prst="straightConnector1">
            <a:avLst/>
          </a:prstGeom>
          <a:noFill/>
          <a:ln cap="sq" cmpd="sng" w="19075">
            <a:solidFill>
              <a:srgbClr val="0066FF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82" name="Google Shape;582;p22"/>
          <p:cNvSpPr txBox="1"/>
          <p:nvPr/>
        </p:nvSpPr>
        <p:spPr>
          <a:xfrm rot="1020000">
            <a:off x="2935287" y="3724275"/>
            <a:ext cx="660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2"/>
          <p:cNvSpPr txBox="1"/>
          <p:nvPr/>
        </p:nvSpPr>
        <p:spPr>
          <a:xfrm>
            <a:off x="5148262" y="2122487"/>
            <a:ext cx="2535237" cy="119062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host tells its ISN to the other host.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23"/>
          <p:cNvSpPr/>
          <p:nvPr/>
        </p:nvSpPr>
        <p:spPr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932">
              <a:srgbClr val="777777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23"/>
          <p:cNvSpPr txBox="1"/>
          <p:nvPr>
            <p:ph idx="4294967295"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Header</a:t>
            </a: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3335337" y="1828800"/>
            <a:ext cx="23622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3"/>
          <p:cNvSpPr txBox="1"/>
          <p:nvPr/>
        </p:nvSpPr>
        <p:spPr>
          <a:xfrm>
            <a:off x="3716337" y="1874837"/>
            <a:ext cx="1497012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5697537" y="1828800"/>
            <a:ext cx="25146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3"/>
          <p:cNvSpPr txBox="1"/>
          <p:nvPr/>
        </p:nvSpPr>
        <p:spPr>
          <a:xfrm>
            <a:off x="5849937" y="1874837"/>
            <a:ext cx="19637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3"/>
          <p:cNvSpPr/>
          <p:nvPr/>
        </p:nvSpPr>
        <p:spPr>
          <a:xfrm>
            <a:off x="3335337" y="23622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3"/>
          <p:cNvSpPr txBox="1"/>
          <p:nvPr/>
        </p:nvSpPr>
        <p:spPr>
          <a:xfrm>
            <a:off x="4630737" y="2408237"/>
            <a:ext cx="22621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3335337" y="2819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3"/>
          <p:cNvSpPr txBox="1"/>
          <p:nvPr/>
        </p:nvSpPr>
        <p:spPr>
          <a:xfrm>
            <a:off x="4630737" y="2865437"/>
            <a:ext cx="212090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33353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57737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23"/>
          <p:cNvSpPr txBox="1"/>
          <p:nvPr/>
        </p:nvSpPr>
        <p:spPr>
          <a:xfrm>
            <a:off x="5838825" y="3349625"/>
            <a:ext cx="230505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3"/>
          <p:cNvSpPr txBox="1"/>
          <p:nvPr/>
        </p:nvSpPr>
        <p:spPr>
          <a:xfrm>
            <a:off x="3265487" y="3352800"/>
            <a:ext cx="10668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HdrLen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23"/>
          <p:cNvCxnSpPr/>
          <p:nvPr/>
        </p:nvCxnSpPr>
        <p:spPr>
          <a:xfrm>
            <a:off x="42497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" name="Google Shape;604;p23"/>
          <p:cNvCxnSpPr/>
          <p:nvPr/>
        </p:nvCxnSpPr>
        <p:spPr>
          <a:xfrm>
            <a:off x="47069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5" name="Google Shape;605;p23"/>
          <p:cNvSpPr txBox="1"/>
          <p:nvPr/>
        </p:nvSpPr>
        <p:spPr>
          <a:xfrm>
            <a:off x="4919662" y="3363912"/>
            <a:ext cx="8032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4325937" y="3398837"/>
            <a:ext cx="322262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33353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57737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3700462" y="3897312"/>
            <a:ext cx="13858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3"/>
          <p:cNvSpPr txBox="1"/>
          <p:nvPr/>
        </p:nvSpPr>
        <p:spPr>
          <a:xfrm>
            <a:off x="6062662" y="3897312"/>
            <a:ext cx="17938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3335337" y="4343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3"/>
          <p:cNvSpPr txBox="1"/>
          <p:nvPr/>
        </p:nvSpPr>
        <p:spPr>
          <a:xfrm>
            <a:off x="4783137" y="4389437"/>
            <a:ext cx="21923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3"/>
          <p:cNvSpPr txBox="1"/>
          <p:nvPr/>
        </p:nvSpPr>
        <p:spPr>
          <a:xfrm>
            <a:off x="3335337" y="4800600"/>
            <a:ext cx="4876800" cy="1143000"/>
          </a:xfrm>
          <a:prstGeom prst="rect">
            <a:avLst/>
          </a:prstGeom>
          <a:solidFill>
            <a:srgbClr val="A50021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652462" y="2705100"/>
            <a:ext cx="8747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1506537" y="2740025"/>
            <a:ext cx="74771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24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A’s Initial SYN Packet</a:t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932">
              <a:srgbClr val="777777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3335337" y="1828800"/>
            <a:ext cx="23622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4"/>
          <p:cNvSpPr txBox="1"/>
          <p:nvPr/>
        </p:nvSpPr>
        <p:spPr>
          <a:xfrm>
            <a:off x="3716337" y="1874837"/>
            <a:ext cx="10175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5697537" y="1828800"/>
            <a:ext cx="25146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24"/>
          <p:cNvSpPr txBox="1"/>
          <p:nvPr/>
        </p:nvSpPr>
        <p:spPr>
          <a:xfrm>
            <a:off x="6446837" y="1874837"/>
            <a:ext cx="10366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4"/>
          <p:cNvSpPr txBox="1"/>
          <p:nvPr/>
        </p:nvSpPr>
        <p:spPr>
          <a:xfrm>
            <a:off x="4178300" y="2408237"/>
            <a:ext cx="336550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A’s Initial Sequence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3335337" y="2819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4630737" y="2865437"/>
            <a:ext cx="212090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33353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57737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5838825" y="3349625"/>
            <a:ext cx="230505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3573462" y="3352800"/>
            <a:ext cx="10668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24"/>
          <p:cNvCxnSpPr/>
          <p:nvPr/>
        </p:nvCxnSpPr>
        <p:spPr>
          <a:xfrm>
            <a:off x="42497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p24"/>
          <p:cNvCxnSpPr/>
          <p:nvPr/>
        </p:nvCxnSpPr>
        <p:spPr>
          <a:xfrm>
            <a:off x="47069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7" name="Google Shape;637;p24"/>
          <p:cNvSpPr txBox="1"/>
          <p:nvPr/>
        </p:nvSpPr>
        <p:spPr>
          <a:xfrm>
            <a:off x="4919662" y="3363912"/>
            <a:ext cx="8032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4325937" y="3398837"/>
            <a:ext cx="322262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33353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57737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3700462" y="3897312"/>
            <a:ext cx="13858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6062662" y="3897312"/>
            <a:ext cx="17938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3335337" y="4343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4783137" y="4389437"/>
            <a:ext cx="21923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652462" y="2705100"/>
            <a:ext cx="8747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1506537" y="2740025"/>
            <a:ext cx="74771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1955800" y="5349875"/>
            <a:ext cx="5100637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tells B it wants to open a connection…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3" name="Google Shape;653;p25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B’s SYN-ACK Packet</a:t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932">
              <a:srgbClr val="777777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3335337" y="1828800"/>
            <a:ext cx="23622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5"/>
          <p:cNvSpPr txBox="1"/>
          <p:nvPr/>
        </p:nvSpPr>
        <p:spPr>
          <a:xfrm>
            <a:off x="3716337" y="1874837"/>
            <a:ext cx="10366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5697537" y="1828800"/>
            <a:ext cx="25146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5"/>
          <p:cNvSpPr txBox="1"/>
          <p:nvPr/>
        </p:nvSpPr>
        <p:spPr>
          <a:xfrm>
            <a:off x="6446837" y="1874837"/>
            <a:ext cx="10175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4178300" y="2408237"/>
            <a:ext cx="33861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B’s Initial Sequence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5"/>
          <p:cNvSpPr/>
          <p:nvPr/>
        </p:nvSpPr>
        <p:spPr>
          <a:xfrm>
            <a:off x="3335337" y="2819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25"/>
          <p:cNvSpPr txBox="1"/>
          <p:nvPr/>
        </p:nvSpPr>
        <p:spPr>
          <a:xfrm>
            <a:off x="4751387" y="2865437"/>
            <a:ext cx="175260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A’s ISN plus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33353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57737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25"/>
          <p:cNvSpPr txBox="1"/>
          <p:nvPr/>
        </p:nvSpPr>
        <p:spPr>
          <a:xfrm>
            <a:off x="5838825" y="3349625"/>
            <a:ext cx="230505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5"/>
          <p:cNvSpPr txBox="1"/>
          <p:nvPr/>
        </p:nvSpPr>
        <p:spPr>
          <a:xfrm>
            <a:off x="3573462" y="3352800"/>
            <a:ext cx="10668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25"/>
          <p:cNvCxnSpPr/>
          <p:nvPr/>
        </p:nvCxnSpPr>
        <p:spPr>
          <a:xfrm>
            <a:off x="42497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8" name="Google Shape;668;p25"/>
          <p:cNvCxnSpPr/>
          <p:nvPr/>
        </p:nvCxnSpPr>
        <p:spPr>
          <a:xfrm>
            <a:off x="47069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9" name="Google Shape;669;p25"/>
          <p:cNvSpPr txBox="1"/>
          <p:nvPr/>
        </p:nvSpPr>
        <p:spPr>
          <a:xfrm>
            <a:off x="4919662" y="3363912"/>
            <a:ext cx="8032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4325937" y="3398837"/>
            <a:ext cx="322262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33353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57737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3700462" y="3897312"/>
            <a:ext cx="13858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5"/>
          <p:cNvSpPr txBox="1"/>
          <p:nvPr/>
        </p:nvSpPr>
        <p:spPr>
          <a:xfrm>
            <a:off x="6062662" y="3897312"/>
            <a:ext cx="17938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5"/>
          <p:cNvSpPr/>
          <p:nvPr/>
        </p:nvSpPr>
        <p:spPr>
          <a:xfrm>
            <a:off x="3335337" y="4343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4783137" y="4389437"/>
            <a:ext cx="21923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5"/>
          <p:cNvSpPr txBox="1"/>
          <p:nvPr/>
        </p:nvSpPr>
        <p:spPr>
          <a:xfrm>
            <a:off x="652462" y="2705100"/>
            <a:ext cx="8747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5"/>
          <p:cNvSpPr txBox="1"/>
          <p:nvPr/>
        </p:nvSpPr>
        <p:spPr>
          <a:xfrm>
            <a:off x="1506537" y="2740025"/>
            <a:ext cx="74771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5"/>
          <p:cNvSpPr txBox="1"/>
          <p:nvPr/>
        </p:nvSpPr>
        <p:spPr>
          <a:xfrm>
            <a:off x="1074737" y="5349875"/>
            <a:ext cx="688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 tells A it accepts, and is ready to hear the next byte…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5"/>
          <p:cNvSpPr txBox="1"/>
          <p:nvPr/>
        </p:nvSpPr>
        <p:spPr>
          <a:xfrm>
            <a:off x="1169987" y="6219825"/>
            <a:ext cx="6811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… upon receiving this packet, A can start sending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26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A’s ACK of the SYN-ACK</a:t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932">
              <a:srgbClr val="777777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3335337" y="1828800"/>
            <a:ext cx="23622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26"/>
          <p:cNvSpPr txBox="1"/>
          <p:nvPr/>
        </p:nvSpPr>
        <p:spPr>
          <a:xfrm>
            <a:off x="3716337" y="1874837"/>
            <a:ext cx="10175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6"/>
          <p:cNvSpPr/>
          <p:nvPr/>
        </p:nvSpPr>
        <p:spPr>
          <a:xfrm>
            <a:off x="5697537" y="1828800"/>
            <a:ext cx="25146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6446837" y="1874837"/>
            <a:ext cx="10366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B’s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6"/>
          <p:cNvSpPr/>
          <p:nvPr/>
        </p:nvSpPr>
        <p:spPr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3335337" y="2819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26"/>
          <p:cNvSpPr txBox="1"/>
          <p:nvPr/>
        </p:nvSpPr>
        <p:spPr>
          <a:xfrm>
            <a:off x="4751387" y="2865437"/>
            <a:ext cx="177165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B’s ISN plus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6"/>
          <p:cNvSpPr/>
          <p:nvPr/>
        </p:nvSpPr>
        <p:spPr>
          <a:xfrm>
            <a:off x="33353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5773737" y="32766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26"/>
          <p:cNvSpPr txBox="1"/>
          <p:nvPr/>
        </p:nvSpPr>
        <p:spPr>
          <a:xfrm>
            <a:off x="5838825" y="3349625"/>
            <a:ext cx="2305050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6"/>
          <p:cNvSpPr txBox="1"/>
          <p:nvPr/>
        </p:nvSpPr>
        <p:spPr>
          <a:xfrm>
            <a:off x="3573462" y="3352800"/>
            <a:ext cx="10668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26"/>
          <p:cNvCxnSpPr/>
          <p:nvPr/>
        </p:nvCxnSpPr>
        <p:spPr>
          <a:xfrm>
            <a:off x="42497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26"/>
          <p:cNvCxnSpPr/>
          <p:nvPr/>
        </p:nvCxnSpPr>
        <p:spPr>
          <a:xfrm>
            <a:off x="4706937" y="3276600"/>
            <a:ext cx="1587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1" name="Google Shape;701;p26"/>
          <p:cNvSpPr txBox="1"/>
          <p:nvPr/>
        </p:nvSpPr>
        <p:spPr>
          <a:xfrm>
            <a:off x="4919662" y="3363912"/>
            <a:ext cx="8032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6"/>
          <p:cNvSpPr txBox="1"/>
          <p:nvPr/>
        </p:nvSpPr>
        <p:spPr>
          <a:xfrm>
            <a:off x="4325937" y="3398837"/>
            <a:ext cx="322262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6"/>
          <p:cNvSpPr/>
          <p:nvPr/>
        </p:nvSpPr>
        <p:spPr>
          <a:xfrm>
            <a:off x="33353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26"/>
          <p:cNvSpPr/>
          <p:nvPr/>
        </p:nvSpPr>
        <p:spPr>
          <a:xfrm>
            <a:off x="5773737" y="3810000"/>
            <a:ext cx="2438400" cy="5334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3700462" y="3897312"/>
            <a:ext cx="13858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6062662" y="3897312"/>
            <a:ext cx="1793875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3335337" y="4343400"/>
            <a:ext cx="4876800" cy="457200"/>
          </a:xfrm>
          <a:prstGeom prst="rect">
            <a:avLst/>
          </a:prstGeom>
          <a:solidFill>
            <a:srgbClr val="CC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4783137" y="4389437"/>
            <a:ext cx="219233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652462" y="2705100"/>
            <a:ext cx="8747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6"/>
          <p:cNvSpPr txBox="1"/>
          <p:nvPr/>
        </p:nvSpPr>
        <p:spPr>
          <a:xfrm>
            <a:off x="1506537" y="2740025"/>
            <a:ext cx="74771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1949450" y="5349875"/>
            <a:ext cx="51292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tells B it wants is okay to start sending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4630737" y="2408237"/>
            <a:ext cx="2262187" cy="3984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1169987" y="6270625"/>
            <a:ext cx="6811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… upon receiving this packet, B can start sending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of Transport Layer</a:t>
            </a:r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Communication for specific applications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HyperText Transfer Protocol (HTTP), File Transfer Protocol (FTP), Network News Transfer Protocol (NNTP)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Transport layer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Communication between processes (e.g., socket)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Relies on network layer and serves the application layer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TCP and UDP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Network layer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Logical communication between nodes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Hides details of the link technology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IP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7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9" name="Google Shape;719;p27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SYN Packet Gets Lost?</a:t>
            </a:r>
            <a:endParaRPr/>
          </a:p>
        </p:txBody>
      </p:sp>
      <p:sp>
        <p:nvSpPr>
          <p:cNvPr id="720" name="Google Shape;720;p27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Suppose the SYN packet gets lost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Packet is lost inside the network, or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Server rejects the packet (e.g., listen queue is full)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Eventually, no SYN-ACK arrives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 sets a timer and wait for the SYN-ACK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and retransmits the SYN-ACK if needed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How should the TCP sender set the timer?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 has no idea how far away the receiver is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Hard to guess a reasonable length of time to wait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Some TCPs use a default of 3 or 6 seconds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6" name="Google Shape;726;p28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 Loss and Web Downloads</a:t>
            </a:r>
            <a:endParaRPr/>
          </a:p>
        </p:txBody>
      </p:sp>
      <p:sp>
        <p:nvSpPr>
          <p:cNvPr id="727" name="Google Shape;727;p28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User clicks on a hypertext link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Browser creates a socket and does a “connect”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“connect” triggers the OS to transmit a SYN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the SYN is lost…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3-6 seconds of delay may be very long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user may get impatient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and click the hyperlink again, or click “reload”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User triggers an “abort” of the “connect”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Browser creates a new socket and does  a “connect”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Essentially, forces a faster send of a new SYN packet!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Sometimes very effective, and the page comes fast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3" name="Google Shape;733;p29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734" name="Google Shape;734;p29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Transport protocols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Multiplexing and demultiplexing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Sequence numbers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Window-based flow control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Timer-based retransmission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Checksum-based error detection</a:t>
            </a:r>
            <a:endParaRPr/>
          </a:p>
          <a:p>
            <a:pPr indent="-444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4294967295"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 Protocols</a:t>
            </a:r>
            <a:endParaRPr/>
          </a:p>
        </p:txBody>
      </p:sp>
      <p:sp>
        <p:nvSpPr>
          <p:cNvPr id="72" name="Google Shape;72;p10"/>
          <p:cNvSpPr txBox="1"/>
          <p:nvPr>
            <p:ph idx="4294967295" type="body"/>
          </p:nvPr>
        </p:nvSpPr>
        <p:spPr>
          <a:xfrm>
            <a:off x="457200" y="1219200"/>
            <a:ext cx="4959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logical communication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between application processes running on different hosts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Run on end hosts 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Sender: breaks application messages into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and passes to network layer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Receiver: reassembles segments into messages, passes to application layer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Multiple transport protocol available to applications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Internet: TCP and UDP</a:t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8112" y="3922712"/>
            <a:ext cx="13049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7089775" y="2522537"/>
            <a:ext cx="1798637" cy="167481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5210175" y="2379662"/>
            <a:ext cx="1866900" cy="1589087"/>
          </a:xfrm>
          <a:custGeom>
            <a:rect b="b" l="l" r="r" t="t"/>
            <a:pathLst>
              <a:path extrusionOk="0" h="1191" w="134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578475" y="3830637"/>
            <a:ext cx="2974975" cy="221932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0"/>
          <p:cNvGrpSpPr/>
          <p:nvPr/>
        </p:nvGrpSpPr>
        <p:grpSpPr>
          <a:xfrm>
            <a:off x="5327650" y="2514600"/>
            <a:ext cx="731835" cy="317500"/>
            <a:chOff x="3356" y="1584"/>
            <a:chExt cx="461" cy="200"/>
          </a:xfrm>
        </p:grpSpPr>
        <p:pic>
          <p:nvPicPr>
            <p:cNvPr id="78" name="Google Shape;7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6" y="1584"/>
              <a:ext cx="261" cy="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2" y="1658"/>
              <a:ext cx="175" cy="1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10"/>
            <p:cNvCxnSpPr/>
            <p:nvPr/>
          </p:nvCxnSpPr>
          <p:spPr>
            <a:xfrm flipH="1" rot="10800000">
              <a:off x="3612" y="1735"/>
              <a:ext cx="71" cy="3"/>
            </a:xfrm>
            <a:prstGeom prst="straightConnector1">
              <a:avLst/>
            </a:prstGeom>
            <a:noFill/>
            <a:ln cap="sq" cmpd="sng" w="190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1" name="Google Shape;81;p10"/>
          <p:cNvGrpSpPr/>
          <p:nvPr/>
        </p:nvGrpSpPr>
        <p:grpSpPr>
          <a:xfrm>
            <a:off x="5327650" y="3109912"/>
            <a:ext cx="731835" cy="317500"/>
            <a:chOff x="3356" y="1959"/>
            <a:chExt cx="461" cy="200"/>
          </a:xfrm>
        </p:grpSpPr>
        <p:pic>
          <p:nvPicPr>
            <p:cNvPr id="82" name="Google Shape;8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6" y="1959"/>
              <a:ext cx="261" cy="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2" y="2033"/>
              <a:ext cx="175" cy="1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" name="Google Shape;84;p10"/>
            <p:cNvCxnSpPr/>
            <p:nvPr/>
          </p:nvCxnSpPr>
          <p:spPr>
            <a:xfrm flipH="1" rot="10800000">
              <a:off x="3612" y="2110"/>
              <a:ext cx="71" cy="3"/>
            </a:xfrm>
            <a:prstGeom prst="straightConnector1">
              <a:avLst/>
            </a:prstGeom>
            <a:noFill/>
            <a:ln cap="sq" cmpd="sng" w="190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5" name="Google Shape;85;p10"/>
          <p:cNvGrpSpPr/>
          <p:nvPr/>
        </p:nvGrpSpPr>
        <p:grpSpPr>
          <a:xfrm>
            <a:off x="5703887" y="2897187"/>
            <a:ext cx="66674" cy="212725"/>
            <a:chOff x="3593" y="1825"/>
            <a:chExt cx="42" cy="134"/>
          </a:xfrm>
        </p:grpSpPr>
        <p:sp>
          <p:nvSpPr>
            <p:cNvPr id="86" name="Google Shape;86;p10"/>
            <p:cNvSpPr/>
            <p:nvPr/>
          </p:nvSpPr>
          <p:spPr>
            <a:xfrm>
              <a:off x="3593" y="1825"/>
              <a:ext cx="39" cy="37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3595" y="1874"/>
              <a:ext cx="39" cy="37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596" y="1922"/>
              <a:ext cx="39" cy="37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6173787" y="3400425"/>
            <a:ext cx="209549" cy="392112"/>
            <a:chOff x="3889" y="2142"/>
            <a:chExt cx="132" cy="247"/>
          </a:xfrm>
        </p:grpSpPr>
        <p:sp>
          <p:nvSpPr>
            <p:cNvPr id="90" name="Google Shape;90;p10"/>
            <p:cNvSpPr/>
            <p:nvPr/>
          </p:nvSpPr>
          <p:spPr>
            <a:xfrm>
              <a:off x="3889" y="2333"/>
              <a:ext cx="131" cy="56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3956" y="2144"/>
              <a:ext cx="60" cy="19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3890" y="2198"/>
              <a:ext cx="82" cy="190"/>
            </a:xfrm>
            <a:prstGeom prst="rect">
              <a:avLst/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889" y="2142"/>
              <a:ext cx="131" cy="56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" name="Google Shape;94;p10"/>
            <p:cNvCxnSpPr/>
            <p:nvPr/>
          </p:nvCxnSpPr>
          <p:spPr>
            <a:xfrm>
              <a:off x="4021" y="2146"/>
              <a:ext cx="0" cy="186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flipH="1">
              <a:off x="3972" y="2333"/>
              <a:ext cx="48" cy="5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6" name="Google Shape;96;p10"/>
            <p:cNvSpPr/>
            <p:nvPr/>
          </p:nvSpPr>
          <p:spPr>
            <a:xfrm>
              <a:off x="3900" y="2223"/>
              <a:ext cx="54" cy="109"/>
            </a:xfrm>
            <a:prstGeom prst="rect">
              <a:avLst/>
            </a:prstGeom>
            <a:solidFill>
              <a:srgbClr val="000066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908" y="2256"/>
              <a:ext cx="41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" name="Google Shape;98;p10"/>
          <p:cNvGrpSpPr/>
          <p:nvPr/>
        </p:nvGrpSpPr>
        <p:grpSpPr>
          <a:xfrm>
            <a:off x="6410325" y="3554412"/>
            <a:ext cx="231775" cy="79375"/>
            <a:chOff x="4038" y="2239"/>
            <a:chExt cx="146" cy="50"/>
          </a:xfrm>
        </p:grpSpPr>
        <p:sp>
          <p:nvSpPr>
            <p:cNvPr id="99" name="Google Shape;99;p10"/>
            <p:cNvSpPr/>
            <p:nvPr/>
          </p:nvSpPr>
          <p:spPr>
            <a:xfrm rot="-5400000">
              <a:off x="4035" y="2246"/>
              <a:ext cx="46" cy="40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-5400000">
              <a:off x="4088" y="2244"/>
              <a:ext cx="46" cy="40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141" y="2242"/>
              <a:ext cx="46" cy="40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2" name="Google Shape;102;p10"/>
          <p:cNvCxnSpPr/>
          <p:nvPr/>
        </p:nvCxnSpPr>
        <p:spPr>
          <a:xfrm>
            <a:off x="6310312" y="3308350"/>
            <a:ext cx="495300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0"/>
          <p:cNvCxnSpPr/>
          <p:nvPr/>
        </p:nvCxnSpPr>
        <p:spPr>
          <a:xfrm>
            <a:off x="6313487" y="3305175"/>
            <a:ext cx="1587" cy="9525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>
            <a:off x="6808787" y="3303587"/>
            <a:ext cx="1587" cy="8255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>
            <a:off x="6010275" y="2768600"/>
            <a:ext cx="288925" cy="26511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/>
          <p:nvPr/>
        </p:nvCxnSpPr>
        <p:spPr>
          <a:xfrm flipH="1" rot="10800000">
            <a:off x="6022975" y="3052762"/>
            <a:ext cx="276225" cy="333375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/>
          <p:nvPr/>
        </p:nvCxnSpPr>
        <p:spPr>
          <a:xfrm flipH="1" rot="10800000">
            <a:off x="6550025" y="3138487"/>
            <a:ext cx="1587" cy="1666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8" name="Google Shape;108;p10"/>
          <p:cNvGrpSpPr/>
          <p:nvPr/>
        </p:nvGrpSpPr>
        <p:grpSpPr>
          <a:xfrm>
            <a:off x="6669087" y="3378200"/>
            <a:ext cx="209551" cy="392112"/>
            <a:chOff x="4201" y="2128"/>
            <a:chExt cx="132" cy="247"/>
          </a:xfrm>
        </p:grpSpPr>
        <p:sp>
          <p:nvSpPr>
            <p:cNvPr id="109" name="Google Shape;109;p10"/>
            <p:cNvSpPr/>
            <p:nvPr/>
          </p:nvSpPr>
          <p:spPr>
            <a:xfrm>
              <a:off x="4201" y="2319"/>
              <a:ext cx="131" cy="56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268" y="2130"/>
              <a:ext cx="60" cy="19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202" y="2184"/>
              <a:ext cx="82" cy="190"/>
            </a:xfrm>
            <a:prstGeom prst="rect">
              <a:avLst/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4201" y="2128"/>
              <a:ext cx="131" cy="56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" name="Google Shape;113;p10"/>
            <p:cNvCxnSpPr/>
            <p:nvPr/>
          </p:nvCxnSpPr>
          <p:spPr>
            <a:xfrm>
              <a:off x="4333" y="2132"/>
              <a:ext cx="0" cy="186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flipH="1">
              <a:off x="4284" y="2319"/>
              <a:ext cx="48" cy="5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5" name="Google Shape;115;p10"/>
            <p:cNvSpPr/>
            <p:nvPr/>
          </p:nvSpPr>
          <p:spPr>
            <a:xfrm>
              <a:off x="4212" y="2209"/>
              <a:ext cx="54" cy="109"/>
            </a:xfrm>
            <a:prstGeom prst="rect">
              <a:avLst/>
            </a:prstGeom>
            <a:solidFill>
              <a:srgbClr val="000066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4220" y="2242"/>
              <a:ext cx="41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" name="Google Shape;117;p10"/>
          <p:cNvGrpSpPr/>
          <p:nvPr/>
        </p:nvGrpSpPr>
        <p:grpSpPr>
          <a:xfrm>
            <a:off x="5711825" y="3997325"/>
            <a:ext cx="477837" cy="923925"/>
            <a:chOff x="3598" y="2518"/>
            <a:chExt cx="301" cy="582"/>
          </a:xfrm>
        </p:grpSpPr>
        <p:pic>
          <p:nvPicPr>
            <p:cNvPr id="118" name="Google Shape;11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8" y="2518"/>
              <a:ext cx="261" cy="2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0"/>
            <p:cNvCxnSpPr/>
            <p:nvPr/>
          </p:nvCxnSpPr>
          <p:spPr>
            <a:xfrm flipH="1" rot="10800000">
              <a:off x="3854" y="2672"/>
              <a:ext cx="45" cy="5"/>
            </a:xfrm>
            <a:prstGeom prst="straightConnector1">
              <a:avLst/>
            </a:prstGeom>
            <a:noFill/>
            <a:ln cap="sq" cmpd="sng" w="190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20" name="Google Shape;120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8" y="2893"/>
              <a:ext cx="261" cy="2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0"/>
            <p:cNvCxnSpPr/>
            <p:nvPr/>
          </p:nvCxnSpPr>
          <p:spPr>
            <a:xfrm flipH="1" rot="10800000">
              <a:off x="3854" y="3049"/>
              <a:ext cx="45" cy="3"/>
            </a:xfrm>
            <a:prstGeom prst="straightConnector1">
              <a:avLst/>
            </a:prstGeom>
            <a:noFill/>
            <a:ln cap="sq" cmpd="sng" w="190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2" name="Google Shape;122;p10"/>
            <p:cNvGrpSpPr/>
            <p:nvPr/>
          </p:nvGrpSpPr>
          <p:grpSpPr>
            <a:xfrm>
              <a:off x="3677" y="2733"/>
              <a:ext cx="43" cy="139"/>
              <a:chOff x="3677" y="2733"/>
              <a:chExt cx="43" cy="139"/>
            </a:xfrm>
          </p:grpSpPr>
          <p:sp>
            <p:nvSpPr>
              <p:cNvPr id="123" name="Google Shape;123;p10"/>
              <p:cNvSpPr/>
              <p:nvPr/>
            </p:nvSpPr>
            <p:spPr>
              <a:xfrm>
                <a:off x="3677" y="2733"/>
                <a:ext cx="40" cy="38"/>
              </a:xfrm>
              <a:prstGeom prst="ellipse">
                <a:avLst/>
              </a:prstGeom>
              <a:solidFill>
                <a:srgbClr val="00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3678" y="2783"/>
                <a:ext cx="40" cy="38"/>
              </a:xfrm>
              <a:prstGeom prst="ellipse">
                <a:avLst/>
              </a:prstGeom>
              <a:solidFill>
                <a:srgbClr val="00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3680" y="2834"/>
                <a:ext cx="40" cy="38"/>
              </a:xfrm>
              <a:prstGeom prst="ellipse">
                <a:avLst/>
              </a:prstGeom>
              <a:solidFill>
                <a:srgbClr val="00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6" name="Google Shape;126;p10"/>
            <p:cNvCxnSpPr/>
            <p:nvPr/>
          </p:nvCxnSpPr>
          <p:spPr>
            <a:xfrm>
              <a:off x="3896" y="2672"/>
              <a:ext cx="0" cy="37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7" name="Google Shape;12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5825" y="4995862"/>
            <a:ext cx="415925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/>
          <p:nvPr/>
        </p:nvSpPr>
        <p:spPr>
          <a:xfrm rot="-5400000">
            <a:off x="6380956" y="5099843"/>
            <a:ext cx="63500" cy="65087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0"/>
          <p:cNvSpPr/>
          <p:nvPr/>
        </p:nvSpPr>
        <p:spPr>
          <a:xfrm rot="-5400000">
            <a:off x="6465887" y="5097462"/>
            <a:ext cx="63500" cy="66675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0"/>
          <p:cNvSpPr/>
          <p:nvPr/>
        </p:nvSpPr>
        <p:spPr>
          <a:xfrm rot="-5400000">
            <a:off x="6543675" y="5102225"/>
            <a:ext cx="61912" cy="65087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10"/>
          <p:cNvCxnSpPr/>
          <p:nvPr/>
        </p:nvCxnSpPr>
        <p:spPr>
          <a:xfrm flipH="1" rot="10800000">
            <a:off x="6834187" y="4951412"/>
            <a:ext cx="1587" cy="63500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0"/>
          <p:cNvCxnSpPr/>
          <p:nvPr/>
        </p:nvCxnSpPr>
        <p:spPr>
          <a:xfrm flipH="1" rot="10800000">
            <a:off x="6210300" y="4940300"/>
            <a:ext cx="1587" cy="66675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0"/>
          <p:cNvCxnSpPr/>
          <p:nvPr/>
        </p:nvCxnSpPr>
        <p:spPr>
          <a:xfrm flipH="1">
            <a:off x="6210300" y="4948237"/>
            <a:ext cx="630237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0"/>
          <p:cNvCxnSpPr/>
          <p:nvPr/>
        </p:nvCxnSpPr>
        <p:spPr>
          <a:xfrm flipH="1" rot="10800000">
            <a:off x="6191250" y="4572000"/>
            <a:ext cx="93662" cy="635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>
            <a:off x="6792912" y="4619625"/>
            <a:ext cx="303212" cy="38576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0"/>
          <p:cNvCxnSpPr/>
          <p:nvPr/>
        </p:nvCxnSpPr>
        <p:spPr>
          <a:xfrm flipH="1">
            <a:off x="7586662" y="4616450"/>
            <a:ext cx="282575" cy="39211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6050" y="4168775"/>
            <a:ext cx="2032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9375" y="4249737"/>
            <a:ext cx="203200" cy="239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0"/>
          <p:cNvGrpSpPr/>
          <p:nvPr/>
        </p:nvGrpSpPr>
        <p:grpSpPr>
          <a:xfrm>
            <a:off x="6777037" y="5446712"/>
            <a:ext cx="404812" cy="425450"/>
            <a:chOff x="4269" y="3431"/>
            <a:chExt cx="255" cy="268"/>
          </a:xfrm>
        </p:grpSpPr>
        <p:pic>
          <p:nvPicPr>
            <p:cNvPr id="140" name="Google Shape;14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69" y="3431"/>
              <a:ext cx="237" cy="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07" y="3502"/>
              <a:ext cx="217" cy="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10"/>
          <p:cNvGrpSpPr/>
          <p:nvPr/>
        </p:nvGrpSpPr>
        <p:grpSpPr>
          <a:xfrm>
            <a:off x="7554912" y="5478462"/>
            <a:ext cx="404812" cy="425450"/>
            <a:chOff x="4759" y="3451"/>
            <a:chExt cx="255" cy="268"/>
          </a:xfrm>
        </p:grpSpPr>
        <p:pic>
          <p:nvPicPr>
            <p:cNvPr id="143" name="Google Shape;143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59" y="3451"/>
              <a:ext cx="237" cy="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97" y="3522"/>
              <a:ext cx="217" cy="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0"/>
          <p:cNvGrpSpPr/>
          <p:nvPr/>
        </p:nvGrpSpPr>
        <p:grpSpPr>
          <a:xfrm>
            <a:off x="7140575" y="5194300"/>
            <a:ext cx="377825" cy="374650"/>
            <a:chOff x="4498" y="3272"/>
            <a:chExt cx="238" cy="236"/>
          </a:xfrm>
        </p:grpSpPr>
        <p:pic>
          <p:nvPicPr>
            <p:cNvPr id="146" name="Google Shape;146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498" y="3272"/>
              <a:ext cx="238" cy="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0"/>
            <p:cNvSpPr/>
            <p:nvPr/>
          </p:nvSpPr>
          <p:spPr>
            <a:xfrm>
              <a:off x="4567" y="3355"/>
              <a:ext cx="167" cy="153"/>
            </a:xfrm>
            <a:prstGeom prst="rect">
              <a:avLst/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8" name="Google Shape;148;p10"/>
          <p:cNvCxnSpPr/>
          <p:nvPr/>
        </p:nvCxnSpPr>
        <p:spPr>
          <a:xfrm>
            <a:off x="7446962" y="5097462"/>
            <a:ext cx="1587" cy="2286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9" name="Google Shape;149;p10"/>
          <p:cNvGrpSpPr/>
          <p:nvPr/>
        </p:nvGrpSpPr>
        <p:grpSpPr>
          <a:xfrm>
            <a:off x="8167687" y="4521200"/>
            <a:ext cx="207962" cy="407987"/>
            <a:chOff x="5145" y="2848"/>
            <a:chExt cx="131" cy="257"/>
          </a:xfrm>
        </p:grpSpPr>
        <p:sp>
          <p:nvSpPr>
            <p:cNvPr id="150" name="Google Shape;150;p10"/>
            <p:cNvSpPr/>
            <p:nvPr/>
          </p:nvSpPr>
          <p:spPr>
            <a:xfrm>
              <a:off x="5145" y="3046"/>
              <a:ext cx="130" cy="59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5211" y="2850"/>
              <a:ext cx="59" cy="19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146" y="2906"/>
              <a:ext cx="82" cy="197"/>
            </a:xfrm>
            <a:prstGeom prst="rect">
              <a:avLst/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145" y="2848"/>
              <a:ext cx="130" cy="59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" name="Google Shape;154;p10"/>
            <p:cNvCxnSpPr/>
            <p:nvPr/>
          </p:nvCxnSpPr>
          <p:spPr>
            <a:xfrm>
              <a:off x="5276" y="2852"/>
              <a:ext cx="0" cy="19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0"/>
            <p:cNvCxnSpPr/>
            <p:nvPr/>
          </p:nvCxnSpPr>
          <p:spPr>
            <a:xfrm flipH="1">
              <a:off x="5228" y="3046"/>
              <a:ext cx="48" cy="5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10"/>
            <p:cNvSpPr/>
            <p:nvPr/>
          </p:nvSpPr>
          <p:spPr>
            <a:xfrm>
              <a:off x="5156" y="2932"/>
              <a:ext cx="54" cy="113"/>
            </a:xfrm>
            <a:prstGeom prst="rect">
              <a:avLst/>
            </a:prstGeom>
            <a:solidFill>
              <a:srgbClr val="000066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5164" y="2966"/>
              <a:ext cx="41" cy="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8" name="Google Shape;158;p10"/>
          <p:cNvGrpSpPr/>
          <p:nvPr/>
        </p:nvGrpSpPr>
        <p:grpSpPr>
          <a:xfrm>
            <a:off x="8154987" y="4965700"/>
            <a:ext cx="207963" cy="406399"/>
            <a:chOff x="5137" y="3128"/>
            <a:chExt cx="131" cy="256"/>
          </a:xfrm>
        </p:grpSpPr>
        <p:sp>
          <p:nvSpPr>
            <p:cNvPr id="159" name="Google Shape;159;p10"/>
            <p:cNvSpPr/>
            <p:nvPr/>
          </p:nvSpPr>
          <p:spPr>
            <a:xfrm>
              <a:off x="5137" y="3326"/>
              <a:ext cx="130" cy="58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203" y="3130"/>
              <a:ext cx="59" cy="197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5138" y="3186"/>
              <a:ext cx="82" cy="197"/>
            </a:xfrm>
            <a:prstGeom prst="rect">
              <a:avLst/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5137" y="3128"/>
              <a:ext cx="130" cy="58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" name="Google Shape;163;p10"/>
            <p:cNvCxnSpPr/>
            <p:nvPr/>
          </p:nvCxnSpPr>
          <p:spPr>
            <a:xfrm>
              <a:off x="5268" y="3132"/>
              <a:ext cx="0" cy="19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0"/>
            <p:cNvCxnSpPr/>
            <p:nvPr/>
          </p:nvCxnSpPr>
          <p:spPr>
            <a:xfrm flipH="1">
              <a:off x="5219" y="3326"/>
              <a:ext cx="48" cy="5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5" name="Google Shape;165;p10"/>
            <p:cNvSpPr/>
            <p:nvPr/>
          </p:nvSpPr>
          <p:spPr>
            <a:xfrm>
              <a:off x="5148" y="3212"/>
              <a:ext cx="54" cy="113"/>
            </a:xfrm>
            <a:prstGeom prst="rect">
              <a:avLst/>
            </a:prstGeom>
            <a:solidFill>
              <a:srgbClr val="000066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156" y="3246"/>
              <a:ext cx="41" cy="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7" name="Google Shape;167;p10"/>
          <p:cNvCxnSpPr/>
          <p:nvPr/>
        </p:nvCxnSpPr>
        <p:spPr>
          <a:xfrm flipH="1" rot="10800000">
            <a:off x="8086725" y="4587875"/>
            <a:ext cx="1587" cy="61436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8083550" y="5199062"/>
            <a:ext cx="103187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0"/>
          <p:cNvCxnSpPr/>
          <p:nvPr/>
        </p:nvCxnSpPr>
        <p:spPr>
          <a:xfrm>
            <a:off x="8080375" y="4722812"/>
            <a:ext cx="88900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0"/>
          <p:cNvCxnSpPr/>
          <p:nvPr/>
        </p:nvCxnSpPr>
        <p:spPr>
          <a:xfrm flipH="1" rot="10800000">
            <a:off x="6804025" y="2817812"/>
            <a:ext cx="458787" cy="21113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0"/>
          <p:cNvCxnSpPr/>
          <p:nvPr/>
        </p:nvCxnSpPr>
        <p:spPr>
          <a:xfrm>
            <a:off x="7739062" y="2803525"/>
            <a:ext cx="485775" cy="20796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0"/>
          <p:cNvCxnSpPr/>
          <p:nvPr/>
        </p:nvCxnSpPr>
        <p:spPr>
          <a:xfrm flipH="1">
            <a:off x="8256587" y="3140075"/>
            <a:ext cx="244475" cy="68103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0"/>
          <p:cNvCxnSpPr/>
          <p:nvPr/>
        </p:nvCxnSpPr>
        <p:spPr>
          <a:xfrm>
            <a:off x="7488237" y="2916237"/>
            <a:ext cx="1587" cy="4318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7513637" y="3563937"/>
            <a:ext cx="534987" cy="3683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0"/>
          <p:cNvCxnSpPr/>
          <p:nvPr/>
        </p:nvCxnSpPr>
        <p:spPr>
          <a:xfrm flipH="1">
            <a:off x="7972425" y="4029075"/>
            <a:ext cx="269875" cy="36036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0"/>
          <p:cNvCxnSpPr/>
          <p:nvPr/>
        </p:nvCxnSpPr>
        <p:spPr>
          <a:xfrm flipH="1">
            <a:off x="7745412" y="3108325"/>
            <a:ext cx="563562" cy="384175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0"/>
          <p:cNvCxnSpPr/>
          <p:nvPr/>
        </p:nvCxnSpPr>
        <p:spPr>
          <a:xfrm flipH="1">
            <a:off x="7754937" y="2547937"/>
            <a:ext cx="354012" cy="255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0"/>
          <p:cNvCxnSpPr/>
          <p:nvPr/>
        </p:nvCxnSpPr>
        <p:spPr>
          <a:xfrm flipH="1">
            <a:off x="8472487" y="2724150"/>
            <a:ext cx="204787" cy="17621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9" name="Google Shape;179;p10"/>
          <p:cNvGrpSpPr/>
          <p:nvPr/>
        </p:nvGrpSpPr>
        <p:grpSpPr>
          <a:xfrm>
            <a:off x="6284912" y="2916237"/>
            <a:ext cx="501649" cy="231775"/>
            <a:chOff x="3959" y="1837"/>
            <a:chExt cx="316" cy="146"/>
          </a:xfrm>
        </p:grpSpPr>
        <p:sp>
          <p:nvSpPr>
            <p:cNvPr id="180" name="Google Shape;180;p10"/>
            <p:cNvSpPr/>
            <p:nvPr/>
          </p:nvSpPr>
          <p:spPr>
            <a:xfrm>
              <a:off x="3961" y="1903"/>
              <a:ext cx="312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10"/>
            <p:cNvCxnSpPr/>
            <p:nvPr/>
          </p:nvCxnSpPr>
          <p:spPr>
            <a:xfrm>
              <a:off x="3961" y="1896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0"/>
            <p:cNvCxnSpPr/>
            <p:nvPr/>
          </p:nvCxnSpPr>
          <p:spPr>
            <a:xfrm>
              <a:off x="4275" y="1896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10"/>
            <p:cNvSpPr/>
            <p:nvPr/>
          </p:nvSpPr>
          <p:spPr>
            <a:xfrm>
              <a:off x="3961" y="1896"/>
              <a:ext cx="310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3959" y="1837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5" name="Google Shape;185;p10"/>
            <p:cNvGrpSpPr/>
            <p:nvPr/>
          </p:nvGrpSpPr>
          <p:grpSpPr>
            <a:xfrm>
              <a:off x="4034" y="1857"/>
              <a:ext cx="155" cy="56"/>
              <a:chOff x="4034" y="1857"/>
              <a:chExt cx="155" cy="56"/>
            </a:xfrm>
          </p:grpSpPr>
          <p:cxnSp>
            <p:nvCxnSpPr>
              <p:cNvPr id="186" name="Google Shape;186;p10"/>
              <p:cNvCxnSpPr/>
              <p:nvPr/>
            </p:nvCxnSpPr>
            <p:spPr>
              <a:xfrm flipH="1" rot="10800000">
                <a:off x="4034" y="1857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4141" y="1913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4085" y="1859"/>
                <a:ext cx="57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9" name="Google Shape;189;p10"/>
            <p:cNvGrpSpPr/>
            <p:nvPr/>
          </p:nvGrpSpPr>
          <p:grpSpPr>
            <a:xfrm>
              <a:off x="4034" y="1856"/>
              <a:ext cx="155" cy="56"/>
              <a:chOff x="4034" y="1856"/>
              <a:chExt cx="155" cy="56"/>
            </a:xfrm>
          </p:grpSpPr>
          <p:cxnSp>
            <p:nvCxnSpPr>
              <p:cNvPr id="190" name="Google Shape;190;p10"/>
              <p:cNvCxnSpPr/>
              <p:nvPr/>
            </p:nvCxnSpPr>
            <p:spPr>
              <a:xfrm>
                <a:off x="4034" y="1912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4141" y="1857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 flipH="1" rot="10800000">
                <a:off x="4085" y="1856"/>
                <a:ext cx="57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3" name="Google Shape;193;p10"/>
          <p:cNvGrpSpPr/>
          <p:nvPr/>
        </p:nvGrpSpPr>
        <p:grpSpPr>
          <a:xfrm>
            <a:off x="7237412" y="2687637"/>
            <a:ext cx="501649" cy="231775"/>
            <a:chOff x="4559" y="1693"/>
            <a:chExt cx="316" cy="146"/>
          </a:xfrm>
        </p:grpSpPr>
        <p:sp>
          <p:nvSpPr>
            <p:cNvPr id="194" name="Google Shape;194;p10"/>
            <p:cNvSpPr/>
            <p:nvPr/>
          </p:nvSpPr>
          <p:spPr>
            <a:xfrm>
              <a:off x="4562" y="1759"/>
              <a:ext cx="312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" name="Google Shape;195;p10"/>
            <p:cNvCxnSpPr/>
            <p:nvPr/>
          </p:nvCxnSpPr>
          <p:spPr>
            <a:xfrm>
              <a:off x="4562" y="1752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0"/>
            <p:cNvCxnSpPr/>
            <p:nvPr/>
          </p:nvCxnSpPr>
          <p:spPr>
            <a:xfrm>
              <a:off x="4875" y="1752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7" name="Google Shape;197;p10"/>
            <p:cNvSpPr/>
            <p:nvPr/>
          </p:nvSpPr>
          <p:spPr>
            <a:xfrm>
              <a:off x="4562" y="1752"/>
              <a:ext cx="309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559" y="1693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9" name="Google Shape;199;p10"/>
            <p:cNvGrpSpPr/>
            <p:nvPr/>
          </p:nvGrpSpPr>
          <p:grpSpPr>
            <a:xfrm>
              <a:off x="4634" y="1713"/>
              <a:ext cx="155" cy="56"/>
              <a:chOff x="4634" y="1713"/>
              <a:chExt cx="155" cy="56"/>
            </a:xfrm>
          </p:grpSpPr>
          <p:cxnSp>
            <p:nvCxnSpPr>
              <p:cNvPr id="200" name="Google Shape;200;p10"/>
              <p:cNvCxnSpPr/>
              <p:nvPr/>
            </p:nvCxnSpPr>
            <p:spPr>
              <a:xfrm flipH="1" rot="10800000">
                <a:off x="4634" y="1713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0"/>
              <p:cNvCxnSpPr/>
              <p:nvPr/>
            </p:nvCxnSpPr>
            <p:spPr>
              <a:xfrm>
                <a:off x="4741" y="1769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0"/>
              <p:cNvCxnSpPr/>
              <p:nvPr/>
            </p:nvCxnSpPr>
            <p:spPr>
              <a:xfrm>
                <a:off x="4685" y="1715"/>
                <a:ext cx="57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3" name="Google Shape;203;p10"/>
            <p:cNvGrpSpPr/>
            <p:nvPr/>
          </p:nvGrpSpPr>
          <p:grpSpPr>
            <a:xfrm>
              <a:off x="4634" y="1712"/>
              <a:ext cx="155" cy="56"/>
              <a:chOff x="4634" y="1712"/>
              <a:chExt cx="155" cy="56"/>
            </a:xfrm>
          </p:grpSpPr>
          <p:cxnSp>
            <p:nvCxnSpPr>
              <p:cNvPr id="204" name="Google Shape;204;p10"/>
              <p:cNvCxnSpPr/>
              <p:nvPr/>
            </p:nvCxnSpPr>
            <p:spPr>
              <a:xfrm>
                <a:off x="4634" y="1768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"/>
              <p:cNvCxnSpPr/>
              <p:nvPr/>
            </p:nvCxnSpPr>
            <p:spPr>
              <a:xfrm>
                <a:off x="4741" y="1713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0"/>
              <p:cNvCxnSpPr/>
              <p:nvPr/>
            </p:nvCxnSpPr>
            <p:spPr>
              <a:xfrm flipH="1" rot="10800000">
                <a:off x="4685" y="1712"/>
                <a:ext cx="57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07" name="Google Shape;207;p10"/>
          <p:cNvGrpSpPr/>
          <p:nvPr/>
        </p:nvGrpSpPr>
        <p:grpSpPr>
          <a:xfrm>
            <a:off x="7254875" y="3344862"/>
            <a:ext cx="501649" cy="230187"/>
            <a:chOff x="4570" y="2107"/>
            <a:chExt cx="316" cy="145"/>
          </a:xfrm>
        </p:grpSpPr>
        <p:sp>
          <p:nvSpPr>
            <p:cNvPr id="208" name="Google Shape;208;p10"/>
            <p:cNvSpPr/>
            <p:nvPr/>
          </p:nvSpPr>
          <p:spPr>
            <a:xfrm>
              <a:off x="4572" y="2172"/>
              <a:ext cx="312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9" name="Google Shape;209;p10"/>
            <p:cNvCxnSpPr/>
            <p:nvPr/>
          </p:nvCxnSpPr>
          <p:spPr>
            <a:xfrm>
              <a:off x="4572" y="2166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4886" y="2166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10"/>
            <p:cNvSpPr/>
            <p:nvPr/>
          </p:nvSpPr>
          <p:spPr>
            <a:xfrm>
              <a:off x="4572" y="2166"/>
              <a:ext cx="310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4570" y="2107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13" name="Google Shape;213;p10"/>
            <p:cNvGrpSpPr/>
            <p:nvPr/>
          </p:nvGrpSpPr>
          <p:grpSpPr>
            <a:xfrm>
              <a:off x="4645" y="2127"/>
              <a:ext cx="155" cy="56"/>
              <a:chOff x="4645" y="2127"/>
              <a:chExt cx="155" cy="56"/>
            </a:xfrm>
          </p:grpSpPr>
          <p:cxnSp>
            <p:nvCxnSpPr>
              <p:cNvPr id="214" name="Google Shape;214;p10"/>
              <p:cNvCxnSpPr/>
              <p:nvPr/>
            </p:nvCxnSpPr>
            <p:spPr>
              <a:xfrm flipH="1" rot="10800000">
                <a:off x="4645" y="2127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"/>
              <p:cNvCxnSpPr/>
              <p:nvPr/>
            </p:nvCxnSpPr>
            <p:spPr>
              <a:xfrm>
                <a:off x="4752" y="2183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0"/>
              <p:cNvCxnSpPr/>
              <p:nvPr/>
            </p:nvCxnSpPr>
            <p:spPr>
              <a:xfrm>
                <a:off x="4696" y="2129"/>
                <a:ext cx="57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7" name="Google Shape;217;p10"/>
            <p:cNvGrpSpPr/>
            <p:nvPr/>
          </p:nvGrpSpPr>
          <p:grpSpPr>
            <a:xfrm>
              <a:off x="4645" y="2126"/>
              <a:ext cx="155" cy="56"/>
              <a:chOff x="4645" y="2126"/>
              <a:chExt cx="155" cy="56"/>
            </a:xfrm>
          </p:grpSpPr>
          <p:cxnSp>
            <p:nvCxnSpPr>
              <p:cNvPr id="218" name="Google Shape;218;p10"/>
              <p:cNvCxnSpPr/>
              <p:nvPr/>
            </p:nvCxnSpPr>
            <p:spPr>
              <a:xfrm>
                <a:off x="4645" y="2182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0"/>
              <p:cNvCxnSpPr/>
              <p:nvPr/>
            </p:nvCxnSpPr>
            <p:spPr>
              <a:xfrm>
                <a:off x="4752" y="2127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0"/>
              <p:cNvCxnSpPr/>
              <p:nvPr/>
            </p:nvCxnSpPr>
            <p:spPr>
              <a:xfrm flipH="1" rot="10800000">
                <a:off x="4696" y="2126"/>
                <a:ext cx="57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1" name="Google Shape;221;p10"/>
          <p:cNvGrpSpPr/>
          <p:nvPr/>
        </p:nvGrpSpPr>
        <p:grpSpPr>
          <a:xfrm>
            <a:off x="8224837" y="2895600"/>
            <a:ext cx="500062" cy="230187"/>
            <a:chOff x="5181" y="1824"/>
            <a:chExt cx="315" cy="145"/>
          </a:xfrm>
        </p:grpSpPr>
        <p:sp>
          <p:nvSpPr>
            <p:cNvPr id="222" name="Google Shape;222;p10"/>
            <p:cNvSpPr/>
            <p:nvPr/>
          </p:nvSpPr>
          <p:spPr>
            <a:xfrm>
              <a:off x="5184" y="1889"/>
              <a:ext cx="311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" name="Google Shape;223;p10"/>
            <p:cNvCxnSpPr/>
            <p:nvPr/>
          </p:nvCxnSpPr>
          <p:spPr>
            <a:xfrm>
              <a:off x="5184" y="1883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0"/>
            <p:cNvCxnSpPr/>
            <p:nvPr/>
          </p:nvCxnSpPr>
          <p:spPr>
            <a:xfrm>
              <a:off x="5496" y="1883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10"/>
            <p:cNvSpPr/>
            <p:nvPr/>
          </p:nvSpPr>
          <p:spPr>
            <a:xfrm>
              <a:off x="5184" y="1883"/>
              <a:ext cx="309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181" y="1824"/>
              <a:ext cx="311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7" name="Google Shape;227;p10"/>
            <p:cNvGrpSpPr/>
            <p:nvPr/>
          </p:nvGrpSpPr>
          <p:grpSpPr>
            <a:xfrm>
              <a:off x="5256" y="1844"/>
              <a:ext cx="154" cy="56"/>
              <a:chOff x="5256" y="1844"/>
              <a:chExt cx="154" cy="56"/>
            </a:xfrm>
          </p:grpSpPr>
          <p:cxnSp>
            <p:nvCxnSpPr>
              <p:cNvPr id="228" name="Google Shape;228;p10"/>
              <p:cNvCxnSpPr/>
              <p:nvPr/>
            </p:nvCxnSpPr>
            <p:spPr>
              <a:xfrm flipH="1" rot="10800000">
                <a:off x="5256" y="1844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0"/>
              <p:cNvCxnSpPr/>
              <p:nvPr/>
            </p:nvCxnSpPr>
            <p:spPr>
              <a:xfrm>
                <a:off x="5362" y="1900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0"/>
              <p:cNvCxnSpPr/>
              <p:nvPr/>
            </p:nvCxnSpPr>
            <p:spPr>
              <a:xfrm>
                <a:off x="5307" y="1846"/>
                <a:ext cx="56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1" name="Google Shape;231;p10"/>
            <p:cNvGrpSpPr/>
            <p:nvPr/>
          </p:nvGrpSpPr>
          <p:grpSpPr>
            <a:xfrm>
              <a:off x="5256" y="1843"/>
              <a:ext cx="154" cy="56"/>
              <a:chOff x="5256" y="1843"/>
              <a:chExt cx="154" cy="56"/>
            </a:xfrm>
          </p:grpSpPr>
          <p:cxnSp>
            <p:nvCxnSpPr>
              <p:cNvPr id="232" name="Google Shape;232;p10"/>
              <p:cNvCxnSpPr/>
              <p:nvPr/>
            </p:nvCxnSpPr>
            <p:spPr>
              <a:xfrm>
                <a:off x="5256" y="1899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0"/>
              <p:cNvCxnSpPr/>
              <p:nvPr/>
            </p:nvCxnSpPr>
            <p:spPr>
              <a:xfrm>
                <a:off x="5362" y="1844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0"/>
              <p:cNvCxnSpPr/>
              <p:nvPr/>
            </p:nvCxnSpPr>
            <p:spPr>
              <a:xfrm flipH="1" rot="10800000">
                <a:off x="5307" y="1843"/>
                <a:ext cx="56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5" name="Google Shape;235;p10"/>
          <p:cNvGrpSpPr/>
          <p:nvPr/>
        </p:nvGrpSpPr>
        <p:grpSpPr>
          <a:xfrm>
            <a:off x="8031162" y="3792537"/>
            <a:ext cx="501649" cy="231775"/>
            <a:chOff x="5059" y="2389"/>
            <a:chExt cx="316" cy="146"/>
          </a:xfrm>
        </p:grpSpPr>
        <p:sp>
          <p:nvSpPr>
            <p:cNvPr id="236" name="Google Shape;236;p10"/>
            <p:cNvSpPr/>
            <p:nvPr/>
          </p:nvSpPr>
          <p:spPr>
            <a:xfrm>
              <a:off x="5062" y="2455"/>
              <a:ext cx="312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7" name="Google Shape;237;p10"/>
            <p:cNvCxnSpPr/>
            <p:nvPr/>
          </p:nvCxnSpPr>
          <p:spPr>
            <a:xfrm>
              <a:off x="5062" y="2448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0"/>
            <p:cNvCxnSpPr/>
            <p:nvPr/>
          </p:nvCxnSpPr>
          <p:spPr>
            <a:xfrm>
              <a:off x="5375" y="2448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9" name="Google Shape;239;p10"/>
            <p:cNvSpPr/>
            <p:nvPr/>
          </p:nvSpPr>
          <p:spPr>
            <a:xfrm>
              <a:off x="5062" y="2448"/>
              <a:ext cx="309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5059" y="2389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1" name="Google Shape;241;p10"/>
            <p:cNvGrpSpPr/>
            <p:nvPr/>
          </p:nvGrpSpPr>
          <p:grpSpPr>
            <a:xfrm>
              <a:off x="5134" y="2409"/>
              <a:ext cx="155" cy="56"/>
              <a:chOff x="5134" y="2409"/>
              <a:chExt cx="155" cy="56"/>
            </a:xfrm>
          </p:grpSpPr>
          <p:cxnSp>
            <p:nvCxnSpPr>
              <p:cNvPr id="242" name="Google Shape;242;p10"/>
              <p:cNvCxnSpPr/>
              <p:nvPr/>
            </p:nvCxnSpPr>
            <p:spPr>
              <a:xfrm flipH="1" rot="10800000">
                <a:off x="5134" y="2409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0"/>
              <p:cNvCxnSpPr/>
              <p:nvPr/>
            </p:nvCxnSpPr>
            <p:spPr>
              <a:xfrm>
                <a:off x="5241" y="2465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0"/>
              <p:cNvCxnSpPr/>
              <p:nvPr/>
            </p:nvCxnSpPr>
            <p:spPr>
              <a:xfrm>
                <a:off x="5185" y="2411"/>
                <a:ext cx="57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5" name="Google Shape;245;p10"/>
            <p:cNvGrpSpPr/>
            <p:nvPr/>
          </p:nvGrpSpPr>
          <p:grpSpPr>
            <a:xfrm>
              <a:off x="5134" y="2408"/>
              <a:ext cx="155" cy="56"/>
              <a:chOff x="5134" y="2408"/>
              <a:chExt cx="155" cy="56"/>
            </a:xfrm>
          </p:grpSpPr>
          <p:cxnSp>
            <p:nvCxnSpPr>
              <p:cNvPr id="246" name="Google Shape;246;p10"/>
              <p:cNvCxnSpPr/>
              <p:nvPr/>
            </p:nvCxnSpPr>
            <p:spPr>
              <a:xfrm>
                <a:off x="5134" y="2464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0"/>
              <p:cNvCxnSpPr/>
              <p:nvPr/>
            </p:nvCxnSpPr>
            <p:spPr>
              <a:xfrm>
                <a:off x="5241" y="2409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10"/>
              <p:cNvCxnSpPr/>
              <p:nvPr/>
            </p:nvCxnSpPr>
            <p:spPr>
              <a:xfrm flipH="1" rot="10800000">
                <a:off x="5185" y="2408"/>
                <a:ext cx="57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9" name="Google Shape;249;p10"/>
          <p:cNvGrpSpPr/>
          <p:nvPr/>
        </p:nvGrpSpPr>
        <p:grpSpPr>
          <a:xfrm>
            <a:off x="7697787" y="4376737"/>
            <a:ext cx="501649" cy="233362"/>
            <a:chOff x="4849" y="2757"/>
            <a:chExt cx="316" cy="147"/>
          </a:xfrm>
        </p:grpSpPr>
        <p:sp>
          <p:nvSpPr>
            <p:cNvPr id="250" name="Google Shape;250;p10"/>
            <p:cNvSpPr/>
            <p:nvPr/>
          </p:nvSpPr>
          <p:spPr>
            <a:xfrm>
              <a:off x="4852" y="2823"/>
              <a:ext cx="312" cy="81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1" name="Google Shape;251;p10"/>
            <p:cNvCxnSpPr/>
            <p:nvPr/>
          </p:nvCxnSpPr>
          <p:spPr>
            <a:xfrm>
              <a:off x="4852" y="2816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10"/>
            <p:cNvCxnSpPr/>
            <p:nvPr/>
          </p:nvCxnSpPr>
          <p:spPr>
            <a:xfrm>
              <a:off x="5165" y="2816"/>
              <a:ext cx="0" cy="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3" name="Google Shape;253;p10"/>
            <p:cNvSpPr/>
            <p:nvPr/>
          </p:nvSpPr>
          <p:spPr>
            <a:xfrm>
              <a:off x="4852" y="2816"/>
              <a:ext cx="309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849" y="2757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5" name="Google Shape;255;p10"/>
            <p:cNvGrpSpPr/>
            <p:nvPr/>
          </p:nvGrpSpPr>
          <p:grpSpPr>
            <a:xfrm>
              <a:off x="4924" y="2777"/>
              <a:ext cx="155" cy="57"/>
              <a:chOff x="4924" y="2777"/>
              <a:chExt cx="155" cy="57"/>
            </a:xfrm>
          </p:grpSpPr>
          <p:cxnSp>
            <p:nvCxnSpPr>
              <p:cNvPr id="256" name="Google Shape;256;p10"/>
              <p:cNvCxnSpPr/>
              <p:nvPr/>
            </p:nvCxnSpPr>
            <p:spPr>
              <a:xfrm flipH="1" rot="10800000">
                <a:off x="4924" y="2777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5031" y="2834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4975" y="2779"/>
                <a:ext cx="57" cy="54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59" name="Google Shape;259;p10"/>
            <p:cNvGrpSpPr/>
            <p:nvPr/>
          </p:nvGrpSpPr>
          <p:grpSpPr>
            <a:xfrm>
              <a:off x="4924" y="2776"/>
              <a:ext cx="155" cy="56"/>
              <a:chOff x="4924" y="2776"/>
              <a:chExt cx="155" cy="56"/>
            </a:xfrm>
          </p:grpSpPr>
          <p:cxnSp>
            <p:nvCxnSpPr>
              <p:cNvPr id="260" name="Google Shape;260;p10"/>
              <p:cNvCxnSpPr/>
              <p:nvPr/>
            </p:nvCxnSpPr>
            <p:spPr>
              <a:xfrm>
                <a:off x="4924" y="2832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5031" y="2777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 flipH="1" rot="10800000">
                <a:off x="4975" y="2776"/>
                <a:ext cx="57" cy="56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3" name="Google Shape;263;p10"/>
          <p:cNvGrpSpPr/>
          <p:nvPr/>
        </p:nvGrpSpPr>
        <p:grpSpPr>
          <a:xfrm>
            <a:off x="7088187" y="4865687"/>
            <a:ext cx="500062" cy="231775"/>
            <a:chOff x="4465" y="3065"/>
            <a:chExt cx="315" cy="146"/>
          </a:xfrm>
        </p:grpSpPr>
        <p:sp>
          <p:nvSpPr>
            <p:cNvPr id="264" name="Google Shape;264;p10"/>
            <p:cNvSpPr/>
            <p:nvPr/>
          </p:nvSpPr>
          <p:spPr>
            <a:xfrm>
              <a:off x="4467" y="3131"/>
              <a:ext cx="311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5" name="Google Shape;265;p10"/>
            <p:cNvCxnSpPr/>
            <p:nvPr/>
          </p:nvCxnSpPr>
          <p:spPr>
            <a:xfrm>
              <a:off x="4467" y="3124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0"/>
            <p:cNvCxnSpPr/>
            <p:nvPr/>
          </p:nvCxnSpPr>
          <p:spPr>
            <a:xfrm>
              <a:off x="4780" y="3124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" name="Google Shape;267;p10"/>
            <p:cNvSpPr/>
            <p:nvPr/>
          </p:nvSpPr>
          <p:spPr>
            <a:xfrm>
              <a:off x="4467" y="3124"/>
              <a:ext cx="309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465" y="3065"/>
              <a:ext cx="311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9" name="Google Shape;269;p10"/>
            <p:cNvGrpSpPr/>
            <p:nvPr/>
          </p:nvGrpSpPr>
          <p:grpSpPr>
            <a:xfrm>
              <a:off x="4540" y="3085"/>
              <a:ext cx="154" cy="56"/>
              <a:chOff x="4540" y="3085"/>
              <a:chExt cx="154" cy="56"/>
            </a:xfrm>
          </p:grpSpPr>
          <p:cxnSp>
            <p:nvCxnSpPr>
              <p:cNvPr id="270" name="Google Shape;270;p10"/>
              <p:cNvCxnSpPr/>
              <p:nvPr/>
            </p:nvCxnSpPr>
            <p:spPr>
              <a:xfrm flipH="1" rot="10800000">
                <a:off x="4540" y="3085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4646" y="3141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4591" y="3087"/>
                <a:ext cx="56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3" name="Google Shape;273;p10"/>
            <p:cNvGrpSpPr/>
            <p:nvPr/>
          </p:nvGrpSpPr>
          <p:grpSpPr>
            <a:xfrm>
              <a:off x="4540" y="3084"/>
              <a:ext cx="154" cy="56"/>
              <a:chOff x="4540" y="3084"/>
              <a:chExt cx="154" cy="56"/>
            </a:xfrm>
          </p:grpSpPr>
          <p:cxnSp>
            <p:nvCxnSpPr>
              <p:cNvPr id="274" name="Google Shape;274;p10"/>
              <p:cNvCxnSpPr/>
              <p:nvPr/>
            </p:nvCxnSpPr>
            <p:spPr>
              <a:xfrm>
                <a:off x="4540" y="3140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4646" y="3085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 flipH="1" rot="10800000">
                <a:off x="4591" y="3084"/>
                <a:ext cx="56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7" name="Google Shape;277;p10"/>
          <p:cNvGrpSpPr/>
          <p:nvPr/>
        </p:nvGrpSpPr>
        <p:grpSpPr>
          <a:xfrm>
            <a:off x="6284912" y="4489450"/>
            <a:ext cx="501649" cy="231775"/>
            <a:chOff x="3959" y="2828"/>
            <a:chExt cx="316" cy="146"/>
          </a:xfrm>
        </p:grpSpPr>
        <p:sp>
          <p:nvSpPr>
            <p:cNvPr id="278" name="Google Shape;278;p10"/>
            <p:cNvSpPr/>
            <p:nvPr/>
          </p:nvSpPr>
          <p:spPr>
            <a:xfrm>
              <a:off x="3961" y="2894"/>
              <a:ext cx="312" cy="80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9" name="Google Shape;279;p10"/>
            <p:cNvCxnSpPr/>
            <p:nvPr/>
          </p:nvCxnSpPr>
          <p:spPr>
            <a:xfrm>
              <a:off x="3961" y="2887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0"/>
            <p:cNvCxnSpPr/>
            <p:nvPr/>
          </p:nvCxnSpPr>
          <p:spPr>
            <a:xfrm>
              <a:off x="4275" y="2887"/>
              <a:ext cx="0" cy="49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1" name="Google Shape;281;p10"/>
            <p:cNvSpPr/>
            <p:nvPr/>
          </p:nvSpPr>
          <p:spPr>
            <a:xfrm>
              <a:off x="3961" y="2887"/>
              <a:ext cx="310" cy="49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959" y="2828"/>
              <a:ext cx="312" cy="94"/>
            </a:xfrm>
            <a:prstGeom prst="ellipse">
              <a:avLst/>
            </a:prstGeom>
            <a:solidFill>
              <a:srgbClr val="A50021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3" name="Google Shape;283;p10"/>
            <p:cNvGrpSpPr/>
            <p:nvPr/>
          </p:nvGrpSpPr>
          <p:grpSpPr>
            <a:xfrm>
              <a:off x="4034" y="2848"/>
              <a:ext cx="155" cy="56"/>
              <a:chOff x="4034" y="2848"/>
              <a:chExt cx="155" cy="56"/>
            </a:xfrm>
          </p:grpSpPr>
          <p:cxnSp>
            <p:nvCxnSpPr>
              <p:cNvPr id="284" name="Google Shape;284;p10"/>
              <p:cNvCxnSpPr/>
              <p:nvPr/>
            </p:nvCxnSpPr>
            <p:spPr>
              <a:xfrm flipH="1" rot="10800000">
                <a:off x="4034" y="2848"/>
                <a:ext cx="54" cy="2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>
                <a:off x="4141" y="2904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>
                <a:off x="4085" y="2850"/>
                <a:ext cx="57" cy="53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7" name="Google Shape;287;p10"/>
            <p:cNvGrpSpPr/>
            <p:nvPr/>
          </p:nvGrpSpPr>
          <p:grpSpPr>
            <a:xfrm>
              <a:off x="4034" y="2847"/>
              <a:ext cx="155" cy="56"/>
              <a:chOff x="4034" y="2847"/>
              <a:chExt cx="155" cy="56"/>
            </a:xfrm>
          </p:grpSpPr>
          <p:cxnSp>
            <p:nvCxnSpPr>
              <p:cNvPr id="288" name="Google Shape;288;p10"/>
              <p:cNvCxnSpPr/>
              <p:nvPr/>
            </p:nvCxnSpPr>
            <p:spPr>
              <a:xfrm>
                <a:off x="4034" y="2903"/>
                <a:ext cx="54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0"/>
              <p:cNvCxnSpPr/>
              <p:nvPr/>
            </p:nvCxnSpPr>
            <p:spPr>
              <a:xfrm>
                <a:off x="4141" y="2848"/>
                <a:ext cx="48" cy="0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0"/>
              <p:cNvCxnSpPr/>
              <p:nvPr/>
            </p:nvCxnSpPr>
            <p:spPr>
              <a:xfrm flipH="1" rot="10800000">
                <a:off x="4085" y="2847"/>
                <a:ext cx="57" cy="55"/>
              </a:xfrm>
              <a:prstGeom prst="straightConnector1">
                <a:avLst/>
              </a:prstGeom>
              <a:noFill/>
              <a:ln cap="sq" cmpd="sng" w="284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91" name="Google Shape;291;p10"/>
          <p:cNvCxnSpPr/>
          <p:nvPr/>
        </p:nvCxnSpPr>
        <p:spPr>
          <a:xfrm flipH="1" rot="10800000">
            <a:off x="6540500" y="4700587"/>
            <a:ext cx="1587" cy="252412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2" name="Google Shape;292;p10"/>
          <p:cNvGrpSpPr/>
          <p:nvPr/>
        </p:nvGrpSpPr>
        <p:grpSpPr>
          <a:xfrm>
            <a:off x="4994275" y="2036762"/>
            <a:ext cx="812800" cy="1006475"/>
            <a:chOff x="3146" y="1283"/>
            <a:chExt cx="512" cy="634"/>
          </a:xfrm>
        </p:grpSpPr>
        <p:sp>
          <p:nvSpPr>
            <p:cNvPr id="293" name="Google Shape;293;p10"/>
            <p:cNvSpPr/>
            <p:nvPr/>
          </p:nvSpPr>
          <p:spPr>
            <a:xfrm>
              <a:off x="3208" y="1286"/>
              <a:ext cx="425" cy="4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187" y="1301"/>
              <a:ext cx="434" cy="503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190" y="1412"/>
              <a:ext cx="425" cy="1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3146" y="1283"/>
              <a:ext cx="51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0"/>
            <p:cNvCxnSpPr/>
            <p:nvPr/>
          </p:nvCxnSpPr>
          <p:spPr>
            <a:xfrm>
              <a:off x="3187" y="1517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0"/>
            <p:cNvCxnSpPr/>
            <p:nvPr/>
          </p:nvCxnSpPr>
          <p:spPr>
            <a:xfrm>
              <a:off x="3193" y="1604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0"/>
            <p:cNvCxnSpPr/>
            <p:nvPr/>
          </p:nvCxnSpPr>
          <p:spPr>
            <a:xfrm>
              <a:off x="3193" y="1691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0" name="Google Shape;300;p10"/>
          <p:cNvGrpSpPr/>
          <p:nvPr/>
        </p:nvGrpSpPr>
        <p:grpSpPr>
          <a:xfrm>
            <a:off x="8118475" y="4922837"/>
            <a:ext cx="812800" cy="1006475"/>
            <a:chOff x="5114" y="3101"/>
            <a:chExt cx="512" cy="634"/>
          </a:xfrm>
        </p:grpSpPr>
        <p:sp>
          <p:nvSpPr>
            <p:cNvPr id="301" name="Google Shape;301;p10"/>
            <p:cNvSpPr/>
            <p:nvPr/>
          </p:nvSpPr>
          <p:spPr>
            <a:xfrm>
              <a:off x="5176" y="3104"/>
              <a:ext cx="425" cy="4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155" y="3119"/>
              <a:ext cx="434" cy="503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5158" y="3230"/>
              <a:ext cx="425" cy="1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5114" y="3101"/>
              <a:ext cx="51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10"/>
            <p:cNvCxnSpPr/>
            <p:nvPr/>
          </p:nvCxnSpPr>
          <p:spPr>
            <a:xfrm>
              <a:off x="5155" y="3335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0"/>
            <p:cNvCxnSpPr/>
            <p:nvPr/>
          </p:nvCxnSpPr>
          <p:spPr>
            <a:xfrm>
              <a:off x="5161" y="3422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0"/>
            <p:cNvCxnSpPr/>
            <p:nvPr/>
          </p:nvCxnSpPr>
          <p:spPr>
            <a:xfrm>
              <a:off x="5161" y="3509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8" name="Google Shape;308;p10"/>
          <p:cNvGrpSpPr/>
          <p:nvPr/>
        </p:nvGrpSpPr>
        <p:grpSpPr>
          <a:xfrm>
            <a:off x="7456487" y="4041775"/>
            <a:ext cx="812800" cy="701675"/>
            <a:chOff x="4697" y="2546"/>
            <a:chExt cx="512" cy="442"/>
          </a:xfrm>
        </p:grpSpPr>
        <p:sp>
          <p:nvSpPr>
            <p:cNvPr id="309" name="Google Shape;309;p10"/>
            <p:cNvSpPr/>
            <p:nvPr/>
          </p:nvSpPr>
          <p:spPr>
            <a:xfrm>
              <a:off x="4762" y="2645"/>
              <a:ext cx="425" cy="305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735" y="2666"/>
              <a:ext cx="434" cy="311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0"/>
            <p:cNvSpPr txBox="1"/>
            <p:nvPr/>
          </p:nvSpPr>
          <p:spPr>
            <a:xfrm>
              <a:off x="4697" y="2546"/>
              <a:ext cx="5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10"/>
            <p:cNvCxnSpPr/>
            <p:nvPr/>
          </p:nvCxnSpPr>
          <p:spPr>
            <a:xfrm>
              <a:off x="4732" y="2858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0"/>
            <p:cNvCxnSpPr/>
            <p:nvPr/>
          </p:nvCxnSpPr>
          <p:spPr>
            <a:xfrm>
              <a:off x="4738" y="2762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14" name="Google Shape;314;p10"/>
          <p:cNvGrpSpPr/>
          <p:nvPr/>
        </p:nvGrpSpPr>
        <p:grpSpPr>
          <a:xfrm>
            <a:off x="7989887" y="3460750"/>
            <a:ext cx="812800" cy="701675"/>
            <a:chOff x="5033" y="2180"/>
            <a:chExt cx="512" cy="442"/>
          </a:xfrm>
        </p:grpSpPr>
        <p:sp>
          <p:nvSpPr>
            <p:cNvPr id="315" name="Google Shape;315;p10"/>
            <p:cNvSpPr/>
            <p:nvPr/>
          </p:nvSpPr>
          <p:spPr>
            <a:xfrm>
              <a:off x="5098" y="2279"/>
              <a:ext cx="425" cy="305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5071" y="2300"/>
              <a:ext cx="434" cy="311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5033" y="2180"/>
              <a:ext cx="5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0"/>
            <p:cNvCxnSpPr/>
            <p:nvPr/>
          </p:nvCxnSpPr>
          <p:spPr>
            <a:xfrm>
              <a:off x="5068" y="2492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0"/>
            <p:cNvCxnSpPr/>
            <p:nvPr/>
          </p:nvCxnSpPr>
          <p:spPr>
            <a:xfrm>
              <a:off x="5074" y="2396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0" name="Google Shape;320;p10"/>
          <p:cNvGrpSpPr/>
          <p:nvPr/>
        </p:nvGrpSpPr>
        <p:grpSpPr>
          <a:xfrm>
            <a:off x="7104062" y="3155950"/>
            <a:ext cx="812800" cy="701675"/>
            <a:chOff x="4475" y="1988"/>
            <a:chExt cx="512" cy="442"/>
          </a:xfrm>
        </p:grpSpPr>
        <p:sp>
          <p:nvSpPr>
            <p:cNvPr id="321" name="Google Shape;321;p10"/>
            <p:cNvSpPr/>
            <p:nvPr/>
          </p:nvSpPr>
          <p:spPr>
            <a:xfrm>
              <a:off x="4540" y="2087"/>
              <a:ext cx="425" cy="305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4513" y="2108"/>
              <a:ext cx="434" cy="311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4475" y="1988"/>
              <a:ext cx="5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4" name="Google Shape;324;p10"/>
            <p:cNvCxnSpPr/>
            <p:nvPr/>
          </p:nvCxnSpPr>
          <p:spPr>
            <a:xfrm>
              <a:off x="4510" y="2300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4516" y="2204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6" name="Google Shape;326;p10"/>
          <p:cNvGrpSpPr/>
          <p:nvPr/>
        </p:nvGrpSpPr>
        <p:grpSpPr>
          <a:xfrm>
            <a:off x="7037387" y="2384425"/>
            <a:ext cx="812800" cy="701675"/>
            <a:chOff x="4433" y="1502"/>
            <a:chExt cx="512" cy="442"/>
          </a:xfrm>
        </p:grpSpPr>
        <p:sp>
          <p:nvSpPr>
            <p:cNvPr id="327" name="Google Shape;327;p10"/>
            <p:cNvSpPr/>
            <p:nvPr/>
          </p:nvSpPr>
          <p:spPr>
            <a:xfrm>
              <a:off x="4498" y="1601"/>
              <a:ext cx="425" cy="305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4471" y="1622"/>
              <a:ext cx="434" cy="311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4433" y="1502"/>
              <a:ext cx="5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10"/>
            <p:cNvCxnSpPr/>
            <p:nvPr/>
          </p:nvCxnSpPr>
          <p:spPr>
            <a:xfrm>
              <a:off x="4468" y="1814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4474" y="1718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2" name="Google Shape;332;p10"/>
          <p:cNvGrpSpPr/>
          <p:nvPr/>
        </p:nvGrpSpPr>
        <p:grpSpPr>
          <a:xfrm>
            <a:off x="6103937" y="2670175"/>
            <a:ext cx="812800" cy="701675"/>
            <a:chOff x="3845" y="1682"/>
            <a:chExt cx="512" cy="442"/>
          </a:xfrm>
        </p:grpSpPr>
        <p:sp>
          <p:nvSpPr>
            <p:cNvPr id="333" name="Google Shape;333;p10"/>
            <p:cNvSpPr/>
            <p:nvPr/>
          </p:nvSpPr>
          <p:spPr>
            <a:xfrm>
              <a:off x="3910" y="1781"/>
              <a:ext cx="425" cy="305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3883" y="1802"/>
              <a:ext cx="434" cy="311"/>
            </a:xfrm>
            <a:prstGeom prst="rect">
              <a:avLst/>
            </a:prstGeom>
            <a:solidFill>
              <a:srgbClr val="FFFFFF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3845" y="1682"/>
              <a:ext cx="5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omic Sans M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0"/>
            <p:cNvCxnSpPr/>
            <p:nvPr/>
          </p:nvCxnSpPr>
          <p:spPr>
            <a:xfrm>
              <a:off x="3880" y="1994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0"/>
            <p:cNvCxnSpPr/>
            <p:nvPr/>
          </p:nvCxnSpPr>
          <p:spPr>
            <a:xfrm>
              <a:off x="3886" y="1898"/>
              <a:ext cx="434" cy="2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8" name="Google Shape;338;p10"/>
          <p:cNvGrpSpPr/>
          <p:nvPr/>
        </p:nvGrpSpPr>
        <p:grpSpPr>
          <a:xfrm>
            <a:off x="5548565" y="2138970"/>
            <a:ext cx="2783970" cy="3135683"/>
            <a:chOff x="3495" y="1347"/>
            <a:chExt cx="1754" cy="1976"/>
          </a:xfrm>
        </p:grpSpPr>
        <p:sp>
          <p:nvSpPr>
            <p:cNvPr id="339" name="Google Shape;339;p10"/>
            <p:cNvSpPr/>
            <p:nvPr/>
          </p:nvSpPr>
          <p:spPr>
            <a:xfrm rot="2940000">
              <a:off x="3412" y="2249"/>
              <a:ext cx="1919" cy="1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0"/>
            <p:cNvSpPr txBox="1"/>
            <p:nvPr/>
          </p:nvSpPr>
          <p:spPr>
            <a:xfrm rot="2940000">
              <a:off x="3521" y="2251"/>
              <a:ext cx="172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mic Sans MS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logical end-end 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 rot="2940000">
              <a:off x="3546" y="1408"/>
              <a:ext cx="281" cy="263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 flipH="1" rot="2940000">
              <a:off x="4917" y="2999"/>
              <a:ext cx="281" cy="263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11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Transport Protocols</a:t>
            </a:r>
            <a:endParaRPr/>
          </a:p>
        </p:txBody>
      </p:sp>
      <p:sp>
        <p:nvSpPr>
          <p:cNvPr id="349" name="Google Shape;349;p11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Datagram messaging service (UDP)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No-frills extension of “best-effort” IP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Reliable, in-order delivery (TCP)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Connection set-up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Discarding of corrupted packets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Retransmission of lost packets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Flow control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Congestion control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Other services not available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Delay guarantees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Bandwidth guarantees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p12"/>
          <p:cNvSpPr/>
          <p:nvPr/>
        </p:nvSpPr>
        <p:spPr>
          <a:xfrm>
            <a:off x="5343525" y="2000250"/>
            <a:ext cx="3324225" cy="3200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267325" y="2095500"/>
            <a:ext cx="3324225" cy="3200400"/>
          </a:xfrm>
          <a:prstGeom prst="rect">
            <a:avLst/>
          </a:prstGeom>
          <a:solidFill>
            <a:srgbClr val="FFFFFF"/>
          </a:solidFill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2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Multiplexing and Demultiplexing</a:t>
            </a:r>
            <a:endParaRPr/>
          </a:p>
        </p:txBody>
      </p:sp>
      <p:sp>
        <p:nvSpPr>
          <p:cNvPr id="358" name="Google Shape;358;p12"/>
          <p:cNvSpPr txBox="1"/>
          <p:nvPr/>
        </p:nvSpPr>
        <p:spPr>
          <a:xfrm>
            <a:off x="385762" y="1355725"/>
            <a:ext cx="4646612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Host receives IP datagrams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Each datagram has source and destination IP address,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Each datagram carries one transport-layer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Each segment has source and destination port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22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Host uses IP addresses and port numbers to direct the segment to appropriate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5216525" y="2117725"/>
            <a:ext cx="1746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7016750" y="2117725"/>
            <a:ext cx="1482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 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12"/>
          <p:cNvCxnSpPr/>
          <p:nvPr/>
        </p:nvCxnSpPr>
        <p:spPr>
          <a:xfrm>
            <a:off x="5257800" y="2495550"/>
            <a:ext cx="3328987" cy="1587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5267325" y="3486150"/>
            <a:ext cx="3324225" cy="1587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12"/>
          <p:cNvCxnSpPr/>
          <p:nvPr/>
        </p:nvCxnSpPr>
        <p:spPr>
          <a:xfrm flipH="1" rot="10800000">
            <a:off x="6905625" y="2093912"/>
            <a:ext cx="1587" cy="398462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12"/>
          <p:cNvSpPr txBox="1"/>
          <p:nvPr/>
        </p:nvSpPr>
        <p:spPr>
          <a:xfrm>
            <a:off x="6400800" y="1665287"/>
            <a:ext cx="960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12"/>
          <p:cNvCxnSpPr/>
          <p:nvPr/>
        </p:nvCxnSpPr>
        <p:spPr>
          <a:xfrm>
            <a:off x="7362825" y="1862137"/>
            <a:ext cx="1200150" cy="4762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12"/>
          <p:cNvCxnSpPr/>
          <p:nvPr/>
        </p:nvCxnSpPr>
        <p:spPr>
          <a:xfrm flipH="1">
            <a:off x="5251450" y="1871662"/>
            <a:ext cx="1131887" cy="1587"/>
          </a:xfrm>
          <a:prstGeom prst="straightConnector1">
            <a:avLst/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12"/>
          <p:cNvSpPr txBox="1"/>
          <p:nvPr/>
        </p:nvSpPr>
        <p:spPr>
          <a:xfrm>
            <a:off x="6084887" y="3951287"/>
            <a:ext cx="15811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(message)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5622925" y="2860675"/>
            <a:ext cx="2598737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header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5322887" y="5518150"/>
            <a:ext cx="340201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TCP/UDP segment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13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Unreliable Message Delivery Service</a:t>
            </a:r>
            <a:endParaRPr/>
          </a:p>
        </p:txBody>
      </p:sp>
      <p:sp>
        <p:nvSpPr>
          <p:cNvPr id="376" name="Google Shape;376;p13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Lightweight communication between processes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Avoid overhead and delays of ordered, reliable delivery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 messages to and receive them from a socket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User Datagram Protocol (UDP)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IP plus port numbers to support (de)multiplexing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Optional error checking on the packet contents</a:t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2892425" y="4479925"/>
            <a:ext cx="1760537" cy="533400"/>
          </a:xfrm>
          <a:prstGeom prst="rect">
            <a:avLst/>
          </a:prstGeom>
          <a:solidFill>
            <a:srgbClr val="CCFFFF"/>
          </a:solidFill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4652962" y="4479925"/>
            <a:ext cx="1760537" cy="533400"/>
          </a:xfrm>
          <a:prstGeom prst="rect">
            <a:avLst/>
          </a:prstGeom>
          <a:solidFill>
            <a:srgbClr val="CCFFFF"/>
          </a:solidFill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2892425" y="5013325"/>
            <a:ext cx="1760537" cy="533400"/>
          </a:xfrm>
          <a:prstGeom prst="rect">
            <a:avLst/>
          </a:prstGeom>
          <a:solidFill>
            <a:srgbClr val="CCFFFF"/>
          </a:solidFill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4652962" y="5013325"/>
            <a:ext cx="1760537" cy="533400"/>
          </a:xfrm>
          <a:prstGeom prst="rect">
            <a:avLst/>
          </a:prstGeom>
          <a:solidFill>
            <a:srgbClr val="CCFFFF"/>
          </a:solidFill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1" name="Google Shape;381;p13"/>
          <p:cNvCxnSpPr/>
          <p:nvPr/>
        </p:nvCxnSpPr>
        <p:spPr>
          <a:xfrm>
            <a:off x="2892425" y="5546725"/>
            <a:ext cx="1587" cy="762000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13"/>
          <p:cNvCxnSpPr/>
          <p:nvPr/>
        </p:nvCxnSpPr>
        <p:spPr>
          <a:xfrm>
            <a:off x="6415087" y="5546725"/>
            <a:ext cx="1587" cy="762000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13"/>
          <p:cNvSpPr txBox="1"/>
          <p:nvPr/>
        </p:nvSpPr>
        <p:spPr>
          <a:xfrm>
            <a:off x="3176587" y="4597400"/>
            <a:ext cx="1295400" cy="3683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SRC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"/>
          <p:cNvSpPr txBox="1"/>
          <p:nvPr/>
        </p:nvSpPr>
        <p:spPr>
          <a:xfrm>
            <a:off x="4881562" y="4597400"/>
            <a:ext cx="1295400" cy="3683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DST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 txBox="1"/>
          <p:nvPr/>
        </p:nvSpPr>
        <p:spPr>
          <a:xfrm>
            <a:off x="3176587" y="5103812"/>
            <a:ext cx="1295400" cy="64293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5129212" y="5103812"/>
            <a:ext cx="895350" cy="64293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 txBox="1"/>
          <p:nvPr/>
        </p:nvSpPr>
        <p:spPr>
          <a:xfrm>
            <a:off x="4291012" y="5775325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14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Would Anyone Use UDP?</a:t>
            </a:r>
            <a:endParaRPr/>
          </a:p>
        </p:txBody>
      </p:sp>
      <p:sp>
        <p:nvSpPr>
          <p:cNvPr id="394" name="Google Shape;394;p14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Finer control over what data is sent and when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As soon as an application process writes into the socket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UDP will package the data and send the packet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delay for connection establishment 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UDP just blasts away without any formal preliminaries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which avoids introducing any unnecessary delays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connection state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 allocation of buffers, parameters, sequence #s, etc.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making it easier to handle many active clients at once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Small packet header overhead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UDP header is only eight-bytes long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15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Applications That Use UDP</a:t>
            </a:r>
            <a:endParaRPr/>
          </a:p>
        </p:txBody>
      </p:sp>
      <p:sp>
        <p:nvSpPr>
          <p:cNvPr id="401" name="Google Shape;401;p15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Multimedia streaming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Retransmitting lost/corrupted packets is not worthwhile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By the time the packet is retransmitted, it’s too late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telephone calls, video conferencing, gaming</a:t>
            </a:r>
            <a:endParaRPr/>
          </a:p>
          <a:p>
            <a:pPr indent="-222250" lvl="0" marL="22225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Simple query protocols like Domain Name System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Overhead of connection establishment is overkill</a:t>
            </a:r>
            <a:endParaRPr/>
          </a:p>
          <a:p>
            <a:pPr indent="-223837" lvl="1" marL="5619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Easier to have application retransmit if needed</a:t>
            </a:r>
            <a:endParaRPr/>
          </a:p>
        </p:txBody>
      </p:sp>
      <p:pic>
        <p:nvPicPr>
          <p:cNvPr id="402" name="Google Shape;4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5102225"/>
            <a:ext cx="1636712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0" y="5524500"/>
            <a:ext cx="1730375" cy="1062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5"/>
          <p:cNvSpPr/>
          <p:nvPr/>
        </p:nvSpPr>
        <p:spPr>
          <a:xfrm>
            <a:off x="3035300" y="5210175"/>
            <a:ext cx="3687762" cy="430212"/>
          </a:xfrm>
          <a:custGeom>
            <a:rect b="b" l="l" r="r" t="t"/>
            <a:pathLst>
              <a:path extrusionOk="0" h="271" w="2323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3073400" y="6292850"/>
            <a:ext cx="3725862" cy="358775"/>
          </a:xfrm>
          <a:custGeom>
            <a:rect b="b" l="l" r="r" t="t"/>
            <a:pathLst>
              <a:path extrusionOk="0" h="226" w="2347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5"/>
          <p:cNvSpPr txBox="1"/>
          <p:nvPr/>
        </p:nvSpPr>
        <p:spPr>
          <a:xfrm>
            <a:off x="2806700" y="4872037"/>
            <a:ext cx="41433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“Address for www.cnn.com?”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3921125" y="6138862"/>
            <a:ext cx="185737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“12.3.4.15”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5775" y="2276475"/>
            <a:ext cx="731837" cy="7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/>
          <p:nvPr>
            <p:ph idx="12" type="sldNum"/>
          </p:nvPr>
        </p:nvSpPr>
        <p:spPr>
          <a:xfrm>
            <a:off x="8001000" y="6324600"/>
            <a:ext cx="9128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p16"/>
          <p:cNvSpPr txBox="1"/>
          <p:nvPr>
            <p:ph type="title"/>
          </p:nvPr>
        </p:nvSpPr>
        <p:spPr>
          <a:xfrm>
            <a:off x="304800" y="381000"/>
            <a:ext cx="8069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Control Protocol (TCP)</a:t>
            </a:r>
            <a:endParaRPr/>
          </a:p>
        </p:txBody>
      </p:sp>
      <p:sp>
        <p:nvSpPr>
          <p:cNvPr id="415" name="Google Shape;415;p16"/>
          <p:cNvSpPr txBox="1"/>
          <p:nvPr>
            <p:ph idx="1" type="body"/>
          </p:nvPr>
        </p:nvSpPr>
        <p:spPr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22250" lvl="0" marL="2222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 oriented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Explicit set-up and tear-down of TCP session</a:t>
            </a:r>
            <a:endParaRPr/>
          </a:p>
          <a:p>
            <a:pPr indent="-222250" lvl="0" marL="22225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Stream-of-bytes service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Sends and receives a stream of bytes, not messages</a:t>
            </a:r>
            <a:endParaRPr/>
          </a:p>
          <a:p>
            <a:pPr indent="-222250" lvl="0" marL="22225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Reliable, in-order delivery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Checksums to detect corrupted data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Acknowledgments &amp; retransmissions for reliable delivery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Sequence numbers to detect losses and reorder data</a:t>
            </a:r>
            <a:endParaRPr/>
          </a:p>
          <a:p>
            <a:pPr indent="-222250" lvl="0" marL="22225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Flow control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Prevent overflow of the receiver’s buffer space</a:t>
            </a:r>
            <a:endParaRPr/>
          </a:p>
          <a:p>
            <a:pPr indent="-222250" lvl="0" marL="22225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Congestion control</a:t>
            </a:r>
            <a:endParaRPr/>
          </a:p>
          <a:p>
            <a:pPr indent="-223837" lvl="1" marL="5619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Adapt to network congestion for the greater good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