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7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5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6" r:id="rId45"/>
    <p:sldId id="305" r:id="rId46"/>
    <p:sldId id="304" r:id="rId47"/>
    <p:sldId id="307" r:id="rId48"/>
    <p:sldId id="308" r:id="rId49"/>
    <p:sldId id="309" r:id="rId50"/>
    <p:sldId id="310" r:id="rId51"/>
    <p:sldId id="311" r:id="rId52"/>
    <p:sldId id="312" r:id="rId53"/>
    <p:sldId id="282" r:id="rId54"/>
    <p:sldId id="313" r:id="rId55"/>
    <p:sldId id="314" r:id="rId56"/>
    <p:sldId id="315" r:id="rId57"/>
    <p:sldId id="318" r:id="rId58"/>
    <p:sldId id="316" r:id="rId59"/>
    <p:sldId id="319" r:id="rId60"/>
    <p:sldId id="317" r:id="rId61"/>
    <p:sldId id="320" r:id="rId62"/>
    <p:sldId id="321" r:id="rId63"/>
    <p:sldId id="322" r:id="rId64"/>
    <p:sldId id="323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422745-2751-40CB-B4A5-12C5F55BFC3A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5BDCF7-A9FA-4E7D-AFF5-5C6563F08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2745-2751-40CB-B4A5-12C5F55BFC3A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DCF7-A9FA-4E7D-AFF5-5C6563F08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2745-2751-40CB-B4A5-12C5F55BFC3A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DCF7-A9FA-4E7D-AFF5-5C6563F08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25" y="131763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ICS611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AB49A-6540-4C2A-8DBE-B78D1307083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2745-2751-40CB-B4A5-12C5F55BFC3A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DCF7-A9FA-4E7D-AFF5-5C6563F08E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2745-2751-40CB-B4A5-12C5F55BFC3A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DCF7-A9FA-4E7D-AFF5-5C6563F08E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2745-2751-40CB-B4A5-12C5F55BFC3A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DCF7-A9FA-4E7D-AFF5-5C6563F08E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2745-2751-40CB-B4A5-12C5F55BFC3A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DCF7-A9FA-4E7D-AFF5-5C6563F08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2745-2751-40CB-B4A5-12C5F55BFC3A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DCF7-A9FA-4E7D-AFF5-5C6563F08E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2745-2751-40CB-B4A5-12C5F55BFC3A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DCF7-A9FA-4E7D-AFF5-5C6563F08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3422745-2751-40CB-B4A5-12C5F55BFC3A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DCF7-A9FA-4E7D-AFF5-5C6563F08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422745-2751-40CB-B4A5-12C5F55BFC3A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5BDCF7-A9FA-4E7D-AFF5-5C6563F08E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3422745-2751-40CB-B4A5-12C5F55BFC3A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35BDCF7-A9FA-4E7D-AFF5-5C6563F08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selection…..</a:t>
            </a:r>
            <a:r>
              <a:rPr lang="en-US" dirty="0" err="1"/>
              <a:t>contd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23208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selection…..</a:t>
            </a:r>
            <a:r>
              <a:rPr lang="en-US" dirty="0" err="1"/>
              <a:t>contd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selection…..</a:t>
            </a:r>
            <a:r>
              <a:rPr lang="en-US" dirty="0" err="1"/>
              <a:t>contd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89323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classifying email messages as spam or non-spam</a:t>
            </a:r>
          </a:p>
          <a:p>
            <a:r>
              <a:rPr lang="en-US" dirty="0"/>
              <a:t>Case1: spam as non-spam</a:t>
            </a:r>
          </a:p>
          <a:p>
            <a:pPr lvl="1"/>
            <a:r>
              <a:rPr lang="en-US" dirty="0"/>
              <a:t>Incorrect classification </a:t>
            </a:r>
          </a:p>
          <a:p>
            <a:pPr lvl="1"/>
            <a:r>
              <a:rPr lang="en-US" dirty="0"/>
              <a:t>But still better</a:t>
            </a:r>
          </a:p>
          <a:p>
            <a:r>
              <a:rPr lang="en-US" dirty="0"/>
              <a:t>Case2: non-spam as spam</a:t>
            </a:r>
          </a:p>
          <a:p>
            <a:pPr lvl="1"/>
            <a:r>
              <a:rPr lang="en-US" dirty="0"/>
              <a:t>Incorrect classification</a:t>
            </a:r>
          </a:p>
          <a:p>
            <a:pPr lvl="1"/>
            <a:r>
              <a:rPr lang="en-US" dirty="0"/>
              <a:t>worst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error rates to loss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Which classifier will be better??</a:t>
            </a:r>
          </a:p>
          <a:p>
            <a:r>
              <a:rPr lang="en-US" dirty="0"/>
              <a:t>classifying spam as non-spam with </a:t>
            </a:r>
            <a:r>
              <a:rPr lang="en-US" dirty="0">
                <a:solidFill>
                  <a:srgbClr val="0070C0"/>
                </a:solidFill>
              </a:rPr>
              <a:t>1% error rate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classifying non-spam as spam with </a:t>
            </a:r>
            <a:r>
              <a:rPr lang="en-US" dirty="0">
                <a:solidFill>
                  <a:srgbClr val="0070C0"/>
                </a:solidFill>
              </a:rPr>
              <a:t>0.5% error rate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error rates to loss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loss function L(x, y, yˆ) is defined as the amount of </a:t>
            </a:r>
            <a:r>
              <a:rPr lang="en-US" dirty="0">
                <a:solidFill>
                  <a:srgbClr val="FF0000"/>
                </a:solidFill>
              </a:rPr>
              <a:t>utility lost </a:t>
            </a:r>
            <a:r>
              <a:rPr lang="en-US" dirty="0"/>
              <a:t>by predicting h(x)=yˆ when the correct answer is f(x) = y: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L(x, y, yˆ) = Utility(result of using y given an input x) − Utility(result of using yˆ given an input x)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error rates to loss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form : L(y, yˆ)</a:t>
            </a:r>
          </a:p>
          <a:p>
            <a:endParaRPr lang="en-US" dirty="0"/>
          </a:p>
          <a:p>
            <a:r>
              <a:rPr lang="en-US" dirty="0"/>
              <a:t>L(spam, </a:t>
            </a:r>
            <a:r>
              <a:rPr lang="en-US" dirty="0" err="1"/>
              <a:t>nospam</a:t>
            </a:r>
            <a:r>
              <a:rPr lang="en-US" dirty="0"/>
              <a:t>)=1</a:t>
            </a:r>
          </a:p>
          <a:p>
            <a:r>
              <a:rPr lang="en-US" dirty="0"/>
              <a:t>L(</a:t>
            </a:r>
            <a:r>
              <a:rPr lang="en-US" dirty="0" err="1"/>
              <a:t>nospam</a:t>
            </a:r>
            <a:r>
              <a:rPr lang="en-US" dirty="0"/>
              <a:t>, spam) = 10</a:t>
            </a:r>
          </a:p>
          <a:p>
            <a:endParaRPr lang="en-US" dirty="0"/>
          </a:p>
          <a:p>
            <a:r>
              <a:rPr lang="en-US" dirty="0"/>
              <a:t>L(y, y) is always zero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error rates to loss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1960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hypothesis h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loss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057400"/>
            <a:ext cx="685799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3733800"/>
            <a:ext cx="449580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 set of examples, E</a:t>
            </a:r>
          </a:p>
          <a:p>
            <a:r>
              <a:rPr lang="en-US" dirty="0"/>
              <a:t>IF P(x, y) is not known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loss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362200"/>
            <a:ext cx="6324600" cy="118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886200"/>
            <a:ext cx="484384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Small-scale learning</a:t>
            </a:r>
          </a:p>
          <a:p>
            <a:pPr lvl="1"/>
            <a:r>
              <a:rPr lang="en-US" dirty="0"/>
              <a:t>where the number of training examples ranged from dozens to the low thousands.</a:t>
            </a:r>
          </a:p>
          <a:p>
            <a:endParaRPr lang="en-US" b="1" dirty="0"/>
          </a:p>
          <a:p>
            <a:r>
              <a:rPr lang="en-US" b="1" dirty="0"/>
              <a:t>Large scale learning</a:t>
            </a:r>
          </a:p>
          <a:p>
            <a:pPr lvl="1"/>
            <a:r>
              <a:rPr lang="en-US" dirty="0"/>
              <a:t>millions of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methods of 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p=no. of examples of values as goal value as yes</a:t>
            </a:r>
          </a:p>
          <a:p>
            <a:r>
              <a:rPr lang="en-US" dirty="0"/>
              <a:t>n=no. of examples of values as goal value as no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H(Goal)=B(6/(6+6))</a:t>
            </a:r>
          </a:p>
          <a:p>
            <a:pPr lvl="4">
              <a:buNone/>
            </a:pPr>
            <a:r>
              <a:rPr lang="en-US" dirty="0"/>
              <a:t>	</a:t>
            </a:r>
            <a:r>
              <a:rPr lang="en-US" sz="2800" dirty="0"/>
              <a:t>=B(0.5)</a:t>
            </a:r>
          </a:p>
          <a:p>
            <a:pPr lvl="4">
              <a:buNone/>
            </a:pPr>
            <a:r>
              <a:rPr lang="en-US" sz="2800" dirty="0"/>
              <a:t>     =1</a:t>
            </a:r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200400"/>
            <a:ext cx="298094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search for a hypothesis that directly minimizes the weighted sum of empirical loss and the complexity of the hypothesis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sz="2400" dirty="0"/>
              <a:t>λ</a:t>
            </a:r>
            <a:r>
              <a:rPr lang="en-US" sz="2400" dirty="0"/>
              <a:t> is a conversion rate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It’s a process of explicitly penalizing complex hypotheses is called regularization.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082" y="3048000"/>
            <a:ext cx="688591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performed to discard attributes that appear to be irrelevant.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. Decision tree </a:t>
            </a:r>
            <a:r>
              <a:rPr lang="en-US" dirty="0" err="1"/>
              <a:t>prunning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Any hypothesis that is seriously wrong will almost certainly be “found out” with high probability after a small number of examples, because it will make an incorrect prediction.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Thus, any hypothesis that is consistent with a sufficiently large set of training examples is unlikely to be seriously wrong: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that is, it must be </a:t>
            </a:r>
            <a:r>
              <a:rPr lang="en-US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probably approximately correct(PAC).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Learning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An algorithm that returns hypotheses that are probably approximately correct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 learning algorithm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hypothesis h is called approximately correct if error(h) ≤ ,  where is a small constant.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905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Hypothesis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2209800"/>
            <a:ext cx="4648200" cy="3352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62400" y="3200400"/>
            <a:ext cx="16002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4191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H="1">
            <a:off x="4800600" y="3505200"/>
            <a:ext cx="533400" cy="56566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5029200" y="4953000"/>
            <a:ext cx="1143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48400" y="5867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-ball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6172200" y="5867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2819400" y="2514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</a:t>
            </a:r>
            <a:r>
              <a:rPr lang="en-US" sz="1200" dirty="0" err="1"/>
              <a:t>bad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28516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composed of nodes or units connected by directed links</a:t>
            </a:r>
          </a:p>
          <a:p>
            <a:r>
              <a:rPr lang="en-US" dirty="0"/>
              <a:t>A link from unit </a:t>
            </a:r>
            <a:r>
              <a:rPr lang="en-US" dirty="0" err="1"/>
              <a:t>i</a:t>
            </a:r>
            <a:r>
              <a:rPr lang="en-US" dirty="0"/>
              <a:t> to unit j serves to propagate the activation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from </a:t>
            </a:r>
            <a:r>
              <a:rPr lang="en-US" dirty="0" err="1"/>
              <a:t>i</a:t>
            </a:r>
            <a:r>
              <a:rPr lang="en-US" dirty="0"/>
              <a:t> to j</a:t>
            </a:r>
          </a:p>
          <a:p>
            <a:r>
              <a:rPr lang="en-US" dirty="0"/>
              <a:t>Each link also has a numeric weight </a:t>
            </a:r>
            <a:r>
              <a:rPr lang="en-US" dirty="0" err="1"/>
              <a:t>w</a:t>
            </a:r>
            <a:r>
              <a:rPr lang="en-US" baseline="-25000" dirty="0" err="1"/>
              <a:t>i,j</a:t>
            </a:r>
            <a:r>
              <a:rPr lang="en-US" dirty="0"/>
              <a:t> associated with it	</a:t>
            </a:r>
          </a:p>
          <a:p>
            <a:r>
              <a:rPr lang="en-US" dirty="0"/>
              <a:t>Each unit has a dummy input a0 = 1 with an associated weight w</a:t>
            </a:r>
            <a:r>
              <a:rPr lang="en-US" baseline="-25000" dirty="0"/>
              <a:t>0,j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unit j first computes a weighted sum of its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it applies an activation function g to this sum to derive the output: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438400"/>
            <a:ext cx="3115142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800600"/>
            <a:ext cx="477162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activation function g is typically either </a:t>
            </a:r>
          </a:p>
          <a:p>
            <a:pPr lvl="1"/>
            <a:r>
              <a:rPr lang="en-US" dirty="0"/>
              <a:t>a hard threshold</a:t>
            </a:r>
          </a:p>
          <a:p>
            <a:pPr lvl="3"/>
            <a:r>
              <a:rPr lang="en-US" dirty="0"/>
              <a:t>a </a:t>
            </a:r>
            <a:r>
              <a:rPr lang="en-US" dirty="0" err="1"/>
              <a:t>perceptron</a:t>
            </a:r>
            <a:endParaRPr lang="en-US" dirty="0"/>
          </a:p>
          <a:p>
            <a:pPr lvl="1"/>
            <a:r>
              <a:rPr lang="en-US" dirty="0"/>
              <a:t>a logistic function</a:t>
            </a:r>
          </a:p>
          <a:p>
            <a:pPr lvl="3"/>
            <a:r>
              <a:rPr lang="en-US" dirty="0"/>
              <a:t>sigmoid </a:t>
            </a:r>
            <a:r>
              <a:rPr lang="en-US" dirty="0" err="1"/>
              <a:t>perceptron</a:t>
            </a:r>
            <a:endParaRPr lang="en-US" dirty="0"/>
          </a:p>
          <a:p>
            <a:pPr lvl="3">
              <a:buNone/>
            </a:pPr>
            <a:r>
              <a:rPr lang="en-US" dirty="0">
                <a:solidFill>
                  <a:schemeClr val="accent2"/>
                </a:solidFill>
              </a:rPr>
              <a:t>It is differentiable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343400"/>
            <a:ext cx="63627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7010400" cy="182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 connections only in one direction</a:t>
            </a:r>
          </a:p>
          <a:p>
            <a:r>
              <a:rPr lang="en-US" dirty="0"/>
              <a:t>arranged in layers</a:t>
            </a:r>
          </a:p>
          <a:p>
            <a:pPr algn="ctr">
              <a:buNone/>
            </a:pPr>
            <a:r>
              <a:rPr lang="en-US" dirty="0"/>
              <a:t>upstream nodes  (Input)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downstream nodes (Output)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feed-forward network</a:t>
            </a:r>
          </a:p>
        </p:txBody>
      </p:sp>
      <p:sp>
        <p:nvSpPr>
          <p:cNvPr id="6" name="Down Arrow 5"/>
          <p:cNvSpPr/>
          <p:nvPr/>
        </p:nvSpPr>
        <p:spPr>
          <a:xfrm>
            <a:off x="4191000" y="3124200"/>
            <a:ext cx="6096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feeds its outputs back into its own inputs</a:t>
            </a:r>
          </a:p>
          <a:p>
            <a:r>
              <a:rPr lang="en-US" dirty="0"/>
              <a:t>depend on previous inputs</a:t>
            </a:r>
          </a:p>
          <a:p>
            <a:r>
              <a:rPr lang="en-US" dirty="0"/>
              <a:t>can support short-term memory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network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network with all the inputs connected directly to the outputs is called a </a:t>
            </a:r>
            <a:r>
              <a:rPr lang="en-US" dirty="0">
                <a:solidFill>
                  <a:schemeClr val="accent2"/>
                </a:solidFill>
              </a:rPr>
              <a:t>single-layer neural network, or a </a:t>
            </a:r>
            <a:r>
              <a:rPr lang="en-US" dirty="0" err="1">
                <a:solidFill>
                  <a:schemeClr val="accent2"/>
                </a:solidFill>
              </a:rPr>
              <a:t>perceptron</a:t>
            </a:r>
            <a:r>
              <a:rPr lang="en-US" dirty="0">
                <a:solidFill>
                  <a:schemeClr val="accent2"/>
                </a:solidFill>
              </a:rPr>
              <a:t> network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Single-layer feed-forward neural networks (</a:t>
            </a:r>
            <a:r>
              <a:rPr lang="en-US" dirty="0" err="1"/>
              <a:t>perceptrons</a:t>
            </a:r>
            <a:r>
              <a:rPr lang="en-US" dirty="0"/>
              <a:t>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124200"/>
            <a:ext cx="355054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Single-layer feed-forward neural networks (</a:t>
            </a:r>
            <a:r>
              <a:rPr lang="en-US" dirty="0" err="1"/>
              <a:t>perceptrons</a:t>
            </a:r>
            <a:r>
              <a:rPr lang="en-US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76400"/>
            <a:ext cx="4648200" cy="173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352801"/>
            <a:ext cx="8763000" cy="34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feed-forward neural networks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9587" y="1412631"/>
            <a:ext cx="4738394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4191000"/>
            <a:ext cx="8763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perceptron</a:t>
            </a:r>
            <a:r>
              <a:rPr lang="en-US" dirty="0"/>
              <a:t> network decomposes an m-output problem into m separate learning problems.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Whereas the error y − h</a:t>
            </a:r>
            <a:r>
              <a:rPr lang="en-US" baseline="-25000" dirty="0"/>
              <a:t>w</a:t>
            </a:r>
            <a:r>
              <a:rPr lang="en-US" dirty="0"/>
              <a:t> at the output layer is clear, the error at the hidden layers seems mysterious</a:t>
            </a:r>
          </a:p>
          <a:p>
            <a:pPr>
              <a:buNone/>
            </a:pPr>
            <a:r>
              <a:rPr lang="en-US" dirty="0"/>
              <a:t>                           </a:t>
            </a:r>
            <a:r>
              <a:rPr lang="en-US" dirty="0">
                <a:solidFill>
                  <a:schemeClr val="accent2"/>
                </a:solidFill>
              </a:rPr>
              <a:t>Back </a:t>
            </a:r>
            <a:r>
              <a:rPr lang="en-US" dirty="0" err="1">
                <a:solidFill>
                  <a:schemeClr val="accent2"/>
                </a:solidFill>
              </a:rPr>
              <a:t>Propogation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 multilayer networks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95600"/>
            <a:ext cx="8396127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2438400" y="5562600"/>
            <a:ext cx="914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7">
              <a:buNone/>
            </a:pPr>
            <a:r>
              <a:rPr lang="en-US" sz="3200" dirty="0"/>
              <a:t>               </a:t>
            </a:r>
          </a:p>
          <a:p>
            <a:pPr lvl="7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 </a:t>
            </a:r>
            <a:r>
              <a:rPr lang="en-US" dirty="0" err="1">
                <a:solidFill>
                  <a:schemeClr val="tx1"/>
                </a:solidFill>
              </a:rPr>
              <a:t>Propogation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971800"/>
            <a:ext cx="516570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6172200" y="213360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191000" y="220980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752600"/>
            <a:ext cx="533400" cy="4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199" y="1828800"/>
            <a:ext cx="4812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514600" y="56388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j-&gt; Hidden nodes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K-&gt; error at output nodes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 </a:t>
            </a:r>
            <a:r>
              <a:rPr lang="en-US" dirty="0" err="1">
                <a:solidFill>
                  <a:schemeClr val="tx1"/>
                </a:solidFill>
              </a:rPr>
              <a:t>Propogation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514600"/>
            <a:ext cx="91440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 learning model that summarizes data with a set of parameters of fixed size is called a parametric model.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 nonparametric model is one that cannot be characterized by a bounded set of parameters.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Instance-based learning or memory-based learning</a:t>
            </a:r>
          </a:p>
          <a:p>
            <a:r>
              <a:rPr lang="en-US" dirty="0" err="1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Eg</a:t>
            </a:r>
            <a:r>
              <a:rPr lang="en-US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. table lookup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take all the training examples, put them in a lookup table, and then when asked for h(x), see if x is in the table; if it is, return the corresponding y.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It </a:t>
            </a:r>
            <a:r>
              <a:rPr lang="en-US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does not generalize well</a:t>
            </a:r>
            <a:r>
              <a:rPr lang="en-US" dirty="0">
                <a:latin typeface="Calibri" pitchFamily="34" charset="0"/>
                <a:cs typeface="Calibri" pitchFamily="34" charset="0"/>
              </a:rPr>
              <a:t>: when x is not in the table all it can do is return some default </a:t>
            </a:r>
            <a:r>
              <a:rPr lang="en-US">
                <a:latin typeface="Calibri" pitchFamily="34" charset="0"/>
                <a:cs typeface="Calibri" pitchFamily="34" charset="0"/>
              </a:rPr>
              <a:t>value.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models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lookup with a slight variation: </a:t>
            </a:r>
          </a:p>
          <a:p>
            <a:pPr lvl="1"/>
            <a:r>
              <a:rPr lang="en-US" dirty="0"/>
              <a:t>given a query </a:t>
            </a:r>
            <a:r>
              <a:rPr lang="en-US" dirty="0" err="1"/>
              <a:t>x</a:t>
            </a:r>
            <a:r>
              <a:rPr lang="en-US" baseline="-25000" dirty="0" err="1"/>
              <a:t>q</a:t>
            </a:r>
            <a:r>
              <a:rPr lang="en-US" dirty="0"/>
              <a:t>, find the k examples that are nearest to </a:t>
            </a:r>
            <a:r>
              <a:rPr lang="en-US" dirty="0" err="1"/>
              <a:t>x</a:t>
            </a:r>
            <a:r>
              <a:rPr lang="en-US" baseline="-25000" dirty="0" err="1"/>
              <a:t>q</a:t>
            </a:r>
            <a:r>
              <a:rPr lang="en-US" dirty="0"/>
              <a:t>. This is called k-nearest neighbors lookup.</a:t>
            </a:r>
          </a:p>
          <a:p>
            <a:r>
              <a:rPr lang="en-US" dirty="0"/>
              <a:t>For classification,</a:t>
            </a:r>
          </a:p>
          <a:p>
            <a:pPr lvl="1"/>
            <a:r>
              <a:rPr lang="en-US" dirty="0"/>
              <a:t>plurality vote of the neighbors</a:t>
            </a:r>
          </a:p>
          <a:p>
            <a:pPr lvl="1"/>
            <a:r>
              <a:rPr lang="en-US" dirty="0"/>
              <a:t>Choose k as odd number to avoid tie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44526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429000"/>
            <a:ext cx="510803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40821" y="5410200"/>
            <a:ext cx="918482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962400"/>
            <a:ext cx="632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models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435" y="1371600"/>
            <a:ext cx="8995565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distances are measured with a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Minkowski</a:t>
            </a:r>
            <a:r>
              <a:rPr lang="en-US" dirty="0">
                <a:latin typeface="Calibri" pitchFamily="34" charset="0"/>
                <a:cs typeface="Calibri" pitchFamily="34" charset="0"/>
              </a:rPr>
              <a:t> distance or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L</a:t>
            </a:r>
            <a:r>
              <a:rPr lang="en-US" baseline="30000" dirty="0" err="1">
                <a:latin typeface="Calibri" pitchFamily="34" charset="0"/>
                <a:cs typeface="Calibri" pitchFamily="34" charset="0"/>
              </a:rPr>
              <a:t>p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norm, defined as</a:t>
            </a:r>
          </a:p>
          <a:p>
            <a:pPr lvl="1"/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With p = 2 this is Euclidean distance 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if the dimensions are measuring similar properties, such as the width, height and depth of parts on a conveyor belt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with p = 1 it is Manhattan distance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if the dimensions are measuring dissimilar properties, such as age, weight, and gender of a patient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models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362200"/>
            <a:ext cx="481818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Locality-sensitive hashing</a:t>
            </a:r>
          </a:p>
        </p:txBody>
      </p:sp>
      <p:sp>
        <p:nvSpPr>
          <p:cNvPr id="3074" name="AutoShape 2" descr="LSH.9 Locality-sensitive hashing: how it work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LSH.9 Locality-sensitive hashing: how it work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:\Users\Administrator\Downloads\Locality-sensitive-hashing-LS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4" y="1295400"/>
            <a:ext cx="6747423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Locality-sensitive hashing</a:t>
            </a:r>
          </a:p>
        </p:txBody>
      </p:sp>
      <p:sp>
        <p:nvSpPr>
          <p:cNvPr id="3074" name="AutoShape 2" descr="LSH.9 Locality-sensitive hashing: how it work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LSH.9 Locality-sensitive hashing: how it works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Users\Administrator\Downloads\lsh 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Regression help?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783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At each query point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xq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the examples that are close to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xq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are weighted heavily, and the examples that are farther away are weighted less heavily or not at all. 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 decrease in weight over distance is always gradual, not sudden. 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Kernel: </a:t>
            </a:r>
            <a:r>
              <a:rPr lang="en-US" dirty="0">
                <a:latin typeface="Calibri" pitchFamily="34" charset="0"/>
                <a:cs typeface="Calibri" pitchFamily="34" charset="0"/>
              </a:rPr>
              <a:t>how much to weight each example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weighted regression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weighted regression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1200"/>
            <a:ext cx="7268698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7404573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SVMs construct a maximum margin separator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SVMs create a linear separating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hyperplane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but they have the ability to embed the data into a higher-dimensional space, using the so-called kernel trick. Often, data that are not linearly separable in the original input space are easily separable in the higher dimensional space.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SVMs combine the advantages of nonparametric and parametric models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A736AD-0A03-439B-ADBE-1C8D54687F7B}" type="slidenum">
              <a:rPr lang="he-IL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/>
              <a:t>Overfitting</a:t>
            </a:r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600200"/>
            <a:ext cx="6970713" cy="103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v-SE" sz="2200"/>
              <a:t>One of the biggest problems with decision trees is </a:t>
            </a:r>
            <a:r>
              <a:rPr lang="sv-SE" sz="2200" b="1"/>
              <a:t>Overfitting</a:t>
            </a:r>
            <a:endParaRPr lang="sv-SE" sz="22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sv-SE" sz="2200"/>
          </a:p>
        </p:txBody>
      </p:sp>
      <p:pic>
        <p:nvPicPr>
          <p:cNvPr id="2970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2514600"/>
            <a:ext cx="6172200" cy="3505200"/>
          </a:xfr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future bears no resemblance to the past, then how can we predict anything?</a:t>
            </a:r>
          </a:p>
          <a:p>
            <a:r>
              <a:rPr lang="en-US" dirty="0"/>
              <a:t>when the data are not </a:t>
            </a:r>
            <a:r>
              <a:rPr lang="en-US" dirty="0" err="1"/>
              <a:t>i.i.d</a:t>
            </a:r>
            <a:endParaRPr lang="en-US" dirty="0"/>
          </a:p>
          <a:p>
            <a:r>
              <a:rPr lang="en-US" dirty="0"/>
              <a:t>when data can change over time</a:t>
            </a:r>
          </a:p>
          <a:p>
            <a:r>
              <a:rPr lang="en-US" dirty="0">
                <a:solidFill>
                  <a:srgbClr val="FF0000"/>
                </a:solidFill>
              </a:rPr>
              <a:t>An agent receives an input 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 from nature, predicts the corresponding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 , and then is told the correct answer.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Then the process repeats with x</a:t>
            </a:r>
            <a:r>
              <a:rPr lang="en-US" baseline="-25000" dirty="0">
                <a:solidFill>
                  <a:srgbClr val="FF0000"/>
                </a:solidFill>
              </a:rPr>
              <a:t>j+1</a:t>
            </a:r>
            <a:r>
              <a:rPr lang="en-US" dirty="0">
                <a:solidFill>
                  <a:srgbClr val="FF0000"/>
                </a:solidFill>
              </a:rPr>
              <a:t>, and so 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consider the situation where our input consists of predictions from a panel of experts. </a:t>
            </a:r>
          </a:p>
          <a:p>
            <a:r>
              <a:rPr lang="en-US" dirty="0"/>
              <a:t>For example, each day a set of K pundits predicts whether the stock market will go up or down, and </a:t>
            </a:r>
            <a:r>
              <a:rPr lang="en-US" dirty="0">
                <a:solidFill>
                  <a:srgbClr val="FF0000"/>
                </a:solidFill>
              </a:rPr>
              <a:t>our task is to pool those predictions and make our own.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Keep track of how well each expert performs, and choose to believe them in proportion to their past performance. This is called the randomized weighted majority algorithm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B is a penalty parameter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8839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Linear Regression</a:t>
            </a:r>
          </a:p>
          <a:p>
            <a:r>
              <a:rPr lang="en-US" dirty="0"/>
              <a:t>Multivariate Linear Regression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and Classification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dirty="0"/>
              <a:t>y = w</a:t>
            </a:r>
            <a:r>
              <a:rPr lang="en-US" baseline="-25000" dirty="0"/>
              <a:t>1</a:t>
            </a:r>
            <a:r>
              <a:rPr lang="en-US" dirty="0"/>
              <a:t>x+ w</a:t>
            </a:r>
            <a:r>
              <a:rPr lang="en-US" baseline="-25000" dirty="0"/>
              <a:t>0</a:t>
            </a:r>
            <a:r>
              <a:rPr lang="en-US" dirty="0"/>
              <a:t>, </a:t>
            </a:r>
          </a:p>
          <a:p>
            <a:pPr>
              <a:buNone/>
            </a:pPr>
            <a:r>
              <a:rPr lang="en-US" dirty="0"/>
              <a:t>where w</a:t>
            </a:r>
            <a:r>
              <a:rPr lang="en-US" baseline="-25000" dirty="0"/>
              <a:t>0</a:t>
            </a:r>
            <a:r>
              <a:rPr lang="en-US" dirty="0"/>
              <a:t> and w</a:t>
            </a:r>
            <a:r>
              <a:rPr lang="en-US" baseline="-25000" dirty="0"/>
              <a:t>1</a:t>
            </a:r>
            <a:r>
              <a:rPr lang="en-US" dirty="0"/>
              <a:t> are real-valued coefficients to be learned.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The task of finding the </a:t>
            </a:r>
            <a:r>
              <a:rPr lang="en-US" dirty="0">
                <a:solidFill>
                  <a:srgbClr val="FF0000"/>
                </a:solidFill>
              </a:rPr>
              <a:t>hw that best fits </a:t>
            </a:r>
            <a:r>
              <a:rPr lang="en-US" dirty="0"/>
              <a:t>these data is called</a:t>
            </a:r>
            <a:r>
              <a:rPr lang="en-US" dirty="0">
                <a:solidFill>
                  <a:srgbClr val="FF0000"/>
                </a:solidFill>
              </a:rPr>
              <a:t> linear regression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Univariate</a:t>
            </a:r>
            <a:r>
              <a:rPr lang="en-US" dirty="0"/>
              <a:t> Linear Regression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352800"/>
            <a:ext cx="297968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0"/>
            <a:ext cx="830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find,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minimizing to partial derivatives,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Linear Regression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86000"/>
            <a:ext cx="3120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657600"/>
            <a:ext cx="799402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dient_desc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600200"/>
            <a:ext cx="7324437" cy="3962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Linear Regression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α, which we called the step size or learning rate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Linear Regression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799" y="1752600"/>
            <a:ext cx="571072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Linear Regression</a:t>
            </a:r>
          </a:p>
        </p:txBody>
      </p:sp>
      <p:pic>
        <p:nvPicPr>
          <p:cNvPr id="9" name="Picture 8" descr="batch vs stochasti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786503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Linear Regression</a:t>
            </a:r>
          </a:p>
        </p:txBody>
      </p:sp>
      <p:pic>
        <p:nvPicPr>
          <p:cNvPr id="8" name="Picture 7" descr="batch vs stochast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7995851" cy="33811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1B54BF-5FF1-49EE-A2B1-28F40C933567}" type="slidenum">
              <a:rPr lang="he-IL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/>
              <a:t>Avoid Overfitting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114800"/>
          </a:xfrm>
        </p:spPr>
        <p:txBody>
          <a:bodyPr/>
          <a:lstStyle/>
          <a:p>
            <a:pPr eaLnBrk="1" hangingPunct="1"/>
            <a:r>
              <a:rPr lang="sv-SE" dirty="0"/>
              <a:t>stop growing when split not statistically significant</a:t>
            </a:r>
          </a:p>
          <a:p>
            <a:pPr eaLnBrk="1" hangingPunct="1"/>
            <a:r>
              <a:rPr lang="sv-SE" dirty="0"/>
              <a:t>grow full tree, then prune</a:t>
            </a:r>
          </a:p>
          <a:p>
            <a:pPr eaLnBrk="1" hangingPunct="1">
              <a:buFont typeface="Wingdings" pitchFamily="2" charset="2"/>
              <a:buNone/>
            </a:pPr>
            <a:endParaRPr lang="sv-SE" dirty="0"/>
          </a:p>
          <a:p>
            <a:pPr eaLnBrk="1" hangingPunct="1">
              <a:buFont typeface="Wingdings" pitchFamily="2" charset="2"/>
              <a:buNone/>
            </a:pPr>
            <a:r>
              <a:rPr lang="sv-SE" dirty="0"/>
              <a:t>Select “best” tree:</a:t>
            </a:r>
          </a:p>
          <a:p>
            <a:pPr eaLnBrk="1" hangingPunct="1"/>
            <a:r>
              <a:rPr lang="sv-SE" dirty="0"/>
              <a:t>measure performance over training data</a:t>
            </a:r>
          </a:p>
          <a:p>
            <a:pPr eaLnBrk="1" hangingPunct="1"/>
            <a:r>
              <a:rPr lang="sv-SE" dirty="0"/>
              <a:t>measure performance over separate validation data set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gradient descent:</a:t>
            </a:r>
          </a:p>
          <a:p>
            <a:pPr lvl="1"/>
            <a:r>
              <a:rPr lang="en-US" dirty="0"/>
              <a:t>Convergence to the unique global minimum is guaranteed </a:t>
            </a:r>
          </a:p>
          <a:p>
            <a:pPr lvl="1"/>
            <a:r>
              <a:rPr lang="en-US" dirty="0"/>
              <a:t>May be very slow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stochastic gradient descent:</a:t>
            </a:r>
          </a:p>
          <a:p>
            <a:pPr lvl="1"/>
            <a:r>
              <a:rPr lang="en-US" dirty="0"/>
              <a:t>where we consider only a single training point at a time</a:t>
            </a:r>
          </a:p>
          <a:p>
            <a:pPr lvl="1"/>
            <a:r>
              <a:rPr lang="en-US" dirty="0"/>
              <a:t>can be used in an online setting</a:t>
            </a:r>
          </a:p>
          <a:p>
            <a:pPr lvl="1"/>
            <a:r>
              <a:rPr lang="en-US" dirty="0"/>
              <a:t>often faster than batch gradient descent.</a:t>
            </a:r>
          </a:p>
          <a:p>
            <a:pPr lvl="1"/>
            <a:r>
              <a:rPr lang="en-US" dirty="0"/>
              <a:t>it does not guarantee convergence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Univariate</a:t>
            </a:r>
            <a:r>
              <a:rPr lang="en-US" dirty="0"/>
              <a:t> Linear Regression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725092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classifiers with a hard threshold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676400"/>
            <a:ext cx="803181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perceptron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 learning rule: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 true value y and the hypothesis output hw(x) are either 0 or 1, so there are three possibilities:</a:t>
            </a:r>
          </a:p>
          <a:p>
            <a:pPr lvl="1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classifiers with a hard threshold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915727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east squar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" y="1371600"/>
            <a:ext cx="8844643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2A1C54-643E-4A93-AA9F-4CE3E38CBB7B}" type="slidenum">
              <a:rPr lang="he-IL"/>
              <a:pPr/>
              <a:t>7</a:t>
            </a:fld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sz="4000"/>
              <a:t>Effect of Reduced Error Pruning</a:t>
            </a:r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825" t="21335" r="12924" b="39777"/>
          <a:stretch>
            <a:fillRect/>
          </a:stretch>
        </p:blipFill>
        <p:spPr>
          <a:xfrm>
            <a:off x="1295400" y="1296988"/>
            <a:ext cx="6400800" cy="4799012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degree of the polynomial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finding the best hypothesis as two tasks: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model selection </a:t>
            </a:r>
            <a:r>
              <a:rPr lang="en-US" dirty="0"/>
              <a:t>defines the hypothesis space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optimization</a:t>
            </a:r>
            <a:r>
              <a:rPr lang="en-US" dirty="0"/>
              <a:t> finds the best hypothesis within that space.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select among models that are parameterized by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size = 1 for linear functions</a:t>
            </a:r>
          </a:p>
          <a:p>
            <a:r>
              <a:rPr lang="en-US" dirty="0"/>
              <a:t>size = 2 for quadratics, and so on.</a:t>
            </a:r>
          </a:p>
          <a:p>
            <a:r>
              <a:rPr lang="en-US" dirty="0"/>
              <a:t>For decision trees, the size could be the </a:t>
            </a:r>
            <a:r>
              <a:rPr lang="en-US" dirty="0">
                <a:solidFill>
                  <a:srgbClr val="FF0000"/>
                </a:solidFill>
              </a:rPr>
              <a:t>number of nodes </a:t>
            </a:r>
            <a:r>
              <a:rPr lang="en-US" dirty="0"/>
              <a:t>in the tree</a:t>
            </a:r>
          </a:p>
          <a:p>
            <a:pPr lvl="1"/>
            <a:r>
              <a:rPr lang="en-US" dirty="0"/>
              <a:t>size parameter that best balances </a:t>
            </a:r>
            <a:r>
              <a:rPr lang="en-US" dirty="0" err="1"/>
              <a:t>underfitting</a:t>
            </a:r>
            <a:r>
              <a:rPr lang="en-US" dirty="0"/>
              <a:t> and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selection…..</a:t>
            </a:r>
            <a:r>
              <a:rPr lang="en-US" dirty="0" err="1"/>
              <a:t>contd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1242</TotalTime>
  <Words>1552</Words>
  <Application>Microsoft Office PowerPoint</Application>
  <PresentationFormat>On-screen Show (4:3)</PresentationFormat>
  <Paragraphs>251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Decision tree</vt:lpstr>
      <vt:lpstr>Entropy</vt:lpstr>
      <vt:lpstr>PowerPoint Presentation</vt:lpstr>
      <vt:lpstr>PowerPoint Presentation</vt:lpstr>
      <vt:lpstr>Overfitting</vt:lpstr>
      <vt:lpstr>Avoid Overfitting</vt:lpstr>
      <vt:lpstr>Effect of Reduced Error Pruning</vt:lpstr>
      <vt:lpstr>Model selection</vt:lpstr>
      <vt:lpstr>Model selection…..contd</vt:lpstr>
      <vt:lpstr>Model selection…..contd</vt:lpstr>
      <vt:lpstr>Model selection…..contd</vt:lpstr>
      <vt:lpstr>Model selection…..contd</vt:lpstr>
      <vt:lpstr>From error rates to loss</vt:lpstr>
      <vt:lpstr>From error rates to loss</vt:lpstr>
      <vt:lpstr>From error rates to loss</vt:lpstr>
      <vt:lpstr>From error rates to loss</vt:lpstr>
      <vt:lpstr>Generalization loss</vt:lpstr>
      <vt:lpstr>Empirical loss</vt:lpstr>
      <vt:lpstr>Traditional methods of ML</vt:lpstr>
      <vt:lpstr>Regularization</vt:lpstr>
      <vt:lpstr>Feature selection</vt:lpstr>
      <vt:lpstr>Theory of Learning</vt:lpstr>
      <vt:lpstr>PAC learning algorithm</vt:lpstr>
      <vt:lpstr>PowerPoint Presentation</vt:lpstr>
      <vt:lpstr>PowerPoint Presentation</vt:lpstr>
      <vt:lpstr>Neural Networks</vt:lpstr>
      <vt:lpstr>Neural Networks</vt:lpstr>
      <vt:lpstr>Neural Networks</vt:lpstr>
      <vt:lpstr>Neural Networks</vt:lpstr>
      <vt:lpstr>feed-forward network</vt:lpstr>
      <vt:lpstr>Recurrent network</vt:lpstr>
      <vt:lpstr>Single-layer feed-forward neural networks (perceptrons)</vt:lpstr>
      <vt:lpstr>Single-layer feed-forward neural networks (perceptrons)</vt:lpstr>
      <vt:lpstr>Multilayer feed-forward neural networks</vt:lpstr>
      <vt:lpstr>Learning in multilayer networks</vt:lpstr>
      <vt:lpstr>Back Propogation</vt:lpstr>
      <vt:lpstr>Back Propogation</vt:lpstr>
      <vt:lpstr>Non-parametric models</vt:lpstr>
      <vt:lpstr>Nearest neighbor models</vt:lpstr>
      <vt:lpstr>Nearest neighbor models</vt:lpstr>
      <vt:lpstr>Nearest neighbor models</vt:lpstr>
      <vt:lpstr>Locality-sensitive hashing</vt:lpstr>
      <vt:lpstr>Locality-sensitive hashing</vt:lpstr>
      <vt:lpstr>Will Regression help?</vt:lpstr>
      <vt:lpstr>PowerPoint Presentation</vt:lpstr>
      <vt:lpstr>locally weighted regression</vt:lpstr>
      <vt:lpstr>locally weighted regression</vt:lpstr>
      <vt:lpstr>Support Vector Machine</vt:lpstr>
      <vt:lpstr>SVM</vt:lpstr>
      <vt:lpstr>Online Learning</vt:lpstr>
      <vt:lpstr>Online Learning</vt:lpstr>
      <vt:lpstr>Online learning</vt:lpstr>
      <vt:lpstr>Regression and Classification</vt:lpstr>
      <vt:lpstr>Univariate Linear Regression</vt:lpstr>
      <vt:lpstr>Univariate Linear Regression</vt:lpstr>
      <vt:lpstr>Univariate Linear Regression</vt:lpstr>
      <vt:lpstr>Univariate Linear Regression</vt:lpstr>
      <vt:lpstr>Univariate Linear Regression</vt:lpstr>
      <vt:lpstr>Univariate Linear Regression</vt:lpstr>
      <vt:lpstr>Univariate Linear Regression</vt:lpstr>
      <vt:lpstr>Multivariate Linear Regression</vt:lpstr>
      <vt:lpstr>Linear classifiers with a hard threshold</vt:lpstr>
      <vt:lpstr>Linear classifiers with a hard threshold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Administrator</dc:creator>
  <cp:lastModifiedBy>Guest User</cp:lastModifiedBy>
  <cp:revision>36</cp:revision>
  <dcterms:created xsi:type="dcterms:W3CDTF">2020-09-26T02:19:57Z</dcterms:created>
  <dcterms:modified xsi:type="dcterms:W3CDTF">2023-07-26T08:52:46Z</dcterms:modified>
</cp:coreProperties>
</file>