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6" r:id="rId1"/>
  </p:sldMasterIdLst>
  <p:sldIdLst>
    <p:sldId id="256" r:id="rId2"/>
    <p:sldId id="260" r:id="rId3"/>
    <p:sldId id="261" r:id="rId4"/>
    <p:sldId id="263" r:id="rId5"/>
    <p:sldId id="264" r:id="rId6"/>
    <p:sldId id="265" r:id="rId7"/>
    <p:sldId id="258" r:id="rId8"/>
    <p:sldId id="259" r:id="rId9"/>
    <p:sldId id="257" r:id="rId10"/>
    <p:sldId id="266"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66" d="100"/>
          <a:sy n="66" d="100"/>
        </p:scale>
        <p:origin x="59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9070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33214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897762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03298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8589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ED1C14C-A143-42F5-B247-D0E800131009}" type="datetimeFigureOut">
              <a:rPr lang="en-US" smtClean="0"/>
              <a:t>4/24/2023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94849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ED1C14C-A143-42F5-B247-D0E800131009}" type="datetimeFigureOut">
              <a:rPr lang="en-US" smtClean="0"/>
              <a:t>4/24/2023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69909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56822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968268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ED1C14C-A143-42F5-B247-D0E800131009}"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2154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78472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7499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4/24/2023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225171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ED1C14C-A143-42F5-B247-D0E800131009}" type="datetimeFigureOut">
              <a:rPr lang="en-US" smtClean="0"/>
              <a:t>4/24/2023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62514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ED1C14C-A143-42F5-B247-D0E800131009}" type="datetimeFigureOut">
              <a:rPr lang="en-US" smtClean="0"/>
              <a:t>4/24/2023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035682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ED1C14C-A143-42F5-B247-D0E800131009}" type="datetimeFigureOut">
              <a:rPr lang="en-US" smtClean="0"/>
              <a:t>4/24/2023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897644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055558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ED1C14C-A143-42F5-B247-D0E800131009}" type="datetimeFigureOut">
              <a:rPr lang="en-US" smtClean="0"/>
              <a:t>4/24/2023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4294574567"/>
      </p:ext>
    </p:extLst>
  </p:cSld>
  <p:clrMap bg1="dk1" tx1="lt1" bg2="dk2" tx2="lt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 id="2147484128" r:id="rId12"/>
    <p:sldLayoutId id="2147484129" r:id="rId13"/>
    <p:sldLayoutId id="2147484130" r:id="rId14"/>
    <p:sldLayoutId id="2147484131" r:id="rId15"/>
    <p:sldLayoutId id="2147484132" r:id="rId16"/>
    <p:sldLayoutId id="214748413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0"/>
            <a:duotone>
              <a:schemeClr val="bg2">
                <a:shade val="69000"/>
                <a:hueMod val="108000"/>
                <a:satMod val="164000"/>
                <a:lumMod val="74000"/>
              </a:schemeClr>
              <a:schemeClr val="bg2">
                <a:tint val="96000"/>
                <a:hueMod val="88000"/>
                <a:satMod val="140000"/>
                <a:lumMod val="132000"/>
              </a:schemeClr>
            </a:duotone>
            <a:lum/>
          </a:blip>
          <a:srcRect/>
          <a:stretch>
            <a:fillRect/>
          </a:stretch>
        </a:blipFill>
        <a:effectLst/>
      </p:bgPr>
    </p:bg>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48C9C3D6-E54E-4ECF-99E9-BDBEC5CD4F61}"/>
              </a:ext>
            </a:extLst>
          </p:cNvPr>
          <p:cNvSpPr>
            <a:spLocks noGrp="1"/>
          </p:cNvSpPr>
          <p:nvPr>
            <p:ph type="ctrTitle"/>
          </p:nvPr>
        </p:nvSpPr>
        <p:spPr>
          <a:xfrm>
            <a:off x="1431532" y="-150002"/>
            <a:ext cx="9144000" cy="2743416"/>
          </a:xfrm>
        </p:spPr>
        <p:txBody>
          <a:bodyPr>
            <a:normAutofit fontScale="90000"/>
          </a:bodyPr>
          <a:lstStyle/>
          <a:p>
            <a:pPr algn="ctr"/>
            <a:br>
              <a:rPr lang="en-IN" sz="3600" dirty="0">
                <a:latin typeface="Times New Roman" panose="02020603050405020304" pitchFamily="18" charset="0"/>
                <a:cs typeface="Times New Roman" panose="02020603050405020304" pitchFamily="18" charset="0"/>
              </a:rPr>
            </a:br>
            <a:br>
              <a:rPr lang="en-IN" sz="3600" dirty="0">
                <a:latin typeface="Times New Roman" panose="02020603050405020304" pitchFamily="18" charset="0"/>
                <a:cs typeface="Times New Roman" panose="02020603050405020304" pitchFamily="18" charset="0"/>
              </a:rPr>
            </a:br>
            <a:r>
              <a:rPr lang="en-IN" sz="3600" b="1" dirty="0">
                <a:solidFill>
                  <a:schemeClr val="tx1"/>
                </a:solidFill>
                <a:latin typeface="Times New Roman" panose="02020603050405020304" pitchFamily="18" charset="0"/>
                <a:cs typeface="Times New Roman" panose="02020603050405020304" pitchFamily="18" charset="0"/>
              </a:rPr>
              <a:t>Fundamentals Data Engineering</a:t>
            </a:r>
            <a:br>
              <a:rPr lang="en-IN" sz="3600" b="1" dirty="0">
                <a:solidFill>
                  <a:schemeClr val="tx1"/>
                </a:solidFill>
                <a:latin typeface="Times New Roman" panose="02020603050405020304" pitchFamily="18" charset="0"/>
                <a:cs typeface="Times New Roman" panose="02020603050405020304" pitchFamily="18" charset="0"/>
              </a:rPr>
            </a:br>
            <a:r>
              <a:rPr lang="en-US" sz="3600" b="1" dirty="0">
                <a:solidFill>
                  <a:schemeClr val="tx1"/>
                </a:solidFill>
                <a:latin typeface="Times New Roman" panose="02020603050405020304" pitchFamily="18" charset="0"/>
                <a:cs typeface="Times New Roman" panose="02020603050405020304" pitchFamily="18" charset="0"/>
              </a:rPr>
              <a:t>Project Name: Tobacco Risk Analysis</a:t>
            </a:r>
            <a:br>
              <a:rPr lang="en-IN" sz="3600" b="1" dirty="0">
                <a:solidFill>
                  <a:schemeClr val="tx1"/>
                </a:solidFill>
                <a:latin typeface="Times New Roman" panose="02020603050405020304" pitchFamily="18" charset="0"/>
                <a:cs typeface="Times New Roman" panose="02020603050405020304" pitchFamily="18" charset="0"/>
              </a:rPr>
            </a:br>
            <a:r>
              <a:rPr lang="en-IN" sz="3600" b="1" dirty="0">
                <a:solidFill>
                  <a:schemeClr val="tx1"/>
                </a:solidFill>
                <a:latin typeface="Times New Roman" panose="02020603050405020304" pitchFamily="18" charset="0"/>
                <a:cs typeface="Times New Roman" panose="02020603050405020304" pitchFamily="18" charset="0"/>
              </a:rPr>
              <a:t>Professor  - Faig Garayev</a:t>
            </a:r>
            <a:br>
              <a:rPr lang="en-IN" sz="3600" b="1" dirty="0">
                <a:solidFill>
                  <a:schemeClr val="tx1"/>
                </a:solidFill>
                <a:latin typeface="Times New Roman" panose="02020603050405020304" pitchFamily="18" charset="0"/>
                <a:cs typeface="Times New Roman" panose="02020603050405020304" pitchFamily="18" charset="0"/>
              </a:rPr>
            </a:br>
            <a:r>
              <a:rPr lang="en-IN" sz="3600" b="1" dirty="0">
                <a:solidFill>
                  <a:schemeClr val="tx1"/>
                </a:solidFill>
                <a:latin typeface="Times New Roman" panose="02020603050405020304" pitchFamily="18" charset="0"/>
                <a:cs typeface="Times New Roman" panose="02020603050405020304" pitchFamily="18" charset="0"/>
              </a:rPr>
              <a:t>TA  - Sangamesh Awaradi</a:t>
            </a:r>
            <a:endParaRPr sz="3600" b="1" dirty="0">
              <a:solidFill>
                <a:schemeClr val="tx1"/>
              </a:solidFill>
              <a:latin typeface="Times New Roman" panose="02020603050405020304" pitchFamily="18" charset="0"/>
              <a:cs typeface="Times New Roman" panose="02020603050405020304" pitchFamily="18" charset="0"/>
            </a:endParaRPr>
          </a:p>
        </p:txBody>
      </p:sp>
      <p:sp>
        <p:nvSpPr>
          <p:cNvPr id="3" name="slide1">
            <a:extLst>
              <a:ext uri="{FF2B5EF4-FFF2-40B4-BE49-F238E27FC236}">
                <a16:creationId xmlns:a16="http://schemas.microsoft.com/office/drawing/2014/main" id="{C5378F1A-AD9B-4620-AD4F-1B2F8DEA930D}"/>
              </a:ext>
            </a:extLst>
          </p:cNvPr>
          <p:cNvSpPr>
            <a:spLocks noGrp="1"/>
          </p:cNvSpPr>
          <p:nvPr>
            <p:ph type="subTitle" idx="1"/>
          </p:nvPr>
        </p:nvSpPr>
        <p:spPr>
          <a:xfrm>
            <a:off x="1033112" y="3553802"/>
            <a:ext cx="9144000" cy="2606366"/>
          </a:xfrm>
        </p:spPr>
        <p:txBody>
          <a:bodyPr>
            <a:noAutofit/>
          </a:bodyPr>
          <a:lstStyle/>
          <a:p>
            <a:pPr algn="l"/>
            <a:r>
              <a:rPr lang="en-IN" sz="2000" b="1" dirty="0">
                <a:solidFill>
                  <a:schemeClr val="tx1"/>
                </a:solidFill>
              </a:rPr>
              <a:t>       </a:t>
            </a:r>
            <a:r>
              <a:rPr lang="en-IN" sz="2000" dirty="0">
                <a:solidFill>
                  <a:schemeClr val="tx1"/>
                </a:solidFill>
                <a:latin typeface="Söhne"/>
              </a:rPr>
              <a:t>Group Members:</a:t>
            </a:r>
          </a:p>
          <a:p>
            <a:pPr marL="457200" indent="-457200" algn="l">
              <a:buFont typeface="+mj-lt"/>
              <a:buAutoNum type="arabicPeriod"/>
            </a:pPr>
            <a:r>
              <a:rPr lang="en-IN" sz="1800" dirty="0">
                <a:solidFill>
                  <a:schemeClr val="tx1"/>
                </a:solidFill>
                <a:latin typeface="Söhne"/>
              </a:rPr>
              <a:t>Atharva Bodhankar (Project Co-ordinator)</a:t>
            </a:r>
          </a:p>
          <a:p>
            <a:pPr marL="457200" indent="-457200" algn="l">
              <a:buFont typeface="+mj-lt"/>
              <a:buAutoNum type="arabicPeriod"/>
            </a:pPr>
            <a:r>
              <a:rPr lang="en-IN" sz="1800" dirty="0">
                <a:solidFill>
                  <a:schemeClr val="tx1"/>
                </a:solidFill>
                <a:latin typeface="Söhne"/>
              </a:rPr>
              <a:t>Swapnil Joijode</a:t>
            </a:r>
          </a:p>
          <a:p>
            <a:pPr marL="457200" indent="-457200" algn="l">
              <a:buFont typeface="+mj-lt"/>
              <a:buAutoNum type="arabicPeriod"/>
            </a:pPr>
            <a:r>
              <a:rPr lang="en-IN" sz="1800" dirty="0">
                <a:solidFill>
                  <a:schemeClr val="tx1"/>
                </a:solidFill>
                <a:latin typeface="Söhne"/>
              </a:rPr>
              <a:t>Purnima Mutyala</a:t>
            </a:r>
          </a:p>
          <a:p>
            <a:pPr marL="457200" indent="-457200" algn="l">
              <a:buFont typeface="+mj-lt"/>
              <a:buAutoNum type="arabicPeriod"/>
            </a:pPr>
            <a:r>
              <a:rPr lang="en-IN" sz="1800" dirty="0">
                <a:solidFill>
                  <a:schemeClr val="tx1"/>
                </a:solidFill>
                <a:latin typeface="Söhne"/>
              </a:rPr>
              <a:t>Girish Maligireddy</a:t>
            </a:r>
          </a:p>
          <a:p>
            <a:pPr marL="457200" indent="-457200" algn="l">
              <a:buFont typeface="+mj-lt"/>
              <a:buAutoNum type="arabicPeriod"/>
            </a:pPr>
            <a:r>
              <a:rPr lang="en-IN" sz="1800" dirty="0">
                <a:solidFill>
                  <a:schemeClr val="tx1"/>
                </a:solidFill>
                <a:latin typeface="Söhne"/>
              </a:rPr>
              <a:t>Yilan Peng</a:t>
            </a:r>
            <a:endParaRPr sz="1800" dirty="0">
              <a:solidFill>
                <a:schemeClr val="tx1"/>
              </a:solidFill>
              <a:latin typeface="Söhne"/>
            </a:endParaRPr>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697AA-10BD-188E-2F20-FB07F5D106F6}"/>
              </a:ext>
            </a:extLst>
          </p:cNvPr>
          <p:cNvSpPr>
            <a:spLocks noGrp="1"/>
          </p:cNvSpPr>
          <p:nvPr>
            <p:ph type="title"/>
          </p:nvPr>
        </p:nvSpPr>
        <p:spPr/>
        <p:txBody>
          <a:bodyPr/>
          <a:lstStyle/>
          <a:p>
            <a:pPr algn="ctr"/>
            <a:r>
              <a:rPr lang="en-US" b="0" i="0" dirty="0">
                <a:solidFill>
                  <a:schemeClr val="tx1"/>
                </a:solidFill>
                <a:effectLst/>
                <a:latin typeface="Times New Roman" panose="02020603050405020304" pitchFamily="18" charset="0"/>
                <a:cs typeface="Times New Roman" panose="02020603050405020304" pitchFamily="18" charset="0"/>
              </a:rPr>
              <a:t>Lesson Learned - The Importance of Data Visualization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BC8055-AD7F-FFDE-3FB3-2828A188449D}"/>
              </a:ext>
            </a:extLst>
          </p:cNvPr>
          <p:cNvSpPr>
            <a:spLocks noGrp="1"/>
          </p:cNvSpPr>
          <p:nvPr>
            <p:ph idx="1"/>
          </p:nvPr>
        </p:nvSpPr>
        <p:spPr/>
        <p:txBody>
          <a:bodyPr/>
          <a:lstStyle/>
          <a:p>
            <a:pPr algn="l">
              <a:buFont typeface="Wingdings" panose="05000000000000000000" pitchFamily="2" charset="2"/>
              <a:buChar char="Ø"/>
            </a:pPr>
            <a:r>
              <a:rPr lang="en-US" b="1" i="0" dirty="0">
                <a:effectLst/>
                <a:latin typeface="Times New Roman" panose="02020603050405020304" pitchFamily="18" charset="0"/>
                <a:cs typeface="Times New Roman" panose="02020603050405020304" pitchFamily="18" charset="0"/>
              </a:rPr>
              <a:t>Our initial understanding of the dataset was limited to the raw data itself.</a:t>
            </a:r>
          </a:p>
          <a:p>
            <a:pPr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a:t>
            </a:r>
            <a:r>
              <a:rPr lang="en-US" b="1" i="0" dirty="0">
                <a:effectLst/>
                <a:latin typeface="Times New Roman" panose="02020603050405020304" pitchFamily="18" charset="0"/>
                <a:cs typeface="Times New Roman" panose="02020603050405020304" pitchFamily="18" charset="0"/>
              </a:rPr>
              <a:t>fter transforming the data and visualizing it in different ways, we gained new insights that we did not previously anticipate.</a:t>
            </a:r>
          </a:p>
          <a:p>
            <a:pPr algn="l">
              <a:buFont typeface="Wingdings" panose="05000000000000000000" pitchFamily="2" charset="2"/>
              <a:buChar char="Ø"/>
            </a:pPr>
            <a:r>
              <a:rPr lang="en-US" b="1" i="0" dirty="0">
                <a:effectLst/>
                <a:latin typeface="Times New Roman" panose="02020603050405020304" pitchFamily="18" charset="0"/>
                <a:cs typeface="Times New Roman" panose="02020603050405020304" pitchFamily="18" charset="0"/>
              </a:rPr>
              <a:t>In our analysis of the Tobacco Risk dataset, we initially relied solely on the recorded sample data to draw conclusions about the population.</a:t>
            </a:r>
          </a:p>
          <a:p>
            <a:pPr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U</a:t>
            </a:r>
            <a:r>
              <a:rPr lang="en-US" b="1" i="0" dirty="0">
                <a:effectLst/>
                <a:latin typeface="Times New Roman" panose="02020603050405020304" pitchFamily="18" charset="0"/>
                <a:cs typeface="Times New Roman" panose="02020603050405020304" pitchFamily="18" charset="0"/>
              </a:rPr>
              <a:t>pon closer examination and further data exploration, we discovered that the actual respondents were very different from the recorded sample.</a:t>
            </a:r>
          </a:p>
          <a:p>
            <a:pPr algn="l">
              <a:buFont typeface="Wingdings" panose="05000000000000000000" pitchFamily="2" charset="2"/>
              <a:buChar char="Ø"/>
            </a:pPr>
            <a:r>
              <a:rPr lang="en-US" b="1" i="0" dirty="0">
                <a:effectLst/>
                <a:latin typeface="Times New Roman" panose="02020603050405020304" pitchFamily="18" charset="0"/>
                <a:cs typeface="Times New Roman" panose="02020603050405020304" pitchFamily="18" charset="0"/>
              </a:rPr>
              <a:t>This experience highlights the importance of ensuring that the sample data used in analysis is representative of the true population to draw accurate conclusions and make informed decisions based on the data.</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0886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22586-59AC-5CDA-E7F2-6AC511D4BE39}"/>
              </a:ext>
            </a:extLst>
          </p:cNvPr>
          <p:cNvSpPr>
            <a:spLocks noGrp="1"/>
          </p:cNvSpPr>
          <p:nvPr>
            <p:ph type="title"/>
          </p:nvPr>
        </p:nvSpPr>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99F8016D-5C9D-FB72-2064-FE2E941C145D}"/>
              </a:ext>
            </a:extLst>
          </p:cNvPr>
          <p:cNvSpPr>
            <a:spLocks noGrp="1"/>
          </p:cNvSpPr>
          <p:nvPr>
            <p:ph idx="1"/>
          </p:nvPr>
        </p:nvSpPr>
        <p:spPr/>
        <p:txBody>
          <a:bodyPr>
            <a:normAutofit/>
          </a:bodyPr>
          <a:lstStyle/>
          <a:p>
            <a:pPr algn="l"/>
            <a:r>
              <a:rPr lang="en-US" b="1" i="0" dirty="0">
                <a:effectLst/>
                <a:latin typeface="Times New Roman" panose="02020603050405020304" pitchFamily="18" charset="0"/>
                <a:cs typeface="Times New Roman" panose="02020603050405020304" pitchFamily="18" charset="0"/>
              </a:rPr>
              <a:t>Tobacco Risk Analysis project provided a detailed analysis of the behavioral risk factors associated with tobacco usage in the United States. The project employed ELT (Extract, Load, Transform) processes to integrate and transform data from multiple sources, which was then loaded into staging and normalized tables for analysis. The use of data visualization tools such as Tableau allowed for the creation of intuitive and interactive dashboards to identify patterns and trends, making it easier to derive insights from the data. </a:t>
            </a:r>
          </a:p>
          <a:p>
            <a:pPr algn="l"/>
            <a:endParaRPr lang="en-US" b="1" dirty="0">
              <a:latin typeface="Times New Roman" panose="02020603050405020304" pitchFamily="18" charset="0"/>
              <a:cs typeface="Times New Roman" panose="02020603050405020304" pitchFamily="18" charset="0"/>
            </a:endParaRPr>
          </a:p>
          <a:p>
            <a:pPr algn="l"/>
            <a:r>
              <a:rPr lang="en-US" b="1" i="0" dirty="0">
                <a:effectLst/>
                <a:latin typeface="Times New Roman" panose="02020603050405020304" pitchFamily="18" charset="0"/>
                <a:cs typeface="Times New Roman" panose="02020603050405020304" pitchFamily="18" charset="0"/>
              </a:rPr>
              <a:t>This project emphasizes the importance of data-driven analysis in understanding and addressing public health challenges. The findings gained from this project can help public health officials and policymakers to develop effective strategies to reduce tobacco usage and improve public health.</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4378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22586-59AC-5CDA-E7F2-6AC511D4BE39}"/>
              </a:ext>
            </a:extLst>
          </p:cNvPr>
          <p:cNvSpPr>
            <a:spLocks noGrp="1"/>
          </p:cNvSpPr>
          <p:nvPr>
            <p:ph type="title"/>
          </p:nvPr>
        </p:nvSpPr>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Project Overview</a:t>
            </a:r>
          </a:p>
        </p:txBody>
      </p:sp>
      <p:sp>
        <p:nvSpPr>
          <p:cNvPr id="3" name="Content Placeholder 2">
            <a:extLst>
              <a:ext uri="{FF2B5EF4-FFF2-40B4-BE49-F238E27FC236}">
                <a16:creationId xmlns:a16="http://schemas.microsoft.com/office/drawing/2014/main" id="{99F8016D-5C9D-FB72-2064-FE2E941C145D}"/>
              </a:ext>
            </a:extLst>
          </p:cNvPr>
          <p:cNvSpPr>
            <a:spLocks noGrp="1"/>
          </p:cNvSpPr>
          <p:nvPr>
            <p:ph idx="1"/>
          </p:nvPr>
        </p:nvSpPr>
        <p:spPr/>
        <p:txBody>
          <a:bodyPr>
            <a:normAutofit lnSpcReduction="10000"/>
          </a:bodyPr>
          <a:lstStyle/>
          <a:p>
            <a:pPr algn="l"/>
            <a:r>
              <a:rPr lang="en-US" b="1" i="0" dirty="0">
                <a:effectLst/>
                <a:latin typeface="Times New Roman" panose="02020603050405020304" pitchFamily="18" charset="0"/>
                <a:cs typeface="Times New Roman" panose="02020603050405020304" pitchFamily="18" charset="0"/>
              </a:rPr>
              <a:t>This project aimed to analyze the Behavioral Risk Factors data related to tobacco usage in the United States. The data was extracted from multiple sources, transformed using ELT processes, and loaded into staging and normalized tables for analysis. The analysis was conducted using Tableau to create insightful visualizations.</a:t>
            </a:r>
          </a:p>
          <a:p>
            <a:pPr algn="l"/>
            <a:endParaRPr lang="en-US" b="1" i="0" dirty="0">
              <a:effectLst/>
              <a:latin typeface="Times New Roman" panose="02020603050405020304" pitchFamily="18" charset="0"/>
              <a:cs typeface="Times New Roman" panose="02020603050405020304" pitchFamily="18" charset="0"/>
            </a:endParaRPr>
          </a:p>
          <a:p>
            <a:pPr algn="l"/>
            <a:r>
              <a:rPr lang="en-US" b="1" i="0" dirty="0">
                <a:effectLst/>
                <a:latin typeface="Times New Roman" panose="02020603050405020304" pitchFamily="18" charset="0"/>
                <a:cs typeface="Times New Roman" panose="02020603050405020304" pitchFamily="18" charset="0"/>
              </a:rPr>
              <a:t>The project focused on three key areas: Response Statistics, Demographics, and Total Responses vs. Responses Recorded in a Survey. The first dashboard depicted the data count for various measures like Age, Sample Size, and Total Data by Year. The second dashboard provided an overview of responses based on States filtered by Year. The third dashboard demonstrated a butterfly chart to compare Total Responses vs. Responses actually recorded in a survey.</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9592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22586-59AC-5CDA-E7F2-6AC511D4BE39}"/>
              </a:ext>
            </a:extLst>
          </p:cNvPr>
          <p:cNvSpPr>
            <a:spLocks noGrp="1"/>
          </p:cNvSpPr>
          <p:nvPr>
            <p:ph type="title"/>
          </p:nvPr>
        </p:nvSpPr>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Project Overview</a:t>
            </a:r>
          </a:p>
        </p:txBody>
      </p:sp>
      <p:sp>
        <p:nvSpPr>
          <p:cNvPr id="3" name="Content Placeholder 2">
            <a:extLst>
              <a:ext uri="{FF2B5EF4-FFF2-40B4-BE49-F238E27FC236}">
                <a16:creationId xmlns:a16="http://schemas.microsoft.com/office/drawing/2014/main" id="{99F8016D-5C9D-FB72-2064-FE2E941C145D}"/>
              </a:ext>
            </a:extLst>
          </p:cNvPr>
          <p:cNvSpPr>
            <a:spLocks noGrp="1"/>
          </p:cNvSpPr>
          <p:nvPr>
            <p:ph idx="1"/>
          </p:nvPr>
        </p:nvSpPr>
        <p:spPr/>
        <p:txBody>
          <a:bodyPr>
            <a:normAutofit/>
          </a:bodyPr>
          <a:lstStyle/>
          <a:p>
            <a:pPr algn="l"/>
            <a:r>
              <a:rPr lang="en-US" b="1" dirty="0">
                <a:latin typeface="Times New Roman" panose="02020603050405020304" pitchFamily="18" charset="0"/>
                <a:cs typeface="Times New Roman" panose="02020603050405020304" pitchFamily="18" charset="0"/>
              </a:rPr>
              <a:t>We found that age and gender were significant factors that affected tobacco usage. One of the important observation was to identify that the  percentage of actual response of the smoking survey was very less then recorded sample data. These insights can help public health officials to develop targeted interventions to address these specific risk factors and prevent tobacco-related illnesses. </a:t>
            </a:r>
          </a:p>
          <a:p>
            <a:pPr marL="0" indent="0" algn="l">
              <a:buNone/>
            </a:pPr>
            <a:endParaRPr lang="en-US" b="1" i="0" dirty="0">
              <a:effectLst/>
              <a:latin typeface="Times New Roman" panose="02020603050405020304" pitchFamily="18" charset="0"/>
              <a:cs typeface="Times New Roman" panose="02020603050405020304" pitchFamily="18" charset="0"/>
            </a:endParaRPr>
          </a:p>
          <a:p>
            <a:pPr algn="l"/>
            <a:r>
              <a:rPr lang="en-US" b="1" i="0" dirty="0">
                <a:effectLst/>
                <a:latin typeface="Times New Roman" panose="02020603050405020304" pitchFamily="18" charset="0"/>
                <a:cs typeface="Times New Roman" panose="02020603050405020304" pitchFamily="18" charset="0"/>
              </a:rPr>
              <a:t>The insights gained from this analysis can help public health officials and policymakers to develop effective strategies to reduce tobacco usage and improve public health. Overall, the project provides a comprehensive understanding of the behavioral risk factors associated with tobacco usage in the United States.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2122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22586-59AC-5CDA-E7F2-6AC511D4BE39}"/>
              </a:ext>
            </a:extLst>
          </p:cNvPr>
          <p:cNvSpPr>
            <a:spLocks noGrp="1"/>
          </p:cNvSpPr>
          <p:nvPr>
            <p:ph type="title"/>
          </p:nvPr>
        </p:nvSpPr>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Physical Data Model</a:t>
            </a:r>
          </a:p>
        </p:txBody>
      </p:sp>
      <p:pic>
        <p:nvPicPr>
          <p:cNvPr id="5" name="Content Placeholder 4">
            <a:extLst>
              <a:ext uri="{FF2B5EF4-FFF2-40B4-BE49-F238E27FC236}">
                <a16:creationId xmlns:a16="http://schemas.microsoft.com/office/drawing/2014/main" id="{98B92E1D-154B-CE6E-66F1-FD827EDA0B7F}"/>
              </a:ext>
            </a:extLst>
          </p:cNvPr>
          <p:cNvPicPr>
            <a:picLocks noGrp="1" noChangeAspect="1"/>
          </p:cNvPicPr>
          <p:nvPr>
            <p:ph idx="1"/>
          </p:nvPr>
        </p:nvPicPr>
        <p:blipFill>
          <a:blip r:embed="rId2"/>
          <a:stretch>
            <a:fillRect/>
          </a:stretch>
        </p:blipFill>
        <p:spPr>
          <a:xfrm>
            <a:off x="789272" y="1402601"/>
            <a:ext cx="10067956" cy="5075202"/>
          </a:xfrm>
        </p:spPr>
      </p:pic>
    </p:spTree>
    <p:extLst>
      <p:ext uri="{BB962C8B-B14F-4D97-AF65-F5344CB8AC3E}">
        <p14:creationId xmlns:p14="http://schemas.microsoft.com/office/powerpoint/2010/main" val="293558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22586-59AC-5CDA-E7F2-6AC511D4BE39}"/>
              </a:ext>
            </a:extLst>
          </p:cNvPr>
          <p:cNvSpPr>
            <a:spLocks noGrp="1"/>
          </p:cNvSpPr>
          <p:nvPr>
            <p:ph type="title"/>
          </p:nvPr>
        </p:nvSpPr>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Logical Data Model</a:t>
            </a:r>
          </a:p>
        </p:txBody>
      </p:sp>
      <p:pic>
        <p:nvPicPr>
          <p:cNvPr id="7" name="Content Placeholder 6">
            <a:extLst>
              <a:ext uri="{FF2B5EF4-FFF2-40B4-BE49-F238E27FC236}">
                <a16:creationId xmlns:a16="http://schemas.microsoft.com/office/drawing/2014/main" id="{1446BE63-42FF-810A-646E-FE243A5C04BF}"/>
              </a:ext>
            </a:extLst>
          </p:cNvPr>
          <p:cNvPicPr>
            <a:picLocks noGrp="1" noChangeAspect="1"/>
          </p:cNvPicPr>
          <p:nvPr>
            <p:ph idx="1"/>
          </p:nvPr>
        </p:nvPicPr>
        <p:blipFill>
          <a:blip r:embed="rId2"/>
          <a:stretch>
            <a:fillRect/>
          </a:stretch>
        </p:blipFill>
        <p:spPr>
          <a:xfrm>
            <a:off x="856649" y="1530417"/>
            <a:ext cx="9589812" cy="5159854"/>
          </a:xfrm>
        </p:spPr>
      </p:pic>
    </p:spTree>
    <p:extLst>
      <p:ext uri="{BB962C8B-B14F-4D97-AF65-F5344CB8AC3E}">
        <p14:creationId xmlns:p14="http://schemas.microsoft.com/office/powerpoint/2010/main" val="454815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22586-59AC-5CDA-E7F2-6AC511D4BE39}"/>
              </a:ext>
            </a:extLst>
          </p:cNvPr>
          <p:cNvSpPr>
            <a:spLocks noGrp="1"/>
          </p:cNvSpPr>
          <p:nvPr>
            <p:ph type="title"/>
          </p:nvPr>
        </p:nvSpPr>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Data Source Diagram</a:t>
            </a:r>
          </a:p>
        </p:txBody>
      </p:sp>
      <p:pic>
        <p:nvPicPr>
          <p:cNvPr id="6" name="Content Placeholder 5">
            <a:extLst>
              <a:ext uri="{FF2B5EF4-FFF2-40B4-BE49-F238E27FC236}">
                <a16:creationId xmlns:a16="http://schemas.microsoft.com/office/drawing/2014/main" id="{255946F9-2A37-3E52-E509-D01B8F6175FD}"/>
              </a:ext>
            </a:extLst>
          </p:cNvPr>
          <p:cNvPicPr>
            <a:picLocks noGrp="1" noChangeAspect="1"/>
          </p:cNvPicPr>
          <p:nvPr>
            <p:ph idx="1"/>
          </p:nvPr>
        </p:nvPicPr>
        <p:blipFill>
          <a:blip r:embed="rId2"/>
          <a:stretch>
            <a:fillRect/>
          </a:stretch>
        </p:blipFill>
        <p:spPr>
          <a:xfrm>
            <a:off x="827774" y="1674797"/>
            <a:ext cx="10087274" cy="4629750"/>
          </a:xfrm>
        </p:spPr>
      </p:pic>
    </p:spTree>
    <p:extLst>
      <p:ext uri="{BB962C8B-B14F-4D97-AF65-F5344CB8AC3E}">
        <p14:creationId xmlns:p14="http://schemas.microsoft.com/office/powerpoint/2010/main" val="3492499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6000"/>
            <a:duotone>
              <a:schemeClr val="bg2">
                <a:shade val="69000"/>
                <a:hueMod val="108000"/>
                <a:satMod val="164000"/>
                <a:lumMod val="74000"/>
              </a:schemeClr>
              <a:schemeClr val="bg2">
                <a:tint val="96000"/>
                <a:hueMod val="88000"/>
                <a:satMod val="140000"/>
                <a:lumMod val="132000"/>
              </a:schemeClr>
            </a:duotone>
            <a:lum/>
          </a:blip>
          <a:srcRect/>
          <a:stretch>
            <a:fillRect/>
          </a:stretch>
        </a:blipFill>
        <a:effectLst/>
      </p:bgPr>
    </p:bg>
    <p:spTree>
      <p:nvGrpSpPr>
        <p:cNvPr id="1" name=""/>
        <p:cNvGrpSpPr/>
        <p:nvPr/>
      </p:nvGrpSpPr>
      <p:grpSpPr>
        <a:xfrm>
          <a:off x="0" y="0"/>
          <a:ext cx="0" cy="0"/>
          <a:chOff x="0" y="0"/>
          <a:chExt cx="0" cy="0"/>
        </a:xfrm>
      </p:grpSpPr>
      <p:pic>
        <p:nvPicPr>
          <p:cNvPr id="3" name="slide3" descr="Total Data Statistics">
            <a:extLst>
              <a:ext uri="{FF2B5EF4-FFF2-40B4-BE49-F238E27FC236}">
                <a16:creationId xmlns:a16="http://schemas.microsoft.com/office/drawing/2014/main" id="{9307F231-00E2-4210-8375-3A1071D92D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9750" y="288758"/>
            <a:ext cx="8572500" cy="5823284"/>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duotone>
              <a:schemeClr val="bg2">
                <a:shade val="69000"/>
                <a:hueMod val="108000"/>
                <a:satMod val="164000"/>
                <a:lumMod val="74000"/>
              </a:schemeClr>
              <a:schemeClr val="bg2">
                <a:tint val="96000"/>
                <a:hueMod val="88000"/>
                <a:satMod val="140000"/>
                <a:lumMod val="132000"/>
              </a:schemeClr>
            </a:duotone>
            <a:lum/>
          </a:blip>
          <a:srcRect/>
          <a:stretch>
            <a:fillRect/>
          </a:stretch>
        </a:blipFill>
        <a:effectLst/>
      </p:bgPr>
    </p:bg>
    <p:spTree>
      <p:nvGrpSpPr>
        <p:cNvPr id="1" name=""/>
        <p:cNvGrpSpPr/>
        <p:nvPr/>
      </p:nvGrpSpPr>
      <p:grpSpPr>
        <a:xfrm>
          <a:off x="0" y="0"/>
          <a:ext cx="0" cy="0"/>
          <a:chOff x="0" y="0"/>
          <a:chExt cx="0" cy="0"/>
        </a:xfrm>
      </p:grpSpPr>
      <p:pic>
        <p:nvPicPr>
          <p:cNvPr id="4" name="slide4" descr="Response Information By States">
            <a:extLst>
              <a:ext uri="{FF2B5EF4-FFF2-40B4-BE49-F238E27FC236}">
                <a16:creationId xmlns:a16="http://schemas.microsoft.com/office/drawing/2014/main" id="{6D9DC956-1788-4380-8418-FFE294CB1D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462013"/>
            <a:ext cx="4572000" cy="5890662"/>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9000"/>
            <a:duotone>
              <a:schemeClr val="bg2">
                <a:shade val="69000"/>
                <a:hueMod val="108000"/>
                <a:satMod val="164000"/>
                <a:lumMod val="74000"/>
              </a:schemeClr>
              <a:schemeClr val="bg2">
                <a:tint val="96000"/>
                <a:hueMod val="88000"/>
                <a:satMod val="140000"/>
                <a:lumMod val="132000"/>
              </a:schemeClr>
            </a:duotone>
            <a:lum/>
          </a:blip>
          <a:srcRect/>
          <a:stretch>
            <a:fillRect/>
          </a:stretch>
        </a:blipFill>
        <a:effectLst/>
      </p:bgPr>
    </p:bg>
    <p:spTree>
      <p:nvGrpSpPr>
        <p:cNvPr id="1" name=""/>
        <p:cNvGrpSpPr/>
        <p:nvPr/>
      </p:nvGrpSpPr>
      <p:grpSpPr>
        <a:xfrm>
          <a:off x="0" y="0"/>
          <a:ext cx="0" cy="0"/>
          <a:chOff x="0" y="0"/>
          <a:chExt cx="0" cy="0"/>
        </a:xfrm>
      </p:grpSpPr>
      <p:pic>
        <p:nvPicPr>
          <p:cNvPr id="2" name="slide2" descr="Response Statistics">
            <a:extLst>
              <a:ext uri="{FF2B5EF4-FFF2-40B4-BE49-F238E27FC236}">
                <a16:creationId xmlns:a16="http://schemas.microsoft.com/office/drawing/2014/main" id="{049B42AB-F78E-44FF-855B-8AC9DDBB2E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9750" y="231006"/>
            <a:ext cx="8572500" cy="6458552"/>
          </a:xfrm>
          <a:prstGeom prst="rect">
            <a:avLst/>
          </a:prstGeom>
        </p:spPr>
      </p:pic>
    </p:spTree>
    <p:extLst>
      <p:ext uri="{BB962C8B-B14F-4D97-AF65-F5344CB8AC3E}">
        <p14:creationId xmlns:p14="http://schemas.microsoft.com/office/powerpoint/2010/main" val="959925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244</TotalTime>
  <Words>553</Words>
  <Application>Microsoft Office PowerPoint</Application>
  <PresentationFormat>Widescreen</PresentationFormat>
  <Paragraphs>28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Century Gothic</vt:lpstr>
      <vt:lpstr>Söhne</vt:lpstr>
      <vt:lpstr>Times New Roman</vt:lpstr>
      <vt:lpstr>Wingdings</vt:lpstr>
      <vt:lpstr>Wingdings 3</vt:lpstr>
      <vt:lpstr>Ion</vt:lpstr>
      <vt:lpstr>  Fundamentals Data Engineering Project Name: Tobacco Risk Analysis Professor  - Faig Garayev TA  - Sangamesh Awaradi</vt:lpstr>
      <vt:lpstr>Project Overview</vt:lpstr>
      <vt:lpstr>Project Overview</vt:lpstr>
      <vt:lpstr>Physical Data Model</vt:lpstr>
      <vt:lpstr>Logical Data Model</vt:lpstr>
      <vt:lpstr>Data Source Diagram</vt:lpstr>
      <vt:lpstr>PowerPoint Presentation</vt:lpstr>
      <vt:lpstr>PowerPoint Presentation</vt:lpstr>
      <vt:lpstr>PowerPoint Presentation</vt:lpstr>
      <vt:lpstr>Lesson Learned - The Importance of Data Visualization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Fundamentals Data Engineering Project Name: Tobacco Risk Analysis Professor  - Faig Garayev TA  - Sangamesh Awaradi</dc:title>
  <dc:creator/>
  <cp:lastModifiedBy>Atharva Bodhankar</cp:lastModifiedBy>
  <cp:revision>6</cp:revision>
  <dcterms:created xsi:type="dcterms:W3CDTF">2023-04-24T02:23:05Z</dcterms:created>
  <dcterms:modified xsi:type="dcterms:W3CDTF">2023-04-25T01:35:43Z</dcterms:modified>
</cp:coreProperties>
</file>