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9"/>
  </p:handoutMasterIdLst>
  <p:sldIdLst>
    <p:sldId id="257" r:id="rId3"/>
    <p:sldId id="258" r:id="rId5"/>
    <p:sldId id="259" r:id="rId6"/>
    <p:sldId id="260" r:id="rId7"/>
    <p:sldId id="261" r:id="rId8"/>
    <p:sldId id="287" r:id="rId9"/>
    <p:sldId id="288" r:id="rId10"/>
    <p:sldId id="262" r:id="rId11"/>
    <p:sldId id="263" r:id="rId12"/>
    <p:sldId id="264" r:id="rId13"/>
    <p:sldId id="265" r:id="rId14"/>
    <p:sldId id="289" r:id="rId15"/>
    <p:sldId id="290" r:id="rId16"/>
    <p:sldId id="266" r:id="rId17"/>
    <p:sldId id="268" r:id="rId18"/>
    <p:sldId id="269" r:id="rId19"/>
    <p:sldId id="270" r:id="rId20"/>
    <p:sldId id="271" r:id="rId21"/>
    <p:sldId id="272" r:id="rId22"/>
    <p:sldId id="273" r:id="rId23"/>
    <p:sldId id="274" r:id="rId24"/>
    <p:sldId id="275" r:id="rId25"/>
    <p:sldId id="276" r:id="rId26"/>
    <p:sldId id="277" r:id="rId27"/>
    <p:sldId id="291" r:id="rId28"/>
    <p:sldId id="292" r:id="rId29"/>
    <p:sldId id="278" r:id="rId30"/>
    <p:sldId id="279" r:id="rId31"/>
    <p:sldId id="280" r:id="rId32"/>
    <p:sldId id="281" r:id="rId33"/>
    <p:sldId id="282" r:id="rId34"/>
    <p:sldId id="283" r:id="rId35"/>
    <p:sldId id="284" r:id="rId36"/>
    <p:sldId id="285" r:id="rId37"/>
    <p:sldId id="286" r:id="rId3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57"/>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p1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Principles that were quoted in a book “Effective Public Relations” published in 1952 by Professors Scott M Cutlip and Allen H Center from University of Wisconsin. This provides guidelines to improve the professional communication skills and increases the chance that the message will be understood in exactly the same way as it was intended.</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Before moving to the next slide, trainer to ask participants to explain what each “C” means</a:t>
            </a:r>
            <a:endParaRPr lang="en-IN" sz="1100" b="0" i="0" u="none" strike="noStrike" cap="none">
              <a:solidFill>
                <a:srgbClr val="000000"/>
              </a:solidFill>
              <a:latin typeface="Arial"/>
              <a:ea typeface="Arial"/>
              <a:cs typeface="Arial"/>
              <a:sym typeface="Arial"/>
            </a:endParaRPr>
          </a:p>
          <a:p>
            <a:pPr marL="139700" lvl="0" indent="0" algn="l" rtl="0">
              <a:lnSpc>
                <a:spcPct val="100000"/>
              </a:lnSpc>
              <a:spcBef>
                <a:spcPts val="0"/>
              </a:spcBef>
              <a:spcAft>
                <a:spcPts val="0"/>
              </a:spcAft>
              <a:buSzPts val="14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p2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3" name="Shape 313"/>
        <p:cNvGrpSpPr/>
        <p:nvPr/>
      </p:nvGrpSpPr>
      <p:grpSpPr>
        <a:xfrm>
          <a:off x="0" y="0"/>
          <a:ext cx="0" cy="0"/>
          <a:chOff x="0" y="0"/>
          <a:chExt cx="0" cy="0"/>
        </a:xfrm>
      </p:grpSpPr>
      <p:sp>
        <p:nvSpPr>
          <p:cNvPr id="314" name="Google Shape;314;p2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2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n-IN" sz="1100"/>
              <a:t>Use single word substitute instead of phrases without changing meaning.</a:t>
            </a:r>
            <a:endParaRPr sz="1100"/>
          </a:p>
          <a:p>
            <a:pPr marL="457200" marR="0" lvl="0" indent="-317500" algn="l" rtl="0">
              <a:lnSpc>
                <a:spcPct val="100000"/>
              </a:lnSpc>
              <a:spcBef>
                <a:spcPts val="0"/>
              </a:spcBef>
              <a:spcAft>
                <a:spcPts val="0"/>
              </a:spcAft>
              <a:buClr>
                <a:srgbClr val="000000"/>
              </a:buClr>
              <a:buSzPts val="1400"/>
              <a:buFont typeface="Arial"/>
              <a:buChar char="●"/>
            </a:pPr>
            <a:r>
              <a:rPr lang="en-IN" sz="1100"/>
              <a:t>Avoid long introductions, unnecessary explanations, excessive preposition and adjectives etc.</a:t>
            </a:r>
            <a:endParaRPr sz="1100"/>
          </a:p>
          <a:p>
            <a:pPr marL="457200" marR="0" lvl="0" indent="-317500" algn="l" rtl="0">
              <a:lnSpc>
                <a:spcPct val="100000"/>
              </a:lnSpc>
              <a:spcBef>
                <a:spcPts val="0"/>
              </a:spcBef>
              <a:spcAft>
                <a:spcPts val="0"/>
              </a:spcAft>
              <a:buClr>
                <a:srgbClr val="000000"/>
              </a:buClr>
              <a:buSzPts val="1400"/>
              <a:buFont typeface="Arial"/>
              <a:buChar char="●"/>
            </a:pPr>
            <a:r>
              <a:rPr lang="en-IN" sz="1100"/>
              <a:t>Get to the important point concisely.</a:t>
            </a:r>
            <a:endParaRPr sz="1100"/>
          </a:p>
          <a:p>
            <a:pPr marL="457200" lvl="0" indent="-228600" algn="l" rtl="0">
              <a:lnSpc>
                <a:spcPct val="100000"/>
              </a:lnSpc>
              <a:spcBef>
                <a:spcPts val="0"/>
              </a:spcBef>
              <a:spcAft>
                <a:spcPts val="0"/>
              </a:spcAft>
              <a:buSzPts val="14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 name="Shape 321"/>
        <p:cNvGrpSpPr/>
        <p:nvPr/>
      </p:nvGrpSpPr>
      <p:grpSpPr>
        <a:xfrm>
          <a:off x="0" y="0"/>
          <a:ext cx="0" cy="0"/>
          <a:chOff x="0" y="0"/>
          <a:chExt cx="0" cy="0"/>
        </a:xfrm>
      </p:grpSpPr>
      <p:sp>
        <p:nvSpPr>
          <p:cNvPr id="322" name="Google Shape;322;p2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2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p2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2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p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3" name="Google Shape;343;p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3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Emphasize on “you” approach.</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Empathize with the audience and exhibit interest in the audience. This will stimulate a positive reaction from the audience.</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Show optimism towards your audience. Emphasize on “what is possible” rather than “what is impossible”. Lay stress on positive words such as jovial, committed, thanks, warm, healthy, help, etc.</a:t>
            </a:r>
            <a:endParaRPr lang="en-IN" sz="1100" b="0" i="0" u="none" strike="noStrike" cap="none">
              <a:solidFill>
                <a:srgbClr val="000000"/>
              </a:solidFill>
              <a:latin typeface="Arial"/>
              <a:ea typeface="Arial"/>
              <a:cs typeface="Arial"/>
              <a:sym typeface="Arial"/>
            </a:endParaRPr>
          </a:p>
          <a:p>
            <a:pPr marL="457200" lvl="0" indent="-228600" algn="l" rtl="0">
              <a:lnSpc>
                <a:spcPct val="100000"/>
              </a:lnSpc>
              <a:spcBef>
                <a:spcPts val="0"/>
              </a:spcBef>
              <a:spcAft>
                <a:spcPts val="0"/>
              </a:spcAft>
              <a:buSzPts val="14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7" name="Shape 357"/>
        <p:cNvGrpSpPr/>
        <p:nvPr/>
      </p:nvGrpSpPr>
      <p:grpSpPr>
        <a:xfrm>
          <a:off x="0" y="0"/>
          <a:ext cx="0" cy="0"/>
          <a:chOff x="0" y="0"/>
          <a:chExt cx="0" cy="0"/>
        </a:xfrm>
      </p:grpSpPr>
      <p:sp>
        <p:nvSpPr>
          <p:cNvPr id="358" name="Google Shape;358;p3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3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IN" sz="1100"/>
              <a:t>Handle the issue from their perspective, called as "you-attitude"</a:t>
            </a:r>
            <a:endParaRPr lang="en-IN" sz="1100"/>
          </a:p>
          <a:p>
            <a:pPr marL="139700" lvl="0" indent="0" algn="l" rtl="0">
              <a:lnSpc>
                <a:spcPct val="100000"/>
              </a:lnSpc>
              <a:spcBef>
                <a:spcPts val="0"/>
              </a:spcBef>
              <a:spcAft>
                <a:spcPts val="0"/>
              </a:spcAft>
              <a:buSzPts val="14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p3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3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7" name="Shape 377"/>
        <p:cNvGrpSpPr/>
        <p:nvPr/>
      </p:nvGrpSpPr>
      <p:grpSpPr>
        <a:xfrm>
          <a:off x="0" y="0"/>
          <a:ext cx="0" cy="0"/>
          <a:chOff x="0" y="0"/>
          <a:chExt cx="0" cy="0"/>
        </a:xfrm>
      </p:grpSpPr>
      <p:sp>
        <p:nvSpPr>
          <p:cNvPr id="378" name="Google Shape;378;p3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3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Correctness in communication implies that there are no grammatical errors in communication. </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The message is exact, correct and well-timed.</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If the communication is correct, it boosts up the confidence level.</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Correct message has greater impact on the audience/readers.</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It checks for the precision and accurateness of facts and figures used in the message.</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It makes use of appropriate and correct language in the message.</a:t>
            </a:r>
            <a:endParaRPr lang="en-IN" sz="1100" b="0" i="0" u="none" strike="noStrike" cap="none">
              <a:solidFill>
                <a:srgbClr val="000000"/>
              </a:solidFill>
              <a:latin typeface="Arial"/>
              <a:ea typeface="Arial"/>
              <a:cs typeface="Arial"/>
              <a:sym typeface="Arial"/>
            </a:endParaRPr>
          </a:p>
          <a:p>
            <a:pPr marL="139700" lvl="0" indent="0" algn="l" rtl="0">
              <a:lnSpc>
                <a:spcPct val="100000"/>
              </a:lnSpc>
              <a:spcBef>
                <a:spcPts val="0"/>
              </a:spcBef>
              <a:spcAft>
                <a:spcPts val="0"/>
              </a:spcAft>
              <a:buSzPts val="14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3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3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3" name="Shape 393"/>
        <p:cNvGrpSpPr/>
        <p:nvPr/>
      </p:nvGrpSpPr>
      <p:grpSpPr>
        <a:xfrm>
          <a:off x="0" y="0"/>
          <a:ext cx="0" cy="0"/>
          <a:chOff x="0" y="0"/>
          <a:chExt cx="0" cy="0"/>
        </a:xfrm>
      </p:grpSpPr>
      <p:sp>
        <p:nvSpPr>
          <p:cNvPr id="394" name="Google Shape;394;p3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p3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marR="0" lvl="0" indent="0" algn="l" rtl="0">
              <a:lnSpc>
                <a:spcPct val="100000"/>
              </a:lnSpc>
              <a:spcBef>
                <a:spcPts val="0"/>
              </a:spcBef>
              <a:spcAft>
                <a:spcPts val="0"/>
              </a:spcAft>
              <a:buClr>
                <a:srgbClr val="000000"/>
              </a:buClr>
              <a:buSzPts val="1400"/>
              <a:buFont typeface="Arial"/>
              <a:buNone/>
            </a:pPr>
            <a:r>
              <a:rPr lang="en-IN" sz="1100">
                <a:latin typeface="Constantia"/>
                <a:ea typeface="Constantia"/>
                <a:cs typeface="Constantia"/>
                <a:sym typeface="Constantia"/>
              </a:rPr>
              <a:t>Use of proper grammar, punctuation and spellings.</a:t>
            </a:r>
            <a:endParaRPr sz="1100">
              <a:latin typeface="Constantia"/>
              <a:ea typeface="Constantia"/>
              <a:cs typeface="Constantia"/>
              <a:sym typeface="Constantia"/>
            </a:endParaRPr>
          </a:p>
          <a:p>
            <a:pPr marL="139700" marR="0" lvl="0" indent="0" algn="l" rtl="0">
              <a:lnSpc>
                <a:spcPct val="100000"/>
              </a:lnSpc>
              <a:spcBef>
                <a:spcPts val="0"/>
              </a:spcBef>
              <a:spcAft>
                <a:spcPts val="0"/>
              </a:spcAft>
              <a:buClr>
                <a:srgbClr val="000000"/>
              </a:buClr>
              <a:buSzPts val="1400"/>
              <a:buFont typeface="Arial"/>
              <a:buNone/>
            </a:pPr>
            <a:r>
              <a:rPr lang="en-IN" sz="1100">
                <a:latin typeface="Constantia"/>
                <a:ea typeface="Constantia"/>
                <a:cs typeface="Constantia"/>
                <a:sym typeface="Constantia"/>
              </a:rPr>
              <a:t>Use the right level of language</a:t>
            </a:r>
            <a:endParaRPr sz="1100">
              <a:latin typeface="Constantia"/>
              <a:ea typeface="Constantia"/>
              <a:cs typeface="Constantia"/>
              <a:sym typeface="Constantia"/>
            </a:endParaRPr>
          </a:p>
          <a:p>
            <a:pPr marL="298450" lvl="0" indent="-285750" algn="l" rtl="0">
              <a:lnSpc>
                <a:spcPct val="100000"/>
              </a:lnSpc>
              <a:spcBef>
                <a:spcPts val="625"/>
              </a:spcBef>
              <a:spcAft>
                <a:spcPts val="0"/>
              </a:spcAft>
              <a:buSzPts val="1037"/>
              <a:buChar char="●"/>
            </a:pPr>
            <a:r>
              <a:rPr lang="en-IN" sz="1100">
                <a:latin typeface="Constantia"/>
                <a:ea typeface="Constantia"/>
                <a:cs typeface="Constantia"/>
                <a:sym typeface="Constantia"/>
              </a:rPr>
              <a:t>Formal</a:t>
            </a:r>
            <a:endParaRPr sz="1100">
              <a:latin typeface="Constantia"/>
              <a:ea typeface="Constantia"/>
              <a:cs typeface="Constantia"/>
              <a:sym typeface="Constantia"/>
            </a:endParaRPr>
          </a:p>
          <a:p>
            <a:pPr marL="298450" lvl="0" indent="-285750" algn="l" rtl="0">
              <a:lnSpc>
                <a:spcPct val="100000"/>
              </a:lnSpc>
              <a:spcBef>
                <a:spcPts val="625"/>
              </a:spcBef>
              <a:spcAft>
                <a:spcPts val="0"/>
              </a:spcAft>
              <a:buSzPts val="1037"/>
              <a:buChar char="●"/>
            </a:pPr>
            <a:r>
              <a:rPr lang="en-IN" sz="1100">
                <a:latin typeface="Constantia"/>
                <a:ea typeface="Constantia"/>
                <a:cs typeface="Constantia"/>
                <a:sym typeface="Constantia"/>
              </a:rPr>
              <a:t>Informal</a:t>
            </a:r>
            <a:endParaRPr sz="1100">
              <a:latin typeface="Constantia"/>
              <a:ea typeface="Constantia"/>
              <a:cs typeface="Constantia"/>
              <a:sym typeface="Constantia"/>
            </a:endParaRPr>
          </a:p>
          <a:p>
            <a:pPr marL="298450" lvl="0" indent="-285750" algn="l" rtl="0">
              <a:lnSpc>
                <a:spcPct val="100000"/>
              </a:lnSpc>
              <a:spcBef>
                <a:spcPts val="625"/>
              </a:spcBef>
              <a:spcAft>
                <a:spcPts val="0"/>
              </a:spcAft>
              <a:buSzPts val="1037"/>
              <a:buChar char="●"/>
            </a:pPr>
            <a:r>
              <a:rPr lang="en-IN" sz="1100">
                <a:latin typeface="Constantia"/>
                <a:ea typeface="Constantia"/>
                <a:cs typeface="Constantia"/>
                <a:sym typeface="Constantia"/>
              </a:rPr>
              <a:t>Substandard</a:t>
            </a:r>
            <a:endParaRPr sz="1400">
              <a:latin typeface="Constantia"/>
              <a:ea typeface="Constantia"/>
              <a:cs typeface="Constantia"/>
              <a:sym typeface="Constantia"/>
            </a:endParaRPr>
          </a:p>
          <a:p>
            <a:pPr marL="139700" lvl="0" indent="0" algn="l" rtl="0">
              <a:lnSpc>
                <a:spcPct val="100000"/>
              </a:lnSpc>
              <a:spcBef>
                <a:spcPts val="0"/>
              </a:spcBef>
              <a:spcAft>
                <a:spcPts val="0"/>
              </a:spcAft>
              <a:buSzPts val="1400"/>
              <a:buNone/>
            </a:pPr>
            <a:r>
              <a:rPr lang="en-IN" sz="1100">
                <a:latin typeface="Constantia"/>
                <a:ea typeface="Constantia"/>
                <a:cs typeface="Constantia"/>
                <a:sym typeface="Constantia"/>
              </a:rPr>
              <a:t>Check accuracy of figures, facts and words</a:t>
            </a:r>
            <a:endParaRPr lang="en-IN" sz="1100">
              <a:latin typeface="Constantia"/>
              <a:ea typeface="Constantia"/>
              <a:cs typeface="Constantia"/>
              <a:sym typeface="Constanti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4" name="Shape 404"/>
        <p:cNvGrpSpPr/>
        <p:nvPr/>
      </p:nvGrpSpPr>
      <p:grpSpPr>
        <a:xfrm>
          <a:off x="0" y="0"/>
          <a:ext cx="0" cy="0"/>
          <a:chOff x="0" y="0"/>
          <a:chExt cx="0" cy="0"/>
        </a:xfrm>
      </p:grpSpPr>
      <p:sp>
        <p:nvSpPr>
          <p:cNvPr id="405" name="Google Shape;405;p3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p3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3" name="Shape 413"/>
        <p:cNvGrpSpPr/>
        <p:nvPr/>
      </p:nvGrpSpPr>
      <p:grpSpPr>
        <a:xfrm>
          <a:off x="0" y="0"/>
          <a:ext cx="0" cy="0"/>
          <a:chOff x="0" y="0"/>
          <a:chExt cx="0" cy="0"/>
        </a:xfrm>
      </p:grpSpPr>
      <p:sp>
        <p:nvSpPr>
          <p:cNvPr id="414" name="Google Shape;414;p3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p3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Concrete communication implies being particular and clear rather than fuzzy and general. Concreteness strengthens the confidence. </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a:t>Communicating concretely means being specific, definite and vivid rather than vague and general.</a:t>
            </a:r>
            <a:endParaRPr sz="1100"/>
          </a:p>
          <a:p>
            <a:pPr marL="457200" lvl="0" indent="-317500" algn="l" rtl="0">
              <a:lnSpc>
                <a:spcPct val="100000"/>
              </a:lnSpc>
              <a:spcBef>
                <a:spcPts val="0"/>
              </a:spcBef>
              <a:spcAft>
                <a:spcPts val="0"/>
              </a:spcAft>
              <a:buSzPts val="1400"/>
              <a:buChar char="●"/>
            </a:pPr>
            <a:r>
              <a:rPr lang="en-IN" sz="1100"/>
              <a:t>Use denotative words (dictionary based, direct) rather than connotative words (ideas, notions suggested by or associated with a word”.</a:t>
            </a:r>
            <a:endParaRPr sz="1100"/>
          </a:p>
          <a:p>
            <a:pPr marL="457200" lvl="0" indent="-228600" algn="l" rtl="0">
              <a:lnSpc>
                <a:spcPct val="100000"/>
              </a:lnSpc>
              <a:spcBef>
                <a:spcPts val="0"/>
              </a:spcBef>
              <a:spcAft>
                <a:spcPts val="0"/>
              </a:spcAft>
              <a:buSzPts val="14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1" name="Shape 421"/>
        <p:cNvGrpSpPr/>
        <p:nvPr/>
      </p:nvGrpSpPr>
      <p:grpSpPr>
        <a:xfrm>
          <a:off x="0" y="0"/>
          <a:ext cx="0" cy="0"/>
          <a:chOff x="0" y="0"/>
          <a:chExt cx="0" cy="0"/>
        </a:xfrm>
      </p:grpSpPr>
      <p:sp>
        <p:nvSpPr>
          <p:cNvPr id="422" name="Google Shape;422;p3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3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5080" lvl="0" indent="0" algn="l" rtl="0">
              <a:lnSpc>
                <a:spcPct val="100000"/>
              </a:lnSpc>
              <a:spcBef>
                <a:spcPts val="100"/>
              </a:spcBef>
              <a:spcAft>
                <a:spcPts val="0"/>
              </a:spcAft>
              <a:buSzPts val="1031"/>
              <a:buNone/>
            </a:pPr>
            <a:r>
              <a:rPr lang="en-IN" sz="1100">
                <a:latin typeface="Constantia"/>
                <a:ea typeface="Constantia"/>
                <a:cs typeface="Constantia"/>
                <a:sym typeface="Constantia"/>
              </a:rPr>
              <a:t>Use active rather than passive voice because it shows life in  a sentence when a subject acts.</a:t>
            </a:r>
            <a:endParaRPr sz="1100">
              <a:latin typeface="Constantia"/>
              <a:ea typeface="Constantia"/>
              <a:cs typeface="Constantia"/>
              <a:sym typeface="Constantia"/>
            </a:endParaRPr>
          </a:p>
          <a:p>
            <a:pPr marL="12700" lvl="0" indent="-12700" algn="l" rtl="0">
              <a:lnSpc>
                <a:spcPct val="100000"/>
              </a:lnSpc>
              <a:spcBef>
                <a:spcPts val="580"/>
              </a:spcBef>
              <a:spcAft>
                <a:spcPts val="0"/>
              </a:spcAft>
              <a:buSzPts val="1031"/>
              <a:buChar char="●"/>
            </a:pPr>
            <a:r>
              <a:rPr lang="en-IN" sz="1100">
                <a:latin typeface="Constantia"/>
                <a:ea typeface="Constantia"/>
                <a:cs typeface="Constantia"/>
                <a:sym typeface="Constantia"/>
              </a:rPr>
              <a:t>Active verbs  are;</a:t>
            </a:r>
            <a:endParaRPr sz="1100">
              <a:latin typeface="Constantia"/>
              <a:ea typeface="Constantia"/>
              <a:cs typeface="Constantia"/>
              <a:sym typeface="Constantia"/>
            </a:endParaRPr>
          </a:p>
          <a:p>
            <a:pPr marL="12065" marR="187325" lvl="0" indent="-12065" algn="l" rtl="0">
              <a:lnSpc>
                <a:spcPct val="100000"/>
              </a:lnSpc>
              <a:spcBef>
                <a:spcPts val="575"/>
              </a:spcBef>
              <a:spcAft>
                <a:spcPts val="0"/>
              </a:spcAft>
              <a:buSzPts val="1031"/>
              <a:buChar char="●"/>
            </a:pPr>
            <a:r>
              <a:rPr lang="en-IN" sz="1100"/>
              <a:t>	</a:t>
            </a:r>
            <a:r>
              <a:rPr lang="en-IN" sz="1100" b="1">
                <a:latin typeface="Constantia"/>
                <a:ea typeface="Constantia"/>
                <a:cs typeface="Constantia"/>
                <a:sym typeface="Constantia"/>
              </a:rPr>
              <a:t>More specific </a:t>
            </a:r>
            <a:r>
              <a:rPr lang="en-IN" sz="1100">
                <a:latin typeface="Constantia"/>
                <a:ea typeface="Constantia"/>
                <a:cs typeface="Constantia"/>
                <a:sym typeface="Constantia"/>
              </a:rPr>
              <a:t>as “ A dean decided” than “ </a:t>
            </a:r>
            <a:r>
              <a:rPr lang="en-IN" sz="1100">
                <a:solidFill>
                  <a:srgbClr val="FF0000"/>
                </a:solidFill>
                <a:latin typeface="Constantia"/>
                <a:ea typeface="Constantia"/>
                <a:cs typeface="Constantia"/>
                <a:sym typeface="Constantia"/>
              </a:rPr>
              <a:t>a decision has  been made by”</a:t>
            </a:r>
            <a:endParaRPr sz="1100">
              <a:latin typeface="Constantia"/>
              <a:ea typeface="Constantia"/>
              <a:cs typeface="Constantia"/>
              <a:sym typeface="Constantia"/>
            </a:endParaRPr>
          </a:p>
          <a:p>
            <a:pPr marL="12065" lvl="0" indent="-12065" algn="l" rtl="0">
              <a:lnSpc>
                <a:spcPct val="100000"/>
              </a:lnSpc>
              <a:spcBef>
                <a:spcPts val="575"/>
              </a:spcBef>
              <a:spcAft>
                <a:spcPts val="0"/>
              </a:spcAft>
              <a:buSzPts val="1031"/>
              <a:buChar char="●"/>
            </a:pPr>
            <a:r>
              <a:rPr lang="en-IN" sz="1100" b="1">
                <a:latin typeface="Constantia"/>
                <a:ea typeface="Constantia"/>
                <a:cs typeface="Constantia"/>
                <a:sym typeface="Constantia"/>
              </a:rPr>
              <a:t>Personal </a:t>
            </a:r>
            <a:r>
              <a:rPr lang="en-IN" sz="1100">
                <a:latin typeface="Constantia"/>
                <a:ea typeface="Constantia"/>
                <a:cs typeface="Constantia"/>
                <a:sym typeface="Constantia"/>
              </a:rPr>
              <a:t>as “You will note” rather than “</a:t>
            </a:r>
            <a:r>
              <a:rPr lang="en-IN" sz="1100">
                <a:solidFill>
                  <a:srgbClr val="FF0000"/>
                </a:solidFill>
                <a:latin typeface="Constantia"/>
                <a:ea typeface="Constantia"/>
                <a:cs typeface="Constantia"/>
                <a:sym typeface="Constantia"/>
              </a:rPr>
              <a:t>it will be noted</a:t>
            </a:r>
            <a:r>
              <a:rPr lang="en-IN" sz="1100">
                <a:latin typeface="Constantia"/>
                <a:ea typeface="Constantia"/>
                <a:cs typeface="Constantia"/>
                <a:sym typeface="Constantia"/>
              </a:rPr>
              <a:t>”</a:t>
            </a:r>
            <a:endParaRPr sz="1100">
              <a:latin typeface="Constantia"/>
              <a:ea typeface="Constantia"/>
              <a:cs typeface="Constantia"/>
              <a:sym typeface="Constantia"/>
            </a:endParaRPr>
          </a:p>
          <a:p>
            <a:pPr marL="12065" marR="668020" lvl="0" indent="-12065" algn="l" rtl="0">
              <a:lnSpc>
                <a:spcPct val="100000"/>
              </a:lnSpc>
              <a:spcBef>
                <a:spcPts val="580"/>
              </a:spcBef>
              <a:spcAft>
                <a:spcPts val="0"/>
              </a:spcAft>
              <a:buSzPts val="1031"/>
              <a:buChar char="●"/>
            </a:pPr>
            <a:r>
              <a:rPr lang="en-IN" sz="1100" b="1">
                <a:latin typeface="Constantia"/>
                <a:ea typeface="Constantia"/>
                <a:cs typeface="Constantia"/>
                <a:sym typeface="Constantia"/>
              </a:rPr>
              <a:t>Concise </a:t>
            </a:r>
            <a:r>
              <a:rPr lang="en-IN" sz="1100">
                <a:latin typeface="Constantia"/>
                <a:ea typeface="Constantia"/>
                <a:cs typeface="Constantia"/>
                <a:sym typeface="Constantia"/>
              </a:rPr>
              <a:t>as “Figures show” rather than “</a:t>
            </a:r>
            <a:r>
              <a:rPr lang="en-IN" sz="1100">
                <a:solidFill>
                  <a:srgbClr val="FF0000"/>
                </a:solidFill>
                <a:latin typeface="Constantia"/>
                <a:ea typeface="Constantia"/>
                <a:cs typeface="Constantia"/>
                <a:sym typeface="Constantia"/>
              </a:rPr>
              <a:t>it is shown by  figures”</a:t>
            </a:r>
            <a:endParaRPr sz="1100">
              <a:latin typeface="Constantia"/>
              <a:ea typeface="Constantia"/>
              <a:cs typeface="Constantia"/>
              <a:sym typeface="Constantia"/>
            </a:endParaRPr>
          </a:p>
          <a:p>
            <a:pPr marL="12700" lvl="0" indent="-12700" algn="l" rtl="0">
              <a:lnSpc>
                <a:spcPct val="100000"/>
              </a:lnSpc>
              <a:spcBef>
                <a:spcPts val="575"/>
              </a:spcBef>
              <a:spcAft>
                <a:spcPts val="0"/>
              </a:spcAft>
              <a:buSzPts val="1031"/>
              <a:buChar char="●"/>
            </a:pPr>
            <a:r>
              <a:rPr lang="en-IN" sz="1100" b="1">
                <a:latin typeface="Constantia"/>
                <a:ea typeface="Constantia"/>
                <a:cs typeface="Constantia"/>
                <a:sym typeface="Constantia"/>
              </a:rPr>
              <a:t>Emphatic </a:t>
            </a:r>
            <a:r>
              <a:rPr lang="en-IN" sz="1100">
                <a:latin typeface="Constantia"/>
                <a:ea typeface="Constantia"/>
                <a:cs typeface="Constantia"/>
                <a:sym typeface="Constantia"/>
              </a:rPr>
              <a:t>as “Students held a contest” rather than “ </a:t>
            </a:r>
            <a:r>
              <a:rPr lang="en-IN" sz="1100">
                <a:solidFill>
                  <a:srgbClr val="FF0000"/>
                </a:solidFill>
                <a:latin typeface="Constantia"/>
                <a:ea typeface="Constantia"/>
                <a:cs typeface="Constantia"/>
                <a:sym typeface="Constantia"/>
              </a:rPr>
              <a:t>A contest was held by the  students”.</a:t>
            </a:r>
            <a:endParaRPr lang="en-IN" sz="1100">
              <a:solidFill>
                <a:srgbClr val="FF0000"/>
              </a:solidFill>
              <a:latin typeface="Constantia"/>
              <a:ea typeface="Constantia"/>
              <a:cs typeface="Constantia"/>
              <a:sym typeface="Constantia"/>
            </a:endParaRPr>
          </a:p>
          <a:p>
            <a:pPr marL="0" lvl="0" indent="0" algn="l" rtl="0">
              <a:lnSpc>
                <a:spcPct val="100000"/>
              </a:lnSpc>
              <a:spcBef>
                <a:spcPts val="0"/>
              </a:spcBef>
              <a:spcAft>
                <a:spcPts val="0"/>
              </a:spcAft>
              <a:buSzPts val="1400"/>
              <a:buNone/>
            </a:pPr>
            <a:r>
              <a:rPr lang="en-IN" sz="1100">
                <a:latin typeface="Constantia"/>
                <a:ea typeface="Constantia"/>
                <a:cs typeface="Constantia"/>
                <a:sym typeface="Constantia"/>
              </a:rPr>
              <a:t>Use Passive voice when</a:t>
            </a:r>
            <a:endParaRPr lang="en-IN" sz="1100">
              <a:latin typeface="Constantia"/>
              <a:ea typeface="Constantia"/>
              <a:cs typeface="Constantia"/>
              <a:sym typeface="Constantia"/>
            </a:endParaRPr>
          </a:p>
          <a:p>
            <a:pPr marL="297815" marR="5080" lvl="0" indent="-285750" algn="just" rtl="0">
              <a:lnSpc>
                <a:spcPct val="90000"/>
              </a:lnSpc>
              <a:spcBef>
                <a:spcPts val="415"/>
              </a:spcBef>
              <a:spcAft>
                <a:spcPts val="0"/>
              </a:spcAft>
              <a:buSzPts val="1037"/>
              <a:buChar char="●"/>
            </a:pPr>
            <a:r>
              <a:rPr lang="en-IN" sz="1100" b="1">
                <a:latin typeface="Constantia"/>
                <a:ea typeface="Constantia"/>
                <a:cs typeface="Constantia"/>
                <a:sym typeface="Constantia"/>
              </a:rPr>
              <a:t>When you want to avoid personal comments </a:t>
            </a:r>
            <a:r>
              <a:rPr lang="en-IN" sz="1100">
                <a:latin typeface="Constantia"/>
                <a:ea typeface="Constantia"/>
                <a:cs typeface="Constantia"/>
                <a:sym typeface="Constantia"/>
              </a:rPr>
              <a:t>as in  “ The October cheque was not included” is better than  “ </a:t>
            </a:r>
            <a:r>
              <a:rPr lang="en-IN" sz="1100">
                <a:solidFill>
                  <a:srgbClr val="FF0000"/>
                </a:solidFill>
                <a:latin typeface="Constantia"/>
                <a:ea typeface="Constantia"/>
                <a:cs typeface="Constantia"/>
                <a:sym typeface="Constantia"/>
              </a:rPr>
              <a:t>you failed to include the October cheque” </a:t>
            </a:r>
            <a:r>
              <a:rPr lang="en-IN" sz="1100">
                <a:latin typeface="Constantia"/>
                <a:ea typeface="Constantia"/>
                <a:cs typeface="Constantia"/>
                <a:sym typeface="Constantia"/>
              </a:rPr>
              <a:t>OR</a:t>
            </a:r>
            <a:endParaRPr sz="1100">
              <a:latin typeface="Constantia"/>
              <a:ea typeface="Constantia"/>
              <a:cs typeface="Constantia"/>
              <a:sym typeface="Constantia"/>
            </a:endParaRPr>
          </a:p>
          <a:p>
            <a:pPr marL="297815" marR="5080" lvl="0" indent="-285750" algn="just" rtl="0">
              <a:lnSpc>
                <a:spcPct val="90000"/>
              </a:lnSpc>
              <a:spcBef>
                <a:spcPts val="415"/>
              </a:spcBef>
              <a:spcAft>
                <a:spcPts val="0"/>
              </a:spcAft>
              <a:buSzPts val="1037"/>
              <a:buChar char="●"/>
            </a:pPr>
            <a:r>
              <a:rPr lang="en-IN" sz="1100">
                <a:latin typeface="Constantia"/>
                <a:ea typeface="Constantia"/>
                <a:cs typeface="Constantia"/>
                <a:sym typeface="Constantia"/>
              </a:rPr>
              <a:t>“Attendance at the meeting is required” is less harsh  than “</a:t>
            </a:r>
            <a:r>
              <a:rPr lang="en-IN" sz="1100">
                <a:solidFill>
                  <a:srgbClr val="FF0000"/>
                </a:solidFill>
                <a:latin typeface="Constantia"/>
                <a:ea typeface="Constantia"/>
                <a:cs typeface="Constantia"/>
                <a:sym typeface="Constantia"/>
              </a:rPr>
              <a:t>you must attend the meeting”.</a:t>
            </a:r>
            <a:endParaRPr sz="1100">
              <a:latin typeface="Constantia"/>
              <a:ea typeface="Constantia"/>
              <a:cs typeface="Constantia"/>
              <a:sym typeface="Constantia"/>
            </a:endParaRPr>
          </a:p>
          <a:p>
            <a:pPr marL="297815" marR="330835" lvl="0" indent="-285750" algn="l" rtl="0">
              <a:lnSpc>
                <a:spcPct val="255000"/>
              </a:lnSpc>
              <a:spcBef>
                <a:spcPts val="620"/>
              </a:spcBef>
              <a:spcAft>
                <a:spcPts val="0"/>
              </a:spcAft>
              <a:buSzPts val="1037"/>
              <a:buChar char="●"/>
            </a:pPr>
            <a:r>
              <a:rPr lang="en-IN" sz="1100" b="1">
                <a:latin typeface="Constantia"/>
                <a:ea typeface="Constantia"/>
                <a:cs typeface="Constantia"/>
                <a:sym typeface="Constantia"/>
              </a:rPr>
              <a:t>When you want to stress the object of action. </a:t>
            </a:r>
            <a:r>
              <a:rPr lang="en-IN" sz="1100">
                <a:latin typeface="Constantia"/>
                <a:ea typeface="Constantia"/>
                <a:cs typeface="Constantia"/>
                <a:sym typeface="Constantia"/>
              </a:rPr>
              <a:t>As  “You are invited” is more suitable than , </a:t>
            </a:r>
            <a:r>
              <a:rPr lang="en-IN" sz="1100">
                <a:solidFill>
                  <a:srgbClr val="FF0000"/>
                </a:solidFill>
                <a:latin typeface="Constantia"/>
                <a:ea typeface="Constantia"/>
                <a:cs typeface="Constantia"/>
                <a:sym typeface="Constantia"/>
              </a:rPr>
              <a:t>“ we invite  you”</a:t>
            </a:r>
            <a:endParaRPr sz="1100">
              <a:latin typeface="Constantia"/>
              <a:ea typeface="Constantia"/>
              <a:cs typeface="Constantia"/>
              <a:sym typeface="Constantia"/>
            </a:endParaRPr>
          </a:p>
          <a:p>
            <a:pPr marL="297815" marR="1010285" lvl="0" indent="-285750" algn="l" rtl="0">
              <a:lnSpc>
                <a:spcPct val="90000"/>
              </a:lnSpc>
              <a:spcBef>
                <a:spcPts val="580"/>
              </a:spcBef>
              <a:spcAft>
                <a:spcPts val="0"/>
              </a:spcAft>
              <a:buSzPts val="1037"/>
              <a:buChar char="●"/>
            </a:pPr>
            <a:r>
              <a:rPr lang="en-IN" sz="1100" b="1">
                <a:latin typeface="Constantia"/>
                <a:ea typeface="Constantia"/>
                <a:cs typeface="Constantia"/>
                <a:sym typeface="Constantia"/>
              </a:rPr>
              <a:t>When the doer is not important. </a:t>
            </a:r>
            <a:r>
              <a:rPr lang="en-IN" sz="1100">
                <a:latin typeface="Constantia"/>
                <a:ea typeface="Constantia"/>
                <a:cs typeface="Constantia"/>
                <a:sym typeface="Constantia"/>
              </a:rPr>
              <a:t>As “ Three  announcements were made before the meeting  started” the announcer is not important.</a:t>
            </a:r>
            <a:endParaRPr sz="1100">
              <a:latin typeface="Constantia"/>
              <a:ea typeface="Constantia"/>
              <a:cs typeface="Constantia"/>
              <a:sym typeface="Constantia"/>
            </a:endParaRPr>
          </a:p>
          <a:p>
            <a:pPr marL="12065" marR="118745" lvl="0" indent="0" algn="l" rtl="0">
              <a:lnSpc>
                <a:spcPct val="100000"/>
              </a:lnSpc>
              <a:spcBef>
                <a:spcPts val="105"/>
              </a:spcBef>
              <a:spcAft>
                <a:spcPts val="0"/>
              </a:spcAft>
              <a:buClr>
                <a:srgbClr val="0AD0D9"/>
              </a:buClr>
              <a:buSzPts val="1037"/>
              <a:buNone/>
            </a:pPr>
            <a:r>
              <a:rPr lang="en-IN" sz="1100">
                <a:latin typeface="Constantia"/>
                <a:ea typeface="Constantia"/>
                <a:cs typeface="Constantia"/>
                <a:sym typeface="Constantia"/>
              </a:rPr>
              <a:t>Use sensory words, comparisons, figurative  language,  concrete nouns, well chosen adjectives and adverbs.</a:t>
            </a:r>
            <a:endParaRPr sz="1100">
              <a:latin typeface="Constantia"/>
              <a:ea typeface="Constantia"/>
              <a:cs typeface="Constantia"/>
              <a:sym typeface="Constantia"/>
            </a:endParaRPr>
          </a:p>
          <a:p>
            <a:pPr marL="12065" marR="118745" lvl="0" indent="0" algn="l" rtl="0">
              <a:lnSpc>
                <a:spcPct val="100000"/>
              </a:lnSpc>
              <a:spcBef>
                <a:spcPts val="105"/>
              </a:spcBef>
              <a:spcAft>
                <a:spcPts val="0"/>
              </a:spcAft>
              <a:buSzPts val="1037"/>
              <a:buNone/>
            </a:pPr>
            <a:r>
              <a:rPr lang="en-IN" sz="1100">
                <a:latin typeface="Constantia"/>
                <a:ea typeface="Constantia"/>
                <a:cs typeface="Constantia"/>
                <a:sym typeface="Constantia"/>
              </a:rPr>
              <a:t>BUT…</a:t>
            </a:r>
            <a:endParaRPr sz="1100">
              <a:latin typeface="Constantia"/>
              <a:ea typeface="Constantia"/>
              <a:cs typeface="Constantia"/>
              <a:sym typeface="Constantia"/>
            </a:endParaRPr>
          </a:p>
          <a:p>
            <a:pPr marL="0" lvl="0" indent="0" algn="l" rtl="0">
              <a:lnSpc>
                <a:spcPct val="100000"/>
              </a:lnSpc>
              <a:spcBef>
                <a:spcPts val="585"/>
              </a:spcBef>
              <a:spcAft>
                <a:spcPts val="0"/>
              </a:spcAft>
              <a:buSzPts val="1400"/>
              <a:buNone/>
            </a:pPr>
            <a:r>
              <a:rPr lang="en-IN" sz="1050">
                <a:latin typeface="Constantia"/>
                <a:ea typeface="Constantia"/>
                <a:cs typeface="Constantia"/>
                <a:sym typeface="Constantia"/>
              </a:rPr>
              <a:t>With caution as business writing uses fewer descriptors than does a magazine article or fiction writing.</a:t>
            </a:r>
            <a:endParaRPr sz="1050">
              <a:latin typeface="Constantia"/>
              <a:ea typeface="Constantia"/>
              <a:cs typeface="Constantia"/>
              <a:sym typeface="Constantia"/>
            </a:endParaRPr>
          </a:p>
          <a:p>
            <a:pPr marL="0" lvl="0" indent="0" algn="l" rtl="0">
              <a:lnSpc>
                <a:spcPct val="100000"/>
              </a:lnSpc>
              <a:spcBef>
                <a:spcPts val="0"/>
              </a:spcBef>
              <a:spcAft>
                <a:spcPts val="0"/>
              </a:spcAft>
              <a:buSzPts val="1400"/>
              <a:buNone/>
            </a:pPr>
            <a:endParaRPr sz="1100">
              <a:latin typeface="Constantia"/>
              <a:ea typeface="Constantia"/>
              <a:cs typeface="Constantia"/>
              <a:sym typeface="Constanti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9" name="Shape 429"/>
        <p:cNvGrpSpPr/>
        <p:nvPr/>
      </p:nvGrpSpPr>
      <p:grpSpPr>
        <a:xfrm>
          <a:off x="0" y="0"/>
          <a:ext cx="0" cy="0"/>
          <a:chOff x="0" y="0"/>
          <a:chExt cx="0" cy="0"/>
        </a:xfrm>
      </p:grpSpPr>
      <p:sp>
        <p:nvSpPr>
          <p:cNvPr id="430" name="Google Shape;430;p3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3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100">
                <a:latin typeface="Constantia"/>
                <a:ea typeface="Constantia"/>
                <a:cs typeface="Constantia"/>
                <a:sym typeface="Constantia"/>
              </a:rPr>
              <a:t>Comparisons can make an idea more clear and vivid.</a:t>
            </a:r>
            <a:endParaRPr lang="en-IN" sz="1100">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400"/>
              <a:buFont typeface="Arial"/>
              <a:buNone/>
            </a:pPr>
            <a:r>
              <a:rPr lang="en-IN" sz="1100">
                <a:latin typeface="Constantia"/>
                <a:ea typeface="Constantia"/>
                <a:cs typeface="Constantia"/>
                <a:sym typeface="Constantia"/>
              </a:rPr>
              <a:t>Use exact and precise statement or a figure instead of a  general word to make your message more concrete.</a:t>
            </a:r>
            <a:endParaRPr sz="1100">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400"/>
              <a:buFont typeface="Arial"/>
              <a:buNone/>
            </a:pPr>
            <a:endParaRPr sz="1100">
              <a:latin typeface="Constantia"/>
              <a:ea typeface="Constantia"/>
              <a:cs typeface="Constantia"/>
              <a:sym typeface="Constanti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 name="Shape 440"/>
        <p:cNvGrpSpPr/>
        <p:nvPr/>
      </p:nvGrpSpPr>
      <p:grpSpPr>
        <a:xfrm>
          <a:off x="0" y="0"/>
          <a:ext cx="0" cy="0"/>
          <a:chOff x="0" y="0"/>
          <a:chExt cx="0" cy="0"/>
        </a:xfrm>
      </p:grpSpPr>
      <p:sp>
        <p:nvSpPr>
          <p:cNvPr id="441" name="Google Shape;441;p4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p4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9" name="Shape 449"/>
        <p:cNvGrpSpPr/>
        <p:nvPr/>
      </p:nvGrpSpPr>
      <p:grpSpPr>
        <a:xfrm>
          <a:off x="0" y="0"/>
          <a:ext cx="0" cy="0"/>
          <a:chOff x="0" y="0"/>
          <a:chExt cx="0" cy="0"/>
        </a:xfrm>
      </p:grpSpPr>
      <p:sp>
        <p:nvSpPr>
          <p:cNvPr id="450" name="Google Shape;450;p4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p4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n-IN" sz="1100" b="0" i="0" u="none" strike="noStrike" cap="none">
                <a:solidFill>
                  <a:srgbClr val="000000"/>
                </a:solidFill>
                <a:latin typeface="Arial"/>
                <a:ea typeface="Arial"/>
                <a:cs typeface="Arial"/>
                <a:sym typeface="Arial"/>
              </a:rPr>
              <a:t>Courtesy in message implies the message should show the sender’s expression as well as should respect the receiver. </a:t>
            </a:r>
            <a:r>
              <a:rPr lang="en-IN" sz="1100">
                <a:latin typeface="Constantia"/>
                <a:ea typeface="Constantia"/>
                <a:cs typeface="Constantia"/>
                <a:sym typeface="Constantia"/>
              </a:rPr>
              <a:t>Courtesy means not only aware of others perspective  but feelings.</a:t>
            </a:r>
            <a:endParaRPr sz="1100">
              <a:latin typeface="Constantia"/>
              <a:ea typeface="Constantia"/>
              <a:cs typeface="Constantia"/>
              <a:sym typeface="Constantia"/>
            </a:endParaRPr>
          </a:p>
          <a:p>
            <a:pPr marL="457200" lvl="0" indent="-228600" algn="l" rtl="0">
              <a:lnSpc>
                <a:spcPct val="100000"/>
              </a:lnSpc>
              <a:spcBef>
                <a:spcPts val="0"/>
              </a:spcBef>
              <a:spcAft>
                <a:spcPts val="0"/>
              </a:spcAft>
              <a:buSzPts val="1400"/>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7" name="Shape 457"/>
        <p:cNvGrpSpPr/>
        <p:nvPr/>
      </p:nvGrpSpPr>
      <p:grpSpPr>
        <a:xfrm>
          <a:off x="0" y="0"/>
          <a:ext cx="0" cy="0"/>
          <a:chOff x="0" y="0"/>
          <a:chExt cx="0" cy="0"/>
        </a:xfrm>
      </p:grpSpPr>
      <p:sp>
        <p:nvSpPr>
          <p:cNvPr id="458" name="Google Shape;458;p4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p4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Courtesy implies taking into consideration both viewpoints as well as feelings of the receiver of the message.</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Courteous message is positive and focused at the audience.</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It makes use of terms showing respect for the receiver of message.</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It is not at all biased.</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5" name="Shape 465"/>
        <p:cNvGrpSpPr/>
        <p:nvPr/>
      </p:nvGrpSpPr>
      <p:grpSpPr>
        <a:xfrm>
          <a:off x="0" y="0"/>
          <a:ext cx="0" cy="0"/>
          <a:chOff x="0" y="0"/>
          <a:chExt cx="0" cy="0"/>
        </a:xfrm>
      </p:grpSpPr>
      <p:sp>
        <p:nvSpPr>
          <p:cNvPr id="466" name="Google Shape;466;p4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p4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98450" lvl="0" indent="-285750" algn="l" rtl="0">
              <a:lnSpc>
                <a:spcPct val="100000"/>
              </a:lnSpc>
              <a:spcBef>
                <a:spcPts val="720"/>
              </a:spcBef>
              <a:spcAft>
                <a:spcPts val="0"/>
              </a:spcAft>
              <a:buSzPts val="1037"/>
              <a:buChar char="●"/>
            </a:pPr>
            <a:r>
              <a:rPr lang="en-IN" sz="1100">
                <a:latin typeface="Constantia"/>
                <a:ea typeface="Constantia"/>
                <a:cs typeface="Constantia"/>
                <a:sym typeface="Constantia"/>
              </a:rPr>
              <a:t>Be sincerely tactful, thoughtful and  appreciative.</a:t>
            </a:r>
            <a:endParaRPr sz="1100">
              <a:latin typeface="Constantia"/>
              <a:ea typeface="Constantia"/>
              <a:cs typeface="Constantia"/>
              <a:sym typeface="Constantia"/>
            </a:endParaRPr>
          </a:p>
          <a:p>
            <a:pPr marL="298450" lvl="0" indent="-285750" algn="l" rtl="0">
              <a:lnSpc>
                <a:spcPct val="100000"/>
              </a:lnSpc>
              <a:spcBef>
                <a:spcPts val="625"/>
              </a:spcBef>
              <a:spcAft>
                <a:spcPts val="0"/>
              </a:spcAft>
              <a:buSzPts val="1037"/>
              <a:buChar char="●"/>
            </a:pPr>
            <a:r>
              <a:rPr lang="en-IN" sz="1100">
                <a:latin typeface="Constantia"/>
                <a:ea typeface="Constantia"/>
                <a:cs typeface="Constantia"/>
                <a:sym typeface="Constantia"/>
              </a:rPr>
              <a:t>Use expressions that show respect.</a:t>
            </a:r>
            <a:endParaRPr sz="1100">
              <a:latin typeface="Constantia"/>
              <a:ea typeface="Constantia"/>
              <a:cs typeface="Constantia"/>
              <a:sym typeface="Constantia"/>
            </a:endParaRPr>
          </a:p>
          <a:p>
            <a:pPr marL="298450" marR="0" lvl="0" indent="-285750" algn="l" rtl="0">
              <a:lnSpc>
                <a:spcPct val="100000"/>
              </a:lnSpc>
              <a:spcBef>
                <a:spcPts val="625"/>
              </a:spcBef>
              <a:spcAft>
                <a:spcPts val="0"/>
              </a:spcAft>
              <a:buClr>
                <a:srgbClr val="000000"/>
              </a:buClr>
              <a:buSzPts val="1037"/>
              <a:buFont typeface="Arial"/>
              <a:buChar char="●"/>
            </a:pPr>
            <a:r>
              <a:rPr lang="en-IN" sz="1100">
                <a:latin typeface="Constantia"/>
                <a:ea typeface="Constantia"/>
                <a:cs typeface="Constantia"/>
                <a:sym typeface="Constantia"/>
              </a:rPr>
              <a:t>Choose non-discriminatory expressions. Non discriminatory language reflects equal  treatment  of people regardless of gender, race, ethnic origin and  physical features.</a:t>
            </a:r>
            <a:endParaRPr sz="1100">
              <a:latin typeface="Constantia"/>
              <a:ea typeface="Constantia"/>
              <a:cs typeface="Constantia"/>
              <a:sym typeface="Constantia"/>
            </a:endParaRPr>
          </a:p>
          <a:p>
            <a:pPr marL="298450" marR="0" lvl="0" indent="-285750" algn="l" rtl="0">
              <a:lnSpc>
                <a:spcPct val="100000"/>
              </a:lnSpc>
              <a:spcBef>
                <a:spcPts val="625"/>
              </a:spcBef>
              <a:spcAft>
                <a:spcPts val="0"/>
              </a:spcAft>
              <a:buClr>
                <a:srgbClr val="000000"/>
              </a:buClr>
              <a:buSzPts val="1037"/>
              <a:buFont typeface="Arial"/>
              <a:buChar char="●"/>
            </a:pPr>
            <a:r>
              <a:rPr lang="en-IN" sz="1100">
                <a:latin typeface="Constantia"/>
                <a:ea typeface="Constantia"/>
                <a:cs typeface="Constantia"/>
                <a:sym typeface="Constantia"/>
              </a:rPr>
              <a:t>Avoid being blunt or abrupt as negative feelings arise  from personal negative attitude or when a person does  not know the culture of a country …</a:t>
            </a:r>
            <a:endParaRPr lang="en-IN" sz="1100">
              <a:latin typeface="Constantia"/>
              <a:ea typeface="Constantia"/>
              <a:cs typeface="Constantia"/>
              <a:sym typeface="Constantia"/>
            </a:endParaRPr>
          </a:p>
          <a:p>
            <a:pPr marL="298450" marR="0" lvl="0" indent="-285750" algn="l" rtl="0">
              <a:lnSpc>
                <a:spcPct val="100000"/>
              </a:lnSpc>
              <a:spcBef>
                <a:spcPts val="625"/>
              </a:spcBef>
              <a:spcAft>
                <a:spcPts val="0"/>
              </a:spcAft>
              <a:buClr>
                <a:srgbClr val="000000"/>
              </a:buClr>
              <a:buSzPts val="1037"/>
              <a:buFont typeface="Arial"/>
              <a:buChar char="●"/>
            </a:pPr>
            <a:r>
              <a:rPr lang="en-IN" sz="1100">
                <a:latin typeface="Constantia"/>
                <a:ea typeface="Constantia"/>
                <a:cs typeface="Constantia"/>
                <a:sym typeface="Constantia"/>
              </a:rPr>
              <a:t>No one wants to hear things that offend.</a:t>
            </a:r>
            <a:endParaRPr sz="1100">
              <a:latin typeface="Constantia"/>
              <a:ea typeface="Constantia"/>
              <a:cs typeface="Constantia"/>
              <a:sym typeface="Constantia"/>
            </a:endParaRPr>
          </a:p>
          <a:p>
            <a:pPr marL="298450" lvl="0" indent="-219710" algn="l" rtl="0">
              <a:lnSpc>
                <a:spcPct val="100000"/>
              </a:lnSpc>
              <a:spcBef>
                <a:spcPts val="625"/>
              </a:spcBef>
              <a:spcAft>
                <a:spcPts val="0"/>
              </a:spcAft>
              <a:buSzPts val="1037"/>
              <a:buNone/>
            </a:pPr>
            <a:endParaRPr sz="1100">
              <a:latin typeface="Constantia"/>
              <a:ea typeface="Constantia"/>
              <a:cs typeface="Constantia"/>
              <a:sym typeface="Constantia"/>
            </a:endParaRPr>
          </a:p>
          <a:p>
            <a:pPr marL="457200" lvl="0" indent="-228600" algn="l" rtl="0">
              <a:lnSpc>
                <a:spcPct val="100000"/>
              </a:lnSpc>
              <a:spcBef>
                <a:spcPts val="0"/>
              </a:spcBef>
              <a:spcAft>
                <a:spcPts val="0"/>
              </a:spcAft>
              <a:buSzPts val="1400"/>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6" name="Shape 476"/>
        <p:cNvGrpSpPr/>
        <p:nvPr/>
      </p:nvGrpSpPr>
      <p:grpSpPr>
        <a:xfrm>
          <a:off x="0" y="0"/>
          <a:ext cx="0" cy="0"/>
          <a:chOff x="0" y="0"/>
          <a:chExt cx="0" cy="0"/>
        </a:xfrm>
      </p:grpSpPr>
      <p:sp>
        <p:nvSpPr>
          <p:cNvPr id="477" name="Google Shape;477;p4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p4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Online Communication Activity to give and follow instructions –</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Ask 5 participants to volunteer. These participant will be responsible to give instructions to the other participants visible on their screen. These participants will follow instructions to form the decided shape..eg T, L, X in the specified time. Click a picture of the shape or take a screenshot and share with the trainer.A </a:t>
            </a:r>
            <a:endParaRPr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Refer the link to understand - https://youtu.be/JvqV8Nk0l24</a:t>
            </a:r>
            <a:endParaRPr lang="en-IN"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IN" sz="1100" b="1" i="0" u="none" strike="noStrike" cap="none">
                <a:solidFill>
                  <a:srgbClr val="000000"/>
                </a:solidFill>
                <a:latin typeface="Arial"/>
                <a:ea typeface="Arial"/>
                <a:cs typeface="Arial"/>
                <a:sym typeface="Arial"/>
              </a:rPr>
              <a:t>Clarity -</a:t>
            </a:r>
            <a:r>
              <a:rPr lang="en-IN" sz="1100" b="0" i="0" u="none" strike="noStrike" cap="none">
                <a:solidFill>
                  <a:srgbClr val="000000"/>
                </a:solidFill>
                <a:latin typeface="Arial"/>
                <a:ea typeface="Arial"/>
                <a:cs typeface="Arial"/>
                <a:sym typeface="Arial"/>
              </a:rPr>
              <a:t> Clarity implies emphasizing on a specific message or goal at a time, rather than trying to achieve too much at once. Clarity in communication has following features:</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It makes understanding easier.</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Complete clarity of thoughts and ideas enhances the meaning of message.</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Clear message makes use of exact, appropriate and concrete words.</a:t>
            </a:r>
            <a:endParaRPr lang="en-IN" sz="1100" b="0" i="0" u="none" strike="noStrike" cap="none">
              <a:solidFill>
                <a:srgbClr val="000000"/>
              </a:solidFill>
              <a:latin typeface="Arial"/>
              <a:ea typeface="Arial"/>
              <a:cs typeface="Arial"/>
              <a:sym typeface="Arial"/>
            </a:endParaRPr>
          </a:p>
          <a:p>
            <a:pPr marL="298450" lvl="0" indent="-285750" algn="l" rtl="0">
              <a:lnSpc>
                <a:spcPct val="100000"/>
              </a:lnSpc>
              <a:spcBef>
                <a:spcPts val="720"/>
              </a:spcBef>
              <a:spcAft>
                <a:spcPts val="0"/>
              </a:spcAft>
              <a:buSzPts val="1037"/>
              <a:buChar char="●"/>
            </a:pPr>
            <a:r>
              <a:rPr lang="en-IN" sz="1100">
                <a:latin typeface="Constantia"/>
                <a:ea typeface="Constantia"/>
                <a:cs typeface="Constantia"/>
                <a:sym typeface="Constantia"/>
              </a:rPr>
              <a:t>Choose precise, concrete and familiar words.</a:t>
            </a:r>
            <a:endParaRPr sz="1100">
              <a:latin typeface="Constantia"/>
              <a:ea typeface="Constantia"/>
              <a:cs typeface="Constantia"/>
              <a:sym typeface="Constantia"/>
            </a:endParaRPr>
          </a:p>
          <a:p>
            <a:pPr marL="298450" lvl="0" indent="-285750" algn="l" rtl="0">
              <a:lnSpc>
                <a:spcPct val="100000"/>
              </a:lnSpc>
              <a:spcBef>
                <a:spcPts val="625"/>
              </a:spcBef>
              <a:spcAft>
                <a:spcPts val="0"/>
              </a:spcAft>
              <a:buSzPts val="1037"/>
              <a:buChar char="●"/>
            </a:pPr>
            <a:r>
              <a:rPr lang="en-IN" sz="1100">
                <a:latin typeface="Constantia"/>
                <a:ea typeface="Constantia"/>
                <a:cs typeface="Constantia"/>
                <a:sym typeface="Constantia"/>
              </a:rPr>
              <a:t>Construct effective sentences and paragraphs.</a:t>
            </a:r>
            <a:endParaRPr lang="en-IN" sz="1100">
              <a:latin typeface="Constantia"/>
              <a:ea typeface="Constantia"/>
              <a:cs typeface="Constantia"/>
              <a:sym typeface="Constanti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4" name="Google Shape;244;p1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p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p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The communication must be complete. It should convey all facts required by the audience. The sender of the message must take into consideration the receiver’s mind set and convey the message accordingly.</a:t>
            </a:r>
            <a:endParaRPr sz="2400"/>
          </a:p>
          <a:p>
            <a:pPr marL="457200" lvl="0" indent="-317500" algn="l" rtl="0">
              <a:lnSpc>
                <a:spcPct val="100000"/>
              </a:lnSpc>
              <a:spcBef>
                <a:spcPts val="0"/>
              </a:spcBef>
              <a:spcAft>
                <a:spcPts val="0"/>
              </a:spcAft>
              <a:buSzPts val="1400"/>
              <a:buChar char="●"/>
            </a:pPr>
            <a:r>
              <a:rPr lang="en-IN" sz="2400"/>
              <a:t>Give all detail which is vital for complete and exact comprehension. </a:t>
            </a:r>
            <a:endParaRPr sz="2400"/>
          </a:p>
          <a:p>
            <a:pPr marL="457200" lvl="0" indent="-317500" algn="l" rtl="0">
              <a:lnSpc>
                <a:spcPct val="100000"/>
              </a:lnSpc>
              <a:spcBef>
                <a:spcPts val="0"/>
              </a:spcBef>
              <a:spcAft>
                <a:spcPts val="0"/>
              </a:spcAft>
              <a:buSzPts val="1400"/>
              <a:buChar char="●"/>
            </a:pPr>
            <a:r>
              <a:rPr lang="en-IN" sz="2400"/>
              <a:t>5 W 1 H  are useful for making requests, announcements, or other informative messages.</a:t>
            </a:r>
            <a:endParaRPr lang="en-IN" sz="2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 name="Shape 272"/>
        <p:cNvGrpSpPr/>
        <p:nvPr/>
      </p:nvGrpSpPr>
      <p:grpSpPr>
        <a:xfrm>
          <a:off x="0" y="0"/>
          <a:ext cx="0" cy="0"/>
          <a:chOff x="0" y="0"/>
          <a:chExt cx="0" cy="0"/>
        </a:xfrm>
      </p:grpSpPr>
      <p:sp>
        <p:nvSpPr>
          <p:cNvPr id="273" name="Google Shape;273;p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Complete communication develops and enhances reputation.</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Moreover, they are cost saving as no crucial information is missing and no additional cost is incurred in conveying extra message if the communication is complete.</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A complete communication always gives additional information wherever required. It leaves no questions in the mind of receiver.</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Complete communication helps in better decision-making by the audience/readers/receivers of message as they get all desired and crucial information.</a:t>
            </a:r>
            <a:endParaRPr lang="en-IN" sz="1100" b="0" i="0" u="none" strike="noStrike" cap="none">
              <a:solidFill>
                <a:srgbClr val="000000"/>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IN" sz="1100" b="0" i="0" u="none" strike="noStrike" cap="none">
                <a:solidFill>
                  <a:srgbClr val="000000"/>
                </a:solidFill>
                <a:latin typeface="Arial"/>
                <a:ea typeface="Arial"/>
                <a:cs typeface="Arial"/>
                <a:sym typeface="Arial"/>
              </a:rPr>
              <a:t>It persuades the audience.</a:t>
            </a:r>
            <a:endParaRPr lang="en-IN" sz="1100" b="0" i="0" u="none" strike="noStrike" cap="none">
              <a:solidFill>
                <a:srgbClr val="000000"/>
              </a:solidFill>
              <a:latin typeface="Arial"/>
              <a:ea typeface="Arial"/>
              <a:cs typeface="Arial"/>
              <a:sym typeface="Arial"/>
            </a:endParaRPr>
          </a:p>
          <a:p>
            <a:pPr marL="457200" lvl="0" indent="-228600" algn="l" rtl="0">
              <a:lnSpc>
                <a:spcPct val="100000"/>
              </a:lnSpc>
              <a:spcBef>
                <a:spcPts val="0"/>
              </a:spcBef>
              <a:spcAft>
                <a:spcPts val="0"/>
              </a:spcAft>
              <a:buSzPts val="14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2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n-IN"/>
              <a:t>You have to ask all the data to give appropriate answer for the request.</a:t>
            </a:r>
            <a:endParaRPr lang="en-IN"/>
          </a:p>
          <a:p>
            <a:pPr marL="139700" lvl="0" indent="0" algn="l" rtl="0">
              <a:lnSpc>
                <a:spcPct val="100000"/>
              </a:lnSpc>
              <a:spcBef>
                <a:spcPts val="0"/>
              </a:spcBef>
              <a:spcAft>
                <a:spcPts val="0"/>
              </a:spcAft>
              <a:buSzPts val="14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6" name="Shape 16"/>
        <p:cNvGrpSpPr/>
        <p:nvPr/>
      </p:nvGrpSpPr>
      <p:grpSpPr>
        <a:xfrm>
          <a:off x="0" y="0"/>
          <a:ext cx="0" cy="0"/>
          <a:chOff x="0" y="0"/>
          <a:chExt cx="0" cy="0"/>
        </a:xfrm>
      </p:grpSpPr>
      <p:sp>
        <p:nvSpPr>
          <p:cNvPr id="17" name="Google Shape;17;p52"/>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1pPr>
            <a:lvl2pPr marL="0" marR="0" lvl="1"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2pPr>
            <a:lvl3pPr marL="0" marR="0" lvl="2"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3pPr>
            <a:lvl4pPr marL="0" marR="0" lvl="3"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4pPr>
            <a:lvl5pPr marL="0" marR="0" lvl="4"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5pPr>
            <a:lvl6pPr marL="0" marR="0" lvl="5"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6pPr>
            <a:lvl7pPr marL="0" marR="0" lvl="6"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7pPr>
            <a:lvl8pPr marL="0" marR="0" lvl="7"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8pPr>
            <a:lvl9pPr marL="0" marR="0" lvl="8"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IN"/>
            </a:fld>
            <a:endParaRPr lang="en-IN"/>
          </a:p>
        </p:txBody>
      </p:sp>
      <p:pic>
        <p:nvPicPr>
          <p:cNvPr id="18" name="Google Shape;18;p52"/>
          <p:cNvPicPr preferRelativeResize="0"/>
          <p:nvPr/>
        </p:nvPicPr>
        <p:blipFill rotWithShape="1">
          <a:blip r:embed="rId2"/>
          <a:srcRect/>
          <a:stretch>
            <a:fillRect/>
          </a:stretch>
        </p:blipFill>
        <p:spPr>
          <a:xfrm>
            <a:off x="9187508" y="16"/>
            <a:ext cx="3004488" cy="5827512"/>
          </a:xfrm>
          <a:prstGeom prst="rect">
            <a:avLst/>
          </a:prstGeom>
          <a:noFill/>
          <a:ln>
            <a:noFill/>
          </a:ln>
        </p:spPr>
      </p:pic>
      <p:sp>
        <p:nvSpPr>
          <p:cNvPr id="19" name="Google Shape;19;p52"/>
          <p:cNvSpPr/>
          <p:nvPr/>
        </p:nvSpPr>
        <p:spPr>
          <a:xfrm rot="10800000">
            <a:off x="-298567" y="4530267"/>
            <a:ext cx="2037600" cy="2037600"/>
          </a:xfrm>
          <a:prstGeom prst="chord">
            <a:avLst>
              <a:gd name="adj1" fmla="val 2673960"/>
              <a:gd name="adj2" fmla="val 18921779"/>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 name="Google Shape;20;p52"/>
          <p:cNvSpPr txBox="1"/>
          <p:nvPr>
            <p:ph type="body" idx="1"/>
          </p:nvPr>
        </p:nvSpPr>
        <p:spPr>
          <a:xfrm>
            <a:off x="1140400" y="5348733"/>
            <a:ext cx="10442000" cy="478800"/>
          </a:xfrm>
          <a:prstGeom prst="rect">
            <a:avLst/>
          </a:prstGeom>
          <a:noFill/>
          <a:ln>
            <a:noFill/>
          </a:ln>
        </p:spPr>
        <p:txBody>
          <a:bodyPr spcFirstLastPara="1" wrap="square" lIns="0" tIns="0" rIns="0" bIns="0" anchor="t" anchorCtr="0">
            <a:noAutofit/>
          </a:bodyPr>
          <a:lstStyle>
            <a:lvl1pPr marL="609600" lvl="0" indent="-304800" algn="l">
              <a:lnSpc>
                <a:spcPct val="115000"/>
              </a:lnSpc>
              <a:spcBef>
                <a:spcPts val="480"/>
              </a:spcBef>
              <a:spcAft>
                <a:spcPts val="600"/>
              </a:spcAft>
              <a:buClr>
                <a:schemeClr val="dk1"/>
              </a:buClr>
              <a:buSzPts val="1600"/>
              <a:buNone/>
              <a:defRPr sz="2135">
                <a:solidFill>
                  <a:schemeClr val="dk1"/>
                </a:solidFill>
              </a:defRPr>
            </a:lvl1pPr>
          </a:lstStyle>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21" name="Shape 21"/>
        <p:cNvGrpSpPr/>
        <p:nvPr/>
      </p:nvGrpSpPr>
      <p:grpSpPr>
        <a:xfrm>
          <a:off x="0" y="0"/>
          <a:ext cx="0" cy="0"/>
          <a:chOff x="0" y="0"/>
          <a:chExt cx="0" cy="0"/>
        </a:xfrm>
      </p:grpSpPr>
      <p:sp>
        <p:nvSpPr>
          <p:cNvPr id="22" name="Google Shape;22;p53"/>
          <p:cNvSpPr/>
          <p:nvPr/>
        </p:nvSpPr>
        <p:spPr>
          <a:xfrm>
            <a:off x="7644000" y="769800"/>
            <a:ext cx="5318400" cy="5318400"/>
          </a:xfrm>
          <a:prstGeom prst="chord">
            <a:avLst>
              <a:gd name="adj1" fmla="val 2673960"/>
              <a:gd name="adj2" fmla="val 18921779"/>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3" name="Google Shape;23;p53"/>
          <p:cNvSpPr/>
          <p:nvPr/>
        </p:nvSpPr>
        <p:spPr>
          <a:xfrm rot="10800000">
            <a:off x="-298567" y="304800"/>
            <a:ext cx="2037600" cy="2037600"/>
          </a:xfrm>
          <a:prstGeom prst="chord">
            <a:avLst>
              <a:gd name="adj1" fmla="val 2673960"/>
              <a:gd name="adj2" fmla="val 18921779"/>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 name="Google Shape;24;p53"/>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25" name="Google Shape;25;p53"/>
          <p:cNvSpPr txBox="1"/>
          <p:nvPr>
            <p:ph type="body" idx="1"/>
          </p:nvPr>
        </p:nvSpPr>
        <p:spPr>
          <a:xfrm>
            <a:off x="1140400" y="2008464"/>
            <a:ext cx="6066000" cy="4045200"/>
          </a:xfrm>
          <a:prstGeom prst="rect">
            <a:avLst/>
          </a:prstGeom>
          <a:noFill/>
          <a:ln>
            <a:noFill/>
          </a:ln>
        </p:spPr>
        <p:txBody>
          <a:bodyPr spcFirstLastPara="1" wrap="square" lIns="0" tIns="0" rIns="0" bIns="0" anchor="t" anchorCtr="0">
            <a:noAutofit/>
          </a:bodyPr>
          <a:lstStyle>
            <a:lvl1pPr marL="609600" lvl="0" indent="-474345" algn="l">
              <a:lnSpc>
                <a:spcPct val="115000"/>
              </a:lnSpc>
              <a:spcBef>
                <a:spcPts val="800"/>
              </a:spcBef>
              <a:spcAft>
                <a:spcPts val="0"/>
              </a:spcAft>
              <a:buSzPts val="2000"/>
              <a:buChar char="✓"/>
              <a:defRPr/>
            </a:lvl1pPr>
            <a:lvl2pPr marL="1219200" lvl="1" indent="-474345" algn="l">
              <a:lnSpc>
                <a:spcPct val="115000"/>
              </a:lnSpc>
              <a:spcBef>
                <a:spcPts val="800"/>
              </a:spcBef>
              <a:spcAft>
                <a:spcPts val="0"/>
              </a:spcAft>
              <a:buSzPts val="2000"/>
              <a:buChar char="○"/>
              <a:defRPr/>
            </a:lvl2pPr>
            <a:lvl3pPr marL="1828800" lvl="2" indent="-474345" algn="l">
              <a:lnSpc>
                <a:spcPct val="115000"/>
              </a:lnSpc>
              <a:spcBef>
                <a:spcPts val="800"/>
              </a:spcBef>
              <a:spcAft>
                <a:spcPts val="0"/>
              </a:spcAft>
              <a:buSzPts val="2000"/>
              <a:buChar char="●"/>
              <a:defRPr/>
            </a:lvl3pPr>
            <a:lvl4pPr marL="2438400" lvl="3" indent="-474345" algn="l">
              <a:lnSpc>
                <a:spcPct val="115000"/>
              </a:lnSpc>
              <a:spcBef>
                <a:spcPts val="800"/>
              </a:spcBef>
              <a:spcAft>
                <a:spcPts val="0"/>
              </a:spcAft>
              <a:buSzPts val="2000"/>
              <a:buChar char="●"/>
              <a:defRPr/>
            </a:lvl4pPr>
            <a:lvl5pPr marL="3048000" lvl="4" indent="-474345" algn="l">
              <a:lnSpc>
                <a:spcPct val="115000"/>
              </a:lnSpc>
              <a:spcBef>
                <a:spcPts val="800"/>
              </a:spcBef>
              <a:spcAft>
                <a:spcPts val="0"/>
              </a:spcAft>
              <a:buSzPts val="2000"/>
              <a:buChar char="○"/>
              <a:defRPr/>
            </a:lvl5pPr>
            <a:lvl6pPr marL="3657600" lvl="5" indent="-474345" algn="l">
              <a:lnSpc>
                <a:spcPct val="115000"/>
              </a:lnSpc>
              <a:spcBef>
                <a:spcPts val="800"/>
              </a:spcBef>
              <a:spcAft>
                <a:spcPts val="0"/>
              </a:spcAft>
              <a:buSzPts val="2000"/>
              <a:buChar char="■"/>
              <a:defRPr/>
            </a:lvl6pPr>
            <a:lvl7pPr marL="4267200" lvl="6" indent="-474345" algn="l">
              <a:lnSpc>
                <a:spcPct val="115000"/>
              </a:lnSpc>
              <a:spcBef>
                <a:spcPts val="800"/>
              </a:spcBef>
              <a:spcAft>
                <a:spcPts val="0"/>
              </a:spcAft>
              <a:buSzPts val="2000"/>
              <a:buChar char="●"/>
              <a:defRPr/>
            </a:lvl7pPr>
            <a:lvl8pPr marL="4876800" lvl="7" indent="-474345" algn="l">
              <a:lnSpc>
                <a:spcPct val="115000"/>
              </a:lnSpc>
              <a:spcBef>
                <a:spcPts val="800"/>
              </a:spcBef>
              <a:spcAft>
                <a:spcPts val="0"/>
              </a:spcAft>
              <a:buSzPts val="2000"/>
              <a:buChar char="○"/>
              <a:defRPr/>
            </a:lvl8pPr>
            <a:lvl9pPr marL="5486400" lvl="8" indent="-474345" algn="l">
              <a:lnSpc>
                <a:spcPct val="115000"/>
              </a:lnSpc>
              <a:spcBef>
                <a:spcPts val="800"/>
              </a:spcBef>
              <a:spcAft>
                <a:spcPts val="600"/>
              </a:spcAft>
              <a:buSzPts val="2000"/>
              <a:buChar char="■"/>
              <a:defRPr/>
            </a:lvl9pPr>
          </a:lstStyle>
          <a:p/>
        </p:txBody>
      </p:sp>
      <p:sp>
        <p:nvSpPr>
          <p:cNvPr id="26" name="Google Shape;26;p53"/>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1pPr>
            <a:lvl2pPr marL="0" marR="0" lvl="1"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2pPr>
            <a:lvl3pPr marL="0" marR="0" lvl="2"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3pPr>
            <a:lvl4pPr marL="0" marR="0" lvl="3"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4pPr>
            <a:lvl5pPr marL="0" marR="0" lvl="4"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5pPr>
            <a:lvl6pPr marL="0" marR="0" lvl="5"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6pPr>
            <a:lvl7pPr marL="0" marR="0" lvl="6"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7pPr>
            <a:lvl8pPr marL="0" marR="0" lvl="7"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8pPr>
            <a:lvl9pPr marL="0" marR="0" lvl="8"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53"/>
          <p:cNvPicPr preferRelativeResize="0"/>
          <p:nvPr/>
        </p:nvPicPr>
        <p:blipFill rotWithShape="1">
          <a:blip r:embed="rId2"/>
          <a:srcRect/>
          <a:stretch>
            <a:fillRect/>
          </a:stretch>
        </p:blipFill>
        <p:spPr>
          <a:xfrm>
            <a:off x="7617508" y="16"/>
            <a:ext cx="4574487" cy="5827512"/>
          </a:xfrm>
          <a:prstGeom prst="rect">
            <a:avLst/>
          </a:prstGeom>
          <a:noFill/>
          <a:ln>
            <a:noFill/>
          </a:ln>
        </p:spPr>
      </p:pic>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Illustration 4">
  <p:cSld name="BLANK_1_1_1">
    <p:spTree>
      <p:nvGrpSpPr>
        <p:cNvPr id="28" name="Shape 28"/>
        <p:cNvGrpSpPr/>
        <p:nvPr/>
      </p:nvGrpSpPr>
      <p:grpSpPr>
        <a:xfrm>
          <a:off x="0" y="0"/>
          <a:ext cx="0" cy="0"/>
          <a:chOff x="0" y="0"/>
          <a:chExt cx="0" cy="0"/>
        </a:xfrm>
      </p:grpSpPr>
      <p:sp>
        <p:nvSpPr>
          <p:cNvPr id="29" name="Google Shape;29;p54"/>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1pPr>
            <a:lvl2pPr marL="0" marR="0" lvl="1"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2pPr>
            <a:lvl3pPr marL="0" marR="0" lvl="2"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3pPr>
            <a:lvl4pPr marL="0" marR="0" lvl="3"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4pPr>
            <a:lvl5pPr marL="0" marR="0" lvl="4"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5pPr>
            <a:lvl6pPr marL="0" marR="0" lvl="5"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6pPr>
            <a:lvl7pPr marL="0" marR="0" lvl="6"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7pPr>
            <a:lvl8pPr marL="0" marR="0" lvl="7"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8pPr>
            <a:lvl9pPr marL="0" marR="0" lvl="8"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IN"/>
            </a:fld>
            <a:endParaRPr lang="en-IN"/>
          </a:p>
        </p:txBody>
      </p:sp>
      <p:pic>
        <p:nvPicPr>
          <p:cNvPr id="30" name="Google Shape;30;p54"/>
          <p:cNvPicPr preferRelativeResize="0"/>
          <p:nvPr/>
        </p:nvPicPr>
        <p:blipFill rotWithShape="1">
          <a:blip r:embed="rId2"/>
          <a:srcRect/>
          <a:stretch>
            <a:fillRect/>
          </a:stretch>
        </p:blipFill>
        <p:spPr>
          <a:xfrm>
            <a:off x="9187508" y="16"/>
            <a:ext cx="3004488" cy="5827512"/>
          </a:xfrm>
          <a:prstGeom prst="rect">
            <a:avLst/>
          </a:prstGeom>
          <a:noFill/>
          <a:ln>
            <a:noFill/>
          </a:ln>
        </p:spPr>
      </p:pic>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 Illustration 2">
  <p:cSld name="BLANK_1">
    <p:spTree>
      <p:nvGrpSpPr>
        <p:cNvPr id="31" name="Shape 31"/>
        <p:cNvGrpSpPr/>
        <p:nvPr/>
      </p:nvGrpSpPr>
      <p:grpSpPr>
        <a:xfrm>
          <a:off x="0" y="0"/>
          <a:ext cx="0" cy="0"/>
          <a:chOff x="0" y="0"/>
          <a:chExt cx="0" cy="0"/>
        </a:xfrm>
      </p:grpSpPr>
      <p:sp>
        <p:nvSpPr>
          <p:cNvPr id="32" name="Google Shape;32;p55"/>
          <p:cNvSpPr/>
          <p:nvPr/>
        </p:nvSpPr>
        <p:spPr>
          <a:xfrm>
            <a:off x="7644000" y="769800"/>
            <a:ext cx="5318400" cy="5318400"/>
          </a:xfrm>
          <a:prstGeom prst="chord">
            <a:avLst>
              <a:gd name="adj1" fmla="val 2673960"/>
              <a:gd name="adj2" fmla="val 18921779"/>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3" name="Google Shape;33;p55"/>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1pPr>
            <a:lvl2pPr marL="0" marR="0" lvl="1"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2pPr>
            <a:lvl3pPr marL="0" marR="0" lvl="2"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3pPr>
            <a:lvl4pPr marL="0" marR="0" lvl="3"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4pPr>
            <a:lvl5pPr marL="0" marR="0" lvl="4"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5pPr>
            <a:lvl6pPr marL="0" marR="0" lvl="5"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6pPr>
            <a:lvl7pPr marL="0" marR="0" lvl="6"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7pPr>
            <a:lvl8pPr marL="0" marR="0" lvl="7"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8pPr>
            <a:lvl9pPr marL="0" marR="0" lvl="8"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IN"/>
            </a:fld>
            <a:endParaRPr lang="en-IN"/>
          </a:p>
        </p:txBody>
      </p:sp>
      <p:pic>
        <p:nvPicPr>
          <p:cNvPr id="34" name="Google Shape;34;p55"/>
          <p:cNvPicPr preferRelativeResize="0"/>
          <p:nvPr/>
        </p:nvPicPr>
        <p:blipFill rotWithShape="1">
          <a:blip r:embed="rId2"/>
          <a:srcRect/>
          <a:stretch>
            <a:fillRect/>
          </a:stretch>
        </p:blipFill>
        <p:spPr>
          <a:xfrm>
            <a:off x="8185583" y="0"/>
            <a:ext cx="4006407" cy="5827513"/>
          </a:xfrm>
          <a:prstGeom prst="rect">
            <a:avLst/>
          </a:prstGeom>
          <a:noFill/>
          <a:ln>
            <a:noFill/>
          </a:ln>
        </p:spPr>
      </p:pic>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47" name="Shape 47"/>
        <p:cNvGrpSpPr/>
        <p:nvPr/>
      </p:nvGrpSpPr>
      <p:grpSpPr>
        <a:xfrm>
          <a:off x="0" y="0"/>
          <a:ext cx="0" cy="0"/>
          <a:chOff x="0" y="0"/>
          <a:chExt cx="0" cy="0"/>
        </a:xfrm>
      </p:grpSpPr>
      <p:sp>
        <p:nvSpPr>
          <p:cNvPr id="48" name="Google Shape;48;p58"/>
          <p:cNvSpPr/>
          <p:nvPr/>
        </p:nvSpPr>
        <p:spPr>
          <a:xfrm>
            <a:off x="7644000" y="769800"/>
            <a:ext cx="5318400" cy="5318400"/>
          </a:xfrm>
          <a:prstGeom prst="chord">
            <a:avLst>
              <a:gd name="adj1" fmla="val 2673960"/>
              <a:gd name="adj2" fmla="val 18921779"/>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49" name="Google Shape;49;p58"/>
          <p:cNvSpPr/>
          <p:nvPr/>
        </p:nvSpPr>
        <p:spPr>
          <a:xfrm rot="10800000">
            <a:off x="-298567" y="304800"/>
            <a:ext cx="2037600" cy="2037600"/>
          </a:xfrm>
          <a:prstGeom prst="chord">
            <a:avLst>
              <a:gd name="adj1" fmla="val 2673960"/>
              <a:gd name="adj2" fmla="val 18921779"/>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50" name="Google Shape;50;p58"/>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51" name="Google Shape;51;p58"/>
          <p:cNvSpPr txBox="1"/>
          <p:nvPr>
            <p:ph type="body" idx="1"/>
          </p:nvPr>
        </p:nvSpPr>
        <p:spPr>
          <a:xfrm>
            <a:off x="1140367" y="2008467"/>
            <a:ext cx="2834400" cy="3819200"/>
          </a:xfrm>
          <a:prstGeom prst="rect">
            <a:avLst/>
          </a:prstGeom>
          <a:noFill/>
          <a:ln>
            <a:noFill/>
          </a:ln>
        </p:spPr>
        <p:txBody>
          <a:bodyPr spcFirstLastPara="1" wrap="square" lIns="0" tIns="0" rIns="0" bIns="0" anchor="t" anchorCtr="0">
            <a:noAutofit/>
          </a:bodyPr>
          <a:lstStyle>
            <a:lvl1pPr marL="609600" lvl="0" indent="-440055" algn="l">
              <a:lnSpc>
                <a:spcPct val="115000"/>
              </a:lnSpc>
              <a:spcBef>
                <a:spcPts val="800"/>
              </a:spcBef>
              <a:spcAft>
                <a:spcPts val="0"/>
              </a:spcAft>
              <a:buSzPts val="1600"/>
              <a:buChar char="✓"/>
              <a:defRPr sz="2135"/>
            </a:lvl1pPr>
            <a:lvl2pPr marL="1219200" lvl="1" indent="-440055" algn="l">
              <a:lnSpc>
                <a:spcPct val="115000"/>
              </a:lnSpc>
              <a:spcBef>
                <a:spcPts val="800"/>
              </a:spcBef>
              <a:spcAft>
                <a:spcPts val="0"/>
              </a:spcAft>
              <a:buSzPts val="1600"/>
              <a:buChar char="○"/>
              <a:defRPr sz="2135"/>
            </a:lvl2pPr>
            <a:lvl3pPr marL="1828800" lvl="2" indent="-440055" algn="l">
              <a:lnSpc>
                <a:spcPct val="115000"/>
              </a:lnSpc>
              <a:spcBef>
                <a:spcPts val="800"/>
              </a:spcBef>
              <a:spcAft>
                <a:spcPts val="0"/>
              </a:spcAft>
              <a:buSzPts val="1600"/>
              <a:buChar char="●"/>
              <a:defRPr sz="2135"/>
            </a:lvl3pPr>
            <a:lvl4pPr marL="2438400" lvl="3" indent="-440055" algn="l">
              <a:lnSpc>
                <a:spcPct val="115000"/>
              </a:lnSpc>
              <a:spcBef>
                <a:spcPts val="800"/>
              </a:spcBef>
              <a:spcAft>
                <a:spcPts val="0"/>
              </a:spcAft>
              <a:buSzPts val="1600"/>
              <a:buChar char="●"/>
              <a:defRPr sz="2135"/>
            </a:lvl4pPr>
            <a:lvl5pPr marL="3048000" lvl="4" indent="-440055" algn="l">
              <a:lnSpc>
                <a:spcPct val="115000"/>
              </a:lnSpc>
              <a:spcBef>
                <a:spcPts val="800"/>
              </a:spcBef>
              <a:spcAft>
                <a:spcPts val="0"/>
              </a:spcAft>
              <a:buSzPts val="1600"/>
              <a:buChar char="○"/>
              <a:defRPr sz="2135"/>
            </a:lvl5pPr>
            <a:lvl6pPr marL="3657600" lvl="5" indent="-440055" algn="l">
              <a:lnSpc>
                <a:spcPct val="115000"/>
              </a:lnSpc>
              <a:spcBef>
                <a:spcPts val="800"/>
              </a:spcBef>
              <a:spcAft>
                <a:spcPts val="0"/>
              </a:spcAft>
              <a:buSzPts val="1600"/>
              <a:buChar char="■"/>
              <a:defRPr sz="2135"/>
            </a:lvl6pPr>
            <a:lvl7pPr marL="4267200" lvl="6" indent="-440055" algn="l">
              <a:lnSpc>
                <a:spcPct val="115000"/>
              </a:lnSpc>
              <a:spcBef>
                <a:spcPts val="800"/>
              </a:spcBef>
              <a:spcAft>
                <a:spcPts val="0"/>
              </a:spcAft>
              <a:buSzPts val="1600"/>
              <a:buChar char="●"/>
              <a:defRPr sz="2135"/>
            </a:lvl7pPr>
            <a:lvl8pPr marL="4876800" lvl="7" indent="-440055" algn="l">
              <a:lnSpc>
                <a:spcPct val="115000"/>
              </a:lnSpc>
              <a:spcBef>
                <a:spcPts val="800"/>
              </a:spcBef>
              <a:spcAft>
                <a:spcPts val="0"/>
              </a:spcAft>
              <a:buSzPts val="1600"/>
              <a:buChar char="○"/>
              <a:defRPr sz="2135"/>
            </a:lvl8pPr>
            <a:lvl9pPr marL="5486400" lvl="8" indent="-440055" algn="l">
              <a:lnSpc>
                <a:spcPct val="115000"/>
              </a:lnSpc>
              <a:spcBef>
                <a:spcPts val="800"/>
              </a:spcBef>
              <a:spcAft>
                <a:spcPts val="600"/>
              </a:spcAft>
              <a:buSzPts val="1600"/>
              <a:buChar char="■"/>
              <a:defRPr sz="2135"/>
            </a:lvl9pPr>
          </a:lstStyle>
          <a:p/>
        </p:txBody>
      </p:sp>
      <p:sp>
        <p:nvSpPr>
          <p:cNvPr id="52" name="Google Shape;52;p58"/>
          <p:cNvSpPr txBox="1"/>
          <p:nvPr>
            <p:ph type="body" idx="2"/>
          </p:nvPr>
        </p:nvSpPr>
        <p:spPr>
          <a:xfrm>
            <a:off x="4372167" y="2008467"/>
            <a:ext cx="2834400" cy="3819200"/>
          </a:xfrm>
          <a:prstGeom prst="rect">
            <a:avLst/>
          </a:prstGeom>
          <a:noFill/>
          <a:ln>
            <a:noFill/>
          </a:ln>
        </p:spPr>
        <p:txBody>
          <a:bodyPr spcFirstLastPara="1" wrap="square" lIns="0" tIns="0" rIns="0" bIns="0" anchor="t" anchorCtr="0">
            <a:noAutofit/>
          </a:bodyPr>
          <a:lstStyle>
            <a:lvl1pPr marL="609600" lvl="0" indent="-440055" algn="l">
              <a:lnSpc>
                <a:spcPct val="115000"/>
              </a:lnSpc>
              <a:spcBef>
                <a:spcPts val="800"/>
              </a:spcBef>
              <a:spcAft>
                <a:spcPts val="0"/>
              </a:spcAft>
              <a:buSzPts val="1600"/>
              <a:buChar char="✓"/>
              <a:defRPr sz="2135"/>
            </a:lvl1pPr>
            <a:lvl2pPr marL="1219200" lvl="1" indent="-440055" algn="l">
              <a:lnSpc>
                <a:spcPct val="115000"/>
              </a:lnSpc>
              <a:spcBef>
                <a:spcPts val="800"/>
              </a:spcBef>
              <a:spcAft>
                <a:spcPts val="0"/>
              </a:spcAft>
              <a:buSzPts val="1600"/>
              <a:buChar char="○"/>
              <a:defRPr sz="2135"/>
            </a:lvl2pPr>
            <a:lvl3pPr marL="1828800" lvl="2" indent="-440055" algn="l">
              <a:lnSpc>
                <a:spcPct val="115000"/>
              </a:lnSpc>
              <a:spcBef>
                <a:spcPts val="800"/>
              </a:spcBef>
              <a:spcAft>
                <a:spcPts val="0"/>
              </a:spcAft>
              <a:buSzPts val="1600"/>
              <a:buChar char="●"/>
              <a:defRPr sz="2135"/>
            </a:lvl3pPr>
            <a:lvl4pPr marL="2438400" lvl="3" indent="-440055" algn="l">
              <a:lnSpc>
                <a:spcPct val="115000"/>
              </a:lnSpc>
              <a:spcBef>
                <a:spcPts val="800"/>
              </a:spcBef>
              <a:spcAft>
                <a:spcPts val="0"/>
              </a:spcAft>
              <a:buSzPts val="1600"/>
              <a:buChar char="●"/>
              <a:defRPr sz="2135"/>
            </a:lvl4pPr>
            <a:lvl5pPr marL="3048000" lvl="4" indent="-440055" algn="l">
              <a:lnSpc>
                <a:spcPct val="115000"/>
              </a:lnSpc>
              <a:spcBef>
                <a:spcPts val="800"/>
              </a:spcBef>
              <a:spcAft>
                <a:spcPts val="0"/>
              </a:spcAft>
              <a:buSzPts val="1600"/>
              <a:buChar char="○"/>
              <a:defRPr sz="2135"/>
            </a:lvl5pPr>
            <a:lvl6pPr marL="3657600" lvl="5" indent="-440055" algn="l">
              <a:lnSpc>
                <a:spcPct val="115000"/>
              </a:lnSpc>
              <a:spcBef>
                <a:spcPts val="800"/>
              </a:spcBef>
              <a:spcAft>
                <a:spcPts val="0"/>
              </a:spcAft>
              <a:buSzPts val="1600"/>
              <a:buChar char="■"/>
              <a:defRPr sz="2135"/>
            </a:lvl6pPr>
            <a:lvl7pPr marL="4267200" lvl="6" indent="-440055" algn="l">
              <a:lnSpc>
                <a:spcPct val="115000"/>
              </a:lnSpc>
              <a:spcBef>
                <a:spcPts val="800"/>
              </a:spcBef>
              <a:spcAft>
                <a:spcPts val="0"/>
              </a:spcAft>
              <a:buSzPts val="1600"/>
              <a:buChar char="●"/>
              <a:defRPr sz="2135"/>
            </a:lvl7pPr>
            <a:lvl8pPr marL="4876800" lvl="7" indent="-440055" algn="l">
              <a:lnSpc>
                <a:spcPct val="115000"/>
              </a:lnSpc>
              <a:spcBef>
                <a:spcPts val="800"/>
              </a:spcBef>
              <a:spcAft>
                <a:spcPts val="0"/>
              </a:spcAft>
              <a:buSzPts val="1600"/>
              <a:buChar char="○"/>
              <a:defRPr sz="2135"/>
            </a:lvl8pPr>
            <a:lvl9pPr marL="5486400" lvl="8" indent="-440055" algn="l">
              <a:lnSpc>
                <a:spcPct val="115000"/>
              </a:lnSpc>
              <a:spcBef>
                <a:spcPts val="800"/>
              </a:spcBef>
              <a:spcAft>
                <a:spcPts val="600"/>
              </a:spcAft>
              <a:buSzPts val="1600"/>
              <a:buChar char="■"/>
              <a:defRPr sz="2135"/>
            </a:lvl9pPr>
          </a:lstStyle>
          <a:p/>
        </p:txBody>
      </p:sp>
      <p:sp>
        <p:nvSpPr>
          <p:cNvPr id="53" name="Google Shape;53;p58"/>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1pPr>
            <a:lvl2pPr marL="0" marR="0" lvl="1"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2pPr>
            <a:lvl3pPr marL="0" marR="0" lvl="2"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3pPr>
            <a:lvl4pPr marL="0" marR="0" lvl="3"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4pPr>
            <a:lvl5pPr marL="0" marR="0" lvl="4"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5pPr>
            <a:lvl6pPr marL="0" marR="0" lvl="5"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6pPr>
            <a:lvl7pPr marL="0" marR="0" lvl="6"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7pPr>
            <a:lvl8pPr marL="0" marR="0" lvl="7"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8pPr>
            <a:lvl9pPr marL="0" marR="0" lvl="8" indent="0" algn="r">
              <a:lnSpc>
                <a:spcPct val="100000"/>
              </a:lnSpc>
              <a:spcBef>
                <a:spcPts val="0"/>
              </a:spcBef>
              <a:spcAft>
                <a:spcPts val="0"/>
              </a:spcAft>
              <a:buClr>
                <a:srgbClr val="000000"/>
              </a:buClr>
              <a:buSzPts val="1200"/>
              <a:buFont typeface="Arial"/>
              <a:buNone/>
              <a:defRPr sz="1600" b="0" i="0" u="none" strike="noStrike" cap="none">
                <a:solidFill>
                  <a:schemeClr val="accent2"/>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58"/>
          <p:cNvPicPr preferRelativeResize="0"/>
          <p:nvPr/>
        </p:nvPicPr>
        <p:blipFill rotWithShape="1">
          <a:blip r:embed="rId2"/>
          <a:srcRect/>
          <a:stretch>
            <a:fillRect/>
          </a:stretch>
        </p:blipFill>
        <p:spPr>
          <a:xfrm>
            <a:off x="7385484" y="0"/>
            <a:ext cx="4806525" cy="5827512"/>
          </a:xfrm>
          <a:prstGeom prst="rect">
            <a:avLst/>
          </a:prstGeom>
          <a:noFill/>
          <a:ln>
            <a:noFill/>
          </a:ln>
        </p:spPr>
      </p:pic>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15"/>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213" name="Google Shape;213;p15"/>
          <p:cNvSpPr txBox="1"/>
          <p:nvPr>
            <p:ph type="title" idx="4294967295"/>
          </p:nvPr>
        </p:nvSpPr>
        <p:spPr>
          <a:xfrm>
            <a:off x="2166659" y="1463581"/>
            <a:ext cx="6066367" cy="649817"/>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3200"/>
              <a:buFont typeface="Playfair Display"/>
              <a:buNone/>
            </a:pPr>
            <a:r>
              <a:rPr lang="en-IN" sz="4265"/>
              <a:t>Cs of Communication</a:t>
            </a:r>
            <a:endParaRPr sz="4265"/>
          </a:p>
        </p:txBody>
      </p:sp>
      <p:sp>
        <p:nvSpPr>
          <p:cNvPr id="214" name="Google Shape;214;p15"/>
          <p:cNvSpPr txBox="1"/>
          <p:nvPr>
            <p:ph type="body" idx="4294967295"/>
          </p:nvPr>
        </p:nvSpPr>
        <p:spPr>
          <a:xfrm>
            <a:off x="3211365" y="2461684"/>
            <a:ext cx="3528483" cy="4032251"/>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600"/>
              </a:spcBef>
              <a:spcAft>
                <a:spcPts val="0"/>
              </a:spcAft>
              <a:buClr>
                <a:schemeClr val="accent2"/>
              </a:buClr>
              <a:buSzPts val="2000"/>
              <a:buFont typeface="Inter"/>
              <a:buChar char="✓"/>
            </a:pPr>
            <a:r>
              <a:rPr lang="en-IN"/>
              <a:t>Clarity</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Completeness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Conciseness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Consideration</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Correctness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Concreteness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Courtesy</a:t>
            </a:r>
            <a:endParaRPr lang="en-IN"/>
          </a:p>
          <a:p>
            <a:pPr marL="457200" lvl="0" indent="-228600" algn="l" rtl="0">
              <a:lnSpc>
                <a:spcPct val="115000"/>
              </a:lnSpc>
              <a:spcBef>
                <a:spcPts val="600"/>
              </a:spcBef>
              <a:spcAft>
                <a:spcPts val="0"/>
              </a:spcAft>
              <a:buClr>
                <a:schemeClr val="accent2"/>
              </a:buClr>
              <a:buSzPts val="2000"/>
              <a:buFont typeface="Inter"/>
              <a:buNone/>
            </a:pPr>
          </a:p>
        </p:txBody>
      </p:sp>
      <p:sp>
        <p:nvSpPr>
          <p:cNvPr id="215" name="Google Shape;215;p15"/>
          <p:cNvSpPr txBox="1"/>
          <p:nvPr/>
        </p:nvSpPr>
        <p:spPr>
          <a:xfrm>
            <a:off x="260279" y="0"/>
            <a:ext cx="1205501" cy="4224020"/>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IN" sz="26665" b="1" i="0" u="none" strike="noStrike" cap="none">
                <a:solidFill>
                  <a:schemeClr val="accent1"/>
                </a:solidFill>
                <a:latin typeface="Arial"/>
                <a:ea typeface="Arial"/>
                <a:cs typeface="Arial"/>
                <a:sym typeface="Arial"/>
              </a:rPr>
              <a:t>7</a:t>
            </a:r>
            <a:endParaRPr lang="en-IN" sz="26665" b="1" i="0" u="none" strike="noStrike" cap="none">
              <a:solidFill>
                <a:schemeClr val="accent1"/>
              </a:solidFill>
              <a:latin typeface="Arial"/>
              <a:ea typeface="Arial"/>
              <a:cs typeface="Arial"/>
              <a:sym typeface="Arial"/>
            </a:endParaRPr>
          </a:p>
        </p:txBody>
      </p:sp>
      <p:pic>
        <p:nvPicPr>
          <p:cNvPr id="216" name="Google Shape;216;p15"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75" name="Shape 275"/>
        <p:cNvGrpSpPr/>
        <p:nvPr/>
      </p:nvGrpSpPr>
      <p:grpSpPr>
        <a:xfrm>
          <a:off x="0" y="0"/>
          <a:ext cx="0" cy="0"/>
          <a:chOff x="0" y="0"/>
          <a:chExt cx="0" cy="0"/>
        </a:xfrm>
      </p:grpSpPr>
      <p:sp>
        <p:nvSpPr>
          <p:cNvPr id="276" name="Google Shape;276;p22"/>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Useful Tips</a:t>
            </a:r>
            <a:endParaRPr lang="en-IN"/>
          </a:p>
        </p:txBody>
      </p:sp>
      <p:sp>
        <p:nvSpPr>
          <p:cNvPr id="277" name="Google Shape;277;p22"/>
          <p:cNvSpPr/>
          <p:nvPr/>
        </p:nvSpPr>
        <p:spPr>
          <a:xfrm>
            <a:off x="131855" y="1924928"/>
            <a:ext cx="7599667" cy="37148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121900" tIns="60933" rIns="121900" bIns="60933" anchor="ctr" anchorCtr="1">
            <a:noAutofit/>
          </a:bodyPr>
          <a:lstStyle/>
          <a:p>
            <a:pPr marL="114300" marR="0" lvl="1" indent="-114300" algn="l" rtl="0">
              <a:lnSpc>
                <a:spcPct val="75000"/>
              </a:lnSpc>
              <a:spcBef>
                <a:spcPts val="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Give all necessary information </a:t>
            </a:r>
            <a:endParaRPr sz="28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Answer all questions asked</a:t>
            </a:r>
            <a:endParaRPr sz="28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Give additional information when desirable</a:t>
            </a:r>
            <a:endParaRPr lang="en-IN" sz="2800" b="0" i="0" u="none" strike="noStrike" cap="none">
              <a:solidFill>
                <a:srgbClr val="000000"/>
              </a:solidFill>
              <a:latin typeface="Arial"/>
              <a:ea typeface="Arial"/>
              <a:cs typeface="Arial"/>
              <a:sym typeface="Arial"/>
            </a:endParaRPr>
          </a:p>
        </p:txBody>
      </p:sp>
      <p:sp>
        <p:nvSpPr>
          <p:cNvPr id="278" name="Google Shape;278;p22"/>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pic>
        <p:nvPicPr>
          <p:cNvPr id="279" name="Google Shape;279;p22"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84" name="Google Shape;284;p23"/>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Examples</a:t>
            </a:r>
            <a:endParaRPr lang="en-IN"/>
          </a:p>
        </p:txBody>
      </p:sp>
      <p:sp>
        <p:nvSpPr>
          <p:cNvPr id="285" name="Google Shape;285;p23"/>
          <p:cNvSpPr txBox="1"/>
          <p:nvPr>
            <p:ph type="body" idx="1"/>
          </p:nvPr>
        </p:nvSpPr>
        <p:spPr>
          <a:xfrm>
            <a:off x="1140367" y="2008467"/>
            <a:ext cx="2834400" cy="3819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600"/>
              </a:spcBef>
              <a:spcAft>
                <a:spcPts val="0"/>
              </a:spcAft>
              <a:buSzPts val="1600"/>
              <a:buChar char="✓"/>
            </a:pPr>
            <a:r>
              <a:rPr lang="en-IN" sz="2800"/>
              <a:t>How come my request for an interview letter did not receive a response?</a:t>
            </a:r>
            <a:endParaRPr sz="2800"/>
          </a:p>
          <a:p>
            <a:pPr marL="457200" lvl="0" indent="-228600" algn="l" rtl="0">
              <a:lnSpc>
                <a:spcPct val="115000"/>
              </a:lnSpc>
              <a:spcBef>
                <a:spcPts val="600"/>
              </a:spcBef>
              <a:spcAft>
                <a:spcPts val="0"/>
              </a:spcAft>
              <a:buSzPts val="1600"/>
              <a:buNone/>
            </a:pPr>
            <a:endParaRPr sz="2800"/>
          </a:p>
          <a:p>
            <a:pPr marL="457200" lvl="0" indent="-228600" algn="l" rtl="0">
              <a:lnSpc>
                <a:spcPct val="115000"/>
              </a:lnSpc>
              <a:spcBef>
                <a:spcPts val="600"/>
              </a:spcBef>
              <a:spcAft>
                <a:spcPts val="0"/>
              </a:spcAft>
              <a:buSzPts val="1600"/>
              <a:buNone/>
            </a:pPr>
            <a:endParaRPr sz="2800"/>
          </a:p>
        </p:txBody>
      </p:sp>
      <p:sp>
        <p:nvSpPr>
          <p:cNvPr id="286" name="Google Shape;286;p23"/>
          <p:cNvSpPr txBox="1"/>
          <p:nvPr>
            <p:ph type="body" idx="2"/>
          </p:nvPr>
        </p:nvSpPr>
        <p:spPr>
          <a:xfrm>
            <a:off x="4372167" y="2008467"/>
            <a:ext cx="2834400" cy="3819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600"/>
              </a:spcBef>
              <a:spcAft>
                <a:spcPts val="0"/>
              </a:spcAft>
              <a:buSzPts val="1600"/>
              <a:buChar char="✓"/>
            </a:pPr>
            <a:r>
              <a:rPr lang="en-IN" sz="2800"/>
              <a:t>When was letter sent? Who sent it? To whom was it sent? </a:t>
            </a:r>
            <a:endParaRPr sz="2800"/>
          </a:p>
          <a:p>
            <a:pPr marL="114300" lvl="0" indent="0" algn="l" rtl="0">
              <a:lnSpc>
                <a:spcPct val="115000"/>
              </a:lnSpc>
              <a:spcBef>
                <a:spcPts val="600"/>
              </a:spcBef>
              <a:spcAft>
                <a:spcPts val="0"/>
              </a:spcAft>
              <a:buSzPts val="1600"/>
              <a:buNone/>
            </a:pPr>
            <a:endParaRPr sz="2800">
              <a:solidFill>
                <a:srgbClr val="00B050"/>
              </a:solidFill>
              <a:latin typeface="Arial"/>
              <a:ea typeface="Arial"/>
              <a:cs typeface="Arial"/>
              <a:sym typeface="Arial"/>
            </a:endParaRPr>
          </a:p>
          <a:p>
            <a:pPr marL="114300" lvl="0" indent="0" algn="l" rtl="0">
              <a:lnSpc>
                <a:spcPct val="115000"/>
              </a:lnSpc>
              <a:spcBef>
                <a:spcPts val="600"/>
              </a:spcBef>
              <a:spcAft>
                <a:spcPts val="0"/>
              </a:spcAft>
              <a:buSzPts val="1600"/>
              <a:buNone/>
            </a:pPr>
            <a:r>
              <a:rPr lang="en-IN" sz="2800" b="1">
                <a:solidFill>
                  <a:srgbClr val="00B050"/>
                </a:solidFill>
                <a:latin typeface="Arial"/>
                <a:ea typeface="Arial"/>
                <a:cs typeface="Arial"/>
                <a:sym typeface="Arial"/>
              </a:rPr>
              <a:t>	</a:t>
            </a:r>
            <a:endParaRPr lang="en-IN" sz="2800" b="1">
              <a:solidFill>
                <a:srgbClr val="00B050"/>
              </a:solidFill>
              <a:latin typeface="Arial"/>
              <a:ea typeface="Arial"/>
              <a:cs typeface="Arial"/>
              <a:sym typeface="Arial"/>
            </a:endParaRPr>
          </a:p>
        </p:txBody>
      </p:sp>
      <p:sp>
        <p:nvSpPr>
          <p:cNvPr id="287" name="Google Shape;287;p23"/>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288" name="Google Shape;288;p23"/>
          <p:cNvSpPr/>
          <p:nvPr/>
        </p:nvSpPr>
        <p:spPr>
          <a:xfrm>
            <a:off x="1484053" y="4832893"/>
            <a:ext cx="1219200" cy="1219200"/>
          </a:xfrm>
          <a:prstGeom prst="mathMultiply">
            <a:avLst>
              <a:gd name="adj1" fmla="val 23520"/>
            </a:avLst>
          </a:prstGeom>
          <a:solidFill>
            <a:schemeClr val="accent1"/>
          </a:solidFill>
          <a:ln w="25400" cap="flat" cmpd="sng">
            <a:solidFill>
              <a:srgbClr val="BA877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5" b="0" i="0" u="none" strike="noStrike" cap="none">
              <a:solidFill>
                <a:schemeClr val="lt1"/>
              </a:solidFill>
              <a:latin typeface="Arial"/>
              <a:ea typeface="Arial"/>
              <a:cs typeface="Arial"/>
              <a:sym typeface="Arial"/>
            </a:endParaRPr>
          </a:p>
        </p:txBody>
      </p:sp>
      <p:sp>
        <p:nvSpPr>
          <p:cNvPr id="289" name="Google Shape;289;p23"/>
          <p:cNvSpPr/>
          <p:nvPr/>
        </p:nvSpPr>
        <p:spPr>
          <a:xfrm rot="7914874" flipH="1">
            <a:off x="5447041" y="4678476"/>
            <a:ext cx="1351992" cy="774756"/>
          </a:xfrm>
          <a:prstGeom prst="halfFrame">
            <a:avLst>
              <a:gd name="adj1" fmla="val 33333"/>
              <a:gd name="adj2" fmla="val 33333"/>
            </a:avLst>
          </a:prstGeom>
          <a:solidFill>
            <a:srgbClr val="00B050"/>
          </a:solidFill>
          <a:ln w="25400" cap="flat" cmpd="sng">
            <a:solidFill>
              <a:srgbClr val="BA877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5" b="0" i="0" u="none" strike="noStrike" cap="none">
              <a:solidFill>
                <a:schemeClr val="dk1"/>
              </a:solidFill>
              <a:latin typeface="Arial"/>
              <a:ea typeface="Arial"/>
              <a:cs typeface="Arial"/>
              <a:sym typeface="Arial"/>
            </a:endParaRPr>
          </a:p>
        </p:txBody>
      </p:sp>
      <p:pic>
        <p:nvPicPr>
          <p:cNvPr id="290" name="Google Shape;290;p23"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
        <p:nvSpPr>
          <p:cNvPr id="4" name="Text Placeholder 3"/>
          <p:cNvSpPr/>
          <p:nvPr>
            <p:ph type="body" idx="2"/>
          </p:nvPr>
        </p:nvSpPr>
        <p:spPr/>
        <p:txBody>
          <a:bodyPr/>
          <a:p>
            <a:endParaRPr lang="en-US"/>
          </a:p>
        </p:txBody>
      </p:sp>
      <p:sp>
        <p:nvSpPr>
          <p:cNvPr id="5" name="Text Box 4"/>
          <p:cNvSpPr txBox="1"/>
          <p:nvPr/>
        </p:nvSpPr>
        <p:spPr>
          <a:xfrm>
            <a:off x="422275" y="473075"/>
            <a:ext cx="7000240" cy="5939155"/>
          </a:xfrm>
          <a:prstGeom prst="rect">
            <a:avLst/>
          </a:prstGeom>
          <a:noFill/>
        </p:spPr>
        <p:txBody>
          <a:bodyPr wrap="square" rtlCol="0" anchor="t">
            <a:spAutoFit/>
          </a:bodyPr>
          <a:p>
            <a:r>
              <a:rPr lang="en-US" sz="2000"/>
              <a:t>Dear Bharat,</a:t>
            </a:r>
            <a:endParaRPr lang="en-US" sz="2000"/>
          </a:p>
          <a:p>
            <a:endParaRPr lang="en-US" sz="2000"/>
          </a:p>
          <a:p>
            <a:r>
              <a:rPr lang="en-US" sz="2000"/>
              <a:t>I wanted to talk about the video editing ideas we sort of planned out the other day. Don’t you think it would make a lot of sense to also add additional elements to the videos? I mean, I think that would sort of improve the quality of the videos as well as have a stronger impact on the client’s message.</a:t>
            </a:r>
            <a:endParaRPr lang="en-US" sz="2000"/>
          </a:p>
          <a:p>
            <a:endParaRPr lang="en-US" sz="2000"/>
          </a:p>
          <a:p>
            <a:r>
              <a:rPr lang="en-US" sz="2000"/>
              <a:t>For instance, we could add a dissolve transition to each movie, which would then give it a seamless flow. This would then make the video cleaner and be more appealing in the minds of the people. The impact would just be a lot greater. This makes a lot more sense according to me.</a:t>
            </a:r>
            <a:endParaRPr lang="en-US" sz="2000"/>
          </a:p>
          <a:p>
            <a:endParaRPr lang="en-US" sz="2000"/>
          </a:p>
          <a:p>
            <a:r>
              <a:rPr lang="en-US" sz="2000"/>
              <a:t>What do you think?</a:t>
            </a:r>
            <a:endParaRPr lang="en-US" sz="2000"/>
          </a:p>
          <a:p>
            <a:endParaRPr lang="en-US" sz="2000"/>
          </a:p>
          <a:p>
            <a:r>
              <a:rPr lang="en-US" sz="2000"/>
              <a:t>Regards</a:t>
            </a:r>
            <a:endParaRPr lang="en-US" sz="2000"/>
          </a:p>
          <a:p>
            <a:endParaRPr lang="en-US" sz="2000"/>
          </a:p>
          <a:p>
            <a:r>
              <a:rPr lang="en-US" sz="2000"/>
              <a:t>Aaron</a:t>
            </a:r>
            <a:endParaRPr lang="en-US" sz="200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
        <p:nvSpPr>
          <p:cNvPr id="4" name="Text Placeholder 3"/>
          <p:cNvSpPr/>
          <p:nvPr>
            <p:ph type="body" idx="2"/>
          </p:nvPr>
        </p:nvSpPr>
        <p:spPr/>
        <p:txBody>
          <a:bodyPr/>
          <a:p>
            <a:endParaRPr lang="en-US"/>
          </a:p>
        </p:txBody>
      </p:sp>
      <p:sp>
        <p:nvSpPr>
          <p:cNvPr id="5" name="Text Box 4"/>
          <p:cNvSpPr txBox="1"/>
          <p:nvPr/>
        </p:nvSpPr>
        <p:spPr>
          <a:xfrm>
            <a:off x="323850" y="243840"/>
            <a:ext cx="6882765" cy="6369685"/>
          </a:xfrm>
          <a:prstGeom prst="rect">
            <a:avLst/>
          </a:prstGeom>
          <a:noFill/>
        </p:spPr>
        <p:txBody>
          <a:bodyPr wrap="square" rtlCol="0" anchor="t">
            <a:spAutoFit/>
          </a:bodyPr>
          <a:p>
            <a:r>
              <a:rPr lang="en-US" sz="2400"/>
              <a:t>Dear Bharat,</a:t>
            </a:r>
            <a:endParaRPr lang="en-US" sz="2400"/>
          </a:p>
          <a:p>
            <a:endParaRPr lang="en-US" sz="2400"/>
          </a:p>
          <a:p>
            <a:r>
              <a:rPr lang="en-US" sz="2400"/>
              <a:t>I wanted to discuss the video editing ideas we planned out yesterday. It would be better to add additional elements to the video in order to have a stronger impact on the client’s message.</a:t>
            </a:r>
            <a:endParaRPr lang="en-US" sz="2400"/>
          </a:p>
          <a:p>
            <a:endParaRPr lang="en-US" sz="2400"/>
          </a:p>
          <a:p>
            <a:r>
              <a:rPr lang="en-US" sz="2400"/>
              <a:t>A dissolve transition would give a seamless flow to each movie and make the videos cleaner and appealing in the minds of the target audience.</a:t>
            </a:r>
            <a:endParaRPr lang="en-US" sz="2400"/>
          </a:p>
          <a:p>
            <a:endParaRPr lang="en-US" sz="2400"/>
          </a:p>
          <a:p>
            <a:r>
              <a:rPr lang="en-US" sz="2400"/>
              <a:t>What do you think?</a:t>
            </a:r>
            <a:endParaRPr lang="en-US" sz="2400"/>
          </a:p>
          <a:p>
            <a:endParaRPr lang="en-US" sz="2400"/>
          </a:p>
          <a:p>
            <a:r>
              <a:rPr lang="en-US" sz="2400"/>
              <a:t>Regards</a:t>
            </a:r>
            <a:endParaRPr lang="en-US" sz="2400"/>
          </a:p>
          <a:p>
            <a:endParaRPr lang="en-US" sz="2400"/>
          </a:p>
          <a:p>
            <a:r>
              <a:rPr lang="en-US" sz="2400"/>
              <a:t>Aaron</a:t>
            </a:r>
            <a:endParaRPr lang="en-US" sz="2400"/>
          </a:p>
          <a:p>
            <a:endParaRPr lang="en-US" sz="24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24"/>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296" name="Google Shape;296;p24"/>
          <p:cNvSpPr txBox="1"/>
          <p:nvPr>
            <p:ph type="body" idx="4294967295"/>
          </p:nvPr>
        </p:nvSpPr>
        <p:spPr>
          <a:xfrm>
            <a:off x="3379509" y="2113399"/>
            <a:ext cx="5554395" cy="3714749"/>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600"/>
              </a:spcBef>
              <a:spcAft>
                <a:spcPts val="0"/>
              </a:spcAft>
              <a:buClr>
                <a:schemeClr val="accent2"/>
              </a:buClr>
              <a:buSzPts val="2000"/>
              <a:buFont typeface="Inter"/>
              <a:buChar char="✓"/>
            </a:pPr>
            <a:r>
              <a:rPr lang="en-IN"/>
              <a:t>Clarity</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Completeness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sz="5865">
                <a:solidFill>
                  <a:schemeClr val="accent6"/>
                </a:solidFill>
              </a:rPr>
              <a:t>Conciseness</a:t>
            </a:r>
            <a:endParaRPr lang="en-IN" sz="5865">
              <a:solidFill>
                <a:schemeClr val="accent6"/>
              </a:solidFill>
            </a:endParaRPr>
          </a:p>
          <a:p>
            <a:pPr marL="457200" lvl="0" indent="-355600" algn="l" rtl="0">
              <a:lnSpc>
                <a:spcPct val="115000"/>
              </a:lnSpc>
              <a:spcBef>
                <a:spcPts val="600"/>
              </a:spcBef>
              <a:spcAft>
                <a:spcPts val="0"/>
              </a:spcAft>
              <a:buClr>
                <a:schemeClr val="accent2"/>
              </a:buClr>
              <a:buSzPts val="2000"/>
              <a:buFont typeface="Inter"/>
              <a:buChar char="✓"/>
            </a:pPr>
            <a:r>
              <a:rPr lang="en-IN"/>
              <a:t>Consideration</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Correctness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Concreteness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Courtesy</a:t>
            </a:r>
            <a:endParaRPr lang="en-IN"/>
          </a:p>
          <a:p>
            <a:pPr marL="457200" lvl="0" indent="-228600" algn="l" rtl="0">
              <a:lnSpc>
                <a:spcPct val="115000"/>
              </a:lnSpc>
              <a:spcBef>
                <a:spcPts val="600"/>
              </a:spcBef>
              <a:spcAft>
                <a:spcPts val="0"/>
              </a:spcAft>
              <a:buClr>
                <a:schemeClr val="accent2"/>
              </a:buClr>
              <a:buSzPts val="2000"/>
              <a:buFont typeface="Inter"/>
              <a:buNone/>
            </a:pPr>
          </a:p>
        </p:txBody>
      </p:sp>
      <p:pic>
        <p:nvPicPr>
          <p:cNvPr id="297" name="Google Shape;297;p24"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
        <p:nvSpPr>
          <p:cNvPr id="298" name="Google Shape;298;p24"/>
          <p:cNvSpPr txBox="1"/>
          <p:nvPr/>
        </p:nvSpPr>
        <p:spPr>
          <a:xfrm>
            <a:off x="2166659" y="1463581"/>
            <a:ext cx="6066367" cy="649817"/>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200"/>
              <a:buFont typeface="Playfair Display"/>
              <a:buNone/>
            </a:pPr>
            <a:r>
              <a:rPr lang="en-IN" sz="4265" b="0" i="0" u="none" strike="noStrike" cap="none">
                <a:solidFill>
                  <a:schemeClr val="dk1"/>
                </a:solidFill>
                <a:latin typeface="Playfair Display"/>
                <a:ea typeface="Playfair Display"/>
                <a:cs typeface="Playfair Display"/>
                <a:sym typeface="Playfair Display"/>
              </a:rPr>
              <a:t>Cs of Communication</a:t>
            </a:r>
            <a:endParaRPr sz="4265" b="0" i="0" u="none" strike="noStrike" cap="none">
              <a:solidFill>
                <a:schemeClr val="dk1"/>
              </a:solidFill>
              <a:latin typeface="Playfair Display"/>
              <a:ea typeface="Playfair Display"/>
              <a:cs typeface="Playfair Display"/>
              <a:sym typeface="Playfair Display"/>
            </a:endParaRPr>
          </a:p>
        </p:txBody>
      </p:sp>
      <p:sp>
        <p:nvSpPr>
          <p:cNvPr id="299" name="Google Shape;299;p24"/>
          <p:cNvSpPr txBox="1"/>
          <p:nvPr/>
        </p:nvSpPr>
        <p:spPr>
          <a:xfrm>
            <a:off x="260279" y="0"/>
            <a:ext cx="1205501" cy="4224020"/>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IN" sz="26665" b="1" i="0" u="none" strike="noStrike" cap="none">
                <a:solidFill>
                  <a:schemeClr val="accent1"/>
                </a:solidFill>
                <a:latin typeface="Arial"/>
                <a:ea typeface="Arial"/>
                <a:cs typeface="Arial"/>
                <a:sym typeface="Arial"/>
              </a:rPr>
              <a:t>7</a:t>
            </a:r>
            <a:endParaRPr lang="en-IN" sz="26665" b="1" i="0" u="none" strike="noStrike" cap="none">
              <a:solidFill>
                <a:schemeClr val="accent1"/>
              </a:solidFill>
              <a:latin typeface="Arial"/>
              <a:ea typeface="Arial"/>
              <a:cs typeface="Arial"/>
              <a:sym typeface="Aria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16" name="Shape 316"/>
        <p:cNvGrpSpPr/>
        <p:nvPr/>
      </p:nvGrpSpPr>
      <p:grpSpPr>
        <a:xfrm>
          <a:off x="0" y="0"/>
          <a:ext cx="0" cy="0"/>
          <a:chOff x="0" y="0"/>
          <a:chExt cx="0" cy="0"/>
        </a:xfrm>
      </p:grpSpPr>
      <p:sp>
        <p:nvSpPr>
          <p:cNvPr id="317" name="Google Shape;317;p26"/>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Useful Tips</a:t>
            </a:r>
            <a:endParaRPr lang="en-IN"/>
          </a:p>
        </p:txBody>
      </p:sp>
      <p:sp>
        <p:nvSpPr>
          <p:cNvPr id="318" name="Google Shape;318;p26"/>
          <p:cNvSpPr/>
          <p:nvPr/>
        </p:nvSpPr>
        <p:spPr>
          <a:xfrm>
            <a:off x="256900" y="2081236"/>
            <a:ext cx="7599667" cy="37148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121900" tIns="60933" rIns="121900" bIns="60933" anchor="ctr" anchorCtr="1">
            <a:noAutofit/>
          </a:bodyPr>
          <a:lstStyle/>
          <a:p>
            <a:pPr marL="114300" marR="0" lvl="1" indent="-114300" algn="l" rtl="0">
              <a:lnSpc>
                <a:spcPct val="75000"/>
              </a:lnSpc>
              <a:spcBef>
                <a:spcPts val="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Eliminate wordy expression</a:t>
            </a:r>
            <a:endParaRPr sz="28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Incorporate only relevant information</a:t>
            </a:r>
            <a:endParaRPr sz="28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Avoid redundancy</a:t>
            </a:r>
            <a:endParaRPr lang="en-IN" sz="2800" b="0" i="0" u="none" strike="noStrike" cap="none">
              <a:solidFill>
                <a:srgbClr val="000000"/>
              </a:solidFill>
              <a:latin typeface="Arial"/>
              <a:ea typeface="Arial"/>
              <a:cs typeface="Arial"/>
              <a:sym typeface="Arial"/>
            </a:endParaRPr>
          </a:p>
        </p:txBody>
      </p:sp>
      <p:sp>
        <p:nvSpPr>
          <p:cNvPr id="319" name="Google Shape;319;p26"/>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pic>
        <p:nvPicPr>
          <p:cNvPr id="320" name="Google Shape;320;p26"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24" name="Shape 324"/>
        <p:cNvGrpSpPr/>
        <p:nvPr/>
      </p:nvGrpSpPr>
      <p:grpSpPr>
        <a:xfrm>
          <a:off x="0" y="0"/>
          <a:ext cx="0" cy="0"/>
          <a:chOff x="0" y="0"/>
          <a:chExt cx="0" cy="0"/>
        </a:xfrm>
      </p:grpSpPr>
      <p:sp>
        <p:nvSpPr>
          <p:cNvPr id="325" name="Google Shape;325;p27"/>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Examples</a:t>
            </a:r>
            <a:endParaRPr lang="en-IN"/>
          </a:p>
        </p:txBody>
      </p:sp>
      <p:sp>
        <p:nvSpPr>
          <p:cNvPr id="326" name="Google Shape;326;p27"/>
          <p:cNvSpPr txBox="1"/>
          <p:nvPr>
            <p:ph type="body" idx="1"/>
          </p:nvPr>
        </p:nvSpPr>
        <p:spPr>
          <a:xfrm>
            <a:off x="468923" y="2008467"/>
            <a:ext cx="4017108" cy="3819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600"/>
              </a:spcBef>
              <a:spcAft>
                <a:spcPts val="0"/>
              </a:spcAft>
              <a:buSzPts val="1600"/>
              <a:buChar char="✓"/>
            </a:pPr>
            <a:r>
              <a:rPr lang="en-IN"/>
              <a:t>We hereby wish to let you know that our company is pleased with the confidence you have reposed in us.</a:t>
            </a:r>
            <a:endParaRPr lang="en-IN"/>
          </a:p>
          <a:p>
            <a:pPr marL="457200" lvl="0" indent="-330200" algn="l" rtl="0">
              <a:lnSpc>
                <a:spcPct val="115000"/>
              </a:lnSpc>
              <a:spcBef>
                <a:spcPts val="600"/>
              </a:spcBef>
              <a:spcAft>
                <a:spcPts val="0"/>
              </a:spcAft>
              <a:buSzPts val="1600"/>
              <a:buChar char="✓"/>
            </a:pPr>
            <a:r>
              <a:rPr lang="en-IN"/>
              <a:t>At this time I am writing to you to enclose an interview card, which has been post-paid, for the purpose of arranging a convenient time when we might get together for a personal interview</a:t>
            </a:r>
            <a:endParaRPr lang="en-IN"/>
          </a:p>
          <a:p>
            <a:pPr marL="457200" lvl="0" indent="-228600" algn="l" rtl="0">
              <a:lnSpc>
                <a:spcPct val="115000"/>
              </a:lnSpc>
              <a:spcBef>
                <a:spcPts val="600"/>
              </a:spcBef>
              <a:spcAft>
                <a:spcPts val="0"/>
              </a:spcAft>
              <a:buSzPts val="1600"/>
              <a:buNone/>
            </a:pPr>
          </a:p>
        </p:txBody>
      </p:sp>
      <p:sp>
        <p:nvSpPr>
          <p:cNvPr id="327" name="Google Shape;327;p27"/>
          <p:cNvSpPr txBox="1"/>
          <p:nvPr>
            <p:ph type="body" idx="2"/>
          </p:nvPr>
        </p:nvSpPr>
        <p:spPr>
          <a:xfrm>
            <a:off x="4372165" y="2008467"/>
            <a:ext cx="3036817" cy="3819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600"/>
              </a:spcBef>
              <a:spcAft>
                <a:spcPts val="0"/>
              </a:spcAft>
              <a:buSzPts val="1600"/>
              <a:buChar char="✓"/>
            </a:pPr>
            <a:r>
              <a:rPr lang="en-IN"/>
              <a:t>We appreciate your confidence.</a:t>
            </a:r>
            <a:endParaRPr lang="en-IN"/>
          </a:p>
          <a:p>
            <a:pPr marL="457200" lvl="0" indent="-330200" algn="l" rtl="0">
              <a:lnSpc>
                <a:spcPct val="115000"/>
              </a:lnSpc>
              <a:spcBef>
                <a:spcPts val="600"/>
              </a:spcBef>
              <a:spcAft>
                <a:spcPts val="0"/>
              </a:spcAft>
              <a:buSzPts val="1600"/>
              <a:buChar char="✓"/>
            </a:pPr>
            <a:r>
              <a:rPr lang="en-IN"/>
              <a:t>Please return the enclosed interview card to setup a convenient time for an interview.</a:t>
            </a:r>
            <a:endParaRPr lang="en-IN"/>
          </a:p>
          <a:p>
            <a:pPr marL="114300" lvl="0" indent="0" algn="l" rtl="0">
              <a:lnSpc>
                <a:spcPct val="115000"/>
              </a:lnSpc>
              <a:spcBef>
                <a:spcPts val="600"/>
              </a:spcBef>
              <a:spcAft>
                <a:spcPts val="0"/>
              </a:spcAft>
              <a:buSzPts val="1600"/>
              <a:buNone/>
            </a:pPr>
            <a:endParaRPr>
              <a:solidFill>
                <a:srgbClr val="00B050"/>
              </a:solidFill>
              <a:latin typeface="Arial"/>
              <a:ea typeface="Arial"/>
              <a:cs typeface="Arial"/>
              <a:sym typeface="Arial"/>
            </a:endParaRPr>
          </a:p>
          <a:p>
            <a:pPr marL="114300" lvl="0" indent="0" algn="l" rtl="0">
              <a:lnSpc>
                <a:spcPct val="115000"/>
              </a:lnSpc>
              <a:spcBef>
                <a:spcPts val="600"/>
              </a:spcBef>
              <a:spcAft>
                <a:spcPts val="0"/>
              </a:spcAft>
              <a:buSzPts val="1600"/>
              <a:buNone/>
            </a:pPr>
            <a:r>
              <a:rPr lang="en-IN" b="1">
                <a:solidFill>
                  <a:srgbClr val="00B050"/>
                </a:solidFill>
                <a:latin typeface="Arial"/>
                <a:ea typeface="Arial"/>
                <a:cs typeface="Arial"/>
                <a:sym typeface="Arial"/>
              </a:rPr>
              <a:t>	</a:t>
            </a:r>
            <a:endParaRPr b="1">
              <a:solidFill>
                <a:srgbClr val="00B050"/>
              </a:solidFill>
            </a:endParaRPr>
          </a:p>
        </p:txBody>
      </p:sp>
      <p:sp>
        <p:nvSpPr>
          <p:cNvPr id="328" name="Google Shape;328;p27"/>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329" name="Google Shape;329;p27"/>
          <p:cNvSpPr/>
          <p:nvPr/>
        </p:nvSpPr>
        <p:spPr>
          <a:xfrm>
            <a:off x="4198475" y="5638800"/>
            <a:ext cx="1219200" cy="1219200"/>
          </a:xfrm>
          <a:prstGeom prst="mathMultiply">
            <a:avLst>
              <a:gd name="adj1" fmla="val 23520"/>
            </a:avLst>
          </a:prstGeom>
          <a:solidFill>
            <a:schemeClr val="accent1"/>
          </a:solidFill>
          <a:ln w="25400" cap="flat" cmpd="sng">
            <a:solidFill>
              <a:srgbClr val="BA877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5" b="0" i="0" u="none" strike="noStrike" cap="none">
              <a:solidFill>
                <a:schemeClr val="lt1"/>
              </a:solidFill>
              <a:latin typeface="Arial"/>
              <a:ea typeface="Arial"/>
              <a:cs typeface="Arial"/>
              <a:sym typeface="Arial"/>
            </a:endParaRPr>
          </a:p>
        </p:txBody>
      </p:sp>
      <p:sp>
        <p:nvSpPr>
          <p:cNvPr id="330" name="Google Shape;330;p27"/>
          <p:cNvSpPr/>
          <p:nvPr/>
        </p:nvSpPr>
        <p:spPr>
          <a:xfrm rot="7914874" flipH="1">
            <a:off x="6185919" y="4489608"/>
            <a:ext cx="1351992" cy="774756"/>
          </a:xfrm>
          <a:prstGeom prst="halfFrame">
            <a:avLst>
              <a:gd name="adj1" fmla="val 33333"/>
              <a:gd name="adj2" fmla="val 33333"/>
            </a:avLst>
          </a:prstGeom>
          <a:solidFill>
            <a:srgbClr val="00B050"/>
          </a:solidFill>
          <a:ln w="25400" cap="flat" cmpd="sng">
            <a:solidFill>
              <a:srgbClr val="BA877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5" b="0" i="0" u="none" strike="noStrike" cap="none">
              <a:solidFill>
                <a:schemeClr val="dk1"/>
              </a:solidFill>
              <a:latin typeface="Arial"/>
              <a:ea typeface="Arial"/>
              <a:cs typeface="Arial"/>
              <a:sym typeface="Arial"/>
            </a:endParaRPr>
          </a:p>
        </p:txBody>
      </p:sp>
      <p:pic>
        <p:nvPicPr>
          <p:cNvPr id="331" name="Google Shape;331;p27"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p28"/>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337" name="Google Shape;337;p28"/>
          <p:cNvSpPr txBox="1"/>
          <p:nvPr>
            <p:ph type="body" idx="4294967295"/>
          </p:nvPr>
        </p:nvSpPr>
        <p:spPr>
          <a:xfrm>
            <a:off x="3379509" y="2113399"/>
            <a:ext cx="5554395" cy="3714749"/>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600"/>
              </a:spcBef>
              <a:spcAft>
                <a:spcPts val="0"/>
              </a:spcAft>
              <a:buClr>
                <a:schemeClr val="accent2"/>
              </a:buClr>
              <a:buSzPts val="2000"/>
              <a:buFont typeface="Inter"/>
              <a:buChar char="✓"/>
            </a:pPr>
            <a:r>
              <a:rPr lang="en-IN"/>
              <a:t>Clarity</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Completeness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Conciseness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sz="5865">
                <a:solidFill>
                  <a:schemeClr val="accent6"/>
                </a:solidFill>
              </a:rPr>
              <a:t>Consideration</a:t>
            </a:r>
            <a:endParaRPr lang="en-IN" sz="5865">
              <a:solidFill>
                <a:schemeClr val="accent6"/>
              </a:solidFill>
            </a:endParaRPr>
          </a:p>
          <a:p>
            <a:pPr marL="457200" lvl="0" indent="-355600" algn="l" rtl="0">
              <a:lnSpc>
                <a:spcPct val="115000"/>
              </a:lnSpc>
              <a:spcBef>
                <a:spcPts val="600"/>
              </a:spcBef>
              <a:spcAft>
                <a:spcPts val="0"/>
              </a:spcAft>
              <a:buClr>
                <a:schemeClr val="accent2"/>
              </a:buClr>
              <a:buSzPts val="2000"/>
              <a:buFont typeface="Inter"/>
              <a:buChar char="✓"/>
            </a:pPr>
            <a:r>
              <a:rPr lang="en-IN"/>
              <a:t>Correctness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Concreteness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Courtesy</a:t>
            </a:r>
            <a:endParaRPr lang="en-IN"/>
          </a:p>
          <a:p>
            <a:pPr marL="457200" lvl="0" indent="-228600" algn="l" rtl="0">
              <a:lnSpc>
                <a:spcPct val="115000"/>
              </a:lnSpc>
              <a:spcBef>
                <a:spcPts val="600"/>
              </a:spcBef>
              <a:spcAft>
                <a:spcPts val="0"/>
              </a:spcAft>
              <a:buClr>
                <a:schemeClr val="accent2"/>
              </a:buClr>
              <a:buSzPts val="2000"/>
              <a:buFont typeface="Inter"/>
              <a:buNone/>
            </a:pPr>
          </a:p>
        </p:txBody>
      </p:sp>
      <p:pic>
        <p:nvPicPr>
          <p:cNvPr id="338" name="Google Shape;338;p28"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
        <p:nvSpPr>
          <p:cNvPr id="339" name="Google Shape;339;p28"/>
          <p:cNvSpPr txBox="1"/>
          <p:nvPr/>
        </p:nvSpPr>
        <p:spPr>
          <a:xfrm>
            <a:off x="2166659" y="1463581"/>
            <a:ext cx="6066367" cy="649817"/>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200"/>
              <a:buFont typeface="Playfair Display"/>
              <a:buNone/>
            </a:pPr>
            <a:r>
              <a:rPr lang="en-IN" sz="4265" b="0" i="0" u="none" strike="noStrike" cap="none">
                <a:solidFill>
                  <a:schemeClr val="dk1"/>
                </a:solidFill>
                <a:latin typeface="Playfair Display"/>
                <a:ea typeface="Playfair Display"/>
                <a:cs typeface="Playfair Display"/>
                <a:sym typeface="Playfair Display"/>
              </a:rPr>
              <a:t>Cs of Communication</a:t>
            </a:r>
            <a:endParaRPr sz="4265" b="0" i="0" u="none" strike="noStrike" cap="none">
              <a:solidFill>
                <a:schemeClr val="dk1"/>
              </a:solidFill>
              <a:latin typeface="Playfair Display"/>
              <a:ea typeface="Playfair Display"/>
              <a:cs typeface="Playfair Display"/>
              <a:sym typeface="Playfair Display"/>
            </a:endParaRPr>
          </a:p>
        </p:txBody>
      </p:sp>
      <p:sp>
        <p:nvSpPr>
          <p:cNvPr id="340" name="Google Shape;340;p28"/>
          <p:cNvSpPr txBox="1"/>
          <p:nvPr/>
        </p:nvSpPr>
        <p:spPr>
          <a:xfrm>
            <a:off x="260279" y="0"/>
            <a:ext cx="1205501" cy="4224020"/>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IN" sz="26665" b="1" i="0" u="none" strike="noStrike" cap="none">
                <a:solidFill>
                  <a:schemeClr val="accent1"/>
                </a:solidFill>
                <a:latin typeface="Arial"/>
                <a:ea typeface="Arial"/>
                <a:cs typeface="Arial"/>
                <a:sym typeface="Arial"/>
              </a:rPr>
              <a:t>7</a:t>
            </a:r>
            <a:endParaRPr lang="en-IN" sz="26665" b="1" i="0" u="none" strike="noStrike" cap="none">
              <a:solidFill>
                <a:schemeClr val="accent1"/>
              </a:solidFill>
              <a:latin typeface="Arial"/>
              <a:ea typeface="Arial"/>
              <a:cs typeface="Arial"/>
              <a:sym typeface="Aria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45" name="Google Shape;345;p29"/>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Consideration</a:t>
            </a:r>
            <a:endParaRPr lang="en-IN"/>
          </a:p>
        </p:txBody>
      </p:sp>
      <p:sp>
        <p:nvSpPr>
          <p:cNvPr id="346" name="Google Shape;346;p29"/>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1600"/>
            </a:fld>
            <a:endParaRPr lang="en-IN" sz="1600"/>
          </a:p>
        </p:txBody>
      </p:sp>
      <p:sp>
        <p:nvSpPr>
          <p:cNvPr id="347" name="Google Shape;347;p29"/>
          <p:cNvSpPr/>
          <p:nvPr/>
        </p:nvSpPr>
        <p:spPr>
          <a:xfrm>
            <a:off x="538255" y="2049975"/>
            <a:ext cx="7034000" cy="37148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121900" tIns="60933" rIns="121900" bIns="60933" anchor="ctr" anchorCtr="1">
            <a:noAutofit/>
          </a:bodyPr>
          <a:lstStyle/>
          <a:p>
            <a:pPr marL="114300" marR="0" lvl="1" indent="-114300" algn="l" rtl="0">
              <a:lnSpc>
                <a:spcPct val="75000"/>
              </a:lnSpc>
              <a:spcBef>
                <a:spcPts val="0"/>
              </a:spcBef>
              <a:spcAft>
                <a:spcPts val="0"/>
              </a:spcAft>
              <a:buClr>
                <a:srgbClr val="000000"/>
              </a:buClr>
              <a:buSzPts val="1400"/>
              <a:buFont typeface="Arial"/>
              <a:buChar char="•"/>
            </a:pPr>
            <a:r>
              <a:rPr lang="en-IN" sz="3200" b="0" i="0" u="none" strike="noStrike" cap="none">
                <a:solidFill>
                  <a:srgbClr val="000000"/>
                </a:solidFill>
                <a:latin typeface="Arial"/>
                <a:ea typeface="Arial"/>
                <a:cs typeface="Arial"/>
                <a:sym typeface="Arial"/>
              </a:rPr>
              <a:t>Stepping into others shoes</a:t>
            </a:r>
            <a:endParaRPr sz="32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3200" b="0" i="0" u="none" strike="noStrike" cap="none">
                <a:solidFill>
                  <a:srgbClr val="000000"/>
                </a:solidFill>
                <a:latin typeface="Arial"/>
                <a:ea typeface="Arial"/>
                <a:cs typeface="Arial"/>
                <a:sym typeface="Arial"/>
              </a:rPr>
              <a:t>Monitoring their thoughts, feelings, perspectives</a:t>
            </a:r>
            <a:endParaRPr lang="en-IN" sz="3200" b="0" i="0" u="none" strike="noStrike" cap="none">
              <a:solidFill>
                <a:srgbClr val="000000"/>
              </a:solidFill>
              <a:latin typeface="Arial"/>
              <a:ea typeface="Arial"/>
              <a:cs typeface="Arial"/>
              <a:sym typeface="Arial"/>
            </a:endParaRPr>
          </a:p>
        </p:txBody>
      </p:sp>
      <p:pic>
        <p:nvPicPr>
          <p:cNvPr id="348" name="Google Shape;348;p29"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Useful Tips</a:t>
            </a:r>
            <a:endParaRPr lang="en-IN"/>
          </a:p>
        </p:txBody>
      </p:sp>
      <p:sp>
        <p:nvSpPr>
          <p:cNvPr id="354" name="Google Shape;354;p30"/>
          <p:cNvSpPr/>
          <p:nvPr/>
        </p:nvSpPr>
        <p:spPr>
          <a:xfrm>
            <a:off x="373567" y="1987452"/>
            <a:ext cx="7599667" cy="37148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121900" tIns="60933" rIns="121900" bIns="60933" anchor="ctr" anchorCtr="1">
            <a:noAutofit/>
          </a:bodyPr>
          <a:lstStyle/>
          <a:p>
            <a:pPr marL="114300" marR="0" lvl="1" indent="-114300" algn="l" rtl="0">
              <a:lnSpc>
                <a:spcPct val="75000"/>
              </a:lnSpc>
              <a:spcBef>
                <a:spcPts val="0"/>
              </a:spcBef>
              <a:spcAft>
                <a:spcPts val="0"/>
              </a:spcAft>
              <a:buClr>
                <a:srgbClr val="000000"/>
              </a:buClr>
              <a:buSzPts val="1400"/>
              <a:buFont typeface="Arial"/>
              <a:buChar char="•"/>
            </a:pPr>
            <a:r>
              <a:rPr lang="en-IN" sz="3200" b="0" i="0" u="none" strike="noStrike" cap="none">
                <a:solidFill>
                  <a:srgbClr val="000000"/>
                </a:solidFill>
                <a:latin typeface="Arial"/>
                <a:ea typeface="Arial"/>
                <a:cs typeface="Arial"/>
                <a:sym typeface="Arial"/>
              </a:rPr>
              <a:t>Show audience benefit </a:t>
            </a:r>
            <a:endParaRPr sz="32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32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3200" b="0" i="0" u="none" strike="noStrike" cap="none">
                <a:solidFill>
                  <a:srgbClr val="000000"/>
                </a:solidFill>
                <a:latin typeface="Arial"/>
                <a:ea typeface="Arial"/>
                <a:cs typeface="Arial"/>
                <a:sym typeface="Arial"/>
              </a:rPr>
              <a:t>Use positive words</a:t>
            </a:r>
            <a:endParaRPr sz="32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32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3200" b="0" i="0" u="none" strike="noStrike" cap="none">
                <a:solidFill>
                  <a:srgbClr val="000000"/>
                </a:solidFill>
                <a:latin typeface="Arial"/>
                <a:ea typeface="Arial"/>
                <a:cs typeface="Arial"/>
                <a:sym typeface="Arial"/>
              </a:rPr>
              <a:t>Respect others point of view</a:t>
            </a:r>
            <a:endParaRPr lang="en-IN" sz="3200" b="0" i="0" u="none" strike="noStrike" cap="none">
              <a:solidFill>
                <a:srgbClr val="000000"/>
              </a:solidFill>
              <a:latin typeface="Arial"/>
              <a:ea typeface="Arial"/>
              <a:cs typeface="Arial"/>
              <a:sym typeface="Arial"/>
            </a:endParaRPr>
          </a:p>
        </p:txBody>
      </p:sp>
      <p:sp>
        <p:nvSpPr>
          <p:cNvPr id="355" name="Google Shape;355;p30"/>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pic>
        <p:nvPicPr>
          <p:cNvPr id="356" name="Google Shape;356;p30"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16"/>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222" name="Google Shape;222;p16"/>
          <p:cNvSpPr txBox="1"/>
          <p:nvPr>
            <p:ph type="body" idx="4294967295"/>
          </p:nvPr>
        </p:nvSpPr>
        <p:spPr>
          <a:xfrm>
            <a:off x="3379509" y="2113399"/>
            <a:ext cx="4853516" cy="3714749"/>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600"/>
              </a:spcBef>
              <a:spcAft>
                <a:spcPts val="0"/>
              </a:spcAft>
              <a:buClr>
                <a:schemeClr val="accent2"/>
              </a:buClr>
              <a:buSzPts val="2000"/>
              <a:buFont typeface="Inter"/>
              <a:buChar char="✓"/>
            </a:pPr>
            <a:r>
              <a:rPr lang="en-IN" sz="5865">
                <a:solidFill>
                  <a:schemeClr val="accent6"/>
                </a:solidFill>
              </a:rPr>
              <a:t>Clarity</a:t>
            </a:r>
            <a:endParaRPr lang="en-IN" sz="5865">
              <a:solidFill>
                <a:schemeClr val="accent6"/>
              </a:solidFill>
            </a:endParaRPr>
          </a:p>
          <a:p>
            <a:pPr marL="457200" lvl="0" indent="-355600" algn="l" rtl="0">
              <a:lnSpc>
                <a:spcPct val="115000"/>
              </a:lnSpc>
              <a:spcBef>
                <a:spcPts val="600"/>
              </a:spcBef>
              <a:spcAft>
                <a:spcPts val="0"/>
              </a:spcAft>
              <a:buClr>
                <a:schemeClr val="accent2"/>
              </a:buClr>
              <a:buSzPts val="2000"/>
              <a:buFont typeface="Inter"/>
              <a:buChar char="✓"/>
            </a:pPr>
            <a:r>
              <a:rPr lang="en-IN"/>
              <a:t>Completeness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Conciseness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Consideration</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Correctness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Concreteness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Courtesy</a:t>
            </a:r>
            <a:endParaRPr lang="en-IN"/>
          </a:p>
          <a:p>
            <a:pPr marL="457200" lvl="0" indent="-228600" algn="l" rtl="0">
              <a:lnSpc>
                <a:spcPct val="115000"/>
              </a:lnSpc>
              <a:spcBef>
                <a:spcPts val="600"/>
              </a:spcBef>
              <a:spcAft>
                <a:spcPts val="0"/>
              </a:spcAft>
              <a:buClr>
                <a:schemeClr val="accent2"/>
              </a:buClr>
              <a:buSzPts val="2000"/>
              <a:buFont typeface="Inter"/>
              <a:buNone/>
            </a:pPr>
          </a:p>
        </p:txBody>
      </p:sp>
      <p:pic>
        <p:nvPicPr>
          <p:cNvPr id="223" name="Google Shape;223;p16"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
        <p:nvSpPr>
          <p:cNvPr id="224" name="Google Shape;224;p16"/>
          <p:cNvSpPr txBox="1"/>
          <p:nvPr/>
        </p:nvSpPr>
        <p:spPr>
          <a:xfrm>
            <a:off x="2166659" y="1463581"/>
            <a:ext cx="6066367" cy="649817"/>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200"/>
              <a:buFont typeface="Playfair Display"/>
              <a:buNone/>
            </a:pPr>
            <a:r>
              <a:rPr lang="en-IN" sz="4265" b="0" i="0" u="none" strike="noStrike" cap="none">
                <a:solidFill>
                  <a:schemeClr val="dk1"/>
                </a:solidFill>
                <a:latin typeface="Playfair Display"/>
                <a:ea typeface="Playfair Display"/>
                <a:cs typeface="Playfair Display"/>
                <a:sym typeface="Playfair Display"/>
              </a:rPr>
              <a:t>Cs of Communication</a:t>
            </a:r>
            <a:endParaRPr sz="4265" b="0" i="0" u="none" strike="noStrike" cap="none">
              <a:solidFill>
                <a:schemeClr val="dk1"/>
              </a:solidFill>
              <a:latin typeface="Playfair Display"/>
              <a:ea typeface="Playfair Display"/>
              <a:cs typeface="Playfair Display"/>
              <a:sym typeface="Playfair Display"/>
            </a:endParaRPr>
          </a:p>
        </p:txBody>
      </p:sp>
      <p:sp>
        <p:nvSpPr>
          <p:cNvPr id="225" name="Google Shape;225;p16"/>
          <p:cNvSpPr txBox="1"/>
          <p:nvPr/>
        </p:nvSpPr>
        <p:spPr>
          <a:xfrm>
            <a:off x="260279" y="0"/>
            <a:ext cx="1205501" cy="4224020"/>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IN" sz="26665" b="1" i="0" u="none" strike="noStrike" cap="none">
                <a:solidFill>
                  <a:schemeClr val="accent1"/>
                </a:solidFill>
                <a:latin typeface="Arial"/>
                <a:ea typeface="Arial"/>
                <a:cs typeface="Arial"/>
                <a:sym typeface="Arial"/>
              </a:rPr>
              <a:t>7</a:t>
            </a:r>
            <a:endParaRPr lang="en-IN" sz="26665" b="1" i="0" u="none" strike="noStrike" cap="none">
              <a:solidFill>
                <a:schemeClr val="accent1"/>
              </a:solidFill>
              <a:latin typeface="Arial"/>
              <a:ea typeface="Arial"/>
              <a:cs typeface="Arial"/>
              <a:sym typeface="Aria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31"/>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Examples</a:t>
            </a:r>
            <a:endParaRPr lang="en-IN"/>
          </a:p>
        </p:txBody>
      </p:sp>
      <p:sp>
        <p:nvSpPr>
          <p:cNvPr id="362" name="Google Shape;362;p31"/>
          <p:cNvSpPr txBox="1"/>
          <p:nvPr>
            <p:ph type="body" idx="1"/>
          </p:nvPr>
        </p:nvSpPr>
        <p:spPr>
          <a:xfrm>
            <a:off x="765908" y="2008467"/>
            <a:ext cx="3208859" cy="3819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600"/>
              </a:spcBef>
              <a:spcAft>
                <a:spcPts val="0"/>
              </a:spcAft>
              <a:buSzPts val="1600"/>
              <a:buChar char="✓"/>
            </a:pPr>
            <a:r>
              <a:rPr lang="en-IN" sz="2400"/>
              <a:t>I expect that you should realize that... (emphasizes "I")</a:t>
            </a:r>
            <a:endParaRPr lang="en-IN" sz="2400"/>
          </a:p>
          <a:p>
            <a:pPr marL="457200" lvl="0" indent="-330200" algn="l" rtl="0">
              <a:lnSpc>
                <a:spcPct val="115000"/>
              </a:lnSpc>
              <a:spcBef>
                <a:spcPts val="600"/>
              </a:spcBef>
              <a:spcAft>
                <a:spcPts val="0"/>
              </a:spcAft>
              <a:buSzPts val="1600"/>
              <a:buChar char="✓"/>
            </a:pPr>
            <a:r>
              <a:rPr lang="en-IN" sz="2400"/>
              <a:t>You failed to enclose your cheque in the envelope</a:t>
            </a:r>
            <a:endParaRPr lang="en-IN" sz="2400"/>
          </a:p>
        </p:txBody>
      </p:sp>
      <p:sp>
        <p:nvSpPr>
          <p:cNvPr id="363" name="Google Shape;363;p31"/>
          <p:cNvSpPr txBox="1"/>
          <p:nvPr>
            <p:ph type="body" idx="2"/>
          </p:nvPr>
        </p:nvSpPr>
        <p:spPr>
          <a:xfrm>
            <a:off x="3974767" y="2008467"/>
            <a:ext cx="3585227" cy="4501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600"/>
              </a:spcBef>
              <a:spcAft>
                <a:spcPts val="0"/>
              </a:spcAft>
              <a:buSzPts val="1600"/>
              <a:buChar char="✓"/>
            </a:pPr>
            <a:r>
              <a:rPr lang="en-IN" sz="2400"/>
              <a:t>You may wish to note that... (emphasizes "you")</a:t>
            </a:r>
            <a:endParaRPr lang="en-IN" sz="2400"/>
          </a:p>
          <a:p>
            <a:pPr marL="457200" lvl="0" indent="-330200" algn="l" rtl="0">
              <a:lnSpc>
                <a:spcPct val="115000"/>
              </a:lnSpc>
              <a:spcBef>
                <a:spcPts val="600"/>
              </a:spcBef>
              <a:spcAft>
                <a:spcPts val="0"/>
              </a:spcAft>
              <a:buSzPts val="1600"/>
              <a:buChar char="✓"/>
            </a:pPr>
            <a:r>
              <a:rPr lang="en-IN" sz="2400"/>
              <a:t>The cheque was not enclosed</a:t>
            </a:r>
            <a:endParaRPr lang="en-IN" sz="2400"/>
          </a:p>
          <a:p>
            <a:pPr marL="127000" lvl="0" indent="0" algn="l" rtl="0">
              <a:lnSpc>
                <a:spcPct val="115000"/>
              </a:lnSpc>
              <a:spcBef>
                <a:spcPts val="600"/>
              </a:spcBef>
              <a:spcAft>
                <a:spcPts val="0"/>
              </a:spcAft>
              <a:buSzPts val="1600"/>
              <a:buNone/>
            </a:pPr>
            <a:r>
              <a:rPr lang="en-IN" sz="5400" b="1">
                <a:solidFill>
                  <a:srgbClr val="00B050"/>
                </a:solidFill>
                <a:latin typeface="Arial"/>
                <a:ea typeface="Arial"/>
                <a:cs typeface="Arial"/>
                <a:sym typeface="Arial"/>
              </a:rPr>
              <a:t>	</a:t>
            </a:r>
            <a:endParaRPr lang="en-IN" sz="5400" b="1">
              <a:solidFill>
                <a:srgbClr val="00B050"/>
              </a:solidFill>
              <a:latin typeface="Arial"/>
              <a:ea typeface="Arial"/>
              <a:cs typeface="Arial"/>
              <a:sym typeface="Arial"/>
            </a:endParaRPr>
          </a:p>
        </p:txBody>
      </p:sp>
      <p:sp>
        <p:nvSpPr>
          <p:cNvPr id="364" name="Google Shape;364;p31"/>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365" name="Google Shape;365;p31"/>
          <p:cNvSpPr/>
          <p:nvPr/>
        </p:nvSpPr>
        <p:spPr>
          <a:xfrm>
            <a:off x="2078800" y="5218067"/>
            <a:ext cx="1219200" cy="1219200"/>
          </a:xfrm>
          <a:prstGeom prst="mathMultiply">
            <a:avLst>
              <a:gd name="adj1" fmla="val 23520"/>
            </a:avLst>
          </a:prstGeom>
          <a:solidFill>
            <a:schemeClr val="accent1"/>
          </a:solidFill>
          <a:ln w="25400" cap="flat" cmpd="sng">
            <a:solidFill>
              <a:srgbClr val="BA877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5" b="0" i="0" u="none" strike="noStrike" cap="none">
              <a:solidFill>
                <a:schemeClr val="lt1"/>
              </a:solidFill>
              <a:latin typeface="Arial"/>
              <a:ea typeface="Arial"/>
              <a:cs typeface="Arial"/>
              <a:sym typeface="Arial"/>
            </a:endParaRPr>
          </a:p>
        </p:txBody>
      </p:sp>
      <p:sp>
        <p:nvSpPr>
          <p:cNvPr id="366" name="Google Shape;366;p31"/>
          <p:cNvSpPr/>
          <p:nvPr/>
        </p:nvSpPr>
        <p:spPr>
          <a:xfrm rot="7914874" flipH="1">
            <a:off x="5456404" y="5067957"/>
            <a:ext cx="1351992" cy="792003"/>
          </a:xfrm>
          <a:prstGeom prst="halfFrame">
            <a:avLst>
              <a:gd name="adj1" fmla="val 33333"/>
              <a:gd name="adj2" fmla="val 33333"/>
            </a:avLst>
          </a:prstGeom>
          <a:solidFill>
            <a:srgbClr val="00B050"/>
          </a:solidFill>
          <a:ln w="25400" cap="flat" cmpd="sng">
            <a:solidFill>
              <a:srgbClr val="BA877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5" b="0" i="0" u="none" strike="noStrike" cap="none">
              <a:solidFill>
                <a:schemeClr val="dk1"/>
              </a:solidFill>
              <a:latin typeface="Arial"/>
              <a:ea typeface="Arial"/>
              <a:cs typeface="Arial"/>
              <a:sym typeface="Arial"/>
            </a:endParaRPr>
          </a:p>
        </p:txBody>
      </p:sp>
      <p:pic>
        <p:nvPicPr>
          <p:cNvPr id="367" name="Google Shape;367;p31"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2" name="Google Shape;372;p32"/>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373" name="Google Shape;373;p32"/>
          <p:cNvSpPr txBox="1"/>
          <p:nvPr>
            <p:ph type="body" idx="4294967295"/>
          </p:nvPr>
        </p:nvSpPr>
        <p:spPr>
          <a:xfrm>
            <a:off x="3379509" y="2113399"/>
            <a:ext cx="5554395" cy="3714749"/>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600"/>
              </a:spcBef>
              <a:spcAft>
                <a:spcPts val="0"/>
              </a:spcAft>
              <a:buClr>
                <a:schemeClr val="accent2"/>
              </a:buClr>
              <a:buSzPts val="2000"/>
              <a:buFont typeface="Inter"/>
              <a:buChar char="✓"/>
            </a:pPr>
            <a:r>
              <a:rPr lang="en-IN"/>
              <a:t>Clarity</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Completeness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Conciseness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Consideration</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sz="5865">
                <a:solidFill>
                  <a:schemeClr val="accent6"/>
                </a:solidFill>
              </a:rPr>
              <a:t>Correctness</a:t>
            </a:r>
            <a:endParaRPr lang="en-IN" sz="5865">
              <a:solidFill>
                <a:schemeClr val="accent6"/>
              </a:solidFill>
            </a:endParaRPr>
          </a:p>
          <a:p>
            <a:pPr marL="457200" lvl="0" indent="-355600" algn="l" rtl="0">
              <a:lnSpc>
                <a:spcPct val="115000"/>
              </a:lnSpc>
              <a:spcBef>
                <a:spcPts val="600"/>
              </a:spcBef>
              <a:spcAft>
                <a:spcPts val="0"/>
              </a:spcAft>
              <a:buClr>
                <a:schemeClr val="accent2"/>
              </a:buClr>
              <a:buSzPts val="2000"/>
              <a:buFont typeface="Inter"/>
              <a:buChar char="✓"/>
            </a:pPr>
            <a:r>
              <a:rPr lang="en-IN"/>
              <a:t>Concreteness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Courtesy</a:t>
            </a:r>
            <a:endParaRPr lang="en-IN"/>
          </a:p>
          <a:p>
            <a:pPr marL="457200" lvl="0" indent="-228600" algn="l" rtl="0">
              <a:lnSpc>
                <a:spcPct val="115000"/>
              </a:lnSpc>
              <a:spcBef>
                <a:spcPts val="600"/>
              </a:spcBef>
              <a:spcAft>
                <a:spcPts val="0"/>
              </a:spcAft>
              <a:buClr>
                <a:schemeClr val="accent2"/>
              </a:buClr>
              <a:buSzPts val="2000"/>
              <a:buFont typeface="Inter"/>
              <a:buNone/>
            </a:pPr>
          </a:p>
        </p:txBody>
      </p:sp>
      <p:pic>
        <p:nvPicPr>
          <p:cNvPr id="374" name="Google Shape;374;p32"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
        <p:nvSpPr>
          <p:cNvPr id="375" name="Google Shape;375;p32"/>
          <p:cNvSpPr txBox="1"/>
          <p:nvPr/>
        </p:nvSpPr>
        <p:spPr>
          <a:xfrm>
            <a:off x="2166659" y="1463581"/>
            <a:ext cx="6066367" cy="649817"/>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200"/>
              <a:buFont typeface="Playfair Display"/>
              <a:buNone/>
            </a:pPr>
            <a:r>
              <a:rPr lang="en-IN" sz="4265" b="0" i="0" u="none" strike="noStrike" cap="none">
                <a:solidFill>
                  <a:schemeClr val="dk1"/>
                </a:solidFill>
                <a:latin typeface="Playfair Display"/>
                <a:ea typeface="Playfair Display"/>
                <a:cs typeface="Playfair Display"/>
                <a:sym typeface="Playfair Display"/>
              </a:rPr>
              <a:t>Cs of Communication</a:t>
            </a:r>
            <a:endParaRPr sz="4265" b="0" i="0" u="none" strike="noStrike" cap="none">
              <a:solidFill>
                <a:schemeClr val="dk1"/>
              </a:solidFill>
              <a:latin typeface="Playfair Display"/>
              <a:ea typeface="Playfair Display"/>
              <a:cs typeface="Playfair Display"/>
              <a:sym typeface="Playfair Display"/>
            </a:endParaRPr>
          </a:p>
        </p:txBody>
      </p:sp>
      <p:sp>
        <p:nvSpPr>
          <p:cNvPr id="376" name="Google Shape;376;p32"/>
          <p:cNvSpPr txBox="1"/>
          <p:nvPr/>
        </p:nvSpPr>
        <p:spPr>
          <a:xfrm>
            <a:off x="260279" y="0"/>
            <a:ext cx="1205501" cy="4224020"/>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IN" sz="26665" b="1" i="0" u="none" strike="noStrike" cap="none">
                <a:solidFill>
                  <a:schemeClr val="accent1"/>
                </a:solidFill>
                <a:latin typeface="Arial"/>
                <a:ea typeface="Arial"/>
                <a:cs typeface="Arial"/>
                <a:sym typeface="Arial"/>
              </a:rPr>
              <a:t>7</a:t>
            </a:r>
            <a:endParaRPr lang="en-IN" sz="26665" b="1" i="0" u="none" strike="noStrike" cap="none">
              <a:solidFill>
                <a:schemeClr val="accent1"/>
              </a:solidFill>
              <a:latin typeface="Arial"/>
              <a:ea typeface="Arial"/>
              <a:cs typeface="Arial"/>
              <a:sym typeface="Arial"/>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80" name="Shape 380"/>
        <p:cNvGrpSpPr/>
        <p:nvPr/>
      </p:nvGrpSpPr>
      <p:grpSpPr>
        <a:xfrm>
          <a:off x="0" y="0"/>
          <a:ext cx="0" cy="0"/>
          <a:chOff x="0" y="0"/>
          <a:chExt cx="0" cy="0"/>
        </a:xfrm>
      </p:grpSpPr>
      <p:sp>
        <p:nvSpPr>
          <p:cNvPr id="381" name="Google Shape;381;p33"/>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Correctness</a:t>
            </a:r>
            <a:endParaRPr lang="en-IN"/>
          </a:p>
        </p:txBody>
      </p:sp>
      <p:sp>
        <p:nvSpPr>
          <p:cNvPr id="382" name="Google Shape;382;p33"/>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1600"/>
            </a:fld>
            <a:endParaRPr lang="en-IN" sz="1600"/>
          </a:p>
        </p:txBody>
      </p:sp>
      <p:sp>
        <p:nvSpPr>
          <p:cNvPr id="383" name="Google Shape;383;p33"/>
          <p:cNvSpPr/>
          <p:nvPr/>
        </p:nvSpPr>
        <p:spPr>
          <a:xfrm>
            <a:off x="866499" y="1736741"/>
            <a:ext cx="6698793" cy="4859443"/>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121900" tIns="60933" rIns="121900" bIns="60933" anchor="ctr" anchorCtr="1">
            <a:noAutofit/>
          </a:bodyPr>
          <a:lstStyle/>
          <a:p>
            <a:pPr marL="114300" marR="0" lvl="1" indent="-114300" algn="l" rtl="0">
              <a:lnSpc>
                <a:spcPct val="75000"/>
              </a:lnSpc>
              <a:spcBef>
                <a:spcPts val="0"/>
              </a:spcBef>
              <a:spcAft>
                <a:spcPts val="0"/>
              </a:spcAft>
              <a:buClr>
                <a:srgbClr val="000000"/>
              </a:buClr>
              <a:buSzPts val="1400"/>
              <a:buFont typeface="Arial"/>
              <a:buChar char="•"/>
            </a:pPr>
            <a:r>
              <a:rPr lang="en-IN" sz="3200" b="0" i="0" u="none" strike="noStrike" cap="none">
                <a:solidFill>
                  <a:srgbClr val="000000"/>
                </a:solidFill>
                <a:latin typeface="Arial"/>
                <a:ea typeface="Arial"/>
                <a:cs typeface="Arial"/>
                <a:sym typeface="Arial"/>
              </a:rPr>
              <a:t>Exact, correct and well-timed</a:t>
            </a:r>
            <a:endParaRPr sz="32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3200" b="0" i="0" u="none" strike="noStrike" cap="none">
                <a:solidFill>
                  <a:srgbClr val="000000"/>
                </a:solidFill>
                <a:latin typeface="Arial"/>
                <a:ea typeface="Arial"/>
                <a:cs typeface="Arial"/>
                <a:sym typeface="Arial"/>
              </a:rPr>
              <a:t>Boosts up the confidence level</a:t>
            </a:r>
            <a:endParaRPr sz="32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3200" b="0" i="0" u="none" strike="noStrike" cap="none">
                <a:solidFill>
                  <a:srgbClr val="000000"/>
                </a:solidFill>
                <a:latin typeface="Arial"/>
                <a:ea typeface="Arial"/>
                <a:cs typeface="Arial"/>
                <a:sym typeface="Arial"/>
              </a:rPr>
              <a:t>Greater impact on the audience</a:t>
            </a:r>
            <a:endParaRPr sz="32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3200" b="0" i="0" u="none" strike="noStrike" cap="none">
                <a:solidFill>
                  <a:srgbClr val="000000"/>
                </a:solidFill>
                <a:latin typeface="Arial"/>
                <a:ea typeface="Arial"/>
                <a:cs typeface="Arial"/>
                <a:sym typeface="Arial"/>
              </a:rPr>
              <a:t>Checks for the precision and accurateness of facts and figures used in the message</a:t>
            </a:r>
            <a:endParaRPr sz="32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3200" b="0" i="0" u="none" strike="noStrike" cap="none">
                <a:solidFill>
                  <a:srgbClr val="000000"/>
                </a:solidFill>
                <a:latin typeface="Arial"/>
                <a:ea typeface="Arial"/>
                <a:cs typeface="Arial"/>
                <a:sym typeface="Arial"/>
              </a:rPr>
              <a:t>Use of appropriate and correct language in the message.</a:t>
            </a:r>
            <a:endParaRPr lang="en-IN" sz="3200" b="0" i="0" u="none" strike="noStrike" cap="none">
              <a:solidFill>
                <a:srgbClr val="000000"/>
              </a:solidFill>
              <a:latin typeface="Arial"/>
              <a:ea typeface="Arial"/>
              <a:cs typeface="Arial"/>
              <a:sym typeface="Arial"/>
            </a:endParaRPr>
          </a:p>
        </p:txBody>
      </p:sp>
      <p:pic>
        <p:nvPicPr>
          <p:cNvPr id="384" name="Google Shape;384;p33"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34"/>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Useful Tips</a:t>
            </a:r>
            <a:endParaRPr lang="en-IN"/>
          </a:p>
        </p:txBody>
      </p:sp>
      <p:sp>
        <p:nvSpPr>
          <p:cNvPr id="390" name="Google Shape;390;p34"/>
          <p:cNvSpPr/>
          <p:nvPr/>
        </p:nvSpPr>
        <p:spPr>
          <a:xfrm>
            <a:off x="272101" y="1844431"/>
            <a:ext cx="7543281" cy="4387104"/>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121900" tIns="60933" rIns="121900" bIns="60933" anchor="ctr" anchorCtr="1">
            <a:noAutofit/>
          </a:bodyPr>
          <a:lstStyle/>
          <a:p>
            <a:pPr marL="114300" marR="0" lvl="1" indent="-114300" algn="l" rtl="0">
              <a:lnSpc>
                <a:spcPct val="75000"/>
              </a:lnSpc>
              <a:spcBef>
                <a:spcPts val="0"/>
              </a:spcBef>
              <a:spcAft>
                <a:spcPts val="0"/>
              </a:spcAft>
              <a:buClr>
                <a:srgbClr val="000000"/>
              </a:buClr>
              <a:buSzPts val="1600"/>
              <a:buFont typeface="Arial"/>
              <a:buChar char="•"/>
            </a:pPr>
            <a:r>
              <a:rPr lang="en-IN" sz="2800" b="0" i="0" u="none" strike="noStrike" cap="none">
                <a:solidFill>
                  <a:srgbClr val="000000"/>
                </a:solidFill>
                <a:latin typeface="Nixie One"/>
                <a:ea typeface="Nixie One"/>
                <a:cs typeface="Nixie One"/>
                <a:sym typeface="Nixie One"/>
              </a:rPr>
              <a:t>Select the right level of language for communication</a:t>
            </a:r>
            <a:endParaRPr sz="2800" b="0" i="0" u="none" strike="noStrike" cap="none">
              <a:solidFill>
                <a:srgbClr val="000000"/>
              </a:solidFill>
              <a:latin typeface="Nixie One"/>
              <a:ea typeface="Nixie One"/>
              <a:cs typeface="Nixie One"/>
              <a:sym typeface="Nixie One"/>
            </a:endParaRPr>
          </a:p>
          <a:p>
            <a:pPr marL="114300" marR="0" lvl="1" indent="-12700" algn="l" rtl="0">
              <a:lnSpc>
                <a:spcPct val="75000"/>
              </a:lnSpc>
              <a:spcBef>
                <a:spcPts val="160"/>
              </a:spcBef>
              <a:spcAft>
                <a:spcPts val="0"/>
              </a:spcAft>
              <a:buClr>
                <a:srgbClr val="000000"/>
              </a:buClr>
              <a:buSzPts val="1600"/>
              <a:buFont typeface="Arial"/>
              <a:buNone/>
            </a:pPr>
            <a:endParaRPr sz="2800" b="0" i="0" u="none" strike="noStrike" cap="none">
              <a:solidFill>
                <a:srgbClr val="000000"/>
              </a:solidFill>
              <a:latin typeface="Nixie One"/>
              <a:ea typeface="Nixie One"/>
              <a:cs typeface="Nixie One"/>
              <a:sym typeface="Nixie One"/>
            </a:endParaRPr>
          </a:p>
          <a:p>
            <a:pPr marL="114300" marR="0" lvl="1" indent="-114300" algn="l" rtl="0">
              <a:lnSpc>
                <a:spcPct val="75000"/>
              </a:lnSpc>
              <a:spcBef>
                <a:spcPts val="160"/>
              </a:spcBef>
              <a:spcAft>
                <a:spcPts val="0"/>
              </a:spcAft>
              <a:buClr>
                <a:srgbClr val="000000"/>
              </a:buClr>
              <a:buSzPts val="1600"/>
              <a:buFont typeface="Arial"/>
              <a:buChar char="•"/>
            </a:pPr>
            <a:r>
              <a:rPr lang="en-IN" sz="2800" b="0" i="0" u="none" strike="noStrike" cap="none">
                <a:solidFill>
                  <a:srgbClr val="000000"/>
                </a:solidFill>
                <a:latin typeface="Nixie One"/>
                <a:ea typeface="Nixie One"/>
                <a:cs typeface="Nixie One"/>
                <a:sym typeface="Nixie One"/>
              </a:rPr>
              <a:t>Make someone verify the  accuracy of facts and figures </a:t>
            </a:r>
            <a:endParaRPr sz="2800" b="0" i="0" u="none" strike="noStrike" cap="none">
              <a:solidFill>
                <a:srgbClr val="000000"/>
              </a:solidFill>
              <a:latin typeface="Nixie One"/>
              <a:ea typeface="Nixie One"/>
              <a:cs typeface="Nixie One"/>
              <a:sym typeface="Nixie One"/>
            </a:endParaRPr>
          </a:p>
          <a:p>
            <a:pPr marL="114300" marR="0" lvl="1" indent="-12700" algn="l" rtl="0">
              <a:lnSpc>
                <a:spcPct val="75000"/>
              </a:lnSpc>
              <a:spcBef>
                <a:spcPts val="160"/>
              </a:spcBef>
              <a:spcAft>
                <a:spcPts val="0"/>
              </a:spcAft>
              <a:buClr>
                <a:srgbClr val="000000"/>
              </a:buClr>
              <a:buSzPts val="1600"/>
              <a:buFont typeface="Arial"/>
              <a:buNone/>
            </a:pPr>
            <a:endParaRPr sz="2800" b="0" i="0" u="none" strike="noStrike" cap="none">
              <a:solidFill>
                <a:srgbClr val="000000"/>
              </a:solidFill>
              <a:latin typeface="Nixie One"/>
              <a:ea typeface="Nixie One"/>
              <a:cs typeface="Nixie One"/>
              <a:sym typeface="Nixie One"/>
            </a:endParaRPr>
          </a:p>
          <a:p>
            <a:pPr marL="114300" marR="0" lvl="1" indent="-114300" algn="l" rtl="0">
              <a:lnSpc>
                <a:spcPct val="75000"/>
              </a:lnSpc>
              <a:spcBef>
                <a:spcPts val="160"/>
              </a:spcBef>
              <a:spcAft>
                <a:spcPts val="0"/>
              </a:spcAft>
              <a:buClr>
                <a:srgbClr val="000000"/>
              </a:buClr>
              <a:buSzPts val="1600"/>
              <a:buFont typeface="Arial"/>
              <a:buChar char="•"/>
            </a:pPr>
            <a:r>
              <a:rPr lang="en-IN" sz="2800" b="0" i="0" u="none" strike="noStrike" cap="none">
                <a:solidFill>
                  <a:srgbClr val="000000"/>
                </a:solidFill>
                <a:latin typeface="Nixie One"/>
                <a:ea typeface="Nixie One"/>
                <a:cs typeface="Nixie One"/>
                <a:sym typeface="Nixie One"/>
              </a:rPr>
              <a:t>Use dictionary for words that confuse</a:t>
            </a:r>
            <a:endParaRPr lang="en-IN" sz="2800" b="0" i="0" u="none" strike="noStrike" cap="none">
              <a:solidFill>
                <a:srgbClr val="000000"/>
              </a:solidFill>
              <a:latin typeface="Nixie One"/>
              <a:ea typeface="Nixie One"/>
              <a:cs typeface="Nixie One"/>
              <a:sym typeface="Nixie One"/>
            </a:endParaRPr>
          </a:p>
        </p:txBody>
      </p:sp>
      <p:sp>
        <p:nvSpPr>
          <p:cNvPr id="391" name="Google Shape;391;p34"/>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pic>
        <p:nvPicPr>
          <p:cNvPr id="392" name="Google Shape;392;p34"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p35"/>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Examples</a:t>
            </a:r>
            <a:endParaRPr lang="en-IN"/>
          </a:p>
        </p:txBody>
      </p:sp>
      <p:sp>
        <p:nvSpPr>
          <p:cNvPr id="398" name="Google Shape;398;p35"/>
          <p:cNvSpPr txBox="1"/>
          <p:nvPr>
            <p:ph type="body" idx="1"/>
          </p:nvPr>
        </p:nvSpPr>
        <p:spPr>
          <a:xfrm>
            <a:off x="1140367" y="2008467"/>
            <a:ext cx="2834400" cy="3819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600"/>
              </a:spcBef>
              <a:spcAft>
                <a:spcPts val="0"/>
              </a:spcAft>
              <a:buSzPts val="1600"/>
              <a:buChar char="✓"/>
            </a:pPr>
            <a:r>
              <a:rPr lang="en-IN" sz="2400"/>
              <a:t>Incorrect words</a:t>
            </a:r>
            <a:endParaRPr lang="en-IN" sz="2400"/>
          </a:p>
          <a:p>
            <a:pPr marL="457200" lvl="0" indent="-330200" algn="l" rtl="0">
              <a:lnSpc>
                <a:spcPct val="115000"/>
              </a:lnSpc>
              <a:spcBef>
                <a:spcPts val="600"/>
              </a:spcBef>
              <a:spcAft>
                <a:spcPts val="0"/>
              </a:spcAft>
              <a:buSzPts val="1600"/>
              <a:buChar char="✓"/>
            </a:pPr>
            <a:r>
              <a:rPr lang="en-IN" sz="2400"/>
              <a:t>Incorrect grammar</a:t>
            </a:r>
            <a:endParaRPr lang="en-IN" sz="2400"/>
          </a:p>
          <a:p>
            <a:pPr marL="457200" lvl="0" indent="-330200" algn="l" rtl="0">
              <a:lnSpc>
                <a:spcPct val="115000"/>
              </a:lnSpc>
              <a:spcBef>
                <a:spcPts val="600"/>
              </a:spcBef>
              <a:spcAft>
                <a:spcPts val="0"/>
              </a:spcAft>
              <a:buSzPts val="1600"/>
              <a:buChar char="✓"/>
            </a:pPr>
            <a:r>
              <a:rPr lang="en-IN" sz="2400"/>
              <a:t>Faulty pronunciation</a:t>
            </a:r>
            <a:endParaRPr lang="en-IN" sz="2400"/>
          </a:p>
          <a:p>
            <a:pPr marL="457200" lvl="0" indent="-330200" algn="l" rtl="0">
              <a:lnSpc>
                <a:spcPct val="115000"/>
              </a:lnSpc>
              <a:spcBef>
                <a:spcPts val="600"/>
              </a:spcBef>
              <a:spcAft>
                <a:spcPts val="0"/>
              </a:spcAft>
              <a:buSzPts val="1600"/>
              <a:buChar char="✓"/>
            </a:pPr>
            <a:r>
              <a:rPr lang="en-IN" sz="2400"/>
              <a:t>Guessing laws</a:t>
            </a:r>
            <a:endParaRPr lang="en-IN" sz="2400"/>
          </a:p>
        </p:txBody>
      </p:sp>
      <p:sp>
        <p:nvSpPr>
          <p:cNvPr id="399" name="Google Shape;399;p35"/>
          <p:cNvSpPr txBox="1"/>
          <p:nvPr>
            <p:ph type="body" idx="2"/>
          </p:nvPr>
        </p:nvSpPr>
        <p:spPr>
          <a:xfrm>
            <a:off x="4372167" y="2008467"/>
            <a:ext cx="2834400" cy="3819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600"/>
              </a:spcBef>
              <a:spcAft>
                <a:spcPts val="0"/>
              </a:spcAft>
              <a:buSzPts val="1600"/>
              <a:buChar char="✓"/>
            </a:pPr>
            <a:r>
              <a:rPr lang="en-IN" sz="2400"/>
              <a:t>Proper grammar</a:t>
            </a:r>
            <a:endParaRPr lang="en-IN" sz="2400"/>
          </a:p>
          <a:p>
            <a:pPr marL="457200" lvl="0" indent="-330200" algn="l" rtl="0">
              <a:lnSpc>
                <a:spcPct val="115000"/>
              </a:lnSpc>
              <a:spcBef>
                <a:spcPts val="600"/>
              </a:spcBef>
              <a:spcAft>
                <a:spcPts val="0"/>
              </a:spcAft>
              <a:buSzPts val="1600"/>
              <a:buChar char="✓"/>
            </a:pPr>
            <a:r>
              <a:rPr lang="en-IN" sz="2400"/>
              <a:t>Check accuracy of facts and figures</a:t>
            </a:r>
            <a:endParaRPr lang="en-IN" sz="2400"/>
          </a:p>
          <a:p>
            <a:pPr marL="457200" lvl="0" indent="-330200" algn="l" rtl="0">
              <a:lnSpc>
                <a:spcPct val="115000"/>
              </a:lnSpc>
              <a:spcBef>
                <a:spcPts val="600"/>
              </a:spcBef>
              <a:spcAft>
                <a:spcPts val="0"/>
              </a:spcAft>
              <a:buSzPts val="1600"/>
              <a:buChar char="✓"/>
            </a:pPr>
            <a:r>
              <a:rPr lang="en-IN" sz="2400"/>
              <a:t>Appropriate level of language	</a:t>
            </a:r>
            <a:endParaRPr lang="en-IN" sz="2400"/>
          </a:p>
        </p:txBody>
      </p:sp>
      <p:sp>
        <p:nvSpPr>
          <p:cNvPr id="400" name="Google Shape;400;p35"/>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401" name="Google Shape;401;p35"/>
          <p:cNvSpPr/>
          <p:nvPr/>
        </p:nvSpPr>
        <p:spPr>
          <a:xfrm>
            <a:off x="1658673" y="4608467"/>
            <a:ext cx="1219200" cy="1219200"/>
          </a:xfrm>
          <a:prstGeom prst="mathMultiply">
            <a:avLst>
              <a:gd name="adj1" fmla="val 23520"/>
            </a:avLst>
          </a:prstGeom>
          <a:solidFill>
            <a:schemeClr val="accent1"/>
          </a:solidFill>
          <a:ln w="25400" cap="flat" cmpd="sng">
            <a:solidFill>
              <a:srgbClr val="BA877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5" b="0" i="0" u="none" strike="noStrike" cap="none">
              <a:solidFill>
                <a:schemeClr val="lt1"/>
              </a:solidFill>
              <a:latin typeface="Arial"/>
              <a:ea typeface="Arial"/>
              <a:cs typeface="Arial"/>
              <a:sym typeface="Arial"/>
            </a:endParaRPr>
          </a:p>
        </p:txBody>
      </p:sp>
      <p:sp>
        <p:nvSpPr>
          <p:cNvPr id="402" name="Google Shape;402;p35"/>
          <p:cNvSpPr/>
          <p:nvPr/>
        </p:nvSpPr>
        <p:spPr>
          <a:xfrm rot="7914874" flipH="1">
            <a:off x="5272421" y="4517244"/>
            <a:ext cx="1351992" cy="774756"/>
          </a:xfrm>
          <a:prstGeom prst="halfFrame">
            <a:avLst>
              <a:gd name="adj1" fmla="val 33333"/>
              <a:gd name="adj2" fmla="val 33333"/>
            </a:avLst>
          </a:prstGeom>
          <a:solidFill>
            <a:srgbClr val="00B050"/>
          </a:solidFill>
          <a:ln w="25400" cap="flat" cmpd="sng">
            <a:solidFill>
              <a:srgbClr val="BA877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5" b="0" i="0" u="none" strike="noStrike" cap="none">
              <a:solidFill>
                <a:schemeClr val="dk1"/>
              </a:solidFill>
              <a:latin typeface="Arial"/>
              <a:ea typeface="Arial"/>
              <a:cs typeface="Arial"/>
              <a:sym typeface="Arial"/>
            </a:endParaRPr>
          </a:p>
        </p:txBody>
      </p:sp>
      <p:pic>
        <p:nvPicPr>
          <p:cNvPr id="403" name="Google Shape;403;p35"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
        <p:nvSpPr>
          <p:cNvPr id="4" name="Text Placeholder 3"/>
          <p:cNvSpPr/>
          <p:nvPr>
            <p:ph type="body" idx="2"/>
          </p:nvPr>
        </p:nvSpPr>
        <p:spPr/>
        <p:txBody>
          <a:bodyPr/>
          <a:p>
            <a:endParaRPr lang="en-US"/>
          </a:p>
        </p:txBody>
      </p:sp>
      <p:sp>
        <p:nvSpPr>
          <p:cNvPr id="5" name="Text Box 4"/>
          <p:cNvSpPr txBox="1"/>
          <p:nvPr/>
        </p:nvSpPr>
        <p:spPr>
          <a:xfrm>
            <a:off x="660400" y="1125220"/>
            <a:ext cx="6744970" cy="4892675"/>
          </a:xfrm>
          <a:prstGeom prst="rect">
            <a:avLst/>
          </a:prstGeom>
          <a:noFill/>
        </p:spPr>
        <p:txBody>
          <a:bodyPr wrap="square" rtlCol="0" anchor="t">
            <a:spAutoFit/>
          </a:bodyPr>
          <a:p>
            <a:r>
              <a:rPr lang="en-US" sz="2400"/>
              <a:t>Hi Sam,</a:t>
            </a:r>
            <a:endParaRPr lang="en-US" sz="2400"/>
          </a:p>
          <a:p>
            <a:endParaRPr lang="en-US" sz="2400"/>
          </a:p>
          <a:p>
            <a:r>
              <a:rPr lang="en-US" sz="2400"/>
              <a:t>It was wonderful meeting you last weak. I had a good time. I’m sure we will be able to do some great work on this project. Let me know weather you need any supplies from the company and I’ll get it delivered as soon as possible.</a:t>
            </a:r>
            <a:endParaRPr lang="en-US" sz="2400"/>
          </a:p>
          <a:p>
            <a:endParaRPr lang="en-US" sz="2400"/>
          </a:p>
          <a:p>
            <a:r>
              <a:rPr lang="en-US" sz="2400"/>
              <a:t>Thanks again, speak to you soon!</a:t>
            </a:r>
            <a:endParaRPr lang="en-US" sz="2400"/>
          </a:p>
          <a:p>
            <a:endParaRPr lang="en-US" sz="2400"/>
          </a:p>
          <a:p>
            <a:r>
              <a:rPr lang="en-US" sz="2400"/>
              <a:t>Regards</a:t>
            </a:r>
            <a:endParaRPr lang="en-US" sz="2400"/>
          </a:p>
          <a:p>
            <a:endParaRPr lang="en-US" sz="2400"/>
          </a:p>
          <a:p>
            <a:r>
              <a:rPr lang="en-US" sz="2400"/>
              <a:t>Desmond</a:t>
            </a:r>
            <a:endParaRPr lang="en-US" sz="2400"/>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
        <p:nvSpPr>
          <p:cNvPr id="4" name="Text Placeholder 3"/>
          <p:cNvSpPr/>
          <p:nvPr>
            <p:ph type="body" idx="2"/>
          </p:nvPr>
        </p:nvSpPr>
        <p:spPr/>
        <p:txBody>
          <a:bodyPr/>
          <a:p>
            <a:endParaRPr lang="en-US"/>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07" name="Shape 407"/>
        <p:cNvGrpSpPr/>
        <p:nvPr/>
      </p:nvGrpSpPr>
      <p:grpSpPr>
        <a:xfrm>
          <a:off x="0" y="0"/>
          <a:ext cx="0" cy="0"/>
          <a:chOff x="0" y="0"/>
          <a:chExt cx="0" cy="0"/>
        </a:xfrm>
      </p:grpSpPr>
      <p:sp>
        <p:nvSpPr>
          <p:cNvPr id="408" name="Google Shape;408;p36"/>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409" name="Google Shape;409;p36"/>
          <p:cNvSpPr txBox="1"/>
          <p:nvPr>
            <p:ph type="body" idx="4294967295"/>
          </p:nvPr>
        </p:nvSpPr>
        <p:spPr>
          <a:xfrm>
            <a:off x="3379509" y="2113399"/>
            <a:ext cx="5554395" cy="3714749"/>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600"/>
              </a:spcBef>
              <a:spcAft>
                <a:spcPts val="0"/>
              </a:spcAft>
              <a:buClr>
                <a:schemeClr val="accent2"/>
              </a:buClr>
              <a:buSzPts val="2000"/>
              <a:buFont typeface="Inter"/>
              <a:buChar char="✓"/>
            </a:pPr>
            <a:r>
              <a:rPr lang="en-IN"/>
              <a:t>Clarity</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Completeness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Conciseness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Consideration</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Correctness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sz="5865">
                <a:solidFill>
                  <a:schemeClr val="accent6"/>
                </a:solidFill>
              </a:rPr>
              <a:t>Concreteness</a:t>
            </a:r>
            <a:endParaRPr lang="en-IN" sz="5865">
              <a:solidFill>
                <a:schemeClr val="accent6"/>
              </a:solidFill>
            </a:endParaRPr>
          </a:p>
          <a:p>
            <a:pPr marL="457200" lvl="0" indent="-355600" algn="l" rtl="0">
              <a:lnSpc>
                <a:spcPct val="115000"/>
              </a:lnSpc>
              <a:spcBef>
                <a:spcPts val="600"/>
              </a:spcBef>
              <a:spcAft>
                <a:spcPts val="0"/>
              </a:spcAft>
              <a:buClr>
                <a:schemeClr val="accent2"/>
              </a:buClr>
              <a:buSzPts val="2000"/>
              <a:buFont typeface="Inter"/>
              <a:buChar char="✓"/>
            </a:pPr>
            <a:r>
              <a:rPr lang="en-IN"/>
              <a:t>Courtesy</a:t>
            </a:r>
            <a:endParaRPr lang="en-IN"/>
          </a:p>
          <a:p>
            <a:pPr marL="457200" lvl="0" indent="-228600" algn="l" rtl="0">
              <a:lnSpc>
                <a:spcPct val="115000"/>
              </a:lnSpc>
              <a:spcBef>
                <a:spcPts val="600"/>
              </a:spcBef>
              <a:spcAft>
                <a:spcPts val="0"/>
              </a:spcAft>
              <a:buClr>
                <a:schemeClr val="accent2"/>
              </a:buClr>
              <a:buSzPts val="2000"/>
              <a:buFont typeface="Inter"/>
              <a:buNone/>
            </a:pPr>
          </a:p>
        </p:txBody>
      </p:sp>
      <p:pic>
        <p:nvPicPr>
          <p:cNvPr id="410" name="Google Shape;410;p36"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
        <p:nvSpPr>
          <p:cNvPr id="411" name="Google Shape;411;p36"/>
          <p:cNvSpPr txBox="1"/>
          <p:nvPr/>
        </p:nvSpPr>
        <p:spPr>
          <a:xfrm>
            <a:off x="2166659" y="1463581"/>
            <a:ext cx="6066367" cy="649817"/>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200"/>
              <a:buFont typeface="Playfair Display"/>
              <a:buNone/>
            </a:pPr>
            <a:r>
              <a:rPr lang="en-IN" sz="4265" b="0" i="0" u="none" strike="noStrike" cap="none">
                <a:solidFill>
                  <a:schemeClr val="dk1"/>
                </a:solidFill>
                <a:latin typeface="Playfair Display"/>
                <a:ea typeface="Playfair Display"/>
                <a:cs typeface="Playfair Display"/>
                <a:sym typeface="Playfair Display"/>
              </a:rPr>
              <a:t>Cs of Communication</a:t>
            </a:r>
            <a:endParaRPr sz="4265" b="0" i="0" u="none" strike="noStrike" cap="none">
              <a:solidFill>
                <a:schemeClr val="dk1"/>
              </a:solidFill>
              <a:latin typeface="Playfair Display"/>
              <a:ea typeface="Playfair Display"/>
              <a:cs typeface="Playfair Display"/>
              <a:sym typeface="Playfair Display"/>
            </a:endParaRPr>
          </a:p>
        </p:txBody>
      </p:sp>
      <p:sp>
        <p:nvSpPr>
          <p:cNvPr id="412" name="Google Shape;412;p36"/>
          <p:cNvSpPr txBox="1"/>
          <p:nvPr/>
        </p:nvSpPr>
        <p:spPr>
          <a:xfrm>
            <a:off x="260279" y="0"/>
            <a:ext cx="1205501" cy="4224020"/>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IN" sz="26665" b="1" i="0" u="none" strike="noStrike" cap="none">
                <a:solidFill>
                  <a:schemeClr val="accent1"/>
                </a:solidFill>
                <a:latin typeface="Arial"/>
                <a:ea typeface="Arial"/>
                <a:cs typeface="Arial"/>
                <a:sym typeface="Arial"/>
              </a:rPr>
              <a:t>7</a:t>
            </a:r>
            <a:endParaRPr lang="en-IN" sz="26665" b="1" i="0" u="none" strike="noStrike" cap="none">
              <a:solidFill>
                <a:schemeClr val="accent1"/>
              </a:solidFill>
              <a:latin typeface="Arial"/>
              <a:ea typeface="Arial"/>
              <a:cs typeface="Arial"/>
              <a:sym typeface="Arial"/>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16" name="Shape 416"/>
        <p:cNvGrpSpPr/>
        <p:nvPr/>
      </p:nvGrpSpPr>
      <p:grpSpPr>
        <a:xfrm>
          <a:off x="0" y="0"/>
          <a:ext cx="0" cy="0"/>
          <a:chOff x="0" y="0"/>
          <a:chExt cx="0" cy="0"/>
        </a:xfrm>
      </p:grpSpPr>
      <p:sp>
        <p:nvSpPr>
          <p:cNvPr id="417" name="Google Shape;417;p37"/>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Concreteness</a:t>
            </a:r>
            <a:endParaRPr lang="en-IN"/>
          </a:p>
        </p:txBody>
      </p:sp>
      <p:sp>
        <p:nvSpPr>
          <p:cNvPr id="418" name="Google Shape;418;p37"/>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1600"/>
            </a:fld>
            <a:endParaRPr lang="en-IN" sz="1600"/>
          </a:p>
        </p:txBody>
      </p:sp>
      <p:sp>
        <p:nvSpPr>
          <p:cNvPr id="419" name="Google Shape;419;p37"/>
          <p:cNvSpPr/>
          <p:nvPr/>
        </p:nvSpPr>
        <p:spPr>
          <a:xfrm>
            <a:off x="296985" y="1648600"/>
            <a:ext cx="7994285" cy="484533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121900" tIns="60933" rIns="121900" bIns="60933" anchor="ctr" anchorCtr="1">
            <a:noAutofit/>
          </a:bodyPr>
          <a:lstStyle/>
          <a:p>
            <a:pPr marL="114300" marR="0" lvl="1" indent="-114300" algn="l" rtl="0">
              <a:lnSpc>
                <a:spcPct val="75000"/>
              </a:lnSpc>
              <a:spcBef>
                <a:spcPts val="0"/>
              </a:spcBef>
              <a:spcAft>
                <a:spcPts val="0"/>
              </a:spcAft>
              <a:buClr>
                <a:srgbClr val="000000"/>
              </a:buClr>
              <a:buSzPts val="1400"/>
              <a:buFont typeface="Arial"/>
              <a:buChar char="•"/>
            </a:pPr>
            <a:r>
              <a:rPr lang="en-IN" sz="4800" b="0" i="0" u="none" strike="noStrike" cap="none">
                <a:solidFill>
                  <a:srgbClr val="000000"/>
                </a:solidFill>
                <a:latin typeface="Arial"/>
                <a:ea typeface="Arial"/>
                <a:cs typeface="Arial"/>
                <a:sym typeface="Arial"/>
              </a:rPr>
              <a:t>Specific</a:t>
            </a:r>
            <a:endParaRPr sz="48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4800" b="0" i="0" u="none" strike="noStrike" cap="none">
                <a:solidFill>
                  <a:srgbClr val="000000"/>
                </a:solidFill>
                <a:latin typeface="Arial"/>
                <a:ea typeface="Arial"/>
                <a:cs typeface="Arial"/>
                <a:sym typeface="Arial"/>
              </a:rPr>
              <a:t>Definite</a:t>
            </a:r>
            <a:endParaRPr sz="48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4800" b="0" i="0" u="none" strike="noStrike" cap="none">
                <a:solidFill>
                  <a:srgbClr val="000000"/>
                </a:solidFill>
                <a:latin typeface="Arial"/>
                <a:ea typeface="Arial"/>
                <a:cs typeface="Arial"/>
                <a:sym typeface="Arial"/>
              </a:rPr>
              <a:t>Vivid</a:t>
            </a:r>
            <a:endParaRPr lang="en-IN" sz="4800" b="0" i="0" u="none" strike="noStrike" cap="none">
              <a:solidFill>
                <a:srgbClr val="000000"/>
              </a:solidFill>
              <a:latin typeface="Arial"/>
              <a:ea typeface="Arial"/>
              <a:cs typeface="Arial"/>
              <a:sym typeface="Arial"/>
            </a:endParaRPr>
          </a:p>
        </p:txBody>
      </p:sp>
      <p:pic>
        <p:nvPicPr>
          <p:cNvPr id="420" name="Google Shape;420;p37"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24" name="Shape 424"/>
        <p:cNvGrpSpPr/>
        <p:nvPr/>
      </p:nvGrpSpPr>
      <p:grpSpPr>
        <a:xfrm>
          <a:off x="0" y="0"/>
          <a:ext cx="0" cy="0"/>
          <a:chOff x="0" y="0"/>
          <a:chExt cx="0" cy="0"/>
        </a:xfrm>
      </p:grpSpPr>
      <p:sp>
        <p:nvSpPr>
          <p:cNvPr id="425" name="Google Shape;425;p38"/>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Useful Tips</a:t>
            </a:r>
            <a:endParaRPr lang="en-IN"/>
          </a:p>
        </p:txBody>
      </p:sp>
      <p:sp>
        <p:nvSpPr>
          <p:cNvPr id="426" name="Google Shape;426;p38"/>
          <p:cNvSpPr/>
          <p:nvPr/>
        </p:nvSpPr>
        <p:spPr>
          <a:xfrm>
            <a:off x="335053" y="1815513"/>
            <a:ext cx="7334652" cy="4094168"/>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121900" tIns="60933" rIns="121900" bIns="60933" anchor="ctr" anchorCtr="1">
            <a:noAutofit/>
          </a:bodyPr>
          <a:lstStyle/>
          <a:p>
            <a:pPr marL="114300" marR="0" lvl="1" indent="-114300" algn="l" rtl="0">
              <a:lnSpc>
                <a:spcPct val="75000"/>
              </a:lnSpc>
              <a:spcBef>
                <a:spcPts val="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Be precise in presenting facts and figures</a:t>
            </a:r>
            <a:endParaRPr sz="28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Use active voice more than the passive</a:t>
            </a:r>
            <a:endParaRPr sz="28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Use action verbs to make idea clear</a:t>
            </a:r>
            <a:endParaRPr sz="28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Use of image building words where necessary</a:t>
            </a:r>
            <a:endParaRPr lang="en-IN" sz="2800" b="0" i="0" u="none" strike="noStrike" cap="none">
              <a:solidFill>
                <a:srgbClr val="000000"/>
              </a:solidFill>
              <a:latin typeface="Arial"/>
              <a:ea typeface="Arial"/>
              <a:cs typeface="Arial"/>
              <a:sym typeface="Arial"/>
            </a:endParaRPr>
          </a:p>
        </p:txBody>
      </p:sp>
      <p:sp>
        <p:nvSpPr>
          <p:cNvPr id="427" name="Google Shape;427;p38"/>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pic>
        <p:nvPicPr>
          <p:cNvPr id="428" name="Google Shape;428;p38"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Clarity</a:t>
            </a:r>
            <a:endParaRPr lang="en-IN"/>
          </a:p>
        </p:txBody>
      </p:sp>
      <p:sp>
        <p:nvSpPr>
          <p:cNvPr id="231" name="Google Shape;231;p17"/>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200"/>
              <a:buNone/>
            </a:pPr>
            <a:fld id="{00000000-1234-1234-1234-123412341234}" type="slidenum">
              <a:rPr lang="en-IN" sz="1600"/>
            </a:fld>
            <a:endParaRPr lang="en-IN" sz="1600"/>
          </a:p>
        </p:txBody>
      </p:sp>
      <p:sp>
        <p:nvSpPr>
          <p:cNvPr id="232" name="Google Shape;232;p17"/>
          <p:cNvSpPr/>
          <p:nvPr/>
        </p:nvSpPr>
        <p:spPr>
          <a:xfrm>
            <a:off x="335055" y="2192605"/>
            <a:ext cx="7034000" cy="37148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121900" tIns="60933" rIns="121900" bIns="60933" anchor="ctr" anchorCtr="1">
            <a:noAutofit/>
          </a:bodyPr>
          <a:lstStyle/>
          <a:p>
            <a:pPr marL="114300" marR="0" lvl="1" indent="-114300" algn="l" rtl="0">
              <a:lnSpc>
                <a:spcPct val="75000"/>
              </a:lnSpc>
              <a:spcBef>
                <a:spcPts val="0"/>
              </a:spcBef>
              <a:spcAft>
                <a:spcPts val="0"/>
              </a:spcAft>
              <a:buClr>
                <a:srgbClr val="000000"/>
              </a:buClr>
              <a:buSzPts val="1400"/>
              <a:buFont typeface="Arial"/>
              <a:buChar char="•"/>
            </a:pPr>
            <a:r>
              <a:rPr lang="en-IN" sz="3600" b="0" i="0" u="none" strike="noStrike" cap="none">
                <a:solidFill>
                  <a:srgbClr val="000000"/>
                </a:solidFill>
                <a:latin typeface="Arial"/>
                <a:ea typeface="Arial"/>
                <a:cs typeface="Arial"/>
                <a:sym typeface="Arial"/>
              </a:rPr>
              <a:t>Simple Language</a:t>
            </a:r>
            <a:endParaRPr sz="36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3600" b="0" i="0" u="none" strike="noStrike" cap="none">
                <a:solidFill>
                  <a:srgbClr val="000000"/>
                </a:solidFill>
                <a:latin typeface="Arial"/>
                <a:ea typeface="Arial"/>
                <a:cs typeface="Arial"/>
                <a:sym typeface="Arial"/>
              </a:rPr>
              <a:t>Easy Content Structure</a:t>
            </a:r>
            <a:endParaRPr lang="en-IN" sz="3600" b="0" i="0" u="none" strike="noStrike" cap="none">
              <a:solidFill>
                <a:srgbClr val="000000"/>
              </a:solidFill>
              <a:latin typeface="Arial"/>
              <a:ea typeface="Arial"/>
              <a:cs typeface="Arial"/>
              <a:sym typeface="Arial"/>
            </a:endParaRPr>
          </a:p>
        </p:txBody>
      </p:sp>
      <p:pic>
        <p:nvPicPr>
          <p:cNvPr id="233" name="Google Shape;233;p17"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32" name="Shape 432"/>
        <p:cNvGrpSpPr/>
        <p:nvPr/>
      </p:nvGrpSpPr>
      <p:grpSpPr>
        <a:xfrm>
          <a:off x="0" y="0"/>
          <a:ext cx="0" cy="0"/>
          <a:chOff x="0" y="0"/>
          <a:chExt cx="0" cy="0"/>
        </a:xfrm>
      </p:grpSpPr>
      <p:sp>
        <p:nvSpPr>
          <p:cNvPr id="433" name="Google Shape;433;p39"/>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Examples</a:t>
            </a:r>
            <a:endParaRPr lang="en-IN"/>
          </a:p>
        </p:txBody>
      </p:sp>
      <p:sp>
        <p:nvSpPr>
          <p:cNvPr id="434" name="Google Shape;434;p39"/>
          <p:cNvSpPr txBox="1"/>
          <p:nvPr>
            <p:ph type="body" idx="1"/>
          </p:nvPr>
        </p:nvSpPr>
        <p:spPr>
          <a:xfrm>
            <a:off x="702705" y="1969201"/>
            <a:ext cx="2834400" cy="3819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600"/>
              </a:spcBef>
              <a:spcAft>
                <a:spcPts val="0"/>
              </a:spcAft>
              <a:buSzPts val="1600"/>
              <a:buChar char="✓"/>
            </a:pPr>
            <a:r>
              <a:rPr lang="en-IN" sz="2400">
                <a:latin typeface="Nixie One"/>
                <a:ea typeface="Nixie One"/>
                <a:cs typeface="Nixie One"/>
                <a:sym typeface="Nixie One"/>
              </a:rPr>
              <a:t>“This is a long letter.”</a:t>
            </a:r>
            <a:endParaRPr lang="en-IN" sz="2400">
              <a:latin typeface="Nixie One"/>
              <a:ea typeface="Nixie One"/>
              <a:cs typeface="Nixie One"/>
              <a:sym typeface="Nixie One"/>
            </a:endParaRPr>
          </a:p>
          <a:p>
            <a:pPr marL="457200" lvl="0" indent="-330200" algn="l" rtl="0">
              <a:lnSpc>
                <a:spcPct val="115000"/>
              </a:lnSpc>
              <a:spcBef>
                <a:spcPts val="600"/>
              </a:spcBef>
              <a:spcAft>
                <a:spcPts val="0"/>
              </a:spcAft>
              <a:buSzPts val="1600"/>
              <a:buChar char="✓"/>
            </a:pPr>
            <a:r>
              <a:rPr lang="en-IN" sz="2400">
                <a:latin typeface="Nixie One"/>
                <a:ea typeface="Nixie One"/>
                <a:cs typeface="Nixie One"/>
                <a:sym typeface="Nixie One"/>
              </a:rPr>
              <a:t>Student GMAT scores are higher.</a:t>
            </a:r>
            <a:endParaRPr lang="en-IN" sz="2400">
              <a:latin typeface="Nixie One"/>
              <a:ea typeface="Nixie One"/>
              <a:cs typeface="Nixie One"/>
              <a:sym typeface="Nixie One"/>
            </a:endParaRPr>
          </a:p>
          <a:p>
            <a:pPr marL="457200" lvl="0" indent="-228600" algn="l" rtl="0">
              <a:lnSpc>
                <a:spcPct val="115000"/>
              </a:lnSpc>
              <a:spcBef>
                <a:spcPts val="600"/>
              </a:spcBef>
              <a:spcAft>
                <a:spcPts val="0"/>
              </a:spcAft>
              <a:buSzPts val="1600"/>
              <a:buNone/>
            </a:pPr>
            <a:endParaRPr lang="en-IN" sz="2400">
              <a:latin typeface="Nixie One"/>
              <a:ea typeface="Nixie One"/>
              <a:cs typeface="Nixie One"/>
              <a:sym typeface="Nixie One"/>
            </a:endParaRPr>
          </a:p>
        </p:txBody>
      </p:sp>
      <p:sp>
        <p:nvSpPr>
          <p:cNvPr id="435" name="Google Shape;435;p39"/>
          <p:cNvSpPr txBox="1"/>
          <p:nvPr>
            <p:ph type="body" idx="2"/>
          </p:nvPr>
        </p:nvSpPr>
        <p:spPr>
          <a:xfrm>
            <a:off x="3383284" y="1953295"/>
            <a:ext cx="3823116" cy="4501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600"/>
              </a:spcBef>
              <a:spcAft>
                <a:spcPts val="0"/>
              </a:spcAft>
              <a:buSzPts val="1600"/>
              <a:buChar char="✓"/>
            </a:pPr>
            <a:r>
              <a:rPr lang="en-IN" sz="2400">
                <a:latin typeface="Nixie One"/>
                <a:ea typeface="Nixie One"/>
                <a:cs typeface="Nixie One"/>
                <a:sym typeface="Nixie One"/>
              </a:rPr>
              <a:t>“This letter is three times as long as you said it would be”</a:t>
            </a:r>
            <a:endParaRPr lang="en-IN" sz="2400">
              <a:latin typeface="Nixie One"/>
              <a:ea typeface="Nixie One"/>
              <a:cs typeface="Nixie One"/>
              <a:sym typeface="Nixie One"/>
            </a:endParaRPr>
          </a:p>
          <a:p>
            <a:pPr marL="457200" lvl="0" indent="-330200" algn="l" rtl="0">
              <a:lnSpc>
                <a:spcPct val="115000"/>
              </a:lnSpc>
              <a:spcBef>
                <a:spcPts val="600"/>
              </a:spcBef>
              <a:spcAft>
                <a:spcPts val="0"/>
              </a:spcAft>
              <a:buSzPts val="1600"/>
              <a:buChar char="✓"/>
            </a:pPr>
            <a:r>
              <a:rPr lang="en-IN" sz="2400">
                <a:latin typeface="Nixie One"/>
                <a:ea typeface="Nixie One"/>
                <a:cs typeface="Nixie One"/>
                <a:sym typeface="Nixie One"/>
              </a:rPr>
              <a:t>In 1999 the GMAT scores averaged 600; by 1997 the average  had  risen to 610.</a:t>
            </a:r>
            <a:endParaRPr lang="en-IN" sz="2400">
              <a:latin typeface="Nixie One"/>
              <a:ea typeface="Nixie One"/>
              <a:cs typeface="Nixie One"/>
              <a:sym typeface="Nixie One"/>
            </a:endParaRPr>
          </a:p>
          <a:p>
            <a:pPr marL="457200" lvl="0" indent="-228600" algn="l" rtl="0">
              <a:lnSpc>
                <a:spcPct val="115000"/>
              </a:lnSpc>
              <a:spcBef>
                <a:spcPts val="600"/>
              </a:spcBef>
              <a:spcAft>
                <a:spcPts val="0"/>
              </a:spcAft>
              <a:buSzPts val="1600"/>
              <a:buNone/>
            </a:pPr>
            <a:endParaRPr lang="en-IN" sz="2400">
              <a:latin typeface="Nixie One"/>
              <a:ea typeface="Nixie One"/>
              <a:cs typeface="Nixie One"/>
              <a:sym typeface="Nixie One"/>
            </a:endParaRPr>
          </a:p>
        </p:txBody>
      </p:sp>
      <p:sp>
        <p:nvSpPr>
          <p:cNvPr id="436" name="Google Shape;436;p39"/>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437" name="Google Shape;437;p39"/>
          <p:cNvSpPr/>
          <p:nvPr/>
        </p:nvSpPr>
        <p:spPr>
          <a:xfrm>
            <a:off x="1124355" y="4750035"/>
            <a:ext cx="1219200" cy="1219200"/>
          </a:xfrm>
          <a:prstGeom prst="mathMultiply">
            <a:avLst>
              <a:gd name="adj1" fmla="val 23520"/>
            </a:avLst>
          </a:prstGeom>
          <a:solidFill>
            <a:schemeClr val="accent1"/>
          </a:solidFill>
          <a:ln w="25400" cap="flat" cmpd="sng">
            <a:solidFill>
              <a:srgbClr val="BA877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5" b="0" i="0" u="none" strike="noStrike" cap="none">
              <a:solidFill>
                <a:schemeClr val="lt1"/>
              </a:solidFill>
              <a:latin typeface="Arial"/>
              <a:ea typeface="Arial"/>
              <a:cs typeface="Arial"/>
              <a:sym typeface="Arial"/>
            </a:endParaRPr>
          </a:p>
        </p:txBody>
      </p:sp>
      <p:sp>
        <p:nvSpPr>
          <p:cNvPr id="438" name="Google Shape;438;p39"/>
          <p:cNvSpPr/>
          <p:nvPr/>
        </p:nvSpPr>
        <p:spPr>
          <a:xfrm rot="7914874" flipH="1">
            <a:off x="4801844" y="4972256"/>
            <a:ext cx="1351992" cy="774756"/>
          </a:xfrm>
          <a:prstGeom prst="halfFrame">
            <a:avLst>
              <a:gd name="adj1" fmla="val 33333"/>
              <a:gd name="adj2" fmla="val 33333"/>
            </a:avLst>
          </a:prstGeom>
          <a:solidFill>
            <a:srgbClr val="00B050"/>
          </a:solidFill>
          <a:ln w="25400" cap="flat" cmpd="sng">
            <a:solidFill>
              <a:srgbClr val="BA877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5" b="0" i="0" u="none" strike="noStrike" cap="none">
              <a:solidFill>
                <a:schemeClr val="dk1"/>
              </a:solidFill>
              <a:latin typeface="Arial"/>
              <a:ea typeface="Arial"/>
              <a:cs typeface="Arial"/>
              <a:sym typeface="Arial"/>
            </a:endParaRPr>
          </a:p>
        </p:txBody>
      </p:sp>
      <p:pic>
        <p:nvPicPr>
          <p:cNvPr id="439" name="Google Shape;439;p39"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43" name="Shape 443"/>
        <p:cNvGrpSpPr/>
        <p:nvPr/>
      </p:nvGrpSpPr>
      <p:grpSpPr>
        <a:xfrm>
          <a:off x="0" y="0"/>
          <a:ext cx="0" cy="0"/>
          <a:chOff x="0" y="0"/>
          <a:chExt cx="0" cy="0"/>
        </a:xfrm>
      </p:grpSpPr>
      <p:sp>
        <p:nvSpPr>
          <p:cNvPr id="444" name="Google Shape;444;p40"/>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445" name="Google Shape;445;p40"/>
          <p:cNvSpPr txBox="1"/>
          <p:nvPr>
            <p:ph type="body" idx="4294967295"/>
          </p:nvPr>
        </p:nvSpPr>
        <p:spPr>
          <a:xfrm>
            <a:off x="3379509" y="2113399"/>
            <a:ext cx="5554395" cy="3714749"/>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600"/>
              </a:spcBef>
              <a:spcAft>
                <a:spcPts val="0"/>
              </a:spcAft>
              <a:buClr>
                <a:schemeClr val="accent2"/>
              </a:buClr>
              <a:buSzPts val="2000"/>
              <a:buFont typeface="Inter"/>
              <a:buChar char="✓"/>
            </a:pPr>
            <a:r>
              <a:rPr lang="en-IN"/>
              <a:t>Clarity</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Completeness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Conciseness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Consideration</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Correctness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Concreteness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sz="5865">
                <a:solidFill>
                  <a:schemeClr val="accent6"/>
                </a:solidFill>
              </a:rPr>
              <a:t>Courtesy</a:t>
            </a:r>
            <a:endParaRPr lang="en-IN" sz="5865">
              <a:solidFill>
                <a:schemeClr val="accent6"/>
              </a:solidFill>
            </a:endParaRPr>
          </a:p>
          <a:p>
            <a:pPr marL="457200" lvl="0" indent="-228600" algn="l" rtl="0">
              <a:lnSpc>
                <a:spcPct val="115000"/>
              </a:lnSpc>
              <a:spcBef>
                <a:spcPts val="600"/>
              </a:spcBef>
              <a:spcAft>
                <a:spcPts val="0"/>
              </a:spcAft>
              <a:buClr>
                <a:schemeClr val="accent2"/>
              </a:buClr>
              <a:buSzPts val="2000"/>
              <a:buFont typeface="Inter"/>
              <a:buNone/>
            </a:pPr>
          </a:p>
        </p:txBody>
      </p:sp>
      <p:pic>
        <p:nvPicPr>
          <p:cNvPr id="446" name="Google Shape;446;p40"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
        <p:nvSpPr>
          <p:cNvPr id="447" name="Google Shape;447;p40"/>
          <p:cNvSpPr txBox="1"/>
          <p:nvPr/>
        </p:nvSpPr>
        <p:spPr>
          <a:xfrm>
            <a:off x="2166659" y="1463581"/>
            <a:ext cx="6066367" cy="649817"/>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200"/>
              <a:buFont typeface="Playfair Display"/>
              <a:buNone/>
            </a:pPr>
            <a:r>
              <a:rPr lang="en-IN" sz="4265" b="0" i="0" u="none" strike="noStrike" cap="none">
                <a:solidFill>
                  <a:schemeClr val="dk1"/>
                </a:solidFill>
                <a:latin typeface="Playfair Display"/>
                <a:ea typeface="Playfair Display"/>
                <a:cs typeface="Playfair Display"/>
                <a:sym typeface="Playfair Display"/>
              </a:rPr>
              <a:t>Cs of Communication</a:t>
            </a:r>
            <a:endParaRPr sz="4265" b="0" i="0" u="none" strike="noStrike" cap="none">
              <a:solidFill>
                <a:schemeClr val="dk1"/>
              </a:solidFill>
              <a:latin typeface="Playfair Display"/>
              <a:ea typeface="Playfair Display"/>
              <a:cs typeface="Playfair Display"/>
              <a:sym typeface="Playfair Display"/>
            </a:endParaRPr>
          </a:p>
        </p:txBody>
      </p:sp>
      <p:sp>
        <p:nvSpPr>
          <p:cNvPr id="448" name="Google Shape;448;p40"/>
          <p:cNvSpPr txBox="1"/>
          <p:nvPr/>
        </p:nvSpPr>
        <p:spPr>
          <a:xfrm>
            <a:off x="260279" y="0"/>
            <a:ext cx="1205501" cy="4224020"/>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IN" sz="26665" b="1" i="0" u="none" strike="noStrike" cap="none">
                <a:solidFill>
                  <a:schemeClr val="accent1"/>
                </a:solidFill>
                <a:latin typeface="Arial"/>
                <a:ea typeface="Arial"/>
                <a:cs typeface="Arial"/>
                <a:sym typeface="Arial"/>
              </a:rPr>
              <a:t>7</a:t>
            </a:r>
            <a:endParaRPr lang="en-IN" sz="26665" b="1" i="0" u="none" strike="noStrike" cap="none">
              <a:solidFill>
                <a:schemeClr val="accent1"/>
              </a:solidFill>
              <a:latin typeface="Arial"/>
              <a:ea typeface="Arial"/>
              <a:cs typeface="Arial"/>
              <a:sym typeface="Arial"/>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52" name="Shape 452"/>
        <p:cNvGrpSpPr/>
        <p:nvPr/>
      </p:nvGrpSpPr>
      <p:grpSpPr>
        <a:xfrm>
          <a:off x="0" y="0"/>
          <a:ext cx="0" cy="0"/>
          <a:chOff x="0" y="0"/>
          <a:chExt cx="0" cy="0"/>
        </a:xfrm>
      </p:grpSpPr>
      <p:sp>
        <p:nvSpPr>
          <p:cNvPr id="453" name="Google Shape;453;p41"/>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Courtesy</a:t>
            </a:r>
            <a:endParaRPr lang="en-IN"/>
          </a:p>
        </p:txBody>
      </p:sp>
      <p:sp>
        <p:nvSpPr>
          <p:cNvPr id="454" name="Google Shape;454;p41"/>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1600"/>
            </a:fld>
            <a:endParaRPr lang="en-IN" sz="1600"/>
          </a:p>
        </p:txBody>
      </p:sp>
      <p:sp>
        <p:nvSpPr>
          <p:cNvPr id="455" name="Google Shape;455;p41"/>
          <p:cNvSpPr/>
          <p:nvPr/>
        </p:nvSpPr>
        <p:spPr>
          <a:xfrm>
            <a:off x="579885" y="1815671"/>
            <a:ext cx="7187028" cy="4540911"/>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121900" tIns="60933" rIns="121900" bIns="60933" anchor="ctr" anchorCtr="1">
            <a:noAutofit/>
          </a:bodyPr>
          <a:lstStyle/>
          <a:p>
            <a:pPr marL="114300" marR="0" lvl="1" indent="-114300" algn="l" rtl="0">
              <a:lnSpc>
                <a:spcPct val="75000"/>
              </a:lnSpc>
              <a:spcBef>
                <a:spcPts val="0"/>
              </a:spcBef>
              <a:spcAft>
                <a:spcPts val="0"/>
              </a:spcAft>
              <a:buClr>
                <a:srgbClr val="000000"/>
              </a:buClr>
              <a:buSzPts val="1400"/>
              <a:buFont typeface="Arial"/>
              <a:buChar char="•"/>
            </a:pPr>
            <a:r>
              <a:rPr lang="en-IN" sz="3600" b="0" i="0" u="none" strike="noStrike" cap="none">
                <a:solidFill>
                  <a:srgbClr val="000000"/>
                </a:solidFill>
                <a:latin typeface="Arial"/>
                <a:ea typeface="Arial"/>
                <a:cs typeface="Arial"/>
                <a:sym typeface="Arial"/>
              </a:rPr>
              <a:t>Sincerely Polite</a:t>
            </a:r>
            <a:endParaRPr sz="36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r>
              <a:rPr lang="en-IN" sz="3600" b="0" i="0" u="none" strike="noStrike" cap="none">
                <a:solidFill>
                  <a:srgbClr val="000000"/>
                </a:solidFill>
                <a:latin typeface="Arial"/>
                <a:ea typeface="Arial"/>
                <a:cs typeface="Arial"/>
                <a:sym typeface="Arial"/>
              </a:rPr>
              <a:t>Judicious</a:t>
            </a:r>
            <a:endParaRPr sz="36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3600" b="0" i="0" u="none" strike="noStrike" cap="none">
                <a:solidFill>
                  <a:srgbClr val="000000"/>
                </a:solidFill>
                <a:latin typeface="Arial"/>
                <a:ea typeface="Arial"/>
                <a:cs typeface="Arial"/>
                <a:sym typeface="Arial"/>
              </a:rPr>
              <a:t>Reflective</a:t>
            </a:r>
            <a:endParaRPr sz="36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3600" b="0" i="0" u="none" strike="noStrike" cap="none">
                <a:solidFill>
                  <a:srgbClr val="000000"/>
                </a:solidFill>
                <a:latin typeface="Arial"/>
                <a:ea typeface="Arial"/>
                <a:cs typeface="Arial"/>
                <a:sym typeface="Arial"/>
              </a:rPr>
              <a:t>Enthusiastic</a:t>
            </a:r>
            <a:endParaRPr lang="en-IN" sz="3600" b="0" i="0" u="none" strike="noStrike" cap="none">
              <a:solidFill>
                <a:srgbClr val="000000"/>
              </a:solidFill>
              <a:latin typeface="Arial"/>
              <a:ea typeface="Arial"/>
              <a:cs typeface="Arial"/>
              <a:sym typeface="Arial"/>
            </a:endParaRPr>
          </a:p>
        </p:txBody>
      </p:sp>
      <p:pic>
        <p:nvPicPr>
          <p:cNvPr id="456" name="Google Shape;456;p41"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460" name="Shape 460"/>
        <p:cNvGrpSpPr/>
        <p:nvPr/>
      </p:nvGrpSpPr>
      <p:grpSpPr>
        <a:xfrm>
          <a:off x="0" y="0"/>
          <a:ext cx="0" cy="0"/>
          <a:chOff x="0" y="0"/>
          <a:chExt cx="0" cy="0"/>
        </a:xfrm>
      </p:grpSpPr>
      <p:sp>
        <p:nvSpPr>
          <p:cNvPr id="461" name="Google Shape;461;p42"/>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Useful Tips</a:t>
            </a:r>
            <a:endParaRPr lang="en-IN"/>
          </a:p>
        </p:txBody>
      </p:sp>
      <p:sp>
        <p:nvSpPr>
          <p:cNvPr id="462" name="Google Shape;462;p42"/>
          <p:cNvSpPr/>
          <p:nvPr/>
        </p:nvSpPr>
        <p:spPr>
          <a:xfrm>
            <a:off x="488307" y="1584663"/>
            <a:ext cx="6967571" cy="464687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121900" tIns="60933" rIns="121900" bIns="60933" anchor="ctr" anchorCtr="1">
            <a:noAutofit/>
          </a:bodyPr>
          <a:lstStyle/>
          <a:p>
            <a:pPr marL="114300" marR="0" lvl="1" indent="-114300" algn="l" rtl="0">
              <a:lnSpc>
                <a:spcPct val="75000"/>
              </a:lnSpc>
              <a:spcBef>
                <a:spcPts val="0"/>
              </a:spcBef>
              <a:spcAft>
                <a:spcPts val="0"/>
              </a:spcAft>
              <a:buClr>
                <a:srgbClr val="000000"/>
              </a:buClr>
              <a:buSzPts val="1800"/>
              <a:buFont typeface="Arial"/>
              <a:buChar char="•"/>
            </a:pPr>
            <a:r>
              <a:rPr lang="en-IN" sz="2800" b="0" i="0" u="none" strike="noStrike" cap="none">
                <a:solidFill>
                  <a:srgbClr val="000000"/>
                </a:solidFill>
                <a:latin typeface="Nixie One"/>
                <a:ea typeface="Nixie One"/>
                <a:cs typeface="Nixie One"/>
                <a:sym typeface="Nixie One"/>
              </a:rPr>
              <a:t>Communication should have  you-attitude</a:t>
            </a:r>
            <a:endParaRPr sz="2800" b="0" i="0" u="none" strike="noStrike" cap="none">
              <a:solidFill>
                <a:srgbClr val="000000"/>
              </a:solidFill>
              <a:latin typeface="Nixie One"/>
              <a:ea typeface="Nixie One"/>
              <a:cs typeface="Nixie One"/>
              <a:sym typeface="Nixie One"/>
            </a:endParaRPr>
          </a:p>
          <a:p>
            <a:pPr marL="114300" marR="0" lvl="1" indent="0" algn="l" rtl="0">
              <a:lnSpc>
                <a:spcPct val="75000"/>
              </a:lnSpc>
              <a:spcBef>
                <a:spcPts val="180"/>
              </a:spcBef>
              <a:spcAft>
                <a:spcPts val="0"/>
              </a:spcAft>
              <a:buClr>
                <a:srgbClr val="000000"/>
              </a:buClr>
              <a:buSzPts val="1800"/>
              <a:buFont typeface="Arial"/>
              <a:buNone/>
            </a:pPr>
            <a:endParaRPr sz="2800" b="0" i="0" u="none" strike="noStrike" cap="none">
              <a:solidFill>
                <a:srgbClr val="000000"/>
              </a:solidFill>
              <a:latin typeface="Nixie One"/>
              <a:ea typeface="Nixie One"/>
              <a:cs typeface="Nixie One"/>
              <a:sym typeface="Nixie One"/>
            </a:endParaRPr>
          </a:p>
          <a:p>
            <a:pPr marL="114300" marR="0" lvl="1" indent="-114300" algn="l" rtl="0">
              <a:lnSpc>
                <a:spcPct val="75000"/>
              </a:lnSpc>
              <a:spcBef>
                <a:spcPts val="180"/>
              </a:spcBef>
              <a:spcAft>
                <a:spcPts val="0"/>
              </a:spcAft>
              <a:buClr>
                <a:srgbClr val="000000"/>
              </a:buClr>
              <a:buSzPts val="1800"/>
              <a:buFont typeface="Arial"/>
              <a:buChar char="•"/>
            </a:pPr>
            <a:r>
              <a:rPr lang="en-IN" sz="2800" b="0" i="0" u="none" strike="noStrike" cap="none">
                <a:solidFill>
                  <a:srgbClr val="000000"/>
                </a:solidFill>
                <a:latin typeface="Nixie One"/>
                <a:ea typeface="Nixie One"/>
                <a:cs typeface="Nixie One"/>
                <a:sym typeface="Nixie One"/>
              </a:rPr>
              <a:t>Show appreciation and thoughtfulness</a:t>
            </a:r>
            <a:endParaRPr sz="2800" b="0" i="0" u="none" strike="noStrike" cap="none">
              <a:solidFill>
                <a:srgbClr val="000000"/>
              </a:solidFill>
              <a:latin typeface="Nixie One"/>
              <a:ea typeface="Nixie One"/>
              <a:cs typeface="Nixie One"/>
              <a:sym typeface="Nixie One"/>
            </a:endParaRPr>
          </a:p>
          <a:p>
            <a:pPr marL="114300" marR="0" lvl="1" indent="0" algn="l" rtl="0">
              <a:lnSpc>
                <a:spcPct val="75000"/>
              </a:lnSpc>
              <a:spcBef>
                <a:spcPts val="180"/>
              </a:spcBef>
              <a:spcAft>
                <a:spcPts val="0"/>
              </a:spcAft>
              <a:buClr>
                <a:srgbClr val="000000"/>
              </a:buClr>
              <a:buSzPts val="1800"/>
              <a:buFont typeface="Arial"/>
              <a:buNone/>
            </a:pPr>
            <a:endParaRPr sz="2800" b="0" i="0" u="none" strike="noStrike" cap="none">
              <a:solidFill>
                <a:srgbClr val="000000"/>
              </a:solidFill>
              <a:latin typeface="Nixie One"/>
              <a:ea typeface="Nixie One"/>
              <a:cs typeface="Nixie One"/>
              <a:sym typeface="Nixie One"/>
            </a:endParaRPr>
          </a:p>
          <a:p>
            <a:pPr marL="114300" marR="0" lvl="1" indent="-114300" algn="l" rtl="0">
              <a:lnSpc>
                <a:spcPct val="75000"/>
              </a:lnSpc>
              <a:spcBef>
                <a:spcPts val="180"/>
              </a:spcBef>
              <a:spcAft>
                <a:spcPts val="0"/>
              </a:spcAft>
              <a:buClr>
                <a:srgbClr val="000000"/>
              </a:buClr>
              <a:buSzPts val="1800"/>
              <a:buFont typeface="Arial"/>
              <a:buChar char="•"/>
            </a:pPr>
            <a:r>
              <a:rPr lang="en-IN" sz="2800" b="0" i="0" u="none" strike="noStrike" cap="none">
                <a:solidFill>
                  <a:srgbClr val="000000"/>
                </a:solidFill>
                <a:latin typeface="Nixie One"/>
                <a:ea typeface="Nixie One"/>
                <a:cs typeface="Nixie One"/>
                <a:sym typeface="Nixie One"/>
              </a:rPr>
              <a:t>Use respectful, unbiased language	</a:t>
            </a:r>
            <a:endParaRPr sz="2800" b="0" i="0" u="none" strike="noStrike" cap="none">
              <a:solidFill>
                <a:srgbClr val="000000"/>
              </a:solidFill>
              <a:latin typeface="Nixie One"/>
              <a:ea typeface="Nixie One"/>
              <a:cs typeface="Nixie One"/>
              <a:sym typeface="Nixie One"/>
            </a:endParaRPr>
          </a:p>
          <a:p>
            <a:pPr marL="114300" marR="0" lvl="1" indent="0" algn="l" rtl="0">
              <a:lnSpc>
                <a:spcPct val="75000"/>
              </a:lnSpc>
              <a:spcBef>
                <a:spcPts val="180"/>
              </a:spcBef>
              <a:spcAft>
                <a:spcPts val="0"/>
              </a:spcAft>
              <a:buClr>
                <a:srgbClr val="000000"/>
              </a:buClr>
              <a:buSzPts val="1800"/>
              <a:buFont typeface="Arial"/>
              <a:buNone/>
            </a:pPr>
            <a:endParaRPr sz="2800" b="0" i="0" u="none" strike="noStrike" cap="none">
              <a:solidFill>
                <a:srgbClr val="000000"/>
              </a:solidFill>
              <a:latin typeface="Nixie One"/>
              <a:ea typeface="Nixie One"/>
              <a:cs typeface="Nixie One"/>
              <a:sym typeface="Nixie One"/>
            </a:endParaRPr>
          </a:p>
          <a:p>
            <a:pPr marL="114300" marR="0" lvl="1" indent="-114300" algn="l" rtl="0">
              <a:lnSpc>
                <a:spcPct val="75000"/>
              </a:lnSpc>
              <a:spcBef>
                <a:spcPts val="180"/>
              </a:spcBef>
              <a:spcAft>
                <a:spcPts val="0"/>
              </a:spcAft>
              <a:buClr>
                <a:srgbClr val="000000"/>
              </a:buClr>
              <a:buSzPts val="1800"/>
              <a:buFont typeface="Arial"/>
              <a:buChar char="•"/>
            </a:pPr>
            <a:r>
              <a:rPr lang="en-IN" sz="2800" b="0" i="0" u="none" strike="noStrike" cap="none">
                <a:solidFill>
                  <a:srgbClr val="000000"/>
                </a:solidFill>
                <a:latin typeface="Nixie One"/>
                <a:ea typeface="Nixie One"/>
                <a:cs typeface="Nixie One"/>
                <a:sym typeface="Nixie One"/>
              </a:rPr>
              <a:t>Be aware of gender,  race, color, creed </a:t>
            </a:r>
            <a:endParaRPr lang="en-IN" sz="2800" b="0" i="0" u="none" strike="noStrike" cap="none">
              <a:solidFill>
                <a:srgbClr val="000000"/>
              </a:solidFill>
              <a:latin typeface="Nixie One"/>
              <a:ea typeface="Nixie One"/>
              <a:cs typeface="Nixie One"/>
              <a:sym typeface="Nixie One"/>
            </a:endParaRPr>
          </a:p>
        </p:txBody>
      </p:sp>
      <p:sp>
        <p:nvSpPr>
          <p:cNvPr id="463" name="Google Shape;463;p42"/>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pic>
        <p:nvPicPr>
          <p:cNvPr id="464" name="Google Shape;464;p42"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68" name="Shape 468"/>
        <p:cNvGrpSpPr/>
        <p:nvPr/>
      </p:nvGrpSpPr>
      <p:grpSpPr>
        <a:xfrm>
          <a:off x="0" y="0"/>
          <a:ext cx="0" cy="0"/>
          <a:chOff x="0" y="0"/>
          <a:chExt cx="0" cy="0"/>
        </a:xfrm>
      </p:grpSpPr>
      <p:sp>
        <p:nvSpPr>
          <p:cNvPr id="469" name="Google Shape;469;p43"/>
          <p:cNvSpPr txBox="1"/>
          <p:nvPr>
            <p:ph type="title"/>
          </p:nvPr>
        </p:nvSpPr>
        <p:spPr>
          <a:xfrm>
            <a:off x="1140400" y="708917"/>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Examples</a:t>
            </a:r>
            <a:endParaRPr lang="en-IN"/>
          </a:p>
        </p:txBody>
      </p:sp>
      <p:sp>
        <p:nvSpPr>
          <p:cNvPr id="470" name="Google Shape;470;p43"/>
          <p:cNvSpPr txBox="1"/>
          <p:nvPr>
            <p:ph type="body" idx="1"/>
          </p:nvPr>
        </p:nvSpPr>
        <p:spPr>
          <a:xfrm>
            <a:off x="144527" y="1389075"/>
            <a:ext cx="3990776" cy="4501200"/>
          </a:xfrm>
          <a:prstGeom prst="rect">
            <a:avLst/>
          </a:prstGeom>
          <a:noFill/>
          <a:ln>
            <a:noFill/>
          </a:ln>
        </p:spPr>
        <p:txBody>
          <a:bodyPr spcFirstLastPara="1" wrap="square" lIns="0" tIns="0" rIns="0" bIns="0" anchor="t" anchorCtr="0">
            <a:noAutofit/>
          </a:bodyPr>
          <a:lstStyle/>
          <a:p>
            <a:pPr marL="343535" marR="5080" lvl="0" indent="-285750" algn="l" rtl="0">
              <a:lnSpc>
                <a:spcPct val="115000"/>
              </a:lnSpc>
              <a:spcBef>
                <a:spcPts val="530"/>
              </a:spcBef>
              <a:spcAft>
                <a:spcPts val="0"/>
              </a:spcAft>
              <a:buSzPts val="1305"/>
              <a:buChar char="✓"/>
            </a:pPr>
            <a:r>
              <a:rPr lang="en-IN" sz="1865"/>
              <a:t>Clearly, you did not read my  latest mail.</a:t>
            </a:r>
            <a:endParaRPr sz="1865"/>
          </a:p>
          <a:p>
            <a:pPr marL="343535" marR="266700" lvl="0" indent="-285750" algn="l" rtl="0">
              <a:lnSpc>
                <a:spcPct val="115000"/>
              </a:lnSpc>
              <a:spcBef>
                <a:spcPts val="530"/>
              </a:spcBef>
              <a:spcAft>
                <a:spcPts val="0"/>
              </a:spcAft>
              <a:buSzPts val="1305"/>
              <a:buChar char="✓"/>
            </a:pPr>
            <a:r>
              <a:rPr lang="en-IN" sz="1865"/>
              <a:t>I rewrote that letter three  times; the point was  clear.</a:t>
            </a:r>
            <a:endParaRPr lang="en-IN" sz="1865"/>
          </a:p>
          <a:p>
            <a:pPr marL="343535" marR="266700" lvl="0" indent="-285750" algn="l" rtl="0">
              <a:lnSpc>
                <a:spcPct val="115000"/>
              </a:lnSpc>
              <a:spcBef>
                <a:spcPts val="530"/>
              </a:spcBef>
              <a:spcAft>
                <a:spcPts val="0"/>
              </a:spcAft>
              <a:buSzPts val="1305"/>
              <a:buChar char="✓"/>
            </a:pPr>
            <a:r>
              <a:rPr lang="en-IN" sz="1865"/>
              <a:t>Hey man, what’s this I hear about your  wedding? You didn’t tell any of us about it. Give my  regards to the lady and wish her the best.</a:t>
            </a:r>
            <a:endParaRPr lang="en-IN" sz="1865"/>
          </a:p>
          <a:p>
            <a:pPr marL="343535" marR="266700" lvl="0" indent="-285750" algn="l" rtl="0">
              <a:lnSpc>
                <a:spcPct val="115000"/>
              </a:lnSpc>
              <a:spcBef>
                <a:spcPts val="530"/>
              </a:spcBef>
              <a:spcAft>
                <a:spcPts val="0"/>
              </a:spcAft>
              <a:buSzPts val="1305"/>
              <a:buChar char="✓"/>
            </a:pPr>
            <a:r>
              <a:rPr lang="en-IN" sz="1865"/>
              <a:t>Freshman, Manpower, Man made</a:t>
            </a:r>
            <a:endParaRPr lang="en-IN" sz="1865"/>
          </a:p>
          <a:p>
            <a:pPr marL="457200" lvl="0" indent="-228600" algn="l" rtl="0">
              <a:lnSpc>
                <a:spcPct val="115000"/>
              </a:lnSpc>
              <a:spcBef>
                <a:spcPts val="600"/>
              </a:spcBef>
              <a:spcAft>
                <a:spcPts val="0"/>
              </a:spcAft>
              <a:buSzPts val="1600"/>
              <a:buNone/>
            </a:pPr>
            <a:endParaRPr sz="1865"/>
          </a:p>
        </p:txBody>
      </p:sp>
      <p:sp>
        <p:nvSpPr>
          <p:cNvPr id="471" name="Google Shape;471;p43"/>
          <p:cNvSpPr txBox="1"/>
          <p:nvPr>
            <p:ph type="body" idx="2"/>
          </p:nvPr>
        </p:nvSpPr>
        <p:spPr>
          <a:xfrm>
            <a:off x="3438769" y="1372484"/>
            <a:ext cx="4110893" cy="4501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600"/>
              </a:spcBef>
              <a:spcAft>
                <a:spcPts val="0"/>
              </a:spcAft>
              <a:buSzPts val="1600"/>
              <a:buChar char="✓"/>
            </a:pPr>
            <a:r>
              <a:rPr lang="en-IN" sz="1865"/>
              <a:t>Sometimes my wording is not precise; let me try again.</a:t>
            </a:r>
            <a:endParaRPr sz="1865"/>
          </a:p>
          <a:p>
            <a:pPr marL="457200" lvl="0" indent="-330200" algn="l" rtl="0">
              <a:lnSpc>
                <a:spcPct val="115000"/>
              </a:lnSpc>
              <a:spcBef>
                <a:spcPts val="600"/>
              </a:spcBef>
              <a:spcAft>
                <a:spcPts val="0"/>
              </a:spcAft>
              <a:buSzPts val="1600"/>
              <a:buChar char="✓"/>
            </a:pPr>
            <a:r>
              <a:rPr lang="en-IN" sz="1865"/>
              <a:t>I’m sorry the point was not clear; here is another version</a:t>
            </a:r>
            <a:endParaRPr lang="en-IN" sz="1865"/>
          </a:p>
          <a:p>
            <a:pPr marL="457200" lvl="0" indent="-330200" algn="l" rtl="0">
              <a:lnSpc>
                <a:spcPct val="115000"/>
              </a:lnSpc>
              <a:spcBef>
                <a:spcPts val="600"/>
              </a:spcBef>
              <a:spcAft>
                <a:spcPts val="0"/>
              </a:spcAft>
              <a:buSzPts val="1600"/>
              <a:buChar char="✓"/>
            </a:pPr>
            <a:r>
              <a:rPr lang="en-IN" sz="1865"/>
              <a:t>Warm congratulations on your wedding! Well, you certainly took us by surprise. In fact, just a few  of us suspected you were taking off to get married. But  even though we didn’t hear about it until later. We  wish you the best.</a:t>
            </a:r>
            <a:endParaRPr lang="en-IN" sz="1865"/>
          </a:p>
          <a:p>
            <a:pPr marL="457200" lvl="0" indent="-330200" algn="l" rtl="0">
              <a:lnSpc>
                <a:spcPct val="115000"/>
              </a:lnSpc>
              <a:spcBef>
                <a:spcPts val="600"/>
              </a:spcBef>
              <a:spcAft>
                <a:spcPts val="0"/>
              </a:spcAft>
              <a:buSzPts val="1600"/>
              <a:buChar char="✓"/>
            </a:pPr>
            <a:r>
              <a:rPr lang="en-IN" sz="1865"/>
              <a:t>First year students, Workers, employees, work  force, Manufactured, constructed, built</a:t>
            </a:r>
            <a:endParaRPr sz="1865"/>
          </a:p>
          <a:p>
            <a:pPr marL="12700" lvl="0" indent="88900" algn="l" rtl="0">
              <a:lnSpc>
                <a:spcPct val="115000"/>
              </a:lnSpc>
              <a:spcBef>
                <a:spcPts val="320"/>
              </a:spcBef>
              <a:spcAft>
                <a:spcPts val="0"/>
              </a:spcAft>
              <a:buSzPts val="1600"/>
              <a:buNone/>
            </a:pPr>
            <a:endParaRPr sz="1865"/>
          </a:p>
          <a:p>
            <a:pPr marL="457200" lvl="0" indent="-228600" algn="l" rtl="0">
              <a:lnSpc>
                <a:spcPct val="115000"/>
              </a:lnSpc>
              <a:spcBef>
                <a:spcPts val="600"/>
              </a:spcBef>
              <a:spcAft>
                <a:spcPts val="0"/>
              </a:spcAft>
              <a:buSzPts val="1600"/>
              <a:buNone/>
            </a:pPr>
            <a:endParaRPr sz="1865">
              <a:latin typeface="Constantia"/>
              <a:ea typeface="Constantia"/>
              <a:cs typeface="Constantia"/>
              <a:sym typeface="Constantia"/>
            </a:endParaRPr>
          </a:p>
          <a:p>
            <a:pPr marL="457200" lvl="0" indent="-228600" algn="l" rtl="0">
              <a:lnSpc>
                <a:spcPct val="115000"/>
              </a:lnSpc>
              <a:spcBef>
                <a:spcPts val="600"/>
              </a:spcBef>
              <a:spcAft>
                <a:spcPts val="0"/>
              </a:spcAft>
              <a:buSzPts val="1600"/>
              <a:buNone/>
            </a:pPr>
            <a:endParaRPr sz="1865"/>
          </a:p>
        </p:txBody>
      </p:sp>
      <p:sp>
        <p:nvSpPr>
          <p:cNvPr id="472" name="Google Shape;472;p43"/>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pic>
        <p:nvPicPr>
          <p:cNvPr id="473" name="Google Shape;473;p43"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
        <p:nvSpPr>
          <p:cNvPr id="474" name="Google Shape;474;p43"/>
          <p:cNvSpPr/>
          <p:nvPr/>
        </p:nvSpPr>
        <p:spPr>
          <a:xfrm>
            <a:off x="1140400" y="5264084"/>
            <a:ext cx="1219200" cy="1219200"/>
          </a:xfrm>
          <a:prstGeom prst="mathMultiply">
            <a:avLst>
              <a:gd name="adj1" fmla="val 23520"/>
            </a:avLst>
          </a:prstGeom>
          <a:solidFill>
            <a:schemeClr val="accent1"/>
          </a:solidFill>
          <a:ln w="25400" cap="flat" cmpd="sng">
            <a:solidFill>
              <a:srgbClr val="BA877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5" b="0" i="0" u="none" strike="noStrike" cap="none">
              <a:solidFill>
                <a:schemeClr val="lt1"/>
              </a:solidFill>
              <a:latin typeface="Arial"/>
              <a:ea typeface="Arial"/>
              <a:cs typeface="Arial"/>
              <a:sym typeface="Arial"/>
            </a:endParaRPr>
          </a:p>
        </p:txBody>
      </p:sp>
      <p:sp>
        <p:nvSpPr>
          <p:cNvPr id="475" name="Google Shape;475;p43"/>
          <p:cNvSpPr/>
          <p:nvPr/>
        </p:nvSpPr>
        <p:spPr>
          <a:xfrm rot="7914874" flipH="1">
            <a:off x="7582681" y="5703664"/>
            <a:ext cx="1351992" cy="774756"/>
          </a:xfrm>
          <a:prstGeom prst="halfFrame">
            <a:avLst>
              <a:gd name="adj1" fmla="val 33333"/>
              <a:gd name="adj2" fmla="val 33333"/>
            </a:avLst>
          </a:prstGeom>
          <a:solidFill>
            <a:srgbClr val="00B050"/>
          </a:solidFill>
          <a:ln w="25400" cap="flat" cmpd="sng">
            <a:solidFill>
              <a:srgbClr val="BA877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5" b="0" i="0" u="none" strike="noStrike" cap="none">
              <a:solidFill>
                <a:schemeClr val="dk1"/>
              </a:solidFill>
              <a:latin typeface="Arial"/>
              <a:ea typeface="Arial"/>
              <a:cs typeface="Arial"/>
              <a:sym typeface="Aria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479" name="Shape 479"/>
        <p:cNvGrpSpPr/>
        <p:nvPr/>
      </p:nvGrpSpPr>
      <p:grpSpPr>
        <a:xfrm>
          <a:off x="0" y="0"/>
          <a:ext cx="0" cy="0"/>
          <a:chOff x="0" y="0"/>
          <a:chExt cx="0" cy="0"/>
        </a:xfrm>
      </p:grpSpPr>
      <p:sp>
        <p:nvSpPr>
          <p:cNvPr id="480" name="Google Shape;480;p44"/>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481" name="Google Shape;481;p44"/>
          <p:cNvSpPr txBox="1"/>
          <p:nvPr>
            <p:ph type="title" idx="4294967295"/>
          </p:nvPr>
        </p:nvSpPr>
        <p:spPr>
          <a:xfrm>
            <a:off x="0" y="156633"/>
            <a:ext cx="7035800" cy="85513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IN"/>
              <a:t>Activity</a:t>
            </a:r>
            <a:endParaRPr lang="en-IN"/>
          </a:p>
        </p:txBody>
      </p:sp>
      <p:sp>
        <p:nvSpPr>
          <p:cNvPr id="482" name="Google Shape;482;p44"/>
          <p:cNvSpPr/>
          <p:nvPr/>
        </p:nvSpPr>
        <p:spPr>
          <a:xfrm>
            <a:off x="213064" y="1010924"/>
            <a:ext cx="9326591" cy="1086485"/>
          </a:xfrm>
          <a:prstGeom prst="rect">
            <a:avLst/>
          </a:prstGeom>
          <a:noFill/>
          <a:ln>
            <a:noFill/>
          </a:ln>
        </p:spPr>
        <p:txBody>
          <a:bodyPr spcFirstLastPara="1" wrap="square" lIns="121900" tIns="60933" rIns="121900" bIns="60933" anchor="t" anchorCtr="0">
            <a:spAutoFit/>
          </a:bodyPr>
          <a:lstStyle/>
          <a:p>
            <a:pPr marL="0" marR="0" lvl="0" indent="0" algn="ctr" rtl="0">
              <a:lnSpc>
                <a:spcPct val="107000"/>
              </a:lnSpc>
              <a:spcBef>
                <a:spcPts val="0"/>
              </a:spcBef>
              <a:spcAft>
                <a:spcPts val="0"/>
              </a:spcAft>
              <a:buNone/>
            </a:pPr>
            <a:r>
              <a:rPr lang="en-IN" sz="5865" b="1" i="0" u="none" strike="noStrike" cap="none">
                <a:solidFill>
                  <a:srgbClr val="EDC2B7"/>
                </a:solidFill>
                <a:latin typeface="Calibri"/>
                <a:ea typeface="Calibri"/>
                <a:cs typeface="Calibri"/>
                <a:sym typeface="Calibri"/>
              </a:rPr>
              <a:t>Let’s form SHAPES</a:t>
            </a:r>
            <a:endParaRPr sz="5865" b="1" i="0" u="none" strike="noStrike" cap="none">
              <a:solidFill>
                <a:srgbClr val="EDC2B7"/>
              </a:solidFill>
              <a:latin typeface="Calibri"/>
              <a:ea typeface="Calibri"/>
              <a:cs typeface="Calibri"/>
              <a:sym typeface="Calibri"/>
            </a:endParaRPr>
          </a:p>
        </p:txBody>
      </p:sp>
      <p:pic>
        <p:nvPicPr>
          <p:cNvPr id="483" name="Google Shape;483;p44"/>
          <p:cNvPicPr preferRelativeResize="0"/>
          <p:nvPr/>
        </p:nvPicPr>
        <p:blipFill rotWithShape="1">
          <a:blip r:embed="rId1"/>
          <a:srcRect/>
          <a:stretch>
            <a:fillRect/>
          </a:stretch>
        </p:blipFill>
        <p:spPr>
          <a:xfrm>
            <a:off x="2047772" y="2111132"/>
            <a:ext cx="5356375" cy="3533669"/>
          </a:xfrm>
          <a:prstGeom prst="rect">
            <a:avLst/>
          </a:prstGeom>
          <a:noFill/>
          <a:ln>
            <a:noFill/>
          </a:ln>
        </p:spPr>
      </p:pic>
      <p:pic>
        <p:nvPicPr>
          <p:cNvPr id="484" name="Google Shape;484;p44" descr="Final logo1_2"/>
          <p:cNvPicPr preferRelativeResize="0"/>
          <p:nvPr/>
        </p:nvPicPr>
        <p:blipFill rotWithShape="1">
          <a:blip r:embed="rId2"/>
          <a:srcRect/>
          <a:stretch>
            <a:fillRect/>
          </a:stretch>
        </p:blipFill>
        <p:spPr>
          <a:xfrm>
            <a:off x="10703852" y="0"/>
            <a:ext cx="1488148" cy="708917"/>
          </a:xfrm>
          <a:prstGeom prst="rect">
            <a:avLst/>
          </a:prstGeom>
          <a:noFill/>
          <a:ln>
            <a:noFill/>
          </a:ln>
        </p:spPr>
      </p:pic>
      <p:sp>
        <p:nvSpPr>
          <p:cNvPr id="485" name="Google Shape;485;p44"/>
          <p:cNvSpPr/>
          <p:nvPr/>
        </p:nvSpPr>
        <p:spPr>
          <a:xfrm>
            <a:off x="7303692" y="1716251"/>
            <a:ext cx="1340537" cy="2090420"/>
          </a:xfrm>
          <a:prstGeom prst="rect">
            <a:avLst/>
          </a:prstGeom>
          <a:noFill/>
          <a:ln>
            <a:noFill/>
          </a:ln>
        </p:spPr>
        <p:txBody>
          <a:bodyPr spcFirstLastPara="1" wrap="square" lIns="121900" tIns="60933" rIns="121900" bIns="60933" anchor="t" anchorCtr="0">
            <a:spAutoFit/>
          </a:bodyPr>
          <a:lstStyle/>
          <a:p>
            <a:pPr marL="0" marR="0" lvl="0" indent="0" algn="ctr" rtl="0">
              <a:lnSpc>
                <a:spcPct val="100000"/>
              </a:lnSpc>
              <a:spcBef>
                <a:spcPts val="0"/>
              </a:spcBef>
              <a:spcAft>
                <a:spcPts val="0"/>
              </a:spcAft>
              <a:buNone/>
            </a:pPr>
            <a:r>
              <a:rPr lang="en-IN" sz="12800" b="1" i="0" u="none" strike="noStrike" cap="none">
                <a:solidFill>
                  <a:srgbClr val="FF0000"/>
                </a:solidFill>
                <a:latin typeface="Arial"/>
                <a:ea typeface="Arial"/>
                <a:cs typeface="Arial"/>
                <a:sym typeface="Arial"/>
              </a:rPr>
              <a:t>X</a:t>
            </a:r>
            <a:endParaRPr sz="12800" b="1" i="0" u="none" strike="noStrike" cap="none">
              <a:solidFill>
                <a:srgbClr val="FF0000"/>
              </a:solidFill>
              <a:latin typeface="Arial"/>
              <a:ea typeface="Arial"/>
              <a:cs typeface="Arial"/>
              <a:sym typeface="Arial"/>
            </a:endParaRPr>
          </a:p>
        </p:txBody>
      </p:sp>
      <p:sp>
        <p:nvSpPr>
          <p:cNvPr id="486" name="Google Shape;486;p44"/>
          <p:cNvSpPr/>
          <p:nvPr/>
        </p:nvSpPr>
        <p:spPr>
          <a:xfrm>
            <a:off x="8543775" y="3468187"/>
            <a:ext cx="1340537" cy="2090420"/>
          </a:xfrm>
          <a:prstGeom prst="rect">
            <a:avLst/>
          </a:prstGeom>
          <a:noFill/>
          <a:ln>
            <a:noFill/>
          </a:ln>
        </p:spPr>
        <p:txBody>
          <a:bodyPr spcFirstLastPara="1" wrap="square" lIns="121900" tIns="60933" rIns="121900" bIns="60933" anchor="t" anchorCtr="0">
            <a:spAutoFit/>
          </a:bodyPr>
          <a:lstStyle/>
          <a:p>
            <a:pPr marL="0" marR="0" lvl="0" indent="0" algn="ctr" rtl="0">
              <a:lnSpc>
                <a:spcPct val="100000"/>
              </a:lnSpc>
              <a:spcBef>
                <a:spcPts val="0"/>
              </a:spcBef>
              <a:spcAft>
                <a:spcPts val="0"/>
              </a:spcAft>
              <a:buNone/>
            </a:pPr>
            <a:r>
              <a:rPr lang="en-IN" sz="12800" b="1" i="0" u="none" strike="noStrike" cap="none">
                <a:solidFill>
                  <a:srgbClr val="0070C0"/>
                </a:solidFill>
                <a:latin typeface="Arial"/>
                <a:ea typeface="Arial"/>
                <a:cs typeface="Arial"/>
                <a:sym typeface="Arial"/>
              </a:rPr>
              <a:t>Y</a:t>
            </a:r>
            <a:endParaRPr sz="12800" b="1" i="0" u="none" strike="noStrike" cap="none">
              <a:solidFill>
                <a:srgbClr val="0070C0"/>
              </a:solidFill>
              <a:latin typeface="Arial"/>
              <a:ea typeface="Arial"/>
              <a:cs typeface="Arial"/>
              <a:sym typeface="Arial"/>
            </a:endParaRPr>
          </a:p>
        </p:txBody>
      </p:sp>
      <p:sp>
        <p:nvSpPr>
          <p:cNvPr id="487" name="Google Shape;487;p44"/>
          <p:cNvSpPr/>
          <p:nvPr/>
        </p:nvSpPr>
        <p:spPr>
          <a:xfrm>
            <a:off x="213064" y="1979155"/>
            <a:ext cx="1432444" cy="2090420"/>
          </a:xfrm>
          <a:prstGeom prst="rect">
            <a:avLst/>
          </a:prstGeom>
          <a:noFill/>
          <a:ln>
            <a:noFill/>
          </a:ln>
        </p:spPr>
        <p:txBody>
          <a:bodyPr spcFirstLastPara="1" wrap="square" lIns="121900" tIns="60933" rIns="121900" bIns="60933" anchor="t" anchorCtr="0">
            <a:spAutoFit/>
          </a:bodyPr>
          <a:lstStyle/>
          <a:p>
            <a:pPr marL="0" marR="0" lvl="0" indent="0" algn="ctr" rtl="0">
              <a:lnSpc>
                <a:spcPct val="100000"/>
              </a:lnSpc>
              <a:spcBef>
                <a:spcPts val="0"/>
              </a:spcBef>
              <a:spcAft>
                <a:spcPts val="0"/>
              </a:spcAft>
              <a:buNone/>
            </a:pPr>
            <a:r>
              <a:rPr lang="en-IN" sz="12800" b="1" i="0" u="none" strike="noStrike" cap="none">
                <a:solidFill>
                  <a:srgbClr val="008000"/>
                </a:solidFill>
                <a:latin typeface="Arial"/>
                <a:ea typeface="Arial"/>
                <a:cs typeface="Arial"/>
                <a:sym typeface="Arial"/>
              </a:rPr>
              <a:t>A</a:t>
            </a:r>
            <a:endParaRPr sz="12800" b="1" i="0" u="none" strike="noStrike" cap="none">
              <a:solidFill>
                <a:srgbClr val="008000"/>
              </a:solidFill>
              <a:latin typeface="Arial"/>
              <a:ea typeface="Arial"/>
              <a:cs typeface="Arial"/>
              <a:sym typeface="Arial"/>
            </a:endParaRPr>
          </a:p>
        </p:txBody>
      </p:sp>
      <p:sp>
        <p:nvSpPr>
          <p:cNvPr id="488" name="Google Shape;488;p44"/>
          <p:cNvSpPr/>
          <p:nvPr/>
        </p:nvSpPr>
        <p:spPr>
          <a:xfrm>
            <a:off x="7182093" y="4678501"/>
            <a:ext cx="1248633" cy="2090420"/>
          </a:xfrm>
          <a:prstGeom prst="rect">
            <a:avLst/>
          </a:prstGeom>
          <a:noFill/>
          <a:ln>
            <a:noFill/>
          </a:ln>
        </p:spPr>
        <p:txBody>
          <a:bodyPr spcFirstLastPara="1" wrap="square" lIns="121900" tIns="60933" rIns="121900" bIns="60933" anchor="t" anchorCtr="0">
            <a:spAutoFit/>
          </a:bodyPr>
          <a:lstStyle/>
          <a:p>
            <a:pPr marL="0" marR="0" lvl="0" indent="0" algn="ctr" rtl="0">
              <a:lnSpc>
                <a:spcPct val="100000"/>
              </a:lnSpc>
              <a:spcBef>
                <a:spcPts val="0"/>
              </a:spcBef>
              <a:spcAft>
                <a:spcPts val="0"/>
              </a:spcAft>
              <a:buNone/>
            </a:pPr>
            <a:r>
              <a:rPr lang="en-IN" sz="12800" b="1" i="0" u="none" strike="noStrike" cap="none">
                <a:solidFill>
                  <a:srgbClr val="691500"/>
                </a:solidFill>
                <a:latin typeface="Arial"/>
                <a:ea typeface="Arial"/>
                <a:cs typeface="Arial"/>
                <a:sym typeface="Arial"/>
              </a:rPr>
              <a:t>L</a:t>
            </a:r>
            <a:endParaRPr sz="12800" b="1" i="0" u="none" strike="noStrike" cap="none">
              <a:solidFill>
                <a:srgbClr val="691500"/>
              </a:solidFill>
              <a:latin typeface="Arial"/>
              <a:ea typeface="Arial"/>
              <a:cs typeface="Arial"/>
              <a:sym typeface="Arial"/>
            </a:endParaRPr>
          </a:p>
        </p:txBody>
      </p:sp>
      <p:sp>
        <p:nvSpPr>
          <p:cNvPr id="489" name="Google Shape;489;p44"/>
          <p:cNvSpPr/>
          <p:nvPr/>
        </p:nvSpPr>
        <p:spPr>
          <a:xfrm>
            <a:off x="1366932" y="4401055"/>
            <a:ext cx="1248633" cy="2090420"/>
          </a:xfrm>
          <a:prstGeom prst="rect">
            <a:avLst/>
          </a:prstGeom>
          <a:noFill/>
          <a:ln>
            <a:noFill/>
          </a:ln>
        </p:spPr>
        <p:txBody>
          <a:bodyPr spcFirstLastPara="1" wrap="square" lIns="121900" tIns="60933" rIns="121900" bIns="60933" anchor="t" anchorCtr="0">
            <a:spAutoFit/>
          </a:bodyPr>
          <a:lstStyle/>
          <a:p>
            <a:pPr marL="0" marR="0" lvl="0" indent="0" algn="ctr" rtl="0">
              <a:lnSpc>
                <a:spcPct val="100000"/>
              </a:lnSpc>
              <a:spcBef>
                <a:spcPts val="0"/>
              </a:spcBef>
              <a:spcAft>
                <a:spcPts val="0"/>
              </a:spcAft>
              <a:buNone/>
            </a:pPr>
            <a:r>
              <a:rPr lang="en-IN" sz="12800" b="1" i="0" u="none" strike="noStrike" cap="none">
                <a:solidFill>
                  <a:srgbClr val="002060"/>
                </a:solidFill>
                <a:latin typeface="Arial"/>
                <a:ea typeface="Arial"/>
                <a:cs typeface="Arial"/>
                <a:sym typeface="Arial"/>
              </a:rPr>
              <a:t>T</a:t>
            </a:r>
            <a:endParaRPr sz="12800" b="1" i="0" u="none" strike="noStrike" cap="none">
              <a:solidFill>
                <a:srgbClr val="002060"/>
              </a:solidFill>
              <a:latin typeface="Arial"/>
              <a:ea typeface="Arial"/>
              <a:cs typeface="Arial"/>
              <a:sym typeface="Aria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Useful Tips</a:t>
            </a:r>
            <a:endParaRPr lang="en-IN"/>
          </a:p>
        </p:txBody>
      </p:sp>
      <p:sp>
        <p:nvSpPr>
          <p:cNvPr id="239" name="Google Shape;239;p18"/>
          <p:cNvSpPr/>
          <p:nvPr/>
        </p:nvSpPr>
        <p:spPr>
          <a:xfrm>
            <a:off x="373567" y="1648600"/>
            <a:ext cx="7599667" cy="4728753"/>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121900" tIns="60933" rIns="121900" bIns="60933" anchor="ctr" anchorCtr="1">
            <a:noAutofit/>
          </a:bodyPr>
          <a:lstStyle/>
          <a:p>
            <a:pPr marL="114300" marR="0" lvl="1" indent="-114300" algn="l" rtl="0">
              <a:lnSpc>
                <a:spcPct val="75000"/>
              </a:lnSpc>
              <a:spcBef>
                <a:spcPts val="0"/>
              </a:spcBef>
              <a:spcAft>
                <a:spcPts val="0"/>
              </a:spcAft>
              <a:buClr>
                <a:srgbClr val="000000"/>
              </a:buClr>
              <a:buSzPts val="1600"/>
              <a:buFont typeface="Arial"/>
              <a:buChar char="•"/>
            </a:pPr>
            <a:r>
              <a:rPr lang="en-IN" sz="2800" b="0" i="0" u="none" strike="noStrike" cap="none">
                <a:solidFill>
                  <a:srgbClr val="000000"/>
                </a:solidFill>
                <a:latin typeface="Arial"/>
                <a:ea typeface="Arial"/>
                <a:cs typeface="Arial"/>
                <a:sym typeface="Arial"/>
              </a:rPr>
              <a:t>Use short, easy and familiar words</a:t>
            </a:r>
            <a:endParaRPr sz="2800" b="0" i="0" u="none" strike="noStrike" cap="none">
              <a:solidFill>
                <a:srgbClr val="000000"/>
              </a:solidFill>
              <a:latin typeface="Arial"/>
              <a:ea typeface="Arial"/>
              <a:cs typeface="Arial"/>
              <a:sym typeface="Arial"/>
            </a:endParaRPr>
          </a:p>
          <a:p>
            <a:pPr marL="114300" marR="0" lvl="1" indent="-12700" algn="l" rtl="0">
              <a:lnSpc>
                <a:spcPct val="75000"/>
              </a:lnSpc>
              <a:spcBef>
                <a:spcPts val="160"/>
              </a:spcBef>
              <a:spcAft>
                <a:spcPts val="0"/>
              </a:spcAft>
              <a:buClr>
                <a:srgbClr val="000000"/>
              </a:buClr>
              <a:buSzPts val="16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60"/>
              </a:spcBef>
              <a:spcAft>
                <a:spcPts val="0"/>
              </a:spcAft>
              <a:buClr>
                <a:srgbClr val="000000"/>
              </a:buClr>
              <a:buSzPts val="1600"/>
              <a:buFont typeface="Arial"/>
              <a:buChar char="•"/>
            </a:pPr>
            <a:r>
              <a:rPr lang="en-IN" sz="2800" b="0" i="0" u="none" strike="noStrike" cap="none">
                <a:solidFill>
                  <a:srgbClr val="000000"/>
                </a:solidFill>
                <a:latin typeface="Arial"/>
                <a:ea typeface="Arial"/>
                <a:cs typeface="Arial"/>
                <a:sym typeface="Arial"/>
              </a:rPr>
              <a:t>Avoid needless jargon and clichés (old phrases)</a:t>
            </a:r>
            <a:endParaRPr sz="2800" b="0" i="0" u="none" strike="noStrike" cap="none">
              <a:solidFill>
                <a:srgbClr val="000000"/>
              </a:solidFill>
              <a:latin typeface="Arial"/>
              <a:ea typeface="Arial"/>
              <a:cs typeface="Arial"/>
              <a:sym typeface="Arial"/>
            </a:endParaRPr>
          </a:p>
          <a:p>
            <a:pPr marL="114300" marR="0" lvl="1" indent="-12700" algn="l" rtl="0">
              <a:lnSpc>
                <a:spcPct val="75000"/>
              </a:lnSpc>
              <a:spcBef>
                <a:spcPts val="160"/>
              </a:spcBef>
              <a:spcAft>
                <a:spcPts val="0"/>
              </a:spcAft>
              <a:buClr>
                <a:srgbClr val="000000"/>
              </a:buClr>
              <a:buSzPts val="16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60"/>
              </a:spcBef>
              <a:spcAft>
                <a:spcPts val="0"/>
              </a:spcAft>
              <a:buClr>
                <a:srgbClr val="000000"/>
              </a:buClr>
              <a:buSzPts val="1600"/>
              <a:buFont typeface="Arial"/>
              <a:buChar char="•"/>
            </a:pPr>
            <a:r>
              <a:rPr lang="en-IN" sz="2800" b="0" i="0" u="none" strike="noStrike" cap="none">
                <a:solidFill>
                  <a:srgbClr val="000000"/>
                </a:solidFill>
                <a:latin typeface="Arial"/>
                <a:ea typeface="Arial"/>
                <a:cs typeface="Arial"/>
                <a:sym typeface="Arial"/>
              </a:rPr>
              <a:t>Avoid using words that have more than one meaning</a:t>
            </a:r>
            <a:endParaRPr sz="2800" b="0" i="0" u="none" strike="noStrike" cap="none">
              <a:solidFill>
                <a:srgbClr val="000000"/>
              </a:solidFill>
              <a:latin typeface="Arial"/>
              <a:ea typeface="Arial"/>
              <a:cs typeface="Arial"/>
              <a:sym typeface="Arial"/>
            </a:endParaRPr>
          </a:p>
          <a:p>
            <a:pPr marL="114300" marR="0" lvl="1" indent="-12700" algn="l" rtl="0">
              <a:lnSpc>
                <a:spcPct val="75000"/>
              </a:lnSpc>
              <a:spcBef>
                <a:spcPts val="160"/>
              </a:spcBef>
              <a:spcAft>
                <a:spcPts val="0"/>
              </a:spcAft>
              <a:buClr>
                <a:srgbClr val="000000"/>
              </a:buClr>
              <a:buSzPts val="16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60"/>
              </a:spcBef>
              <a:spcAft>
                <a:spcPts val="0"/>
              </a:spcAft>
              <a:buClr>
                <a:srgbClr val="000000"/>
              </a:buClr>
              <a:buSzPts val="1600"/>
              <a:buFont typeface="Arial"/>
              <a:buChar char="•"/>
            </a:pPr>
            <a:r>
              <a:rPr lang="en-IN" sz="2800" b="0" i="0" u="none" strike="noStrike" cap="none">
                <a:solidFill>
                  <a:srgbClr val="000000"/>
                </a:solidFill>
                <a:latin typeface="Arial"/>
                <a:ea typeface="Arial"/>
                <a:cs typeface="Arial"/>
                <a:sym typeface="Arial"/>
              </a:rPr>
              <a:t>Use professional jargons and technical terms  in  professional situations </a:t>
            </a:r>
            <a:endParaRPr lang="en-IN" sz="2800" b="0" i="0" u="none" strike="noStrike" cap="none">
              <a:solidFill>
                <a:srgbClr val="000000"/>
              </a:solidFill>
              <a:latin typeface="Arial"/>
              <a:ea typeface="Arial"/>
              <a:cs typeface="Arial"/>
              <a:sym typeface="Arial"/>
            </a:endParaRPr>
          </a:p>
        </p:txBody>
      </p:sp>
      <p:sp>
        <p:nvSpPr>
          <p:cNvPr id="240" name="Google Shape;240;p18"/>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pic>
        <p:nvPicPr>
          <p:cNvPr id="241" name="Google Shape;241;p18"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19"/>
          <p:cNvSpPr txBox="1"/>
          <p:nvPr>
            <p:ph type="title"/>
          </p:nvPr>
        </p:nvSpPr>
        <p:spPr>
          <a:xfrm>
            <a:off x="1140400" y="998600"/>
            <a:ext cx="6066000" cy="65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Examples</a:t>
            </a:r>
            <a:endParaRPr lang="en-IN"/>
          </a:p>
        </p:txBody>
      </p:sp>
      <p:sp>
        <p:nvSpPr>
          <p:cNvPr id="247" name="Google Shape;247;p19"/>
          <p:cNvSpPr txBox="1"/>
          <p:nvPr>
            <p:ph type="body" idx="1"/>
          </p:nvPr>
        </p:nvSpPr>
        <p:spPr>
          <a:xfrm>
            <a:off x="1140367" y="2008467"/>
            <a:ext cx="2834400" cy="3819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600"/>
              </a:spcBef>
              <a:spcAft>
                <a:spcPts val="0"/>
              </a:spcAft>
              <a:buSzPts val="1600"/>
              <a:buChar char="✓"/>
            </a:pPr>
            <a:r>
              <a:rPr lang="en-IN" sz="2400"/>
              <a:t>After our perusal of pertinent data, the conclusion is that a lucrative market exists for subject property.</a:t>
            </a:r>
            <a:endParaRPr lang="en-IN" sz="2400"/>
          </a:p>
          <a:p>
            <a:pPr marL="457200" lvl="0" indent="-228600" algn="l" rtl="0">
              <a:lnSpc>
                <a:spcPct val="115000"/>
              </a:lnSpc>
              <a:spcBef>
                <a:spcPts val="600"/>
              </a:spcBef>
              <a:spcAft>
                <a:spcPts val="0"/>
              </a:spcAft>
              <a:buSzPts val="1600"/>
              <a:buNone/>
            </a:pPr>
            <a:endParaRPr lang="en-IN" sz="2400"/>
          </a:p>
        </p:txBody>
      </p:sp>
      <p:sp>
        <p:nvSpPr>
          <p:cNvPr id="248" name="Google Shape;248;p19"/>
          <p:cNvSpPr txBox="1"/>
          <p:nvPr>
            <p:ph type="body" idx="2"/>
          </p:nvPr>
        </p:nvSpPr>
        <p:spPr>
          <a:xfrm>
            <a:off x="4372167" y="2008467"/>
            <a:ext cx="2834400" cy="3819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600"/>
              </a:spcBef>
              <a:spcAft>
                <a:spcPts val="0"/>
              </a:spcAft>
              <a:buSzPts val="1600"/>
              <a:buChar char="✓"/>
            </a:pPr>
            <a:r>
              <a:rPr lang="en-IN" sz="2400"/>
              <a:t>The data we studied show that your property is profitable and in high demand</a:t>
            </a:r>
            <a:endParaRPr lang="en-IN" sz="2400"/>
          </a:p>
          <a:p>
            <a:pPr marL="114300" lvl="0" indent="0" algn="l" rtl="0">
              <a:lnSpc>
                <a:spcPct val="115000"/>
              </a:lnSpc>
              <a:spcBef>
                <a:spcPts val="600"/>
              </a:spcBef>
              <a:spcAft>
                <a:spcPts val="0"/>
              </a:spcAft>
              <a:buSzPts val="1600"/>
              <a:buNone/>
            </a:pPr>
            <a:endParaRPr sz="5400">
              <a:solidFill>
                <a:srgbClr val="00B050"/>
              </a:solidFill>
              <a:latin typeface="Arial"/>
              <a:ea typeface="Arial"/>
              <a:cs typeface="Arial"/>
              <a:sym typeface="Arial"/>
            </a:endParaRPr>
          </a:p>
          <a:p>
            <a:pPr marL="114300" lvl="0" indent="0" algn="l" rtl="0">
              <a:lnSpc>
                <a:spcPct val="115000"/>
              </a:lnSpc>
              <a:spcBef>
                <a:spcPts val="600"/>
              </a:spcBef>
              <a:spcAft>
                <a:spcPts val="0"/>
              </a:spcAft>
              <a:buSzPts val="1600"/>
              <a:buNone/>
            </a:pPr>
            <a:r>
              <a:rPr lang="en-IN" sz="5400" b="1">
                <a:solidFill>
                  <a:srgbClr val="00B050"/>
                </a:solidFill>
                <a:latin typeface="Arial"/>
                <a:ea typeface="Arial"/>
                <a:cs typeface="Arial"/>
                <a:sym typeface="Arial"/>
              </a:rPr>
              <a:t>	</a:t>
            </a:r>
            <a:endParaRPr lang="en-IN" sz="5400" b="1">
              <a:solidFill>
                <a:srgbClr val="00B050"/>
              </a:solidFill>
              <a:latin typeface="Arial"/>
              <a:ea typeface="Arial"/>
              <a:cs typeface="Arial"/>
              <a:sym typeface="Arial"/>
            </a:endParaRPr>
          </a:p>
        </p:txBody>
      </p:sp>
      <p:sp>
        <p:nvSpPr>
          <p:cNvPr id="249" name="Google Shape;249;p19"/>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250" name="Google Shape;250;p19"/>
          <p:cNvSpPr/>
          <p:nvPr/>
        </p:nvSpPr>
        <p:spPr>
          <a:xfrm>
            <a:off x="1484052" y="4768167"/>
            <a:ext cx="1219200" cy="1219200"/>
          </a:xfrm>
          <a:prstGeom prst="mathMultiply">
            <a:avLst>
              <a:gd name="adj1" fmla="val 23520"/>
            </a:avLst>
          </a:prstGeom>
          <a:solidFill>
            <a:schemeClr val="accent1"/>
          </a:solidFill>
          <a:ln w="25400" cap="flat" cmpd="sng">
            <a:solidFill>
              <a:srgbClr val="BA877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5" b="0" i="0" u="none" strike="noStrike" cap="none">
              <a:solidFill>
                <a:schemeClr val="lt1"/>
              </a:solidFill>
              <a:latin typeface="Arial"/>
              <a:ea typeface="Arial"/>
              <a:cs typeface="Arial"/>
              <a:sym typeface="Arial"/>
            </a:endParaRPr>
          </a:p>
        </p:txBody>
      </p:sp>
      <p:sp>
        <p:nvSpPr>
          <p:cNvPr id="251" name="Google Shape;251;p19"/>
          <p:cNvSpPr/>
          <p:nvPr/>
        </p:nvSpPr>
        <p:spPr>
          <a:xfrm rot="7914874" flipH="1">
            <a:off x="5447040" y="4613749"/>
            <a:ext cx="1351992" cy="774756"/>
          </a:xfrm>
          <a:prstGeom prst="halfFrame">
            <a:avLst>
              <a:gd name="adj1" fmla="val 33333"/>
              <a:gd name="adj2" fmla="val 33333"/>
            </a:avLst>
          </a:prstGeom>
          <a:solidFill>
            <a:srgbClr val="00B050"/>
          </a:solidFill>
          <a:ln w="25400" cap="flat" cmpd="sng">
            <a:solidFill>
              <a:srgbClr val="BA877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5" b="0" i="0" u="none" strike="noStrike" cap="none">
              <a:solidFill>
                <a:schemeClr val="dk1"/>
              </a:solidFill>
              <a:latin typeface="Arial"/>
              <a:ea typeface="Arial"/>
              <a:cs typeface="Arial"/>
              <a:sym typeface="Arial"/>
            </a:endParaRPr>
          </a:p>
        </p:txBody>
      </p:sp>
      <p:pic>
        <p:nvPicPr>
          <p:cNvPr id="252" name="Google Shape;252;p19"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485265" y="367030"/>
            <a:ext cx="5153660" cy="6123940"/>
          </a:xfrm>
          <a:prstGeom prst="rect">
            <a:avLst/>
          </a:prstGeom>
          <a:noFill/>
        </p:spPr>
        <p:txBody>
          <a:bodyPr wrap="square" rtlCol="0" anchor="t">
            <a:spAutoFit/>
          </a:bodyPr>
          <a:p>
            <a:endParaRPr lang="en-US" sz="2800"/>
          </a:p>
          <a:p>
            <a:r>
              <a:rPr lang="en-US" sz="2800"/>
              <a:t>Hi Pete,</a:t>
            </a:r>
            <a:endParaRPr lang="en-US" sz="2800"/>
          </a:p>
          <a:p>
            <a:endParaRPr lang="en-US" sz="2800"/>
          </a:p>
          <a:p>
            <a:r>
              <a:rPr lang="en-US" sz="2800"/>
              <a:t>I would like to schedule a meeting with you in regards to yesterday’s conversation. The topics you covered were great, and I’d like to speak about them in detail. Please let me know when you would like to have this meet.</a:t>
            </a:r>
            <a:endParaRPr lang="en-US" sz="2800"/>
          </a:p>
          <a:p>
            <a:endParaRPr lang="en-US" sz="2800"/>
          </a:p>
          <a:p>
            <a:r>
              <a:rPr lang="en-US" sz="2800"/>
              <a:t>Regards,</a:t>
            </a:r>
            <a:endParaRPr lang="en-US" sz="2800"/>
          </a:p>
          <a:p>
            <a:endParaRPr lang="en-US" sz="2800"/>
          </a:p>
          <a:p>
            <a:r>
              <a:rPr lang="en-US" sz="2800"/>
              <a:t>Chris</a:t>
            </a:r>
            <a:endParaRPr lang="en-US" sz="280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11580" y="890270"/>
            <a:ext cx="6154420" cy="5692775"/>
          </a:xfrm>
          <a:prstGeom prst="rect">
            <a:avLst/>
          </a:prstGeom>
          <a:noFill/>
        </p:spPr>
        <p:txBody>
          <a:bodyPr wrap="square" rtlCol="0" anchor="t">
            <a:spAutoFit/>
          </a:bodyPr>
          <a:p>
            <a:r>
              <a:rPr lang="en-US" sz="2800"/>
              <a:t>Hi Pete,</a:t>
            </a:r>
            <a:endParaRPr lang="en-US" sz="2800"/>
          </a:p>
          <a:p>
            <a:endParaRPr lang="en-US" sz="2800"/>
          </a:p>
          <a:p>
            <a:r>
              <a:rPr lang="en-US" sz="2800"/>
              <a:t>I would like to schedule a meeting with you in regards to your presentation on email marketing. The topics you covered were great, and I would like to discuss implementation on our current clients. Please let me know when you have the time so that we can discuss it in detail.</a:t>
            </a:r>
            <a:endParaRPr lang="en-US" sz="2800"/>
          </a:p>
          <a:p>
            <a:endParaRPr lang="en-US" sz="2800"/>
          </a:p>
          <a:p>
            <a:r>
              <a:rPr lang="en-US" sz="2800"/>
              <a:t>Regards</a:t>
            </a:r>
            <a:endParaRPr lang="en-US" sz="2800"/>
          </a:p>
          <a:p>
            <a:endParaRPr lang="en-US" sz="2800"/>
          </a:p>
          <a:p>
            <a:r>
              <a:rPr lang="en-US" sz="2800"/>
              <a:t>Chris</a:t>
            </a:r>
            <a:endParaRPr lang="en-US" sz="280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6" name="Shape 256"/>
        <p:cNvGrpSpPr/>
        <p:nvPr/>
      </p:nvGrpSpPr>
      <p:grpSpPr>
        <a:xfrm>
          <a:off x="0" y="0"/>
          <a:ext cx="0" cy="0"/>
          <a:chOff x="0" y="0"/>
          <a:chExt cx="0" cy="0"/>
        </a:xfrm>
      </p:grpSpPr>
      <p:sp>
        <p:nvSpPr>
          <p:cNvPr id="257" name="Google Shape;257;p20"/>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258" name="Google Shape;258;p20"/>
          <p:cNvSpPr txBox="1"/>
          <p:nvPr>
            <p:ph type="body" idx="4294967295"/>
          </p:nvPr>
        </p:nvSpPr>
        <p:spPr>
          <a:xfrm>
            <a:off x="3379509" y="2113399"/>
            <a:ext cx="5554395" cy="3714749"/>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600"/>
              </a:spcBef>
              <a:spcAft>
                <a:spcPts val="0"/>
              </a:spcAft>
              <a:buClr>
                <a:schemeClr val="accent2"/>
              </a:buClr>
              <a:buSzPts val="2000"/>
              <a:buFont typeface="Inter"/>
              <a:buChar char="✓"/>
            </a:pPr>
            <a:r>
              <a:rPr lang="en-IN"/>
              <a:t>Clarity</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sz="5865">
                <a:solidFill>
                  <a:schemeClr val="accent6"/>
                </a:solidFill>
              </a:rPr>
              <a:t>Completeness</a:t>
            </a:r>
            <a:endParaRPr lang="en-IN" sz="5865">
              <a:solidFill>
                <a:schemeClr val="accent6"/>
              </a:solidFill>
            </a:endParaRPr>
          </a:p>
          <a:p>
            <a:pPr marL="457200" lvl="0" indent="-355600" algn="l" rtl="0">
              <a:lnSpc>
                <a:spcPct val="115000"/>
              </a:lnSpc>
              <a:spcBef>
                <a:spcPts val="600"/>
              </a:spcBef>
              <a:spcAft>
                <a:spcPts val="0"/>
              </a:spcAft>
              <a:buClr>
                <a:schemeClr val="accent2"/>
              </a:buClr>
              <a:buSzPts val="2000"/>
              <a:buFont typeface="Inter"/>
              <a:buChar char="✓"/>
            </a:pPr>
            <a:r>
              <a:rPr lang="en-IN"/>
              <a:t>Conciseness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Consideration</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Correctness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Concreteness</a:t>
            </a:r>
            <a:endParaRPr lang="en-IN"/>
          </a:p>
          <a:p>
            <a:pPr marL="457200" lvl="0" indent="-355600" algn="l" rtl="0">
              <a:lnSpc>
                <a:spcPct val="115000"/>
              </a:lnSpc>
              <a:spcBef>
                <a:spcPts val="600"/>
              </a:spcBef>
              <a:spcAft>
                <a:spcPts val="0"/>
              </a:spcAft>
              <a:buClr>
                <a:schemeClr val="accent2"/>
              </a:buClr>
              <a:buSzPts val="2000"/>
              <a:buFont typeface="Inter"/>
              <a:buChar char="✓"/>
            </a:pPr>
            <a:r>
              <a:rPr lang="en-IN"/>
              <a:t>Courtesy</a:t>
            </a:r>
            <a:endParaRPr lang="en-IN"/>
          </a:p>
          <a:p>
            <a:pPr marL="457200" lvl="0" indent="-228600" algn="l" rtl="0">
              <a:lnSpc>
                <a:spcPct val="115000"/>
              </a:lnSpc>
              <a:spcBef>
                <a:spcPts val="600"/>
              </a:spcBef>
              <a:spcAft>
                <a:spcPts val="0"/>
              </a:spcAft>
              <a:buClr>
                <a:schemeClr val="accent2"/>
              </a:buClr>
              <a:buSzPts val="2000"/>
              <a:buFont typeface="Inter"/>
              <a:buNone/>
            </a:pPr>
          </a:p>
        </p:txBody>
      </p:sp>
      <p:pic>
        <p:nvPicPr>
          <p:cNvPr id="259" name="Google Shape;259;p20"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
        <p:nvSpPr>
          <p:cNvPr id="260" name="Google Shape;260;p20"/>
          <p:cNvSpPr txBox="1"/>
          <p:nvPr/>
        </p:nvSpPr>
        <p:spPr>
          <a:xfrm>
            <a:off x="2166659" y="1463581"/>
            <a:ext cx="6066367" cy="649817"/>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200"/>
              <a:buFont typeface="Playfair Display"/>
              <a:buNone/>
            </a:pPr>
            <a:r>
              <a:rPr lang="en-IN" sz="4265" b="0" i="0" u="none" strike="noStrike" cap="none">
                <a:solidFill>
                  <a:schemeClr val="dk1"/>
                </a:solidFill>
                <a:latin typeface="Playfair Display"/>
                <a:ea typeface="Playfair Display"/>
                <a:cs typeface="Playfair Display"/>
                <a:sym typeface="Playfair Display"/>
              </a:rPr>
              <a:t>Cs of Communication</a:t>
            </a:r>
            <a:endParaRPr sz="4265" b="0" i="0" u="none" strike="noStrike" cap="none">
              <a:solidFill>
                <a:schemeClr val="dk1"/>
              </a:solidFill>
              <a:latin typeface="Playfair Display"/>
              <a:ea typeface="Playfair Display"/>
              <a:cs typeface="Playfair Display"/>
              <a:sym typeface="Playfair Display"/>
            </a:endParaRPr>
          </a:p>
        </p:txBody>
      </p:sp>
      <p:sp>
        <p:nvSpPr>
          <p:cNvPr id="261" name="Google Shape;261;p20"/>
          <p:cNvSpPr txBox="1"/>
          <p:nvPr/>
        </p:nvSpPr>
        <p:spPr>
          <a:xfrm>
            <a:off x="260279" y="0"/>
            <a:ext cx="1205501" cy="4224020"/>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IN" sz="26665" b="1" i="0" u="none" strike="noStrike" cap="none">
                <a:solidFill>
                  <a:schemeClr val="accent1"/>
                </a:solidFill>
                <a:latin typeface="Arial"/>
                <a:ea typeface="Arial"/>
                <a:cs typeface="Arial"/>
                <a:sym typeface="Arial"/>
              </a:rPr>
              <a:t>7</a:t>
            </a:r>
            <a:endParaRPr lang="en-IN" sz="26665" b="1" i="0" u="none" strike="noStrike" cap="none">
              <a:solidFill>
                <a:schemeClr val="accent1"/>
              </a:solidFill>
              <a:latin typeface="Arial"/>
              <a:ea typeface="Arial"/>
              <a:cs typeface="Arial"/>
              <a:sym typeface="Aria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 name="Rounded Rectangle 1"/>
          <p:cNvSpPr/>
          <p:nvPr/>
        </p:nvSpPr>
        <p:spPr>
          <a:xfrm>
            <a:off x="6358255" y="1400810"/>
            <a:ext cx="2063115"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6" name="Google Shape;266;p21"/>
          <p:cNvSpPr/>
          <p:nvPr/>
        </p:nvSpPr>
        <p:spPr>
          <a:xfrm>
            <a:off x="4685715" y="1619360"/>
            <a:ext cx="4962527" cy="428244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121900" tIns="60933" rIns="121900" bIns="60933" anchor="ctr" anchorCtr="1">
            <a:noAutofit/>
          </a:bodyPr>
          <a:lstStyle/>
          <a:p>
            <a:pPr marL="114300" marR="0" lvl="1" indent="-114300" algn="l" rtl="0">
              <a:lnSpc>
                <a:spcPct val="75000"/>
              </a:lnSpc>
              <a:spcBef>
                <a:spcPts val="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Who</a:t>
            </a:r>
            <a:endParaRPr sz="28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What</a:t>
            </a:r>
            <a:endParaRPr sz="28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Why</a:t>
            </a:r>
            <a:endParaRPr sz="28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When</a:t>
            </a:r>
            <a:endParaRPr sz="28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Where</a:t>
            </a:r>
            <a:endParaRPr sz="28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IN" sz="2800" b="0" i="0" u="none" strike="noStrike" cap="none">
                <a:solidFill>
                  <a:srgbClr val="000000"/>
                </a:solidFill>
                <a:latin typeface="Arial"/>
                <a:ea typeface="Arial"/>
                <a:cs typeface="Arial"/>
                <a:sym typeface="Arial"/>
              </a:rPr>
              <a:t>How</a:t>
            </a:r>
            <a:endParaRPr sz="28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sp>
        <p:nvSpPr>
          <p:cNvPr id="267" name="Google Shape;267;p21"/>
          <p:cNvSpPr txBox="1"/>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IN" sz="2135"/>
            </a:fld>
            <a:endParaRPr lang="en-IN" sz="2135"/>
          </a:p>
        </p:txBody>
      </p:sp>
      <p:sp>
        <p:nvSpPr>
          <p:cNvPr id="268" name="Google Shape;268;p21"/>
          <p:cNvSpPr txBox="1"/>
          <p:nvPr>
            <p:ph type="title" idx="4294967295"/>
          </p:nvPr>
        </p:nvSpPr>
        <p:spPr>
          <a:xfrm>
            <a:off x="828595" y="354459"/>
            <a:ext cx="7033683" cy="85513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3200"/>
              <a:buFont typeface="Playfair Display"/>
              <a:buNone/>
            </a:pPr>
            <a:r>
              <a:rPr lang="en-IN"/>
              <a:t>Completeness</a:t>
            </a:r>
            <a:endParaRPr lang="en-IN"/>
          </a:p>
        </p:txBody>
      </p:sp>
      <p:sp>
        <p:nvSpPr>
          <p:cNvPr id="270" name="Google Shape;270;p21"/>
          <p:cNvSpPr/>
          <p:nvPr/>
        </p:nvSpPr>
        <p:spPr>
          <a:xfrm>
            <a:off x="523389" y="1628700"/>
            <a:ext cx="4318632" cy="4224020"/>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IN" sz="2665" b="1" i="0" u="none" strike="noStrike" cap="none">
                <a:solidFill>
                  <a:schemeClr val="tx1"/>
                </a:solidFill>
                <a:latin typeface="Nixie One"/>
                <a:ea typeface="Nixie One"/>
                <a:cs typeface="Nixie One"/>
                <a:sym typeface="Nixie One"/>
              </a:rPr>
              <a:t>5 W 1 H</a:t>
            </a:r>
            <a:endParaRPr lang="en-IN" sz="2665" b="1" i="0" u="none" strike="noStrike" cap="none">
              <a:solidFill>
                <a:schemeClr val="tx1"/>
              </a:solidFill>
              <a:latin typeface="Nixie One"/>
              <a:ea typeface="Nixie One"/>
              <a:cs typeface="Nixie One"/>
              <a:sym typeface="Nixie One"/>
            </a:endParaRPr>
          </a:p>
          <a:p>
            <a:pPr marL="0" marR="0" lvl="0" indent="0" algn="l" rtl="0">
              <a:lnSpc>
                <a:spcPct val="100000"/>
              </a:lnSpc>
              <a:spcBef>
                <a:spcPts val="0"/>
              </a:spcBef>
              <a:spcAft>
                <a:spcPts val="0"/>
              </a:spcAft>
              <a:buNone/>
            </a:pPr>
            <a:endParaRPr sz="2665" b="1" i="0" u="none" strike="noStrike" cap="none">
              <a:solidFill>
                <a:schemeClr val="tx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n-IN" sz="2665" b="0" i="0" u="none" strike="noStrike" cap="none">
                <a:solidFill>
                  <a:schemeClr val="tx1"/>
                </a:solidFill>
                <a:latin typeface="Nixie One"/>
                <a:ea typeface="Nixie One"/>
                <a:cs typeface="Nixie One"/>
                <a:sym typeface="Nixie One"/>
              </a:rPr>
              <a:t>To reserve a hotel banquet room, specify the accommodation needed (What), location (Where), Sponsoring organization (Who), date and time (When), event (Why), and other necessary detail (How).</a:t>
            </a:r>
            <a:endParaRPr lang="en-IN" sz="2665" b="0" i="0" u="none" strike="noStrike" cap="none">
              <a:solidFill>
                <a:schemeClr val="tx1"/>
              </a:solidFill>
              <a:latin typeface="Nixie One"/>
              <a:ea typeface="Nixie One"/>
              <a:cs typeface="Nixie One"/>
              <a:sym typeface="Nixie One"/>
            </a:endParaRPr>
          </a:p>
        </p:txBody>
      </p:sp>
      <p:pic>
        <p:nvPicPr>
          <p:cNvPr id="271" name="Google Shape;271;p21" descr="Final logo1_2"/>
          <p:cNvPicPr preferRelativeResize="0"/>
          <p:nvPr/>
        </p:nvPicPr>
        <p:blipFill rotWithShape="1">
          <a:blip r:embed="rId1"/>
          <a:srcRect/>
          <a:stretch>
            <a:fillRect/>
          </a:stretch>
        </p:blipFill>
        <p:spPr>
          <a:xfrm>
            <a:off x="10703852" y="0"/>
            <a:ext cx="1488148" cy="708917"/>
          </a:xfrm>
          <a:prstGeom prst="rect">
            <a:avLst/>
          </a:prstGeom>
          <a:noFill/>
          <a:ln>
            <a:noFill/>
          </a:ln>
        </p:spPr>
      </p:pic>
    </p:spTree>
  </p:cSld>
  <p:clrMapOvr>
    <a:masterClrMapping/>
  </p:clrMapOvr>
  <p:transition>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6273</Words>
  <Application>WPS Presentation</Application>
  <PresentationFormat>宽屏</PresentationFormat>
  <Paragraphs>415</Paragraphs>
  <Slides>35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35</vt:i4>
      </vt:variant>
    </vt:vector>
  </HeadingPairs>
  <TitlesOfParts>
    <vt:vector size="54" baseType="lpstr">
      <vt:lpstr>Arial</vt:lpstr>
      <vt:lpstr>SimSun</vt:lpstr>
      <vt:lpstr>Wingdings</vt:lpstr>
      <vt:lpstr>Nimbus Roman No9 L</vt:lpstr>
      <vt:lpstr>Arial</vt:lpstr>
      <vt:lpstr>Inter</vt:lpstr>
      <vt:lpstr>Gubbi</vt:lpstr>
      <vt:lpstr>Playfair Display</vt:lpstr>
      <vt:lpstr>Constantia</vt:lpstr>
      <vt:lpstr>Arial Black</vt:lpstr>
      <vt:lpstr>Microsoft YaHei</vt:lpstr>
      <vt:lpstr>Droid Sans Fallback</vt:lpstr>
      <vt:lpstr>DejaVu Math TeX Gyre</vt:lpstr>
      <vt:lpstr>Arial Unicode MS</vt:lpstr>
      <vt:lpstr>SimSun</vt:lpstr>
      <vt:lpstr>Nixie One</vt:lpstr>
      <vt:lpstr>Calibri</vt:lpstr>
      <vt:lpstr>DejaVu Sans</vt:lpstr>
      <vt:lpstr>Office Theme</vt:lpstr>
      <vt:lpstr>Cs of Communication</vt:lpstr>
      <vt:lpstr>PowerPoint 演示文稿</vt:lpstr>
      <vt:lpstr>Clarity</vt:lpstr>
      <vt:lpstr>Useful Tips</vt:lpstr>
      <vt:lpstr>Examples</vt:lpstr>
      <vt:lpstr>PowerPoint 演示文稿</vt:lpstr>
      <vt:lpstr>PowerPoint 演示文稿</vt:lpstr>
      <vt:lpstr>PowerPoint 演示文稿</vt:lpstr>
      <vt:lpstr>Completeness</vt:lpstr>
      <vt:lpstr>Useful Tips</vt:lpstr>
      <vt:lpstr>Examples</vt:lpstr>
      <vt:lpstr>PowerPoint 演示文稿</vt:lpstr>
      <vt:lpstr>PowerPoint 演示文稿</vt:lpstr>
      <vt:lpstr>PowerPoint 演示文稿</vt:lpstr>
      <vt:lpstr>Useful Tips</vt:lpstr>
      <vt:lpstr>Examples</vt:lpstr>
      <vt:lpstr>PowerPoint 演示文稿</vt:lpstr>
      <vt:lpstr>Consideration</vt:lpstr>
      <vt:lpstr>Useful Tips</vt:lpstr>
      <vt:lpstr>Examples</vt:lpstr>
      <vt:lpstr>PowerPoint 演示文稿</vt:lpstr>
      <vt:lpstr>Correctness</vt:lpstr>
      <vt:lpstr>Useful Tips</vt:lpstr>
      <vt:lpstr>Examples</vt:lpstr>
      <vt:lpstr>PowerPoint 演示文稿</vt:lpstr>
      <vt:lpstr>PowerPoint 演示文稿</vt:lpstr>
      <vt:lpstr>PowerPoint 演示文稿</vt:lpstr>
      <vt:lpstr>Concreteness</vt:lpstr>
      <vt:lpstr>Useful Tips</vt:lpstr>
      <vt:lpstr>Examples</vt:lpstr>
      <vt:lpstr>PowerPoint 演示文稿</vt:lpstr>
      <vt:lpstr>Courtesy</vt:lpstr>
      <vt:lpstr>Useful Tips</vt:lpstr>
      <vt:lpstr>Examples</vt:lpstr>
      <vt:lpstr>Activity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9</cp:revision>
  <dcterms:created xsi:type="dcterms:W3CDTF">2023-04-24T04:29:38Z</dcterms:created>
  <dcterms:modified xsi:type="dcterms:W3CDTF">2023-04-24T04:29:38Z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