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90" r:id="rId11"/>
    <p:sldId id="27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9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noProof="0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jjwalchowdhury/energy-efficiency-data-set/data" TargetMode="External"/><Relationship Id="rId2" Type="http://schemas.openxmlformats.org/officeDocument/2006/relationships/hyperlink" Target="https://www.slideshare.net/slideshow/exploratory-data-analysis-for-energy-efficiency/6181224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ta.lbl.gov/publications" TargetMode="External"/><Relationship Id="rId5" Type="http://schemas.openxmlformats.org/officeDocument/2006/relationships/hyperlink" Target="https://www.researchgate.net/" TargetMode="External"/><Relationship Id="rId4" Type="http://schemas.openxmlformats.org/officeDocument/2006/relationships/hyperlink" Target="https://www.mdp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840" y="2588715"/>
            <a:ext cx="5046785" cy="1846386"/>
          </a:xfrm>
        </p:spPr>
        <p:txBody>
          <a:bodyPr/>
          <a:lstStyle/>
          <a:p>
            <a:r>
              <a:rPr lang="en-US" sz="4000" dirty="0"/>
              <a:t>Energy Efficiency Classification in Buildings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0EB1BE-5981-9E8C-8B10-AA073A7EB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5778" y="5226406"/>
            <a:ext cx="4941770" cy="11128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By: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Atharva Gondhali (CS A2 - 22070122038)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dirty="0"/>
              <a:t>Dhruva Kashyap (CS A2 - 22070122055)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42AEED-85DE-71EF-9B6F-2CC868660CF2}"/>
              </a:ext>
            </a:extLst>
          </p:cNvPr>
          <p:cNvSpPr txBox="1">
            <a:spLocks/>
          </p:cNvSpPr>
          <p:nvPr/>
        </p:nvSpPr>
        <p:spPr>
          <a:xfrm>
            <a:off x="6397870" y="1301262"/>
            <a:ext cx="5111755" cy="789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AIML Specialization Course</a:t>
            </a:r>
          </a:p>
          <a:p>
            <a:r>
              <a:rPr lang="en-US" sz="2000" dirty="0"/>
              <a:t>2022-26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4" y="618260"/>
            <a:ext cx="3651739" cy="799561"/>
          </a:xfrm>
        </p:spPr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169319"/>
            <a:ext cx="3171825" cy="26840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600" dirty="0"/>
              <a:t>Literature Survey</a:t>
            </a:r>
          </a:p>
          <a:p>
            <a:pPr marL="342900" indent="-342900">
              <a:buAutoNum type="arabicPeriod"/>
            </a:pPr>
            <a:r>
              <a:rPr lang="en-US" sz="1600" dirty="0"/>
              <a:t>Methodology</a:t>
            </a:r>
          </a:p>
          <a:p>
            <a:pPr marL="342900" indent="-342900">
              <a:buAutoNum type="arabicPeriod"/>
            </a:pPr>
            <a:r>
              <a:rPr lang="en-US" sz="1600" dirty="0"/>
              <a:t>Result</a:t>
            </a:r>
          </a:p>
          <a:p>
            <a:pPr marL="342900" indent="-342900">
              <a:buAutoNum type="arabicPeriod"/>
            </a:pPr>
            <a:r>
              <a:rPr lang="en-US" sz="1600" dirty="0"/>
              <a:t>Conclusion</a:t>
            </a:r>
          </a:p>
          <a:p>
            <a:pPr marL="342900" indent="-342900">
              <a:buAutoNum type="arabicPeriod"/>
            </a:pPr>
            <a:r>
              <a:rPr lang="en-US" sz="1600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4DACB-3E48-9AAA-D40F-1376F5B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778" y="867081"/>
            <a:ext cx="4082142" cy="585788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1ED5C9-F158-FBBB-4EA0-767A1618D09D}"/>
              </a:ext>
            </a:extLst>
          </p:cNvPr>
          <p:cNvSpPr txBox="1"/>
          <p:nvPr/>
        </p:nvSpPr>
        <p:spPr>
          <a:xfrm>
            <a:off x="1255834" y="1929937"/>
            <a:ext cx="9673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Energy efficiency is a critical focus in building design. This project uses the </a:t>
            </a:r>
            <a:r>
              <a:rPr lang="en-US" sz="1600" b="1" dirty="0"/>
              <a:t>Energy Efficiency Dataset</a:t>
            </a:r>
            <a:r>
              <a:rPr lang="en-US" sz="1600" dirty="0"/>
              <a:t> to predict heating and cooling loads of buildings based on factors like surface area, wall area, roof area, overall height, orientation, and glazing area.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653442-EA22-9C15-C1D4-074BF95C75E4}"/>
              </a:ext>
            </a:extLst>
          </p:cNvPr>
          <p:cNvSpPr txBox="1"/>
          <p:nvPr/>
        </p:nvSpPr>
        <p:spPr>
          <a:xfrm>
            <a:off x="1255834" y="5065721"/>
            <a:ext cx="96730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Our goal is to develop a machine learning classification model to accurately predict energy consumption. The steps include data preprocessing, feature selection, model training, and performance evaluation. Accurate predictions can support energy-efficient building designs, contributing to sustainability and reduced energy demand.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157745-8E3A-C7C6-B826-920E96279A85}"/>
              </a:ext>
            </a:extLst>
          </p:cNvPr>
          <p:cNvSpPr txBox="1"/>
          <p:nvPr/>
        </p:nvSpPr>
        <p:spPr>
          <a:xfrm>
            <a:off x="1255834" y="3013501"/>
            <a:ext cx="9673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Heating Load:</a:t>
            </a:r>
            <a:br>
              <a:rPr lang="en-US" sz="1600" dirty="0"/>
            </a:br>
            <a:r>
              <a:rPr lang="en-US" sz="1600" dirty="0"/>
              <a:t>The heating load is the energy required to maintain indoor temperatures in cold weather, influenced by insulation and outdoor temperature.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EEA11E-BE34-793D-6E5C-705910B7FEA1}"/>
              </a:ext>
            </a:extLst>
          </p:cNvPr>
          <p:cNvSpPr txBox="1"/>
          <p:nvPr/>
        </p:nvSpPr>
        <p:spPr>
          <a:xfrm>
            <a:off x="1255834" y="3982157"/>
            <a:ext cx="9673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Cooling Load:</a:t>
            </a:r>
            <a:br>
              <a:rPr lang="en-US" sz="1600" dirty="0"/>
            </a:br>
            <a:r>
              <a:rPr lang="en-US" sz="1600" dirty="0"/>
              <a:t>The cooling load is the energy needed to cool indoor spaces in hot weather, affected by solar radiation and indoor heat generation.</a:t>
            </a:r>
            <a:endParaRPr lang="en-IN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EDF0BE-ADED-4988-95A2-2472ED14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01" y="439938"/>
            <a:ext cx="4787474" cy="620099"/>
          </a:xfrm>
        </p:spPr>
        <p:txBody>
          <a:bodyPr>
            <a:noAutofit/>
          </a:bodyPr>
          <a:lstStyle/>
          <a:p>
            <a:r>
              <a:rPr lang="en-US" sz="3600" dirty="0"/>
              <a:t>Literature Survey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356EE94-8C6D-D0B0-80B6-025E3E0A2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62125"/>
              </p:ext>
            </p:extLst>
          </p:nvPr>
        </p:nvGraphicFramePr>
        <p:xfrm>
          <a:off x="932685" y="1134208"/>
          <a:ext cx="10400600" cy="507843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9585">
                  <a:extLst>
                    <a:ext uri="{9D8B030D-6E8A-4147-A177-3AD203B41FA5}">
                      <a16:colId xmlns:a16="http://schemas.microsoft.com/office/drawing/2014/main" val="3075345536"/>
                    </a:ext>
                  </a:extLst>
                </a:gridCol>
                <a:gridCol w="2189756">
                  <a:extLst>
                    <a:ext uri="{9D8B030D-6E8A-4147-A177-3AD203B41FA5}">
                      <a16:colId xmlns:a16="http://schemas.microsoft.com/office/drawing/2014/main" val="1464631555"/>
                    </a:ext>
                  </a:extLst>
                </a:gridCol>
                <a:gridCol w="1530973">
                  <a:extLst>
                    <a:ext uri="{9D8B030D-6E8A-4147-A177-3AD203B41FA5}">
                      <a16:colId xmlns:a16="http://schemas.microsoft.com/office/drawing/2014/main" val="596369186"/>
                    </a:ext>
                  </a:extLst>
                </a:gridCol>
                <a:gridCol w="3024833">
                  <a:extLst>
                    <a:ext uri="{9D8B030D-6E8A-4147-A177-3AD203B41FA5}">
                      <a16:colId xmlns:a16="http://schemas.microsoft.com/office/drawing/2014/main" val="3870205030"/>
                    </a:ext>
                  </a:extLst>
                </a:gridCol>
                <a:gridCol w="3145453">
                  <a:extLst>
                    <a:ext uri="{9D8B030D-6E8A-4147-A177-3AD203B41FA5}">
                      <a16:colId xmlns:a16="http://schemas.microsoft.com/office/drawing/2014/main" val="1328346042"/>
                    </a:ext>
                  </a:extLst>
                </a:gridCol>
              </a:tblGrid>
              <a:tr h="60928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S.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Author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Conclusion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756284"/>
                  </a:ext>
                </a:extLst>
              </a:tr>
              <a:tr h="1250629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Review of Cooling and Heating Loads Predictions of Residential Buildings Using Data-Driven Techniques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Fayez Abdel-Jaber, Kim N. Dirks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paper reviews machine learning techniques for predicting heating and cooling loads in buildings, focusing on methods like ensemble learning, support vector machines (SVM), and artificial neural networks (ANN).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study highlights the need for interpretable ML models that can assist stakeholders in designing energy-efficient buildings, noting that many existing models lack user-friendliness for practical applications.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132365"/>
                  </a:ext>
                </a:extLst>
              </a:tr>
              <a:tr h="1023967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Thermal Load Prediction in Residential Buildings Using Interpretable Classification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Zhenhua Xu, Neelam Sharma, Bikas K. Sinha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This research explores classification techniques for predicting thermal loads, using machine learning methods to assess features like building orientation and insulation quality.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study finds that interpretable classification methods effectively predict thermal loads, highlighting the importance of feature selection for improving building energy efficiency​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4813"/>
                  </a:ext>
                </a:extLst>
              </a:tr>
              <a:tr h="1151792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Machine Learning Techniques for Heating Load Prediction in Buildings: A Systematic Review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N. J. Long, M. Zhang, J. Wang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systematic review evaluates machine learning applications for predicting heating loads, analyzing different algorithms, their performances, and associated datasets while discussing challenges in interpretability and accuracy.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review indicates that although many ML techniques show promise for heating load predictions, improvements in model interpretability and practical integration are needed for better decision-making in building design​.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65616"/>
                  </a:ext>
                </a:extLst>
              </a:tr>
              <a:tr h="923665"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Optimizing Energy Efficiency: Predicting Heating Load with Machine Learning Techniques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Zhe</a:t>
                      </a:r>
                      <a:r>
                        <a:rPr lang="en-US" sz="1200" dirty="0"/>
                        <a:t> Wang, </a:t>
                      </a:r>
                      <a:r>
                        <a:rPr lang="en-US" sz="1200" dirty="0" err="1"/>
                        <a:t>Tianzhen</a:t>
                      </a:r>
                      <a:r>
                        <a:rPr lang="en-US" sz="1200" dirty="0"/>
                        <a:t> Hong, and Mary Ann </a:t>
                      </a:r>
                      <a:r>
                        <a:rPr lang="en-US" sz="1200" dirty="0" err="1"/>
                        <a:t>Piette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study compares various machine learning models, including </a:t>
                      </a:r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 and LSTM, to predict building cooling loads, assessing their performance and the effects of weather data uncertainty.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research finds that both shallow and deep learning methods effectively predict thermal loads, with </a:t>
                      </a:r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 and LSTM demonstrating strong potential for enhancing prediction accuracy.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73453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61A0A-2A84-4F21-1E80-70DD28AF08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70" y="1146130"/>
            <a:ext cx="3754773" cy="762575"/>
          </a:xfrm>
        </p:spPr>
        <p:txBody>
          <a:bodyPr>
            <a:no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D38608-EF38-2617-F5AC-8D8363B3EC61}"/>
              </a:ext>
            </a:extLst>
          </p:cNvPr>
          <p:cNvSpPr txBox="1"/>
          <p:nvPr/>
        </p:nvSpPr>
        <p:spPr>
          <a:xfrm>
            <a:off x="1088670" y="2639116"/>
            <a:ext cx="9969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Data Collection</a:t>
            </a:r>
            <a:r>
              <a:rPr lang="en-US" sz="1600" dirty="0"/>
              <a:t>: Gathered the Energy Efficiency dataset, which includes features such as building orientation, glazing area, and insulation quality.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Exploratory Data Analysis (EDA)</a:t>
            </a:r>
            <a:r>
              <a:rPr lang="en-US" sz="1600" dirty="0"/>
              <a:t>: Conducted EDA to identify patterns, correlations, and anomalies within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Data Preprocessing</a:t>
            </a:r>
            <a:r>
              <a:rPr lang="en-US" sz="1600" dirty="0"/>
              <a:t>: Cleaned and transformed the data, handling missing values and normalizing numerical features to enhance model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Model Selection</a:t>
            </a:r>
            <a:r>
              <a:rPr lang="en-US" sz="1600" dirty="0"/>
              <a:t>: Evaluated multiple classification models, including Logistic Regression, Decision Tree, Random Forest, Gradient Boosting, and K-Nearest Neighbors.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Model Evaluation</a:t>
            </a:r>
            <a:r>
              <a:rPr lang="en-US" sz="1600" dirty="0"/>
              <a:t>: Utilized cross-validation to assess model performance, with Gradient Boosting yielding the best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Hyperparameter Tuning</a:t>
            </a:r>
            <a:r>
              <a:rPr lang="en-US" sz="1600" dirty="0"/>
              <a:t>: Fine-tuned the Gradient Boosting model, although the default configuration proved to be the most effective.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Insights and Recommendations</a:t>
            </a:r>
            <a:r>
              <a:rPr lang="en-US" sz="1600" dirty="0"/>
              <a:t>: Provided actionable insights for enhancing building energy efficiency based on model predictions.</a:t>
            </a:r>
            <a:endParaRPr lang="en-IN" sz="16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6D86520-75AF-07CB-935C-14CDC124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45" y="451537"/>
            <a:ext cx="5724525" cy="20097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B7B72-FC9D-6DF2-3B80-6DAA6EDB8BE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883504"/>
            <a:ext cx="5111750" cy="564174"/>
          </a:xfrm>
        </p:spPr>
        <p:txBody>
          <a:bodyPr>
            <a:no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6FE00B-3460-7379-F690-5E077D34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683" y="1613632"/>
            <a:ext cx="9804156" cy="43608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Correlation Analysis: </a:t>
            </a:r>
            <a:r>
              <a:rPr lang="en-IN" sz="1600" dirty="0"/>
              <a:t>Both Heating and cooling load strongly correlate with </a:t>
            </a:r>
            <a:r>
              <a:rPr lang="en-IN" sz="1600" u="sng" dirty="0"/>
              <a:t>relative compactness, surface area, roof area and overall height </a:t>
            </a:r>
            <a:r>
              <a:rPr lang="en-IN" sz="1600" dirty="0"/>
              <a:t>and the rest features have good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F1 Score: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Gradient Boosting – 0.947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Decision Tree – 0.908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Random Forest – 0.907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K-Nearest Neighbours – 0.882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Logistic Regression – 0.826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Model selected for hyperparameter tuning – </a:t>
            </a:r>
            <a:r>
              <a:rPr lang="en-IN" sz="1600" u="sng" dirty="0">
                <a:solidFill>
                  <a:schemeClr val="tx1"/>
                </a:solidFill>
              </a:rPr>
              <a:t>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Tuned model F1 Score: </a:t>
            </a:r>
            <a:r>
              <a:rPr lang="en-IN" sz="1600" dirty="0">
                <a:solidFill>
                  <a:schemeClr val="tx1"/>
                </a:solidFill>
              </a:rPr>
              <a:t>0.940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Final model selected – </a:t>
            </a:r>
            <a:r>
              <a:rPr lang="en-IN" sz="1600" u="sng" dirty="0">
                <a:solidFill>
                  <a:schemeClr val="tx1"/>
                </a:solidFill>
              </a:rPr>
              <a:t>Untuned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Cross Validation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Mean F1 Score – 0.847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Standard Deviation of F1 scores – 0.0968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4A842-40FC-0FE2-81D6-816A0CF7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883504"/>
            <a:ext cx="5111750" cy="564174"/>
          </a:xfrm>
        </p:spPr>
        <p:txBody>
          <a:bodyPr>
            <a:noAutofit/>
          </a:bodyPr>
          <a:lstStyle/>
          <a:p>
            <a:r>
              <a:rPr lang="en-US" sz="3600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0DA2E-2BFF-191D-B6B7-D4A6ED50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1831463"/>
            <a:ext cx="3699764" cy="3391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E684F-6EB8-6981-10A5-740DBD767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71" y="1831463"/>
            <a:ext cx="4918999" cy="1858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479A1B-0F60-C646-561F-F711F1614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952" y="4378569"/>
            <a:ext cx="6097976" cy="1225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A67B00-15CE-1749-C590-8B68AB1C5C59}"/>
              </a:ext>
            </a:extLst>
          </p:cNvPr>
          <p:cNvSpPr txBox="1"/>
          <p:nvPr/>
        </p:nvSpPr>
        <p:spPr>
          <a:xfrm>
            <a:off x="1872536" y="541944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Correlation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EF65E-F8D9-9D15-3666-3CB726E9B409}"/>
              </a:ext>
            </a:extLst>
          </p:cNvPr>
          <p:cNvSpPr txBox="1"/>
          <p:nvPr/>
        </p:nvSpPr>
        <p:spPr>
          <a:xfrm>
            <a:off x="7567533" y="3664828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 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D9C0C-4BC4-7714-5B99-41D59124F478}"/>
              </a:ext>
            </a:extLst>
          </p:cNvPr>
          <p:cNvSpPr txBox="1"/>
          <p:nvPr/>
        </p:nvSpPr>
        <p:spPr>
          <a:xfrm>
            <a:off x="7124300" y="5682859"/>
            <a:ext cx="29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Final Cross validation result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781EB2-5AF5-9748-64C6-18491FA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4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888543"/>
            <a:ext cx="5431971" cy="650111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E34216-CB7A-B4D7-5C5A-6640A96EBD4C}"/>
              </a:ext>
            </a:extLst>
          </p:cNvPr>
          <p:cNvSpPr txBox="1"/>
          <p:nvPr/>
        </p:nvSpPr>
        <p:spPr>
          <a:xfrm>
            <a:off x="773723" y="1740876"/>
            <a:ext cx="105800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this project, we explored machine learning models for classifying building energy efficiency using architectural and environmental features.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is highly correlated among both independent and dependent features, which helps the model make better prediction, Gradient Boosting handles multicollinearity better, which makes it a better model.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Gradient Boosting emerged as the best-performing model, with an F1 score of 0.947, outperforming other models like Decision Tree and Random Forest.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hyperparameter tuning, the untuned Gradient Boosting model was selected due to its robust performance. Cross-validation yielded a mean F1 score of 0.847 with a standard deviation of 0.0968, indicating stable generalization. This model provides actionable insights for optimizing energy efficiency in buildings.</a:t>
            </a:r>
          </a:p>
          <a:p>
            <a:endParaRPr lang="en-US" sz="1600" dirty="0"/>
          </a:p>
          <a:p>
            <a:r>
              <a:rPr lang="en-US" sz="1600" dirty="0"/>
              <a:t>This model offers valuable insights for optimizing building energy efficiency through data-driven decision-making.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1FD089-39B1-793E-8FBF-692192A2A9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29" y="804255"/>
            <a:ext cx="3610036" cy="690438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935A86-C076-2B47-4BF7-BA660B4ED9E1}"/>
              </a:ext>
            </a:extLst>
          </p:cNvPr>
          <p:cNvSpPr txBox="1"/>
          <p:nvPr/>
        </p:nvSpPr>
        <p:spPr>
          <a:xfrm>
            <a:off x="1471246" y="1826384"/>
            <a:ext cx="9492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analysis: </a:t>
            </a:r>
            <a:r>
              <a:rPr lang="en-IN" sz="1600" dirty="0">
                <a:hlinkClick r:id="rId2"/>
              </a:rPr>
              <a:t>https://www.slideshare.net/slideshow/exploratory-data-analysis-for-energy-efficiency/61812244</a:t>
            </a:r>
            <a:endParaRPr lang="en-IN" sz="1600" dirty="0"/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Dataset: </a:t>
            </a:r>
            <a:r>
              <a:rPr lang="en-IN" sz="1600" dirty="0">
                <a:hlinkClick r:id="rId3"/>
              </a:rPr>
              <a:t>https://www.kaggle.com/datasets/ujjwalchowdhury/energy-efficiency-data-set/data</a:t>
            </a:r>
            <a:endParaRPr lang="en-IN" sz="1600" dirty="0"/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Research paper: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hlinkClick r:id="rId4"/>
              </a:rPr>
              <a:t>https://www.mdpi.com/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hlinkClick r:id="rId5"/>
              </a:rPr>
              <a:t>https://www.researchgate.net/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hlinkClick r:id="rId6"/>
              </a:rPr>
              <a:t>https://eta.lbl.gov/publications</a:t>
            </a:r>
            <a:endParaRPr lang="en-IN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D37C0-32A4-494B-25F1-EFC6B18E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301</TotalTime>
  <Words>974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Energy Efficiency Classification in Buildings</vt:lpstr>
      <vt:lpstr>Contents</vt:lpstr>
      <vt:lpstr>Introduction</vt:lpstr>
      <vt:lpstr>Literature Survey</vt:lpstr>
      <vt:lpstr>Methodology</vt:lpstr>
      <vt:lpstr>Results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gondhali</dc:creator>
  <cp:lastModifiedBy>atharva gondhali</cp:lastModifiedBy>
  <cp:revision>4</cp:revision>
  <dcterms:created xsi:type="dcterms:W3CDTF">2024-10-17T15:23:59Z</dcterms:created>
  <dcterms:modified xsi:type="dcterms:W3CDTF">2024-10-18T04:44:06Z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