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77" r:id="rId6"/>
    <p:sldId id="261" r:id="rId7"/>
    <p:sldId id="262" r:id="rId8"/>
    <p:sldId id="289" r:id="rId9"/>
    <p:sldId id="264" r:id="rId10"/>
    <p:sldId id="290" r:id="rId11"/>
    <p:sldId id="278"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09" autoAdjust="0"/>
  </p:normalViewPr>
  <p:slideViewPr>
    <p:cSldViewPr snapToGrid="0">
      <p:cViewPr varScale="1">
        <p:scale>
          <a:sx n="87" d="100"/>
          <a:sy n="87" d="100"/>
        </p:scale>
        <p:origin x="480" y="5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10/19/2024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10/19/2024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437281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endParaRPr lang="en-US" noProof="0"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endParaRPr lang="en-US" noProof="0" dirty="0"/>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dirty="0"/>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endParaRPr lang="en-US" dirty="0"/>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ft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direct.com/science/article/abs/pii/S1364815217300405" TargetMode="External"/><Relationship Id="rId2" Type="http://schemas.openxmlformats.org/officeDocument/2006/relationships/hyperlink" Target="https://www.kaggle.com/datasets/waqi786/climate-change-impact-on-agriculture" TargetMode="External"/><Relationship Id="rId1" Type="http://schemas.openxmlformats.org/officeDocument/2006/relationships/slideLayout" Target="../slideLayouts/slideLayout9.xml"/><Relationship Id="rId5" Type="http://schemas.openxmlformats.org/officeDocument/2006/relationships/hyperlink" Target="https://www.sciencedirect.com/science/article/pii/S2351978918300139" TargetMode="External"/><Relationship Id="rId4" Type="http://schemas.openxmlformats.org/officeDocument/2006/relationships/hyperlink" Target="https://link.springer.com/article/10.1007/s10479-020-03764-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62840" y="2588715"/>
            <a:ext cx="5046785" cy="1846386"/>
          </a:xfrm>
        </p:spPr>
        <p:txBody>
          <a:bodyPr/>
          <a:lstStyle/>
          <a:p>
            <a:r>
              <a:rPr lang="en-US" sz="4000" dirty="0"/>
              <a:t>Impact of Climate Change on Agricultural yield</a:t>
            </a:r>
          </a:p>
        </p:txBody>
      </p:sp>
      <p:sp>
        <p:nvSpPr>
          <p:cNvPr id="5" name="Subtitle 4">
            <a:extLst>
              <a:ext uri="{FF2B5EF4-FFF2-40B4-BE49-F238E27FC236}">
                <a16:creationId xmlns:a16="http://schemas.microsoft.com/office/drawing/2014/main" id="{760EB1BE-5981-9E8C-8B10-AA073A7EBFDA}"/>
              </a:ext>
            </a:extLst>
          </p:cNvPr>
          <p:cNvSpPr>
            <a:spLocks noGrp="1"/>
          </p:cNvSpPr>
          <p:nvPr>
            <p:ph type="subTitle" idx="1"/>
          </p:nvPr>
        </p:nvSpPr>
        <p:spPr>
          <a:xfrm>
            <a:off x="6462840" y="5226406"/>
            <a:ext cx="4941770" cy="1112848"/>
          </a:xfrm>
        </p:spPr>
        <p:txBody>
          <a:bodyPr>
            <a:normAutofit/>
          </a:bodyPr>
          <a:lstStyle/>
          <a:p>
            <a:pPr>
              <a:lnSpc>
                <a:spcPct val="120000"/>
              </a:lnSpc>
              <a:spcBef>
                <a:spcPts val="0"/>
              </a:spcBef>
            </a:pPr>
            <a:r>
              <a:rPr lang="en-IN" dirty="0"/>
              <a:t>By:</a:t>
            </a:r>
          </a:p>
          <a:p>
            <a:pPr>
              <a:lnSpc>
                <a:spcPct val="120000"/>
              </a:lnSpc>
              <a:spcBef>
                <a:spcPts val="0"/>
              </a:spcBef>
            </a:pPr>
            <a:r>
              <a:rPr lang="en-IN" dirty="0"/>
              <a:t>Atharva Gondhali (CS A2 - 22070122038)</a:t>
            </a:r>
          </a:p>
          <a:p>
            <a:pPr>
              <a:lnSpc>
                <a:spcPct val="120000"/>
              </a:lnSpc>
              <a:spcBef>
                <a:spcPts val="0"/>
              </a:spcBef>
            </a:pPr>
            <a:r>
              <a:rPr lang="en-IN" dirty="0"/>
              <a:t>Dhruva Kashyap (CS A2 - 22070122055)</a:t>
            </a:r>
          </a:p>
        </p:txBody>
      </p:sp>
      <p:sp>
        <p:nvSpPr>
          <p:cNvPr id="3" name="Title 1">
            <a:extLst>
              <a:ext uri="{FF2B5EF4-FFF2-40B4-BE49-F238E27FC236}">
                <a16:creationId xmlns:a16="http://schemas.microsoft.com/office/drawing/2014/main" id="{F542AEED-85DE-71EF-9B6F-2CC868660CF2}"/>
              </a:ext>
            </a:extLst>
          </p:cNvPr>
          <p:cNvSpPr txBox="1">
            <a:spLocks/>
          </p:cNvSpPr>
          <p:nvPr/>
        </p:nvSpPr>
        <p:spPr>
          <a:xfrm>
            <a:off x="6485793" y="1008186"/>
            <a:ext cx="5111755" cy="78922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US" sz="2000" dirty="0"/>
              <a:t>AIML Specialization Course</a:t>
            </a:r>
          </a:p>
          <a:p>
            <a:r>
              <a:rPr lang="en-US" sz="2000" dirty="0"/>
              <a:t>2022-26</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95044" y="618260"/>
            <a:ext cx="3651739" cy="799561"/>
          </a:xfrm>
        </p:spPr>
        <p:txBody>
          <a:bodyPr>
            <a:normAutofit/>
          </a:bodyPr>
          <a:lstStyle/>
          <a:p>
            <a:r>
              <a:rPr lang="en-US" sz="3600" dirty="0"/>
              <a:t>Contents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8" y="2169319"/>
            <a:ext cx="3171825" cy="2684036"/>
          </a:xfrm>
        </p:spPr>
        <p:txBody>
          <a:bodyPr>
            <a:normAutofit/>
          </a:bodyPr>
          <a:lstStyle/>
          <a:p>
            <a:pPr marL="342900" indent="-342900">
              <a:buAutoNum type="arabicPeriod"/>
            </a:pPr>
            <a:r>
              <a:rPr lang="en-US" sz="1600" dirty="0"/>
              <a:t>Introduction</a:t>
            </a:r>
          </a:p>
          <a:p>
            <a:pPr marL="342900" indent="-342900">
              <a:buAutoNum type="arabicPeriod"/>
            </a:pPr>
            <a:r>
              <a:rPr lang="en-US" sz="1600" dirty="0"/>
              <a:t>Literature Survey</a:t>
            </a:r>
          </a:p>
          <a:p>
            <a:pPr marL="342900" indent="-342900">
              <a:buAutoNum type="arabicPeriod"/>
            </a:pPr>
            <a:r>
              <a:rPr lang="en-US" sz="1600" dirty="0"/>
              <a:t>Methodology</a:t>
            </a:r>
          </a:p>
          <a:p>
            <a:pPr marL="342900" indent="-342900">
              <a:buAutoNum type="arabicPeriod"/>
            </a:pPr>
            <a:r>
              <a:rPr lang="en-US" sz="1600" dirty="0"/>
              <a:t>Result</a:t>
            </a:r>
          </a:p>
          <a:p>
            <a:pPr marL="342900" indent="-342900">
              <a:buAutoNum type="arabicPeriod"/>
            </a:pPr>
            <a:r>
              <a:rPr lang="en-US" sz="1600" dirty="0"/>
              <a:t>Conclusion</a:t>
            </a:r>
          </a:p>
          <a:p>
            <a:pPr marL="342900" indent="-342900">
              <a:buAutoNum type="arabicPeriod"/>
            </a:pPr>
            <a:r>
              <a:rPr lang="en-US" sz="1600" dirty="0"/>
              <a:t>Reference</a:t>
            </a:r>
          </a:p>
        </p:txBody>
      </p:sp>
      <p:sp>
        <p:nvSpPr>
          <p:cNvPr id="4" name="Slide Number Placeholder 3">
            <a:extLst>
              <a:ext uri="{FF2B5EF4-FFF2-40B4-BE49-F238E27FC236}">
                <a16:creationId xmlns:a16="http://schemas.microsoft.com/office/drawing/2014/main" id="{0064DACB-3E48-9AAA-D40F-1376F5B2D8ED}"/>
              </a:ext>
            </a:extLst>
          </p:cNvPr>
          <p:cNvSpPr>
            <a:spLocks noGrp="1"/>
          </p:cNvSpPr>
          <p:nvPr>
            <p:ph type="sldNum" sz="quarter" idx="12"/>
          </p:nvPr>
        </p:nvSpPr>
        <p:spPr/>
        <p:txBody>
          <a:bodyPr/>
          <a:lstStyle/>
          <a:p>
            <a:fld id="{B5CEABB6-07DC-46E8-9B57-56EC44A396E5}" type="slidenum">
              <a:rPr lang="en-US" smtClean="0"/>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321778" y="867081"/>
            <a:ext cx="4082142" cy="585788"/>
          </a:xfrm>
        </p:spPr>
        <p:txBody>
          <a:bodyPr>
            <a:normAutofit/>
          </a:bodyPr>
          <a:lstStyle/>
          <a:p>
            <a:r>
              <a:rPr lang="en-US" sz="3600" dirty="0"/>
              <a:t>Introduction</a:t>
            </a:r>
          </a:p>
        </p:txBody>
      </p:sp>
      <p:sp>
        <p:nvSpPr>
          <p:cNvPr id="30" name="TextBox 29">
            <a:extLst>
              <a:ext uri="{FF2B5EF4-FFF2-40B4-BE49-F238E27FC236}">
                <a16:creationId xmlns:a16="http://schemas.microsoft.com/office/drawing/2014/main" id="{241ED5C9-F158-FBBB-4EA0-767A1618D09D}"/>
              </a:ext>
            </a:extLst>
          </p:cNvPr>
          <p:cNvSpPr txBox="1"/>
          <p:nvPr/>
        </p:nvSpPr>
        <p:spPr>
          <a:xfrm>
            <a:off x="1255834" y="1929937"/>
            <a:ext cx="9673004" cy="830997"/>
          </a:xfrm>
          <a:prstGeom prst="rect">
            <a:avLst/>
          </a:prstGeom>
          <a:noFill/>
        </p:spPr>
        <p:txBody>
          <a:bodyPr wrap="square" rtlCol="0">
            <a:spAutoFit/>
          </a:bodyPr>
          <a:lstStyle/>
          <a:p>
            <a:pPr algn="just"/>
            <a:r>
              <a:rPr lang="en-US" sz="1600" dirty="0"/>
              <a:t>Climate change has been a growing concern for its profound impacts on agriculture. As temperatures rise and weather patterns become more unpredictable, crop yields and farming practices are increasingly affected, with direct consequences on global food security and economies.</a:t>
            </a:r>
          </a:p>
        </p:txBody>
      </p:sp>
      <p:sp>
        <p:nvSpPr>
          <p:cNvPr id="32" name="TextBox 31">
            <a:extLst>
              <a:ext uri="{FF2B5EF4-FFF2-40B4-BE49-F238E27FC236}">
                <a16:creationId xmlns:a16="http://schemas.microsoft.com/office/drawing/2014/main" id="{0D653442-EA22-9C15-C1D4-074BF95C75E4}"/>
              </a:ext>
            </a:extLst>
          </p:cNvPr>
          <p:cNvSpPr txBox="1"/>
          <p:nvPr/>
        </p:nvSpPr>
        <p:spPr>
          <a:xfrm>
            <a:off x="1255834" y="5065721"/>
            <a:ext cx="9673004" cy="1077218"/>
          </a:xfrm>
          <a:prstGeom prst="rect">
            <a:avLst/>
          </a:prstGeom>
          <a:noFill/>
        </p:spPr>
        <p:txBody>
          <a:bodyPr wrap="square" rtlCol="0">
            <a:spAutoFit/>
          </a:bodyPr>
          <a:lstStyle/>
          <a:p>
            <a:pPr algn="just"/>
            <a:r>
              <a:rPr lang="en-US" sz="1600" dirty="0"/>
              <a:t>Our goal is to develop a machine learning regression model to accurately predict crop yields based on climate variables. The process involves data preprocessing, feature selection, model training, and performance evaluation. Accurate predictions can inform agricultural practices and adaptation strategies, contributing to enhanced food security and sustainability in the face of climate change.</a:t>
            </a:r>
          </a:p>
        </p:txBody>
      </p:sp>
      <p:sp>
        <p:nvSpPr>
          <p:cNvPr id="33" name="TextBox 32">
            <a:extLst>
              <a:ext uri="{FF2B5EF4-FFF2-40B4-BE49-F238E27FC236}">
                <a16:creationId xmlns:a16="http://schemas.microsoft.com/office/drawing/2014/main" id="{D3157745-8E3A-C7C6-B826-920E96279A85}"/>
              </a:ext>
            </a:extLst>
          </p:cNvPr>
          <p:cNvSpPr txBox="1"/>
          <p:nvPr/>
        </p:nvSpPr>
        <p:spPr>
          <a:xfrm>
            <a:off x="1255834" y="3013501"/>
            <a:ext cx="9673004" cy="830997"/>
          </a:xfrm>
          <a:prstGeom prst="rect">
            <a:avLst/>
          </a:prstGeom>
          <a:noFill/>
        </p:spPr>
        <p:txBody>
          <a:bodyPr wrap="square" rtlCol="0">
            <a:spAutoFit/>
          </a:bodyPr>
          <a:lstStyle/>
          <a:p>
            <a:r>
              <a:rPr lang="en-US" sz="1600" dirty="0"/>
              <a:t>The dataset titled </a:t>
            </a:r>
            <a:r>
              <a:rPr lang="en-US" sz="1600" b="1" dirty="0"/>
              <a:t>"Climate Change Impact on Agriculture"</a:t>
            </a:r>
            <a:r>
              <a:rPr lang="en-US" sz="1600" dirty="0"/>
              <a:t> from Kaggle contains valuable information, tracking various climate variables and agricultural outputs. By analyzing this dataset, we can gain insights into how climate change is affecting crop production and how we might predict future trends.	</a:t>
            </a:r>
            <a:endParaRPr lang="en-IN" sz="1600" dirty="0"/>
          </a:p>
        </p:txBody>
      </p:sp>
      <p:sp>
        <p:nvSpPr>
          <p:cNvPr id="34" name="TextBox 33">
            <a:extLst>
              <a:ext uri="{FF2B5EF4-FFF2-40B4-BE49-F238E27FC236}">
                <a16:creationId xmlns:a16="http://schemas.microsoft.com/office/drawing/2014/main" id="{D0EEA11E-BE34-793D-6E5C-705910B7FEA1}"/>
              </a:ext>
            </a:extLst>
          </p:cNvPr>
          <p:cNvSpPr txBox="1"/>
          <p:nvPr/>
        </p:nvSpPr>
        <p:spPr>
          <a:xfrm>
            <a:off x="1255834" y="3982157"/>
            <a:ext cx="9673004" cy="830997"/>
          </a:xfrm>
          <a:prstGeom prst="rect">
            <a:avLst/>
          </a:prstGeom>
          <a:noFill/>
        </p:spPr>
        <p:txBody>
          <a:bodyPr wrap="square" rtlCol="0">
            <a:spAutoFit/>
          </a:bodyPr>
          <a:lstStyle/>
          <a:p>
            <a:r>
              <a:rPr lang="en-US" sz="1600" dirty="0"/>
              <a:t>The </a:t>
            </a:r>
            <a:r>
              <a:rPr lang="en-US" sz="1600" b="1" dirty="0"/>
              <a:t>Climate Change Impact on Agriculture</a:t>
            </a:r>
            <a:r>
              <a:rPr lang="en-US" sz="1600" dirty="0"/>
              <a:t> dataset includes features such as temperature, rainfall, CO2 emissions, and humidity, and is used to predict crop yields and agricultural productivity in the face of evolving climate conditions.</a:t>
            </a:r>
            <a:endParaRPr lang="en-IN" sz="1600" dirty="0"/>
          </a:p>
        </p:txBody>
      </p:sp>
      <p:sp>
        <p:nvSpPr>
          <p:cNvPr id="3" name="Slide Number Placeholder 2">
            <a:extLst>
              <a:ext uri="{FF2B5EF4-FFF2-40B4-BE49-F238E27FC236}">
                <a16:creationId xmlns:a16="http://schemas.microsoft.com/office/drawing/2014/main" id="{CCEDF0BE-ADED-4988-95A2-2472ED14954F}"/>
              </a:ext>
            </a:extLst>
          </p:cNvPr>
          <p:cNvSpPr>
            <a:spLocks noGrp="1"/>
          </p:cNvSpPr>
          <p:nvPr>
            <p:ph type="sldNum" sz="quarter" idx="1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774424" y="456568"/>
            <a:ext cx="4787474" cy="620099"/>
          </a:xfrm>
        </p:spPr>
        <p:txBody>
          <a:bodyPr>
            <a:noAutofit/>
          </a:bodyPr>
          <a:lstStyle/>
          <a:p>
            <a:r>
              <a:rPr lang="en-US" sz="3600" dirty="0"/>
              <a:t>Literature Survey</a:t>
            </a:r>
          </a:p>
        </p:txBody>
      </p:sp>
      <p:graphicFrame>
        <p:nvGraphicFramePr>
          <p:cNvPr id="27" name="Table 26">
            <a:extLst>
              <a:ext uri="{FF2B5EF4-FFF2-40B4-BE49-F238E27FC236}">
                <a16:creationId xmlns:a16="http://schemas.microsoft.com/office/drawing/2014/main" id="{C356EE94-8C6D-D0B0-80B6-025E3E0A2D5D}"/>
              </a:ext>
            </a:extLst>
          </p:cNvPr>
          <p:cNvGraphicFramePr>
            <a:graphicFrameLocks noGrp="1"/>
          </p:cNvGraphicFramePr>
          <p:nvPr>
            <p:extLst>
              <p:ext uri="{D42A27DB-BD31-4B8C-83A1-F6EECF244321}">
                <p14:modId xmlns:p14="http://schemas.microsoft.com/office/powerpoint/2010/main" val="2350694922"/>
              </p:ext>
            </p:extLst>
          </p:nvPr>
        </p:nvGraphicFramePr>
        <p:xfrm>
          <a:off x="953200" y="1195754"/>
          <a:ext cx="10400600" cy="5206262"/>
        </p:xfrm>
        <a:graphic>
          <a:graphicData uri="http://schemas.openxmlformats.org/drawingml/2006/table">
            <a:tbl>
              <a:tblPr firstRow="1" bandRow="1">
                <a:tableStyleId>{F2DE63D5-997A-4646-A377-4702673A728D}</a:tableStyleId>
              </a:tblPr>
              <a:tblGrid>
                <a:gridCol w="509585">
                  <a:extLst>
                    <a:ext uri="{9D8B030D-6E8A-4147-A177-3AD203B41FA5}">
                      <a16:colId xmlns:a16="http://schemas.microsoft.com/office/drawing/2014/main" val="3075345536"/>
                    </a:ext>
                  </a:extLst>
                </a:gridCol>
                <a:gridCol w="1503153">
                  <a:extLst>
                    <a:ext uri="{9D8B030D-6E8A-4147-A177-3AD203B41FA5}">
                      <a16:colId xmlns:a16="http://schemas.microsoft.com/office/drawing/2014/main" val="1464631555"/>
                    </a:ext>
                  </a:extLst>
                </a:gridCol>
                <a:gridCol w="1397977">
                  <a:extLst>
                    <a:ext uri="{9D8B030D-6E8A-4147-A177-3AD203B41FA5}">
                      <a16:colId xmlns:a16="http://schemas.microsoft.com/office/drawing/2014/main" val="596369186"/>
                    </a:ext>
                  </a:extLst>
                </a:gridCol>
                <a:gridCol w="3844432">
                  <a:extLst>
                    <a:ext uri="{9D8B030D-6E8A-4147-A177-3AD203B41FA5}">
                      <a16:colId xmlns:a16="http://schemas.microsoft.com/office/drawing/2014/main" val="3870205030"/>
                    </a:ext>
                  </a:extLst>
                </a:gridCol>
                <a:gridCol w="3145453">
                  <a:extLst>
                    <a:ext uri="{9D8B030D-6E8A-4147-A177-3AD203B41FA5}">
                      <a16:colId xmlns:a16="http://schemas.microsoft.com/office/drawing/2014/main" val="1328346042"/>
                    </a:ext>
                  </a:extLst>
                </a:gridCol>
              </a:tblGrid>
              <a:tr h="609281">
                <a:tc>
                  <a:txBody>
                    <a:bodyPr/>
                    <a:lstStyle/>
                    <a:p>
                      <a:pPr algn="ctr"/>
                      <a:r>
                        <a:rPr lang="en-IN" sz="1600" dirty="0"/>
                        <a:t>S.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t>Author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t>Work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t>Conclusion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3756284"/>
                  </a:ext>
                </a:extLst>
              </a:tr>
              <a:tr h="1250629">
                <a:tc>
                  <a:txBody>
                    <a:bodyPr/>
                    <a:lstStyle/>
                    <a:p>
                      <a:r>
                        <a:rPr lang="en-IN"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Impacts of Climate Change on Agriculture: A Review</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M. A. Adnan, H. A. Adnan, M. F. Shahid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dirty="0"/>
                        <a:t>This review summarizes the effects of climate change on agricultural productivity, focusing on temperature and precipitation changes. It highlights various adaptation strategies employed by farmers to mitigate the negative impacts.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dirty="0"/>
                        <a:t>The paper emphasizes the need for integrated climate-smart agricultural practices to ensure food security. It also suggests that further research is needed to refine predictive models for better adaptation strategies.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0132365"/>
                  </a:ext>
                </a:extLst>
              </a:tr>
              <a:tr h="1023967">
                <a:tc>
                  <a:txBody>
                    <a:bodyPr/>
                    <a:lstStyle/>
                    <a:p>
                      <a:r>
                        <a:rPr lang="en-IN"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Predicting Crop Yield Using Machine Learning Algorithms: A Case Study of Maize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N. Sharma, R. K. Singh, P. K. Gupta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This study employs machine learning techniques, including regression and neural networks, to predict maize yields based on climatic and soil variables. The model achieved a significant improvement in prediction accuracy compared to traditional 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dirty="0"/>
                        <a:t>The findings indicate that machine learning can effectively enhance yield predictions, providing a valuable tool for farmers and policymakers. Future work should focus on incorporating more diverse data sources for improved accuracy.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724813"/>
                  </a:ext>
                </a:extLst>
              </a:tr>
              <a:tr h="1151792">
                <a:tc>
                  <a:txBody>
                    <a:bodyPr/>
                    <a:lstStyle/>
                    <a:p>
                      <a:r>
                        <a:rPr lang="en-IN"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Assessing the Impact of Climate Variability on Crop Production: A Systematic Review</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S. Z. S. Khan, T. R. Kumar, A. P. Ghosh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dirty="0"/>
                        <a:t>This systematic review analyzes multiple studies on the effects of climate variability on crop yields across different regions. It discusses the role of specific climate factors and their interactions affecting agricultural productivity.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dirty="0"/>
                        <a:t>The review concludes that climate variability significantly impacts crop production, necessitating tailored adaptation strategies. It calls for more localized studies to provide actionable insights for farmers.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5165616"/>
                  </a:ext>
                </a:extLst>
              </a:tr>
              <a:tr h="923665">
                <a:tc>
                  <a:txBody>
                    <a:bodyPr/>
                    <a:lstStyle/>
                    <a:p>
                      <a:r>
                        <a:rPr lang="en-IN" sz="1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Machine Learning for Predicting Agricultural Yield: A Review</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200" dirty="0"/>
                        <a:t>A. J. Patel, B. R. Das, C. L. Sharma</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This paper reviews various machine learning approaches for predicting agricultural yield, assessing their strengths and weaknesses. It highlights the importance of feature selection and data quality in model performance.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The review suggests that machine learning holds great promise for enhancing yield predictions in agriculture. It emphasizes the need for interdisciplinary collaboration to improve model robustness and applicability.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4734535"/>
                  </a:ext>
                </a:extLst>
              </a:tr>
            </a:tbl>
          </a:graphicData>
        </a:graphic>
      </p:graphicFrame>
      <p:sp>
        <p:nvSpPr>
          <p:cNvPr id="3" name="Slide Number Placeholder 2">
            <a:extLst>
              <a:ext uri="{FF2B5EF4-FFF2-40B4-BE49-F238E27FC236}">
                <a16:creationId xmlns:a16="http://schemas.microsoft.com/office/drawing/2014/main" id="{21861A0A-2A84-4F21-1E80-70DD28AF08F7}"/>
              </a:ext>
            </a:extLst>
          </p:cNvPr>
          <p:cNvSpPr>
            <a:spLocks noGrp="1"/>
          </p:cNvSpPr>
          <p:nvPr>
            <p:ph type="sldNum" sz="quarter" idx="22"/>
          </p:nvPr>
        </p:nvSpPr>
        <p:spPr/>
        <p:txBody>
          <a:bodyPr/>
          <a:lstStyle/>
          <a:p>
            <a:fld id="{B5CEABB6-07DC-46E8-9B57-56EC44A396E5}" type="slidenum">
              <a:rPr lang="en-US" smtClean="0"/>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088670" y="1295599"/>
            <a:ext cx="3754773" cy="762575"/>
          </a:xfrm>
        </p:spPr>
        <p:txBody>
          <a:bodyPr>
            <a:noAutofit/>
          </a:bodyPr>
          <a:lstStyle/>
          <a:p>
            <a:r>
              <a:rPr lang="en-US" sz="3600" dirty="0"/>
              <a:t>Methodology</a:t>
            </a:r>
          </a:p>
        </p:txBody>
      </p:sp>
      <p:sp>
        <p:nvSpPr>
          <p:cNvPr id="36" name="TextBox 35">
            <a:extLst>
              <a:ext uri="{FF2B5EF4-FFF2-40B4-BE49-F238E27FC236}">
                <a16:creationId xmlns:a16="http://schemas.microsoft.com/office/drawing/2014/main" id="{E9D38608-EF38-2617-F5AC-8D8363B3EC61}"/>
              </a:ext>
            </a:extLst>
          </p:cNvPr>
          <p:cNvSpPr txBox="1"/>
          <p:nvPr/>
        </p:nvSpPr>
        <p:spPr>
          <a:xfrm>
            <a:off x="1105766" y="3113900"/>
            <a:ext cx="9969100" cy="2800767"/>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t>Data Collection</a:t>
            </a:r>
            <a:r>
              <a:rPr lang="en-US" sz="1600" dirty="0"/>
              <a:t>: Gathered the Energy Efficiency dataset, which includes features such as building orientation, glazing area, and insulation quality.</a:t>
            </a:r>
          </a:p>
          <a:p>
            <a:pPr marL="285750" indent="-285750" algn="just">
              <a:buFont typeface="Arial" panose="020B0604020202020204" pitchFamily="34" charset="0"/>
              <a:buChar char="•"/>
            </a:pPr>
            <a:r>
              <a:rPr lang="en-US" sz="1600" b="1" dirty="0"/>
              <a:t>Exploratory Data Analysis (EDA)</a:t>
            </a:r>
            <a:r>
              <a:rPr lang="en-US" sz="1600" dirty="0"/>
              <a:t>: Conducted EDA to identify patterns, correlations, and anomalies within the dataset.</a:t>
            </a:r>
          </a:p>
          <a:p>
            <a:pPr marL="285750" indent="-285750" algn="just">
              <a:buFont typeface="Arial" panose="020B0604020202020204" pitchFamily="34" charset="0"/>
              <a:buChar char="•"/>
            </a:pPr>
            <a:r>
              <a:rPr lang="en-US" sz="1600" b="1" dirty="0"/>
              <a:t>Data Preprocessing</a:t>
            </a:r>
            <a:r>
              <a:rPr lang="en-US" sz="1600" dirty="0"/>
              <a:t>: Cleaned and transformed the data, handling missing values and normalizing numerical features to enhance model performance.</a:t>
            </a:r>
          </a:p>
          <a:p>
            <a:pPr marL="285750" indent="-285750" algn="just">
              <a:buFont typeface="Arial" panose="020B0604020202020204" pitchFamily="34" charset="0"/>
              <a:buChar char="•"/>
            </a:pPr>
            <a:r>
              <a:rPr lang="en-US" sz="1600" b="1" dirty="0"/>
              <a:t>Model Selection</a:t>
            </a:r>
            <a:r>
              <a:rPr lang="en-US" sz="1600" dirty="0"/>
              <a:t>: Evaluated multiple regression models, including Linear Regression, Random Forest, Gradient Boosting, and </a:t>
            </a:r>
            <a:r>
              <a:rPr lang="en-US" sz="1600" dirty="0" err="1"/>
              <a:t>XGBoost</a:t>
            </a:r>
            <a:r>
              <a:rPr lang="en-US" sz="1600" dirty="0"/>
              <a:t>. </a:t>
            </a:r>
          </a:p>
          <a:p>
            <a:pPr marL="285750" indent="-285750" algn="just">
              <a:buFont typeface="Arial" panose="020B0604020202020204" pitchFamily="34" charset="0"/>
              <a:buChar char="•"/>
            </a:pPr>
            <a:r>
              <a:rPr lang="en-US" sz="1600" b="1" dirty="0"/>
              <a:t>Hyperparameter Tuning</a:t>
            </a:r>
            <a:r>
              <a:rPr lang="en-US" sz="1600" dirty="0"/>
              <a:t>: Fine-tuned the Best model using Random Search CV</a:t>
            </a:r>
          </a:p>
          <a:p>
            <a:pPr marL="285750" indent="-285750" algn="just">
              <a:buFont typeface="Arial" panose="020B0604020202020204" pitchFamily="34" charset="0"/>
              <a:buChar char="•"/>
            </a:pPr>
            <a:r>
              <a:rPr lang="en-US" sz="1600" b="1" dirty="0"/>
              <a:t>Insights and Recommendations</a:t>
            </a:r>
            <a:r>
              <a:rPr lang="en-US" sz="1600" dirty="0"/>
              <a:t>: Provided actionable insights for enhancing building energy efficiency based on model predictions.</a:t>
            </a:r>
            <a:endParaRPr lang="en-IN" sz="1600" dirty="0"/>
          </a:p>
        </p:txBody>
      </p:sp>
      <p:pic>
        <p:nvPicPr>
          <p:cNvPr id="40" name="Picture 39">
            <a:extLst>
              <a:ext uri="{FF2B5EF4-FFF2-40B4-BE49-F238E27FC236}">
                <a16:creationId xmlns:a16="http://schemas.microsoft.com/office/drawing/2014/main" id="{66D86520-75AF-07CB-935C-14CDC1244151}"/>
              </a:ext>
            </a:extLst>
          </p:cNvPr>
          <p:cNvPicPr>
            <a:picLocks noChangeAspect="1"/>
          </p:cNvPicPr>
          <p:nvPr/>
        </p:nvPicPr>
        <p:blipFill>
          <a:blip r:embed="rId2"/>
          <a:stretch>
            <a:fillRect/>
          </a:stretch>
        </p:blipFill>
        <p:spPr>
          <a:xfrm>
            <a:off x="5378805" y="662442"/>
            <a:ext cx="5724525" cy="2009775"/>
          </a:xfrm>
          <a:prstGeom prst="rect">
            <a:avLst/>
          </a:prstGeom>
        </p:spPr>
      </p:pic>
      <p:sp>
        <p:nvSpPr>
          <p:cNvPr id="3" name="Slide Number Placeholder 2">
            <a:extLst>
              <a:ext uri="{FF2B5EF4-FFF2-40B4-BE49-F238E27FC236}">
                <a16:creationId xmlns:a16="http://schemas.microsoft.com/office/drawing/2014/main" id="{F9CB7B72-FC9D-6DF2-3B80-6DAA6EDB8BE9}"/>
              </a:ext>
            </a:extLst>
          </p:cNvPr>
          <p:cNvSpPr>
            <a:spLocks noGrp="1"/>
          </p:cNvSpPr>
          <p:nvPr>
            <p:ph type="sldNum" sz="quarter" idx="2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025525" y="883504"/>
            <a:ext cx="5111750" cy="564174"/>
          </a:xfrm>
        </p:spPr>
        <p:txBody>
          <a:bodyPr>
            <a:noAutofit/>
          </a:bodyPr>
          <a:lstStyle/>
          <a:p>
            <a:r>
              <a:rPr lang="en-US" sz="3600" dirty="0"/>
              <a:t>Results</a:t>
            </a:r>
          </a:p>
        </p:txBody>
      </p:sp>
      <p:sp>
        <p:nvSpPr>
          <p:cNvPr id="8" name="Text Placeholder 7">
            <a:extLst>
              <a:ext uri="{FF2B5EF4-FFF2-40B4-BE49-F238E27FC236}">
                <a16:creationId xmlns:a16="http://schemas.microsoft.com/office/drawing/2014/main" id="{196FE00B-3460-7379-F690-5E077D34AB9C}"/>
              </a:ext>
            </a:extLst>
          </p:cNvPr>
          <p:cNvSpPr>
            <a:spLocks noGrp="1"/>
          </p:cNvSpPr>
          <p:nvPr>
            <p:ph type="body" idx="1"/>
          </p:nvPr>
        </p:nvSpPr>
        <p:spPr>
          <a:xfrm>
            <a:off x="1124683" y="1613632"/>
            <a:ext cx="9804156" cy="4360864"/>
          </a:xfrm>
        </p:spPr>
        <p:txBody>
          <a:bodyPr>
            <a:normAutofit/>
          </a:bodyPr>
          <a:lstStyle/>
          <a:p>
            <a:pPr marL="285750" indent="-285750">
              <a:buFont typeface="Arial" panose="020B0604020202020204" pitchFamily="34" charset="0"/>
              <a:buChar char="•"/>
            </a:pPr>
            <a:r>
              <a:rPr lang="en-IN" sz="1600" b="1" dirty="0"/>
              <a:t>Correlation Analysis: </a:t>
            </a:r>
            <a:r>
              <a:rPr lang="en-US" sz="1600" dirty="0"/>
              <a:t>Crop_Yield_MT_per_HA has good correlations with </a:t>
            </a:r>
            <a:r>
              <a:rPr lang="en-US" sz="1600" u="sng" dirty="0"/>
              <a:t>Average_Temperature_C, Economic_Impact_Million_USD</a:t>
            </a:r>
            <a:endParaRPr lang="en-IN" sz="1600" u="sng" dirty="0"/>
          </a:p>
          <a:p>
            <a:pPr marL="285750" indent="-285750">
              <a:buFont typeface="Arial" panose="020B0604020202020204" pitchFamily="34" charset="0"/>
              <a:buChar char="•"/>
            </a:pPr>
            <a:r>
              <a:rPr lang="en-IN" sz="1600" b="1" dirty="0"/>
              <a:t>RMSE Score: </a:t>
            </a:r>
          </a:p>
          <a:p>
            <a:pPr marL="742950" lvl="1" indent="-285750">
              <a:buFont typeface="Arial" panose="020B0604020202020204" pitchFamily="34" charset="0"/>
              <a:buChar char="•"/>
            </a:pPr>
            <a:r>
              <a:rPr lang="en-IN" sz="1600" dirty="0">
                <a:solidFill>
                  <a:schemeClr val="tx1"/>
                </a:solidFill>
              </a:rPr>
              <a:t>Gradient Boosting – 0.663</a:t>
            </a:r>
          </a:p>
          <a:p>
            <a:pPr marL="742950" lvl="1" indent="-285750">
              <a:buFont typeface="Arial" panose="020B0604020202020204" pitchFamily="34" charset="0"/>
              <a:buChar char="•"/>
            </a:pPr>
            <a:r>
              <a:rPr lang="en-IN" sz="1600" dirty="0">
                <a:solidFill>
                  <a:schemeClr val="tx1"/>
                </a:solidFill>
              </a:rPr>
              <a:t>Random Forest – 0.675</a:t>
            </a:r>
          </a:p>
          <a:p>
            <a:pPr marL="742950" lvl="1" indent="-285750">
              <a:buFont typeface="Arial" panose="020B0604020202020204" pitchFamily="34" charset="0"/>
              <a:buChar char="•"/>
            </a:pPr>
            <a:r>
              <a:rPr lang="en-IN" sz="1600" dirty="0">
                <a:solidFill>
                  <a:schemeClr val="tx1"/>
                </a:solidFill>
              </a:rPr>
              <a:t>XGBoost– </a:t>
            </a:r>
            <a:r>
              <a:rPr lang="en-IN" sz="1400" b="0" i="0" dirty="0">
                <a:solidFill>
                  <a:schemeClr val="tx1"/>
                </a:solidFill>
                <a:effectLst/>
                <a:latin typeface="Segoe WPC"/>
              </a:rPr>
              <a:t>0.712</a:t>
            </a:r>
            <a:endParaRPr lang="en-IN" sz="1600" dirty="0">
              <a:solidFill>
                <a:schemeClr val="tx1"/>
              </a:solidFill>
            </a:endParaRPr>
          </a:p>
          <a:p>
            <a:pPr marL="742950" lvl="1" indent="-285750">
              <a:buFont typeface="Arial" panose="020B0604020202020204" pitchFamily="34" charset="0"/>
              <a:buChar char="•"/>
            </a:pPr>
            <a:r>
              <a:rPr lang="en-IN" sz="1600" dirty="0">
                <a:solidFill>
                  <a:schemeClr val="tx1"/>
                </a:solidFill>
              </a:rPr>
              <a:t>Linear Regression – 0.722</a:t>
            </a:r>
          </a:p>
          <a:p>
            <a:pPr lvl="1"/>
            <a:r>
              <a:rPr lang="en-IN" sz="1600" dirty="0">
                <a:solidFill>
                  <a:schemeClr val="tx1"/>
                </a:solidFill>
              </a:rPr>
              <a:t>Model selected for hyperparameter tuning – </a:t>
            </a:r>
            <a:r>
              <a:rPr lang="en-IN" sz="1600" u="sng" dirty="0">
                <a:solidFill>
                  <a:schemeClr val="tx1"/>
                </a:solidFill>
              </a:rPr>
              <a:t>Gradient Boosting</a:t>
            </a:r>
          </a:p>
          <a:p>
            <a:pPr marL="285750" indent="-285750">
              <a:buFont typeface="Arial" panose="020B0604020202020204" pitchFamily="34" charset="0"/>
              <a:buChar char="•"/>
            </a:pPr>
            <a:r>
              <a:rPr lang="en-IN" sz="1600" b="1" dirty="0">
                <a:solidFill>
                  <a:schemeClr val="tx1"/>
                </a:solidFill>
              </a:rPr>
              <a:t>Tuned model RMSE Score: </a:t>
            </a:r>
            <a:r>
              <a:rPr lang="en-IN" sz="1600" dirty="0">
                <a:solidFill>
                  <a:schemeClr val="tx1"/>
                </a:solidFill>
              </a:rPr>
              <a:t>0.662</a:t>
            </a:r>
          </a:p>
          <a:p>
            <a:pPr lvl="1"/>
            <a:r>
              <a:rPr lang="en-IN" sz="1600" dirty="0">
                <a:solidFill>
                  <a:schemeClr val="tx1"/>
                </a:solidFill>
              </a:rPr>
              <a:t>Final model selected – </a:t>
            </a:r>
            <a:r>
              <a:rPr lang="en-IN" sz="1600" u="sng" dirty="0">
                <a:solidFill>
                  <a:schemeClr val="tx1"/>
                </a:solidFill>
              </a:rPr>
              <a:t>Tuned Gradient Boosting</a:t>
            </a:r>
          </a:p>
          <a:p>
            <a:pPr marL="285750" indent="-285750">
              <a:buFont typeface="Arial" panose="020B0604020202020204" pitchFamily="34" charset="0"/>
              <a:buChar char="•"/>
            </a:pPr>
            <a:r>
              <a:rPr lang="en-IN" sz="1600" b="1" dirty="0">
                <a:solidFill>
                  <a:schemeClr val="tx1"/>
                </a:solidFill>
              </a:rPr>
              <a:t>Cross Validation Results(10 sets):</a:t>
            </a:r>
          </a:p>
          <a:p>
            <a:pPr marL="742950" lvl="1" indent="-285750">
              <a:buFont typeface="Arial" panose="020B0604020202020204" pitchFamily="34" charset="0"/>
              <a:buChar char="•"/>
            </a:pPr>
            <a:r>
              <a:rPr lang="en-IN" sz="1600" dirty="0">
                <a:solidFill>
                  <a:schemeClr val="tx1"/>
                </a:solidFill>
              </a:rPr>
              <a:t>Mean RMSE Score – </a:t>
            </a:r>
            <a:r>
              <a:rPr lang="en-IN" sz="1400" b="0" i="0" dirty="0">
                <a:solidFill>
                  <a:schemeClr val="tx1"/>
                </a:solidFill>
                <a:effectLst/>
                <a:latin typeface="Consolas" panose="020B0609020204030204" pitchFamily="49" charset="0"/>
              </a:rPr>
              <a:t>0.6373</a:t>
            </a:r>
          </a:p>
          <a:p>
            <a:pPr marL="742950" lvl="1" indent="-285750">
              <a:buFont typeface="Arial" panose="020B0604020202020204" pitchFamily="34" charset="0"/>
              <a:buChar char="•"/>
            </a:pPr>
            <a:r>
              <a:rPr lang="en-IN" sz="1600" dirty="0">
                <a:solidFill>
                  <a:schemeClr val="tx1"/>
                </a:solidFill>
              </a:rPr>
              <a:t>Standard Deviation of RMSE scores – 0.0139</a:t>
            </a:r>
            <a:endParaRPr lang="en-IN" sz="1600" u="sng" dirty="0"/>
          </a:p>
        </p:txBody>
      </p:sp>
      <p:sp>
        <p:nvSpPr>
          <p:cNvPr id="3" name="Slide Number Placeholder 2">
            <a:extLst>
              <a:ext uri="{FF2B5EF4-FFF2-40B4-BE49-F238E27FC236}">
                <a16:creationId xmlns:a16="http://schemas.microsoft.com/office/drawing/2014/main" id="{4604A842-40FC-0FE2-81D6-816A0CF72B25}"/>
              </a:ext>
            </a:extLst>
          </p:cNvPr>
          <p:cNvSpPr>
            <a:spLocks noGrp="1"/>
          </p:cNvSpPr>
          <p:nvPr>
            <p:ph type="sldNum" sz="quarter" idx="12"/>
          </p:nvPr>
        </p:nvSpPr>
        <p:spPr/>
        <p:txBody>
          <a:bodyPr/>
          <a:lstStyle/>
          <a:p>
            <a:fld id="{B5CEABB6-07DC-46E8-9B57-56EC44A396E5}" type="slidenum">
              <a:rPr lang="en-US" smtClean="0"/>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025525" y="883504"/>
            <a:ext cx="5111750" cy="564174"/>
          </a:xfrm>
        </p:spPr>
        <p:txBody>
          <a:bodyPr>
            <a:noAutofit/>
          </a:bodyPr>
          <a:lstStyle/>
          <a:p>
            <a:r>
              <a:rPr lang="en-US" sz="3600" dirty="0"/>
              <a:t>Results</a:t>
            </a:r>
          </a:p>
        </p:txBody>
      </p:sp>
      <p:sp>
        <p:nvSpPr>
          <p:cNvPr id="14" name="TextBox 13">
            <a:extLst>
              <a:ext uri="{FF2B5EF4-FFF2-40B4-BE49-F238E27FC236}">
                <a16:creationId xmlns:a16="http://schemas.microsoft.com/office/drawing/2014/main" id="{C3A67B00-15CE-1749-C590-8B68AB1C5C59}"/>
              </a:ext>
            </a:extLst>
          </p:cNvPr>
          <p:cNvSpPr txBox="1"/>
          <p:nvPr/>
        </p:nvSpPr>
        <p:spPr>
          <a:xfrm>
            <a:off x="1872536" y="5605164"/>
            <a:ext cx="2005742" cy="369332"/>
          </a:xfrm>
          <a:prstGeom prst="rect">
            <a:avLst/>
          </a:prstGeom>
          <a:noFill/>
        </p:spPr>
        <p:txBody>
          <a:bodyPr wrap="none" rtlCol="0">
            <a:spAutoFit/>
          </a:bodyPr>
          <a:lstStyle/>
          <a:p>
            <a:r>
              <a:rPr lang="en-IN" dirty="0"/>
              <a:t>Correlation matrix</a:t>
            </a:r>
          </a:p>
        </p:txBody>
      </p:sp>
      <p:sp>
        <p:nvSpPr>
          <p:cNvPr id="15" name="TextBox 14">
            <a:extLst>
              <a:ext uri="{FF2B5EF4-FFF2-40B4-BE49-F238E27FC236}">
                <a16:creationId xmlns:a16="http://schemas.microsoft.com/office/drawing/2014/main" id="{5B3EF65E-F8D9-9D15-3666-3CB726E9B409}"/>
              </a:ext>
            </a:extLst>
          </p:cNvPr>
          <p:cNvSpPr txBox="1"/>
          <p:nvPr/>
        </p:nvSpPr>
        <p:spPr>
          <a:xfrm>
            <a:off x="7516959" y="3059668"/>
            <a:ext cx="1910138" cy="369332"/>
          </a:xfrm>
          <a:prstGeom prst="rect">
            <a:avLst/>
          </a:prstGeom>
          <a:noFill/>
        </p:spPr>
        <p:txBody>
          <a:bodyPr wrap="none" rtlCol="0">
            <a:spAutoFit/>
          </a:bodyPr>
          <a:lstStyle/>
          <a:p>
            <a:r>
              <a:rPr lang="en-IN" dirty="0"/>
              <a:t>Model evaluation</a:t>
            </a:r>
          </a:p>
        </p:txBody>
      </p:sp>
      <p:sp>
        <p:nvSpPr>
          <p:cNvPr id="16" name="TextBox 15">
            <a:extLst>
              <a:ext uri="{FF2B5EF4-FFF2-40B4-BE49-F238E27FC236}">
                <a16:creationId xmlns:a16="http://schemas.microsoft.com/office/drawing/2014/main" id="{33ED9C0C-4BC4-7714-5B99-41D59124F478}"/>
              </a:ext>
            </a:extLst>
          </p:cNvPr>
          <p:cNvSpPr txBox="1"/>
          <p:nvPr/>
        </p:nvSpPr>
        <p:spPr>
          <a:xfrm>
            <a:off x="7141960" y="4974952"/>
            <a:ext cx="2937279" cy="369332"/>
          </a:xfrm>
          <a:prstGeom prst="rect">
            <a:avLst/>
          </a:prstGeom>
          <a:noFill/>
        </p:spPr>
        <p:txBody>
          <a:bodyPr wrap="none" rtlCol="0">
            <a:spAutoFit/>
          </a:bodyPr>
          <a:lstStyle/>
          <a:p>
            <a:r>
              <a:rPr lang="en-IN" dirty="0"/>
              <a:t>Final Cross validation result</a:t>
            </a:r>
          </a:p>
        </p:txBody>
      </p:sp>
      <p:sp>
        <p:nvSpPr>
          <p:cNvPr id="17" name="Slide Number Placeholder 16">
            <a:extLst>
              <a:ext uri="{FF2B5EF4-FFF2-40B4-BE49-F238E27FC236}">
                <a16:creationId xmlns:a16="http://schemas.microsoft.com/office/drawing/2014/main" id="{F8781EB2-5AF5-9748-64C6-18491FAD3F18}"/>
              </a:ext>
            </a:extLst>
          </p:cNvPr>
          <p:cNvSpPr>
            <a:spLocks noGrp="1"/>
          </p:cNvSpPr>
          <p:nvPr>
            <p:ph type="sldNum" sz="quarter" idx="12"/>
          </p:nvPr>
        </p:nvSpPr>
        <p:spPr/>
        <p:txBody>
          <a:bodyPr/>
          <a:lstStyle/>
          <a:p>
            <a:fld id="{B5CEABB6-07DC-46E8-9B57-56EC44A396E5}" type="slidenum">
              <a:rPr lang="en-US" smtClean="0"/>
              <a:t>7</a:t>
            </a:fld>
            <a:endParaRPr lang="en-US" dirty="0"/>
          </a:p>
        </p:txBody>
      </p:sp>
      <p:pic>
        <p:nvPicPr>
          <p:cNvPr id="4" name="Picture 3">
            <a:extLst>
              <a:ext uri="{FF2B5EF4-FFF2-40B4-BE49-F238E27FC236}">
                <a16:creationId xmlns:a16="http://schemas.microsoft.com/office/drawing/2014/main" id="{1A6503F4-7250-F316-A4A4-5DB2302737A7}"/>
              </a:ext>
            </a:extLst>
          </p:cNvPr>
          <p:cNvPicPr>
            <a:picLocks noChangeAspect="1"/>
          </p:cNvPicPr>
          <p:nvPr/>
        </p:nvPicPr>
        <p:blipFill>
          <a:blip r:embed="rId2"/>
          <a:stretch>
            <a:fillRect/>
          </a:stretch>
        </p:blipFill>
        <p:spPr>
          <a:xfrm>
            <a:off x="658428" y="1517881"/>
            <a:ext cx="4433958" cy="4012479"/>
          </a:xfrm>
          <a:prstGeom prst="rect">
            <a:avLst/>
          </a:prstGeom>
        </p:spPr>
      </p:pic>
      <p:pic>
        <p:nvPicPr>
          <p:cNvPr id="7" name="Picture 6">
            <a:extLst>
              <a:ext uri="{FF2B5EF4-FFF2-40B4-BE49-F238E27FC236}">
                <a16:creationId xmlns:a16="http://schemas.microsoft.com/office/drawing/2014/main" id="{330CB1DB-89F9-E8B9-4E0D-AD6CB102E600}"/>
              </a:ext>
            </a:extLst>
          </p:cNvPr>
          <p:cNvPicPr>
            <a:picLocks noChangeAspect="1"/>
          </p:cNvPicPr>
          <p:nvPr/>
        </p:nvPicPr>
        <p:blipFill>
          <a:blip r:embed="rId3"/>
          <a:stretch>
            <a:fillRect/>
          </a:stretch>
        </p:blipFill>
        <p:spPr>
          <a:xfrm>
            <a:off x="6416485" y="1513716"/>
            <a:ext cx="4111086" cy="1469333"/>
          </a:xfrm>
          <a:prstGeom prst="rect">
            <a:avLst/>
          </a:prstGeom>
        </p:spPr>
      </p:pic>
      <p:pic>
        <p:nvPicPr>
          <p:cNvPr id="5" name="Picture 4">
            <a:extLst>
              <a:ext uri="{FF2B5EF4-FFF2-40B4-BE49-F238E27FC236}">
                <a16:creationId xmlns:a16="http://schemas.microsoft.com/office/drawing/2014/main" id="{1D8E2E57-557E-994A-CAA1-8C5E63B3A0DF}"/>
              </a:ext>
            </a:extLst>
          </p:cNvPr>
          <p:cNvPicPr>
            <a:picLocks noChangeAspect="1"/>
          </p:cNvPicPr>
          <p:nvPr/>
        </p:nvPicPr>
        <p:blipFill>
          <a:blip r:embed="rId4"/>
          <a:stretch>
            <a:fillRect/>
          </a:stretch>
        </p:blipFill>
        <p:spPr>
          <a:xfrm>
            <a:off x="5958206" y="3935157"/>
            <a:ext cx="5457140" cy="995828"/>
          </a:xfrm>
          <a:prstGeom prst="rect">
            <a:avLst/>
          </a:prstGeom>
        </p:spPr>
      </p:pic>
    </p:spTree>
    <p:extLst>
      <p:ext uri="{BB962C8B-B14F-4D97-AF65-F5344CB8AC3E}">
        <p14:creationId xmlns:p14="http://schemas.microsoft.com/office/powerpoint/2010/main" val="4012440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664029" y="888543"/>
            <a:ext cx="5431971" cy="650111"/>
          </a:xfrm>
        </p:spPr>
        <p:txBody>
          <a:bodyPr>
            <a:normAutofit/>
          </a:bodyPr>
          <a:lstStyle/>
          <a:p>
            <a:r>
              <a:rPr lang="en-US" sz="3600" dirty="0"/>
              <a:t>Conclusion</a:t>
            </a:r>
          </a:p>
        </p:txBody>
      </p:sp>
      <p:sp>
        <p:nvSpPr>
          <p:cNvPr id="23" name="TextBox 22">
            <a:extLst>
              <a:ext uri="{FF2B5EF4-FFF2-40B4-BE49-F238E27FC236}">
                <a16:creationId xmlns:a16="http://schemas.microsoft.com/office/drawing/2014/main" id="{85E34216-CB7A-B4D7-5C5A-6640A96EBD4C}"/>
              </a:ext>
            </a:extLst>
          </p:cNvPr>
          <p:cNvSpPr txBox="1"/>
          <p:nvPr/>
        </p:nvSpPr>
        <p:spPr>
          <a:xfrm>
            <a:off x="773723" y="1740876"/>
            <a:ext cx="10580076" cy="3539430"/>
          </a:xfrm>
          <a:prstGeom prst="rect">
            <a:avLst/>
          </a:prstGeom>
          <a:noFill/>
        </p:spPr>
        <p:txBody>
          <a:bodyPr wrap="square" rtlCol="0">
            <a:spAutoFit/>
          </a:bodyPr>
          <a:lstStyle/>
          <a:p>
            <a:r>
              <a:rPr lang="en-US" sz="1600" dirty="0"/>
              <a:t>In this project, we explored machine learning models for classifying building energy efficiency using architectural and environmental features. </a:t>
            </a:r>
          </a:p>
          <a:p>
            <a:endParaRPr lang="en-US" sz="1600" dirty="0"/>
          </a:p>
          <a:p>
            <a:pPr marL="285750" indent="-285750">
              <a:buFont typeface="Arial" panose="020B0604020202020204" pitchFamily="34" charset="0"/>
              <a:buChar char="•"/>
            </a:pPr>
            <a:r>
              <a:rPr lang="en-US" sz="1600" dirty="0"/>
              <a:t>The data is very less correlated among both independent and dependent features, which balanced out the learning of model.</a:t>
            </a:r>
          </a:p>
          <a:p>
            <a:endParaRPr lang="en-US" sz="1600" dirty="0"/>
          </a:p>
          <a:p>
            <a:pPr marL="285750" indent="-285750">
              <a:buFont typeface="Arial" panose="020B0604020202020204" pitchFamily="34" charset="0"/>
              <a:buChar char="•"/>
            </a:pPr>
            <a:r>
              <a:rPr lang="en-US" sz="1600" dirty="0"/>
              <a:t>Gradient Boosting emerged as the best-performing model, with an RMSE score of 0.662, outperforming other models like Random Forest and </a:t>
            </a:r>
            <a:r>
              <a:rPr lang="en-US" sz="1600" dirty="0" err="1"/>
              <a:t>XGBoost</a:t>
            </a:r>
            <a:r>
              <a:rPr lang="en-US" sz="1600" dirty="0"/>
              <a:t>. </a:t>
            </a:r>
          </a:p>
          <a:p>
            <a:endParaRPr lang="en-US" sz="1600" dirty="0"/>
          </a:p>
          <a:p>
            <a:pPr marL="285750" indent="-285750">
              <a:buFont typeface="Arial" panose="020B0604020202020204" pitchFamily="34" charset="0"/>
              <a:buChar char="•"/>
            </a:pPr>
            <a:r>
              <a:rPr lang="en-US" sz="1600" dirty="0"/>
              <a:t>After hyperparameter tuning, the tuned Gradient Boosting model was selected due to its robust performance. Cross-validation yielded a mean RMSE score of 0.637 with a standard deviation of </a:t>
            </a:r>
            <a:r>
              <a:rPr lang="en-IN" sz="1600" dirty="0">
                <a:solidFill>
                  <a:schemeClr val="tx1"/>
                </a:solidFill>
              </a:rPr>
              <a:t>0.0139</a:t>
            </a:r>
            <a:r>
              <a:rPr lang="en-US" sz="1600" dirty="0"/>
              <a:t>, indicating stable generalization. This model provides actionable insights for predicting agricultural yield.</a:t>
            </a:r>
          </a:p>
          <a:p>
            <a:endParaRPr lang="en-US" sz="1600" dirty="0"/>
          </a:p>
          <a:p>
            <a:r>
              <a:rPr lang="en-US" sz="1600" dirty="0"/>
              <a:t>This model offers valuable insights for optimizing building energy efficiency through data-driven decision-making.</a:t>
            </a:r>
          </a:p>
        </p:txBody>
      </p:sp>
      <p:sp>
        <p:nvSpPr>
          <p:cNvPr id="3" name="Slide Number Placeholder 2">
            <a:extLst>
              <a:ext uri="{FF2B5EF4-FFF2-40B4-BE49-F238E27FC236}">
                <a16:creationId xmlns:a16="http://schemas.microsoft.com/office/drawing/2014/main" id="{FC1FD089-39B1-793E-8FBF-692192A2A927}"/>
              </a:ext>
            </a:extLst>
          </p:cNvPr>
          <p:cNvSpPr>
            <a:spLocks noGrp="1"/>
          </p:cNvSpPr>
          <p:nvPr>
            <p:ph type="sldNum" sz="quarter" idx="2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037629" y="804255"/>
            <a:ext cx="3610036" cy="690438"/>
          </a:xfrm>
        </p:spPr>
        <p:txBody>
          <a:bodyPr>
            <a:normAutofit/>
          </a:bodyPr>
          <a:lstStyle/>
          <a:p>
            <a:r>
              <a:rPr lang="en-US" sz="3600" dirty="0"/>
              <a:t>References</a:t>
            </a:r>
          </a:p>
        </p:txBody>
      </p:sp>
      <p:sp>
        <p:nvSpPr>
          <p:cNvPr id="24" name="TextBox 23">
            <a:extLst>
              <a:ext uri="{FF2B5EF4-FFF2-40B4-BE49-F238E27FC236}">
                <a16:creationId xmlns:a16="http://schemas.microsoft.com/office/drawing/2014/main" id="{AF935A86-C076-2B47-4BF7-BA660B4ED9E1}"/>
              </a:ext>
            </a:extLst>
          </p:cNvPr>
          <p:cNvSpPr txBox="1"/>
          <p:nvPr/>
        </p:nvSpPr>
        <p:spPr>
          <a:xfrm>
            <a:off x="1471246" y="1826384"/>
            <a:ext cx="9492762" cy="1569660"/>
          </a:xfrm>
          <a:prstGeom prst="rect">
            <a:avLst/>
          </a:prstGeom>
          <a:noFill/>
        </p:spPr>
        <p:txBody>
          <a:bodyPr wrap="square" rtlCol="0">
            <a:spAutoFit/>
          </a:bodyPr>
          <a:lstStyle/>
          <a:p>
            <a:pPr marL="285750" indent="-285750">
              <a:buFont typeface="Arial" panose="020B0604020202020204" pitchFamily="34" charset="0"/>
              <a:buChar char="•"/>
            </a:pPr>
            <a:r>
              <a:rPr lang="en-IN" sz="1600" dirty="0"/>
              <a:t>Dataset: </a:t>
            </a:r>
            <a:r>
              <a:rPr lang="en-IN" sz="1600" dirty="0">
                <a:hlinkClick r:id="rId2"/>
              </a:rPr>
              <a:t>https://www.kaggle.com/datasets/waqi786/climate-change-impact-on-agriculture</a:t>
            </a:r>
            <a:endParaRPr lang="en-IN" sz="1600" dirty="0"/>
          </a:p>
          <a:p>
            <a:endParaRPr lang="en-IN" sz="1600" dirty="0"/>
          </a:p>
          <a:p>
            <a:pPr marL="285750" indent="-285750">
              <a:buFont typeface="Arial" panose="020B0604020202020204" pitchFamily="34" charset="0"/>
              <a:buChar char="•"/>
            </a:pPr>
            <a:r>
              <a:rPr lang="en-IN" sz="1600" dirty="0"/>
              <a:t>Research paper: 	</a:t>
            </a:r>
          </a:p>
          <a:p>
            <a:pPr marL="742950" lvl="1" indent="-285750">
              <a:buFont typeface="Arial" panose="020B0604020202020204" pitchFamily="34" charset="0"/>
              <a:buChar char="•"/>
            </a:pPr>
            <a:r>
              <a:rPr lang="en-IN" sz="1600" dirty="0">
                <a:hlinkClick r:id="rId3"/>
              </a:rPr>
              <a:t>https://www.sciencedirect.com/science/article/abs/pii/S1364815217300405</a:t>
            </a:r>
            <a:endParaRPr lang="en-IN" sz="1600" dirty="0"/>
          </a:p>
          <a:p>
            <a:pPr marL="742950" lvl="1" indent="-285750">
              <a:buFont typeface="Arial" panose="020B0604020202020204" pitchFamily="34" charset="0"/>
              <a:buChar char="•"/>
            </a:pPr>
            <a:r>
              <a:rPr lang="en-IN" sz="1600" dirty="0">
                <a:hlinkClick r:id="rId4"/>
              </a:rPr>
              <a:t>https://link.springer.com/article/10.1007/s10479-020-03764-2</a:t>
            </a:r>
            <a:endParaRPr lang="en-IN" sz="1600" dirty="0"/>
          </a:p>
          <a:p>
            <a:pPr marL="742950" lvl="1" indent="-285750">
              <a:buFont typeface="Arial" panose="020B0604020202020204" pitchFamily="34" charset="0"/>
              <a:buChar char="•"/>
            </a:pPr>
            <a:r>
              <a:rPr lang="en-IN" sz="1600" dirty="0">
                <a:hlinkClick r:id="rId5"/>
              </a:rPr>
              <a:t>https://www.sciencedirect.com/science/article/pii/S2351978918300139</a:t>
            </a:r>
            <a:endParaRPr lang="en-IN" sz="1600" dirty="0"/>
          </a:p>
        </p:txBody>
      </p:sp>
      <p:sp>
        <p:nvSpPr>
          <p:cNvPr id="3" name="Slide Number Placeholder 2">
            <a:extLst>
              <a:ext uri="{FF2B5EF4-FFF2-40B4-BE49-F238E27FC236}">
                <a16:creationId xmlns:a16="http://schemas.microsoft.com/office/drawing/2014/main" id="{5C6D37C0-32A4-494B-25F1-EFC6B18E9298}"/>
              </a:ext>
            </a:extLst>
          </p:cNvPr>
          <p:cNvSpPr>
            <a:spLocks noGrp="1"/>
          </p:cNvSpPr>
          <p:nvPr>
            <p:ph type="sldNum" sz="quarter" idx="12"/>
          </p:nvPr>
        </p:nvSpPr>
        <p:spPr/>
        <p:txBody>
          <a:bodyPr/>
          <a:lstStyle/>
          <a:p>
            <a:fld id="{B5CEABB6-07DC-46E8-9B57-56EC44A396E5}" type="slidenum">
              <a:rPr lang="en-US" smtClean="0"/>
              <a:t>9</a:t>
            </a:fld>
            <a:endParaRPr lang="en-US" dirty="0"/>
          </a:p>
        </p:txBody>
      </p:sp>
    </p:spTree>
    <p:extLst>
      <p:ext uri="{BB962C8B-B14F-4D97-AF65-F5344CB8AC3E}">
        <p14:creationId xmlns:p14="http://schemas.microsoft.com/office/powerpoint/2010/main" val="2121178069"/>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66C46A-DC57-4209-80CD-9FE6C93151F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455</TotalTime>
  <Words>1030</Words>
  <Application>Microsoft Office PowerPoint</Application>
  <PresentationFormat>Widescreen</PresentationFormat>
  <Paragraphs>94</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Consolas</vt:lpstr>
      <vt:lpstr>Segoe WPC</vt:lpstr>
      <vt:lpstr>Tenorite</vt:lpstr>
      <vt:lpstr>Monoline</vt:lpstr>
      <vt:lpstr>Impact of Climate Change on Agricultural yield</vt:lpstr>
      <vt:lpstr>Contents</vt:lpstr>
      <vt:lpstr>Introduction</vt:lpstr>
      <vt:lpstr>Literature Survey</vt:lpstr>
      <vt:lpstr>Methodology</vt:lpstr>
      <vt:lpstr>Results</vt:lpstr>
      <vt:lpstr>Results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atharva gondhali</dc:creator>
  <cp:lastModifiedBy>atharva gondhali</cp:lastModifiedBy>
  <cp:revision>6</cp:revision>
  <dcterms:created xsi:type="dcterms:W3CDTF">2024-10-17T15:23:59Z</dcterms:created>
  <dcterms:modified xsi:type="dcterms:W3CDTF">2024-10-19T06:10:53Z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