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14630400" cy="8229600"/>
  <p:notesSz cx="8229600" cy="14630400"/>
  <p:embeddedFontLst>
    <p:embeddedFont>
      <p:font typeface="Raleway Medium" pitchFamily="2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88" d="100"/>
          <a:sy n="88" d="100"/>
        </p:scale>
        <p:origin x="38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6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42B64-A3C4-FBD5-1EE7-1F665192A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0057FD-4050-FE25-DE05-346753C3E2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4C4C7F-C583-A3A4-82B4-38E1FCF67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AD228-2C5C-F37D-DFFD-403C31F38D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44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CA0E0-B3E1-5942-730A-E92D08B04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3A6DFF-68E3-9135-D760-7A9A993AAD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B36801-A0C4-421D-04CA-BBB0DB307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65032-010E-D316-0959-3C09A5EC1F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8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43EEB-505B-518C-5119-51DB48D18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EE5AA0-69D5-961D-B323-50557B3B06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646670-A19D-37E2-702F-CBBCEC3BE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3DE0E-FF05-A8C6-D370-269E4B9F57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8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64D59-93D5-D4C7-CA5F-6E811FC8F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C22C78-4F2A-1BE4-A38D-9D2210A21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0531B5-2F82-4702-FFE4-BF0EEFA70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650D1-0FF4-709E-4450-A8AD88CB86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288971"/>
            <a:ext cx="129023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Loan Approval Prediction using Neural Networks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277672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</a:rPr>
              <a:t>Applied Deep Learning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3867388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Predict loan approval using customer data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484608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Name: Atharva Kahu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4965978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Net ID: axk220142</a:t>
            </a:r>
            <a:endParaRPr lang="en-US" sz="1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B75F68-BF92-D2D9-96E7-6190A0830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142" y="2602987"/>
            <a:ext cx="4553339" cy="45533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FF181-C70C-AB22-AA1E-7B14DA759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183709D-8D62-4813-1433-943B20FFA481}"/>
              </a:ext>
            </a:extLst>
          </p:cNvPr>
          <p:cNvSpPr/>
          <p:nvPr/>
        </p:nvSpPr>
        <p:spPr>
          <a:xfrm>
            <a:off x="864037" y="1288971"/>
            <a:ext cx="129023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Data Preprocessing</a:t>
            </a:r>
            <a:endParaRPr lang="en-US" sz="43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55BDD245-C2F5-3FE0-F1F8-9F365348167B}"/>
              </a:ext>
            </a:extLst>
          </p:cNvPr>
          <p:cNvSpPr/>
          <p:nvPr/>
        </p:nvSpPr>
        <p:spPr>
          <a:xfrm>
            <a:off x="864037" y="3277672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21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723F2734-DCC4-8250-2A76-EDF59DABA94B}"/>
              </a:ext>
            </a:extLst>
          </p:cNvPr>
          <p:cNvSpPr/>
          <p:nvPr/>
        </p:nvSpPr>
        <p:spPr>
          <a:xfrm>
            <a:off x="714747" y="2948167"/>
            <a:ext cx="6150054" cy="1885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One-hot encoding for categorical variables</a:t>
            </a:r>
          </a:p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Ordinal encoding for education</a:t>
            </a:r>
          </a:p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 err="1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Standard_Scaler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applied to numerical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CC09B3-A7BB-F1A5-D550-A52B83DE0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142" y="2602987"/>
            <a:ext cx="4553339" cy="4553339"/>
          </a:xfrm>
          <a:prstGeom prst="rect">
            <a:avLst/>
          </a:prstGeom>
        </p:spPr>
      </p:pic>
      <p:sp>
        <p:nvSpPr>
          <p:cNvPr id="7" name="Text 0">
            <a:extLst>
              <a:ext uri="{FF2B5EF4-FFF2-40B4-BE49-F238E27FC236}">
                <a16:creationId xmlns:a16="http://schemas.microsoft.com/office/drawing/2014/main" id="{771D8F31-F0DD-D8F2-5406-62271577C00D}"/>
              </a:ext>
            </a:extLst>
          </p:cNvPr>
          <p:cNvSpPr/>
          <p:nvPr/>
        </p:nvSpPr>
        <p:spPr>
          <a:xfrm>
            <a:off x="864037" y="5142337"/>
            <a:ext cx="574825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0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Data Split</a:t>
            </a:r>
            <a:endParaRPr lang="en-US" sz="4000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61CE9C6E-CECB-0F8C-4419-FACDB1777B64}"/>
              </a:ext>
            </a:extLst>
          </p:cNvPr>
          <p:cNvSpPr/>
          <p:nvPr/>
        </p:nvSpPr>
        <p:spPr>
          <a:xfrm>
            <a:off x="663138" y="5843382"/>
            <a:ext cx="6150054" cy="1885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endParaRPr lang="en-US" sz="1900" dirty="0">
              <a:solidFill>
                <a:srgbClr val="D7D4CC"/>
              </a:solidFill>
              <a:latin typeface="Raleway Medium" pitchFamily="34" charset="0"/>
              <a:ea typeface="Raleway Medium" pitchFamily="34" charset="-122"/>
              <a:cs typeface="Raleway Medium" pitchFamily="34" charset="-120"/>
            </a:endParaRPr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19353863-D5E3-A29B-0FD7-1ECF693DB109}"/>
              </a:ext>
            </a:extLst>
          </p:cNvPr>
          <p:cNvSpPr/>
          <p:nvPr/>
        </p:nvSpPr>
        <p:spPr>
          <a:xfrm>
            <a:off x="663138" y="5828137"/>
            <a:ext cx="6150054" cy="1885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Split: 60% Train, 20% Validation, 20% Test</a:t>
            </a:r>
          </a:p>
        </p:txBody>
      </p:sp>
    </p:spTree>
    <p:extLst>
      <p:ext uri="{BB962C8B-B14F-4D97-AF65-F5344CB8AC3E}">
        <p14:creationId xmlns:p14="http://schemas.microsoft.com/office/powerpoint/2010/main" val="228756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B9426-D3C9-FD55-F8E1-DCBAACBA9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1DF8EFA-5E6C-5EC2-6B22-7C6C78200EEB}"/>
              </a:ext>
            </a:extLst>
          </p:cNvPr>
          <p:cNvSpPr/>
          <p:nvPr/>
        </p:nvSpPr>
        <p:spPr>
          <a:xfrm>
            <a:off x="864037" y="1288971"/>
            <a:ext cx="129023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Model 1</a:t>
            </a:r>
            <a:endParaRPr lang="en-US" sz="43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262323BE-E6E6-2A23-C7E9-D35F8EA21E25}"/>
              </a:ext>
            </a:extLst>
          </p:cNvPr>
          <p:cNvSpPr/>
          <p:nvPr/>
        </p:nvSpPr>
        <p:spPr>
          <a:xfrm>
            <a:off x="864037" y="3277672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21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6962B58B-3A48-2FB8-11CC-5DC4F1D126A4}"/>
              </a:ext>
            </a:extLst>
          </p:cNvPr>
          <p:cNvSpPr/>
          <p:nvPr/>
        </p:nvSpPr>
        <p:spPr>
          <a:xfrm>
            <a:off x="532210" y="2396507"/>
            <a:ext cx="6150054" cy="1885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Layer 1: ReLU of 16 units</a:t>
            </a:r>
          </a:p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Layer 2: ReLU of 16 units</a:t>
            </a:r>
          </a:p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Output Layer: Sigmoid Function</a:t>
            </a:r>
          </a:p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Total Parameters: 673</a:t>
            </a: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F78AC107-6933-2244-6D26-070762465840}"/>
              </a:ext>
            </a:extLst>
          </p:cNvPr>
          <p:cNvSpPr/>
          <p:nvPr/>
        </p:nvSpPr>
        <p:spPr>
          <a:xfrm>
            <a:off x="663138" y="5843382"/>
            <a:ext cx="6150054" cy="1885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endParaRPr lang="en-US" sz="1900" dirty="0">
              <a:solidFill>
                <a:srgbClr val="D7D4CC"/>
              </a:solidFill>
              <a:latin typeface="Raleway Medium" pitchFamily="34" charset="0"/>
              <a:ea typeface="Raleway Medium" pitchFamily="34" charset="-122"/>
              <a:cs typeface="Raleway Medium" pitchFamily="34" charset="-120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C1F54745-0470-105C-F8F6-A2F6CB269556}"/>
              </a:ext>
            </a:extLst>
          </p:cNvPr>
          <p:cNvSpPr/>
          <p:nvPr/>
        </p:nvSpPr>
        <p:spPr>
          <a:xfrm>
            <a:off x="8113922" y="1214326"/>
            <a:ext cx="129023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</a:rPr>
              <a:t>Performance</a:t>
            </a:r>
            <a:endParaRPr lang="en-US" sz="4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00C284-00BC-ED1D-28F7-A731FA481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73" y="4944436"/>
            <a:ext cx="6558814" cy="14913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42605F-2289-96D0-87E4-B4EDC48D2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708" y="4838297"/>
            <a:ext cx="3940732" cy="17036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B2D3B8-74D3-D27C-94CF-F0BEEEBA8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0707" y="2052466"/>
            <a:ext cx="3888223" cy="245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3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27990-FF00-D40C-3149-8737D98A6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EEDAD7A-79CF-96F9-B2BB-297222ABFFBE}"/>
              </a:ext>
            </a:extLst>
          </p:cNvPr>
          <p:cNvSpPr/>
          <p:nvPr/>
        </p:nvSpPr>
        <p:spPr>
          <a:xfrm>
            <a:off x="864037" y="1288971"/>
            <a:ext cx="129023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Model 2 – </a:t>
            </a:r>
          </a:p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</a:rPr>
              <a:t>Hyperparameter Tuning</a:t>
            </a:r>
            <a:endParaRPr lang="en-US" sz="43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F8C0CCE5-56F9-E910-4A43-D59859658AB7}"/>
              </a:ext>
            </a:extLst>
          </p:cNvPr>
          <p:cNvSpPr/>
          <p:nvPr/>
        </p:nvSpPr>
        <p:spPr>
          <a:xfrm>
            <a:off x="864037" y="3277672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21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B6C9054E-3A3A-2DED-F592-CC39A269EA6F}"/>
              </a:ext>
            </a:extLst>
          </p:cNvPr>
          <p:cNvSpPr/>
          <p:nvPr/>
        </p:nvSpPr>
        <p:spPr>
          <a:xfrm>
            <a:off x="714747" y="2948167"/>
            <a:ext cx="6150054" cy="1885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Hyperband Tuner</a:t>
            </a:r>
          </a:p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Choice in Tanh, ReLU, Sigmoid</a:t>
            </a:r>
          </a:p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Dense Range (Min, Max) = (32, 128)</a:t>
            </a:r>
          </a:p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Max Epochs - 20</a:t>
            </a: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C2880904-FB1C-7B42-A521-3691DCCD4819}"/>
              </a:ext>
            </a:extLst>
          </p:cNvPr>
          <p:cNvSpPr/>
          <p:nvPr/>
        </p:nvSpPr>
        <p:spPr>
          <a:xfrm>
            <a:off x="663138" y="5843382"/>
            <a:ext cx="6150054" cy="1885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endParaRPr lang="en-US" sz="1900" dirty="0">
              <a:solidFill>
                <a:srgbClr val="D7D4CC"/>
              </a:solidFill>
              <a:latin typeface="Raleway Medium" pitchFamily="34" charset="0"/>
              <a:ea typeface="Raleway Medium" pitchFamily="34" charset="-122"/>
              <a:cs typeface="Raleway Medium" pitchFamily="34" charset="-120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235048F8-1D98-5A13-9334-D9756603CE23}"/>
              </a:ext>
            </a:extLst>
          </p:cNvPr>
          <p:cNvSpPr/>
          <p:nvPr/>
        </p:nvSpPr>
        <p:spPr>
          <a:xfrm>
            <a:off x="8275653" y="1288971"/>
            <a:ext cx="129023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</a:rPr>
              <a:t>Performance</a:t>
            </a:r>
            <a:endParaRPr lang="en-US" sz="43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8EC484-216D-9C33-1A59-3F76090C1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676" y="2147485"/>
            <a:ext cx="3946499" cy="26857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0E2D23-A3DF-7E65-2F52-4C4C15069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677" y="5139977"/>
            <a:ext cx="4000605" cy="18560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AD0FD4-25B0-A0C1-155F-023B2C8EF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26" y="5175356"/>
            <a:ext cx="8185932" cy="89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3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DB48E-D003-4A7C-603F-8FBB3A67E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:a16="http://schemas.microsoft.com/office/drawing/2014/main" id="{32A07488-E9C6-CED0-69A0-847626D09F5E}"/>
              </a:ext>
            </a:extLst>
          </p:cNvPr>
          <p:cNvSpPr/>
          <p:nvPr/>
        </p:nvSpPr>
        <p:spPr>
          <a:xfrm>
            <a:off x="864037" y="3277672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2150" dirty="0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0965529F-CAB3-697E-E246-BCE18A254B33}"/>
              </a:ext>
            </a:extLst>
          </p:cNvPr>
          <p:cNvSpPr/>
          <p:nvPr/>
        </p:nvSpPr>
        <p:spPr>
          <a:xfrm>
            <a:off x="1538951" y="928188"/>
            <a:ext cx="129023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</a:rPr>
              <a:t>Challenges &amp; Solutions</a:t>
            </a:r>
            <a:endParaRPr lang="en-US" sz="43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96D2FEC-F6FF-E91C-8B54-988D94993EB8}"/>
              </a:ext>
            </a:extLst>
          </p:cNvPr>
          <p:cNvSpPr/>
          <p:nvPr/>
        </p:nvSpPr>
        <p:spPr>
          <a:xfrm>
            <a:off x="1538951" y="2466533"/>
            <a:ext cx="8926885" cy="2308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Class Imbalance – Used Stratify for predictor variable</a:t>
            </a:r>
          </a:p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Categorical variables – used One-Hot &amp; Label Encoding</a:t>
            </a:r>
          </a:p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Overfitting – Regularization Like Early Stopping</a:t>
            </a:r>
          </a:p>
        </p:txBody>
      </p:sp>
    </p:spTree>
    <p:extLst>
      <p:ext uri="{BB962C8B-B14F-4D97-AF65-F5344CB8AC3E}">
        <p14:creationId xmlns:p14="http://schemas.microsoft.com/office/powerpoint/2010/main" val="296418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144</Words>
  <Application>Microsoft Office PowerPoint</Application>
  <PresentationFormat>Custom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Comfortaa Bold</vt:lpstr>
      <vt:lpstr>Raleway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Atharva Kahu</cp:lastModifiedBy>
  <cp:revision>2</cp:revision>
  <dcterms:created xsi:type="dcterms:W3CDTF">2025-05-06T00:53:51Z</dcterms:created>
  <dcterms:modified xsi:type="dcterms:W3CDTF">2025-05-06T04:42:12Z</dcterms:modified>
</cp:coreProperties>
</file>