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badi" panose="020B0604020104020204" pitchFamily="34" charset="0"/>
      <p:regular r:id="rId13"/>
    </p:embeddedFont>
    <p:embeddedFont>
      <p:font typeface="IBM Plex Mono" panose="020B0509050203000203" pitchFamily="49" charset="0"/>
      <p:regular r:id="rId14"/>
      <p:bold r:id="rId15"/>
      <p:italic r:id="rId16"/>
      <p:boldItalic r:id="rId17"/>
    </p:embeddedFont>
    <p:embeddedFont>
      <p:font typeface="Lucida Console" panose="020B0609040504020204" pitchFamily="49" charset="0"/>
      <p:regular r:id="rId18"/>
    </p:embeddedFont>
    <p:embeddedFont>
      <p:font typeface="Poppins" panose="00000500000000000000" pitchFamily="2" charset="0"/>
      <p:regular r:id="rId19"/>
      <p:bold r:id="rId20"/>
      <p:italic r:id="rId21"/>
      <p:boldItalic r:id="rId22"/>
    </p:embeddedFont>
    <p:embeddedFont>
      <p:font typeface="Roboto Condensed Light" panose="02000000000000000000" pitchFamily="2" charset="0"/>
      <p:regular r:id="rId23"/>
      <p:italic r:id="rId24"/>
    </p:embeddedFont>
    <p:embeddedFont>
      <p:font typeface="Sagona Book" panose="02020503050505020204" pitchFamily="18" charset="0"/>
      <p:regular r:id="rId25"/>
      <p:bold r:id="rId26"/>
      <p:italic r:id="rId27"/>
      <p:boldItalic r:id="rId28"/>
    </p:embeddedFont>
    <p:embeddedFont>
      <p:font typeface="Source Code Pro" panose="020B0509030403020204"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EAC3ED5-2D10-4289-BDAA-B376824895E2}">
          <p14:sldIdLst>
            <p14:sldId id="256"/>
            <p14:sldId id="257"/>
            <p14:sldId id="258"/>
            <p14:sldId id="259"/>
            <p14:sldId id="260"/>
            <p14:sldId id="261"/>
            <p14:sldId id="262"/>
            <p14:sldId id="263"/>
            <p14:sldId id="264"/>
          </p14:sldIdLst>
        </p14:section>
        <p14:section name="Untitled Section" id="{825AF22F-FCED-4C2E-B72B-06C9BB69F76F}">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C37275-6E2D-4B2F-9F1B-F3D62E76EE55}">
  <a:tblStyle styleId="{B3C37275-6E2D-4B2F-9F1B-F3D62E76EE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5706" autoAdjust="0"/>
  </p:normalViewPr>
  <p:slideViewPr>
    <p:cSldViewPr snapToGrid="0">
      <p:cViewPr>
        <p:scale>
          <a:sx n="92" d="100"/>
          <a:sy n="92" d="100"/>
        </p:scale>
        <p:origin x="355" y="7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5" r:id="rId8"/>
    <p:sldLayoutId id="2147483670" r:id="rId9"/>
    <p:sldLayoutId id="2147483671" r:id="rId10"/>
    <p:sldLayoutId id="2147483672" r:id="rId11"/>
    <p:sldLayoutId id="2147483676"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2127687" y="2651586"/>
            <a:ext cx="4880995" cy="11400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0" i="0" dirty="0">
                <a:solidFill>
                  <a:schemeClr val="tx1"/>
                </a:solidFill>
                <a:effectLst/>
                <a:latin typeface="+mn-lt"/>
              </a:rPr>
              <a:t>Script Snakes</a:t>
            </a:r>
          </a:p>
          <a:p>
            <a:pPr marL="0" lvl="0" indent="0" algn="ctr" rtl="0">
              <a:spcBef>
                <a:spcPts val="0"/>
              </a:spcBef>
              <a:spcAft>
                <a:spcPts val="0"/>
              </a:spcAft>
              <a:buNone/>
            </a:pPr>
            <a:r>
              <a:rPr lang="en-IN" dirty="0">
                <a:solidFill>
                  <a:schemeClr val="tx1"/>
                </a:solidFill>
                <a:latin typeface="Lucida Console" panose="020B0609040504020204" pitchFamily="49" charset="0"/>
              </a:rPr>
              <a:t>1)Adittya Lahane</a:t>
            </a:r>
          </a:p>
          <a:p>
            <a:pPr marL="0" lvl="0" indent="0" algn="ctr" rtl="0">
              <a:spcBef>
                <a:spcPts val="0"/>
              </a:spcBef>
              <a:spcAft>
                <a:spcPts val="0"/>
              </a:spcAft>
              <a:buNone/>
            </a:pPr>
            <a:r>
              <a:rPr lang="en-IN" dirty="0">
                <a:solidFill>
                  <a:schemeClr val="tx1"/>
                </a:solidFill>
                <a:latin typeface="Lucida Console" panose="020B0609040504020204" pitchFamily="49" charset="0"/>
              </a:rPr>
              <a:t>2)Atharva Kahu</a:t>
            </a:r>
          </a:p>
          <a:p>
            <a:pPr marL="0" lvl="0" indent="0" algn="ctr" rtl="0">
              <a:spcBef>
                <a:spcPts val="0"/>
              </a:spcBef>
              <a:spcAft>
                <a:spcPts val="0"/>
              </a:spcAft>
              <a:buNone/>
            </a:pPr>
            <a:r>
              <a:rPr lang="en-IN" dirty="0">
                <a:solidFill>
                  <a:schemeClr val="tx1"/>
                </a:solidFill>
                <a:latin typeface="Lucida Console" panose="020B0609040504020204" pitchFamily="49" charset="0"/>
              </a:rPr>
              <a:t>3)Aditya Deoke</a:t>
            </a:r>
          </a:p>
          <a:p>
            <a:pPr marL="0" lvl="0" indent="0" algn="ctr" rtl="0">
              <a:spcBef>
                <a:spcPts val="0"/>
              </a:spcBef>
              <a:spcAft>
                <a:spcPts val="0"/>
              </a:spcAft>
              <a:buNone/>
            </a:pPr>
            <a:r>
              <a:rPr lang="en-IN" dirty="0">
                <a:solidFill>
                  <a:schemeClr val="tx1"/>
                </a:solidFill>
                <a:latin typeface="Lucida Console" panose="020B0609040504020204" pitchFamily="49" charset="0"/>
              </a:rPr>
              <a:t>4)Rohan Huddar</a:t>
            </a:r>
          </a:p>
          <a:p>
            <a:pPr marL="0" lvl="0" indent="0" algn="ctr" rtl="0">
              <a:spcBef>
                <a:spcPts val="0"/>
              </a:spcBef>
              <a:spcAft>
                <a:spcPts val="0"/>
              </a:spcAft>
              <a:buNone/>
            </a:pPr>
            <a:endParaRPr lang="en-IN" dirty="0">
              <a:solidFill>
                <a:schemeClr val="tx1"/>
              </a:solidFill>
              <a:latin typeface="+mn-lt"/>
            </a:endParaRPr>
          </a:p>
        </p:txBody>
      </p:sp>
      <p:sp>
        <p:nvSpPr>
          <p:cNvPr id="1432" name="Google Shape;1432;p35"/>
          <p:cNvSpPr txBox="1">
            <a:spLocks noGrp="1"/>
          </p:cNvSpPr>
          <p:nvPr>
            <p:ph type="ctrTitle"/>
          </p:nvPr>
        </p:nvSpPr>
        <p:spPr>
          <a:xfrm>
            <a:off x="903917" y="1378459"/>
            <a:ext cx="7124704" cy="13715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b="0" i="0" u="none" strike="noStrike" dirty="0">
                <a:solidFill>
                  <a:schemeClr val="tx1"/>
                </a:solidFill>
                <a:effectLst/>
                <a:latin typeface="Sagona Book" panose="020F0502020204030204" pitchFamily="18" charset="0"/>
              </a:rPr>
              <a:t>Group 3</a:t>
            </a:r>
            <a:endParaRPr sz="4400" dirty="0">
              <a:solidFill>
                <a:schemeClr val="tx1"/>
              </a:solidFill>
            </a:endParaRPr>
          </a:p>
        </p:txBody>
      </p:sp>
      <p:grpSp>
        <p:nvGrpSpPr>
          <p:cNvPr id="1433" name="Google Shape;1433;p35"/>
          <p:cNvGrpSpPr/>
          <p:nvPr/>
        </p:nvGrpSpPr>
        <p:grpSpPr>
          <a:xfrm>
            <a:off x="392960" y="4491908"/>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31">
                                            <p:txEl>
                                              <p:pRg st="0" end="0"/>
                                            </p:txEl>
                                          </p:spTgt>
                                        </p:tgtEl>
                                        <p:attrNameLst>
                                          <p:attrName>style.visibility</p:attrName>
                                        </p:attrNameLst>
                                      </p:cBhvr>
                                      <p:to>
                                        <p:strVal val="visible"/>
                                      </p:to>
                                    </p:set>
                                    <p:animEffect transition="in" filter="wipe(down)">
                                      <p:cBhvr>
                                        <p:cTn id="7" dur="580">
                                          <p:stCondLst>
                                            <p:cond delay="0"/>
                                          </p:stCondLst>
                                        </p:cTn>
                                        <p:tgtEl>
                                          <p:spTgt spid="1431">
                                            <p:txEl>
                                              <p:pRg st="0" end="0"/>
                                            </p:txEl>
                                          </p:spTgt>
                                        </p:tgtEl>
                                      </p:cBhvr>
                                    </p:animEffect>
                                    <p:anim calcmode="lin" valueType="num">
                                      <p:cBhvr>
                                        <p:cTn id="8" dur="1822" tmFilter="0,0; 0.14,0.36; 0.43,0.73; 0.71,0.91; 1.0,1.0">
                                          <p:stCondLst>
                                            <p:cond delay="0"/>
                                          </p:stCondLst>
                                        </p:cTn>
                                        <p:tgtEl>
                                          <p:spTgt spid="14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1">
                                            <p:txEl>
                                              <p:pRg st="0" end="0"/>
                                            </p:txEl>
                                          </p:spTgt>
                                        </p:tgtEl>
                                      </p:cBhvr>
                                      <p:to x="100000" y="60000"/>
                                    </p:animScale>
                                    <p:animScale>
                                      <p:cBhvr>
                                        <p:cTn id="14" dur="166" decel="50000">
                                          <p:stCondLst>
                                            <p:cond delay="676"/>
                                          </p:stCondLst>
                                        </p:cTn>
                                        <p:tgtEl>
                                          <p:spTgt spid="1431">
                                            <p:txEl>
                                              <p:pRg st="0" end="0"/>
                                            </p:txEl>
                                          </p:spTgt>
                                        </p:tgtEl>
                                      </p:cBhvr>
                                      <p:to x="100000" y="100000"/>
                                    </p:animScale>
                                    <p:animScale>
                                      <p:cBhvr>
                                        <p:cTn id="15" dur="26">
                                          <p:stCondLst>
                                            <p:cond delay="1312"/>
                                          </p:stCondLst>
                                        </p:cTn>
                                        <p:tgtEl>
                                          <p:spTgt spid="1431">
                                            <p:txEl>
                                              <p:pRg st="0" end="0"/>
                                            </p:txEl>
                                          </p:spTgt>
                                        </p:tgtEl>
                                      </p:cBhvr>
                                      <p:to x="100000" y="80000"/>
                                    </p:animScale>
                                    <p:animScale>
                                      <p:cBhvr>
                                        <p:cTn id="16" dur="166" decel="50000">
                                          <p:stCondLst>
                                            <p:cond delay="1338"/>
                                          </p:stCondLst>
                                        </p:cTn>
                                        <p:tgtEl>
                                          <p:spTgt spid="1431">
                                            <p:txEl>
                                              <p:pRg st="0" end="0"/>
                                            </p:txEl>
                                          </p:spTgt>
                                        </p:tgtEl>
                                      </p:cBhvr>
                                      <p:to x="100000" y="100000"/>
                                    </p:animScale>
                                    <p:animScale>
                                      <p:cBhvr>
                                        <p:cTn id="17" dur="26">
                                          <p:stCondLst>
                                            <p:cond delay="1642"/>
                                          </p:stCondLst>
                                        </p:cTn>
                                        <p:tgtEl>
                                          <p:spTgt spid="1431">
                                            <p:txEl>
                                              <p:pRg st="0" end="0"/>
                                            </p:txEl>
                                          </p:spTgt>
                                        </p:tgtEl>
                                      </p:cBhvr>
                                      <p:to x="100000" y="90000"/>
                                    </p:animScale>
                                    <p:animScale>
                                      <p:cBhvr>
                                        <p:cTn id="18" dur="166" decel="50000">
                                          <p:stCondLst>
                                            <p:cond delay="1668"/>
                                          </p:stCondLst>
                                        </p:cTn>
                                        <p:tgtEl>
                                          <p:spTgt spid="1431">
                                            <p:txEl>
                                              <p:pRg st="0" end="0"/>
                                            </p:txEl>
                                          </p:spTgt>
                                        </p:tgtEl>
                                      </p:cBhvr>
                                      <p:to x="100000" y="100000"/>
                                    </p:animScale>
                                    <p:animScale>
                                      <p:cBhvr>
                                        <p:cTn id="19" dur="26">
                                          <p:stCondLst>
                                            <p:cond delay="1808"/>
                                          </p:stCondLst>
                                        </p:cTn>
                                        <p:tgtEl>
                                          <p:spTgt spid="1431">
                                            <p:txEl>
                                              <p:pRg st="0" end="0"/>
                                            </p:txEl>
                                          </p:spTgt>
                                        </p:tgtEl>
                                      </p:cBhvr>
                                      <p:to x="100000" y="95000"/>
                                    </p:animScale>
                                    <p:animScale>
                                      <p:cBhvr>
                                        <p:cTn id="20" dur="166" decel="50000">
                                          <p:stCondLst>
                                            <p:cond delay="1834"/>
                                          </p:stCondLst>
                                        </p:cTn>
                                        <p:tgtEl>
                                          <p:spTgt spid="143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22" name="Google Shape;1458;p36">
            <a:extLst>
              <a:ext uri="{FF2B5EF4-FFF2-40B4-BE49-F238E27FC236}">
                <a16:creationId xmlns:a16="http://schemas.microsoft.com/office/drawing/2014/main" id="{C8187C4B-7C44-1779-C1D1-52810FF2F878}"/>
              </a:ext>
            </a:extLst>
          </p:cNvPr>
          <p:cNvSpPr txBox="1">
            <a:spLocks noGrp="1"/>
          </p:cNvSpPr>
          <p:nvPr>
            <p:ph type="title"/>
          </p:nvPr>
        </p:nvSpPr>
        <p:spPr>
          <a:xfrm>
            <a:off x="1226400" y="479441"/>
            <a:ext cx="6691200" cy="53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3200" b="0" dirty="0"/>
              <a:t>		  CONCLUSION</a:t>
            </a:r>
            <a:endParaRPr sz="3200" b="0" dirty="0"/>
          </a:p>
        </p:txBody>
      </p:sp>
      <p:sp>
        <p:nvSpPr>
          <p:cNvPr id="2" name="Subtitle 1">
            <a:extLst>
              <a:ext uri="{FF2B5EF4-FFF2-40B4-BE49-F238E27FC236}">
                <a16:creationId xmlns:a16="http://schemas.microsoft.com/office/drawing/2014/main" id="{0CFD058F-A502-5FD7-E743-B7683F00B9BD}"/>
              </a:ext>
            </a:extLst>
          </p:cNvPr>
          <p:cNvSpPr>
            <a:spLocks noGrp="1"/>
          </p:cNvSpPr>
          <p:nvPr>
            <p:ph type="subTitle" idx="1"/>
          </p:nvPr>
        </p:nvSpPr>
        <p:spPr>
          <a:xfrm>
            <a:off x="713225" y="1511312"/>
            <a:ext cx="6691200" cy="2436957"/>
          </a:xfrm>
        </p:spPr>
        <p:txBody>
          <a:bodyPr/>
          <a:lstStyle/>
          <a:p>
            <a:pPr rtl="0"/>
            <a:r>
              <a:rPr lang="en-US" sz="1000" dirty="0">
                <a:effectLst/>
                <a:latin typeface="Abadi" panose="020F0502020204030204" pitchFamily="34" charset="0"/>
              </a:rPr>
              <a:t>	In our project, we undertook the task of creating data visualizations encompassing seven different types of graphs—namely, bar charts, line plots, box plots, scatter plots, pie charts, histograms, and heatmaps. The objective was to compare diverse parameters within a given dataset, including date, name, school, type, rating, tuition fee, and acceptance rate. Through the visual representations generated, we were able to discern meaningful trends in the data. These trends, vividly demonstrated in the graphs and plots, provided valuable insights into the relationships and variations among the specified parameters. Overall, our data visualizations served as a powerful tool for comprehending and interpreting the dataset's complexities, contributing to a deeper understanding of the underlying patterns and correlations.</a:t>
            </a:r>
          </a:p>
          <a:p>
            <a:endParaRPr lang="en-IN" sz="1000" dirty="0">
              <a:latin typeface="Abadi" panose="020F050202020403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573577"/>
            <a:ext cx="7704000" cy="63176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3200" b="0" dirty="0"/>
              <a:t>		  Introduction</a:t>
            </a:r>
            <a:endParaRPr sz="3200" b="0" dirty="0"/>
          </a:p>
        </p:txBody>
      </p:sp>
      <p:sp>
        <p:nvSpPr>
          <p:cNvPr id="1459" name="Google Shape;1459;p36"/>
          <p:cNvSpPr txBox="1">
            <a:spLocks noGrp="1"/>
          </p:cNvSpPr>
          <p:nvPr>
            <p:ph type="body" idx="1"/>
          </p:nvPr>
        </p:nvSpPr>
        <p:spPr>
          <a:xfrm>
            <a:off x="720000" y="1970823"/>
            <a:ext cx="7704000" cy="1491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The dataset at hand comprises 10,000 records, each representing unique instances with various attributes such as unique ID, date, name, school, type, rating, tuition fee, and acceptance rate. In our preliminary analysis, a crucial step involved data cleaning, addressing missing values through the application of mean and mode methods. This meticulous process ensures the integrity of the dataset and lays the foundation for a more robust and accurate exploration of the relationships and patterns within the data. As we delve into the subsequent analysis, the cleaned dataset provides a reliable basis for uncovering insights and drawing meaningful conclusions from the wealth of information contained in its records.</a:t>
            </a:r>
            <a:endParaRPr lang="en-IN" sz="1200" dirty="0">
              <a:solidFill>
                <a:schemeClr val="dk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191192"/>
            <a:ext cx="7704000" cy="6428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0" dirty="0"/>
              <a:t>Bar ChartS</a:t>
            </a:r>
            <a:endParaRPr sz="3200" b="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2955150" y="4386871"/>
            <a:ext cx="3233700" cy="5065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pic>
        <p:nvPicPr>
          <p:cNvPr id="1028" name="Picture 4" descr="A graph of different types of types&#10;&#10;Description automatically generated">
            <a:extLst>
              <a:ext uri="{FF2B5EF4-FFF2-40B4-BE49-F238E27FC236}">
                <a16:creationId xmlns:a16="http://schemas.microsoft.com/office/drawing/2014/main" id="{D9BC0B07-431F-BB5E-658A-1A882350D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1521"/>
            <a:ext cx="4426033" cy="33204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EE63BC2-154A-E9A4-CBBF-6FBF87058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7968" y="988967"/>
            <a:ext cx="4426032" cy="33204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3" name="Google Shape;1467;p37">
            <a:extLst>
              <a:ext uri="{FF2B5EF4-FFF2-40B4-BE49-F238E27FC236}">
                <a16:creationId xmlns:a16="http://schemas.microsoft.com/office/drawing/2014/main" id="{4CE78ABE-8813-2E55-9C21-1F2DF5F38326}"/>
              </a:ext>
            </a:extLst>
          </p:cNvPr>
          <p:cNvSpPr txBox="1">
            <a:spLocks noGrp="1"/>
          </p:cNvSpPr>
          <p:nvPr>
            <p:ph type="title"/>
          </p:nvPr>
        </p:nvSpPr>
        <p:spPr>
          <a:xfrm>
            <a:off x="720000" y="4084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0" dirty="0"/>
              <a:t>BOXPLOTS</a:t>
            </a:r>
            <a:endParaRPr sz="3200" b="0" dirty="0">
              <a:solidFill>
                <a:schemeClr val="dk2"/>
              </a:solidFill>
              <a:latin typeface="IBM Plex Mono"/>
              <a:ea typeface="IBM Plex Mono"/>
              <a:cs typeface="IBM Plex Mono"/>
              <a:sym typeface="IBM Plex Mono"/>
            </a:endParaRPr>
          </a:p>
        </p:txBody>
      </p:sp>
      <p:pic>
        <p:nvPicPr>
          <p:cNvPr id="3" name="Picture 2">
            <a:extLst>
              <a:ext uri="{FF2B5EF4-FFF2-40B4-BE49-F238E27FC236}">
                <a16:creationId xmlns:a16="http://schemas.microsoft.com/office/drawing/2014/main" id="{84C6F21A-F250-C7F9-28FD-EE9BCDAC1012}"/>
              </a:ext>
            </a:extLst>
          </p:cNvPr>
          <p:cNvPicPr>
            <a:picLocks noChangeAspect="1"/>
          </p:cNvPicPr>
          <p:nvPr/>
        </p:nvPicPr>
        <p:blipFill>
          <a:blip r:embed="rId3"/>
          <a:stretch>
            <a:fillRect/>
          </a:stretch>
        </p:blipFill>
        <p:spPr>
          <a:xfrm>
            <a:off x="474348" y="1032138"/>
            <a:ext cx="3976540" cy="3094090"/>
          </a:xfrm>
          <a:prstGeom prst="rect">
            <a:avLst/>
          </a:prstGeom>
        </p:spPr>
      </p:pic>
      <p:pic>
        <p:nvPicPr>
          <p:cNvPr id="5" name="Picture 4">
            <a:extLst>
              <a:ext uri="{FF2B5EF4-FFF2-40B4-BE49-F238E27FC236}">
                <a16:creationId xmlns:a16="http://schemas.microsoft.com/office/drawing/2014/main" id="{313CD0B2-1E72-FAC5-26B8-2582B508B349}"/>
              </a:ext>
            </a:extLst>
          </p:cNvPr>
          <p:cNvPicPr>
            <a:picLocks noChangeAspect="1"/>
          </p:cNvPicPr>
          <p:nvPr/>
        </p:nvPicPr>
        <p:blipFill>
          <a:blip r:embed="rId4"/>
          <a:stretch>
            <a:fillRect/>
          </a:stretch>
        </p:blipFill>
        <p:spPr>
          <a:xfrm>
            <a:off x="4540225" y="1032138"/>
            <a:ext cx="4198047" cy="309619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322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3200" b="0" dirty="0"/>
              <a:t>Line Plots</a:t>
            </a:r>
            <a:endParaRPr sz="3200" b="0" dirty="0"/>
          </a:p>
        </p:txBody>
      </p:sp>
      <p:grpSp>
        <p:nvGrpSpPr>
          <p:cNvPr id="1534" name="Google Shape;1534;p39"/>
          <p:cNvGrpSpPr/>
          <p:nvPr/>
        </p:nvGrpSpPr>
        <p:grpSpPr>
          <a:xfrm>
            <a:off x="-1462" y="4444794"/>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2" descr="A graph with green line&#10;&#10;Description automatically generated">
            <a:extLst>
              <a:ext uri="{FF2B5EF4-FFF2-40B4-BE49-F238E27FC236}">
                <a16:creationId xmlns:a16="http://schemas.microsoft.com/office/drawing/2014/main" id="{ECB152BA-9356-4020-414C-A06F95665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 y="1108796"/>
            <a:ext cx="4294474" cy="33204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graph of a number of students per course&#10;&#10;Description automatically generated">
            <a:extLst>
              <a:ext uri="{FF2B5EF4-FFF2-40B4-BE49-F238E27FC236}">
                <a16:creationId xmlns:a16="http://schemas.microsoft.com/office/drawing/2014/main" id="{31CD90F0-780C-5327-7992-0A7501EC4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3672" y="1076225"/>
            <a:ext cx="4294475" cy="33530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11235" y="4822316"/>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A graph with blue lines&#10;&#10;Description automatically generated">
            <a:extLst>
              <a:ext uri="{FF2B5EF4-FFF2-40B4-BE49-F238E27FC236}">
                <a16:creationId xmlns:a16="http://schemas.microsoft.com/office/drawing/2014/main" id="{3E903724-8EC0-6026-1741-18AD96786D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944" y="959295"/>
            <a:ext cx="4998073" cy="37588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AB5347-209D-FE63-3A91-F93D2846FA86}"/>
              </a:ext>
            </a:extLst>
          </p:cNvPr>
          <p:cNvSpPr txBox="1"/>
          <p:nvPr/>
        </p:nvSpPr>
        <p:spPr>
          <a:xfrm>
            <a:off x="1062209" y="730023"/>
            <a:ext cx="6568750" cy="307777"/>
          </a:xfrm>
          <a:prstGeom prst="rect">
            <a:avLst/>
          </a:prstGeom>
          <a:noFill/>
        </p:spPr>
        <p:txBody>
          <a:bodyPr wrap="square">
            <a:spAutoFit/>
          </a:bodyPr>
          <a:lstStyle/>
          <a:p>
            <a:endParaRPr lang="en-IN" dirty="0"/>
          </a:p>
        </p:txBody>
      </p:sp>
      <p:sp>
        <p:nvSpPr>
          <p:cNvPr id="8" name="Google Shape;1531;p39">
            <a:extLst>
              <a:ext uri="{FF2B5EF4-FFF2-40B4-BE49-F238E27FC236}">
                <a16:creationId xmlns:a16="http://schemas.microsoft.com/office/drawing/2014/main" id="{7CEBC8C9-8512-3622-D91D-197C59AE7A2B}"/>
              </a:ext>
            </a:extLst>
          </p:cNvPr>
          <p:cNvSpPr txBox="1">
            <a:spLocks noGrp="1"/>
          </p:cNvSpPr>
          <p:nvPr>
            <p:ph type="title"/>
          </p:nvPr>
        </p:nvSpPr>
        <p:spPr>
          <a:xfrm>
            <a:off x="704600" y="207036"/>
            <a:ext cx="7704000" cy="8398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0" dirty="0"/>
              <a:t>SCATTER PLOTS</a:t>
            </a:r>
            <a:endParaRPr sz="3200" b="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2" name="Google Shape;1531;p39">
            <a:extLst>
              <a:ext uri="{FF2B5EF4-FFF2-40B4-BE49-F238E27FC236}">
                <a16:creationId xmlns:a16="http://schemas.microsoft.com/office/drawing/2014/main" id="{46BF3E00-4C54-7381-51FD-74E317D498C1}"/>
              </a:ext>
            </a:extLst>
          </p:cNvPr>
          <p:cNvSpPr txBox="1">
            <a:spLocks noGrp="1"/>
          </p:cNvSpPr>
          <p:nvPr>
            <p:ph type="title"/>
          </p:nvPr>
        </p:nvSpPr>
        <p:spPr>
          <a:xfrm>
            <a:off x="719999" y="286139"/>
            <a:ext cx="7704000" cy="7919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0" dirty="0"/>
              <a:t>HISTOGRAMS</a:t>
            </a:r>
            <a:endParaRPr sz="3200" b="0" dirty="0"/>
          </a:p>
        </p:txBody>
      </p:sp>
      <p:pic>
        <p:nvPicPr>
          <p:cNvPr id="13" name="Picture 4" descr="A graph of a high school&#10;&#10;Description automatically generated">
            <a:extLst>
              <a:ext uri="{FF2B5EF4-FFF2-40B4-BE49-F238E27FC236}">
                <a16:creationId xmlns:a16="http://schemas.microsoft.com/office/drawing/2014/main" id="{CCC0ECC3-433B-26C0-2E81-4EA2FA690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06" y="957898"/>
            <a:ext cx="4376526" cy="37588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69EE2C9-E7F5-3B0D-9218-57B1F1BA7E90}"/>
              </a:ext>
            </a:extLst>
          </p:cNvPr>
          <p:cNvPicPr>
            <a:picLocks noChangeAspect="1"/>
          </p:cNvPicPr>
          <p:nvPr/>
        </p:nvPicPr>
        <p:blipFill>
          <a:blip r:embed="rId4"/>
          <a:stretch>
            <a:fillRect/>
          </a:stretch>
        </p:blipFill>
        <p:spPr>
          <a:xfrm>
            <a:off x="4523475" y="957897"/>
            <a:ext cx="4620525" cy="37588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pic>
        <p:nvPicPr>
          <p:cNvPr id="16" name="Picture 6" descr="A pie chart with numbers and a number of people&#10;&#10;Description automatically generated">
            <a:extLst>
              <a:ext uri="{FF2B5EF4-FFF2-40B4-BE49-F238E27FC236}">
                <a16:creationId xmlns:a16="http://schemas.microsoft.com/office/drawing/2014/main" id="{2F1F76C6-58E0-5610-26D1-A510B3212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754" y="1096898"/>
            <a:ext cx="5006492" cy="3772555"/>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1531;p39">
            <a:extLst>
              <a:ext uri="{FF2B5EF4-FFF2-40B4-BE49-F238E27FC236}">
                <a16:creationId xmlns:a16="http://schemas.microsoft.com/office/drawing/2014/main" id="{426A21B1-5D4E-395A-2397-D64C6AD0F0FF}"/>
              </a:ext>
            </a:extLst>
          </p:cNvPr>
          <p:cNvSpPr txBox="1">
            <a:spLocks noGrp="1"/>
          </p:cNvSpPr>
          <p:nvPr>
            <p:ph type="title"/>
          </p:nvPr>
        </p:nvSpPr>
        <p:spPr>
          <a:xfrm>
            <a:off x="720000" y="312844"/>
            <a:ext cx="7704000" cy="7919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0" dirty="0"/>
              <a:t>PIE CHARTS</a:t>
            </a:r>
            <a:endParaRPr sz="3200" b="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22" name="Google Shape;1531;p39">
            <a:extLst>
              <a:ext uri="{FF2B5EF4-FFF2-40B4-BE49-F238E27FC236}">
                <a16:creationId xmlns:a16="http://schemas.microsoft.com/office/drawing/2014/main" id="{678D2324-9508-03E6-79D0-0910BEE459A9}"/>
              </a:ext>
            </a:extLst>
          </p:cNvPr>
          <p:cNvSpPr txBox="1">
            <a:spLocks noGrp="1"/>
          </p:cNvSpPr>
          <p:nvPr>
            <p:ph type="title"/>
          </p:nvPr>
        </p:nvSpPr>
        <p:spPr>
          <a:xfrm>
            <a:off x="703373" y="333613"/>
            <a:ext cx="7704000" cy="7919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0" dirty="0"/>
              <a:t>HEAT MAPS</a:t>
            </a:r>
            <a:endParaRPr sz="3200" b="0" dirty="0"/>
          </a:p>
        </p:txBody>
      </p:sp>
      <p:pic>
        <p:nvPicPr>
          <p:cNvPr id="3" name="Picture 2">
            <a:extLst>
              <a:ext uri="{FF2B5EF4-FFF2-40B4-BE49-F238E27FC236}">
                <a16:creationId xmlns:a16="http://schemas.microsoft.com/office/drawing/2014/main" id="{C5361F1B-C3F9-8955-F2DA-759D02D01501}"/>
              </a:ext>
            </a:extLst>
          </p:cNvPr>
          <p:cNvPicPr>
            <a:picLocks noChangeAspect="1"/>
          </p:cNvPicPr>
          <p:nvPr/>
        </p:nvPicPr>
        <p:blipFill>
          <a:blip r:embed="rId3"/>
          <a:stretch>
            <a:fillRect/>
          </a:stretch>
        </p:blipFill>
        <p:spPr>
          <a:xfrm>
            <a:off x="1843803" y="977376"/>
            <a:ext cx="5456393" cy="37112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305</Words>
  <Application>Microsoft Office PowerPoint</Application>
  <PresentationFormat>On-screen Show (16:9)</PresentationFormat>
  <Paragraphs>17</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IBM Plex Mono</vt:lpstr>
      <vt:lpstr>Source Code Pro</vt:lpstr>
      <vt:lpstr>Arial</vt:lpstr>
      <vt:lpstr>Lucida Console</vt:lpstr>
      <vt:lpstr>Poppins</vt:lpstr>
      <vt:lpstr>Roboto Condensed Light</vt:lpstr>
      <vt:lpstr>Sagona Book</vt:lpstr>
      <vt:lpstr>Introduction to Coding Workshop by Slidesgo</vt:lpstr>
      <vt:lpstr>Group 3</vt:lpstr>
      <vt:lpstr>    Introduction</vt:lpstr>
      <vt:lpstr>Bar ChartS</vt:lpstr>
      <vt:lpstr>BOXPLOTS</vt:lpstr>
      <vt:lpstr>Line Plots</vt:lpstr>
      <vt:lpstr>SCATTER PLOTS</vt:lpstr>
      <vt:lpstr>HISTOGRAMS</vt:lpstr>
      <vt:lpstr>PIE CHARTS</vt:lpstr>
      <vt:lpstr>HEAT MAPS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Atharva Kahu</dc:creator>
  <cp:lastModifiedBy>Atharva Kahu</cp:lastModifiedBy>
  <cp:revision>4</cp:revision>
  <dcterms:modified xsi:type="dcterms:W3CDTF">2023-12-01T17:52:14Z</dcterms:modified>
</cp:coreProperties>
</file>