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58" r:id="rId5"/>
    <p:sldId id="260" r:id="rId6"/>
    <p:sldId id="263" r:id="rId7"/>
    <p:sldId id="259" r:id="rId8"/>
    <p:sldId id="261" r:id="rId9"/>
    <p:sldId id="264" r:id="rId10"/>
    <p:sldId id="269" r:id="rId11"/>
    <p:sldId id="271" r:id="rId12"/>
    <p:sldId id="267" r:id="rId13"/>
    <p:sldId id="268"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p:scale>
          <a:sx n="50" d="100"/>
          <a:sy n="50" d="100"/>
        </p:scale>
        <p:origin x="29" y="7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353B-08DA-AC31-3FE2-923E0BDE99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8A80C7-7D4C-FC5E-D4AB-C65B1C94D4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E492CB-AF37-AEAB-00E7-DBA1BFFD6464}"/>
              </a:ext>
            </a:extLst>
          </p:cNvPr>
          <p:cNvSpPr>
            <a:spLocks noGrp="1"/>
          </p:cNvSpPr>
          <p:nvPr>
            <p:ph type="dt" sz="half" idx="10"/>
          </p:nvPr>
        </p:nvSpPr>
        <p:spPr/>
        <p:txBody>
          <a:bodyPr/>
          <a:lstStyle/>
          <a:p>
            <a:fld id="{4396D1F9-A49E-4DD1-8A57-F1D3F133A3F8}" type="datetimeFigureOut">
              <a:rPr lang="en-US" smtClean="0"/>
              <a:t>10/30/2023</a:t>
            </a:fld>
            <a:endParaRPr lang="en-US" dirty="0"/>
          </a:p>
        </p:txBody>
      </p:sp>
      <p:sp>
        <p:nvSpPr>
          <p:cNvPr id="5" name="Footer Placeholder 4">
            <a:extLst>
              <a:ext uri="{FF2B5EF4-FFF2-40B4-BE49-F238E27FC236}">
                <a16:creationId xmlns:a16="http://schemas.microsoft.com/office/drawing/2014/main" id="{90D783E9-575E-EE24-1254-26E25E59245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A874D81-B9A6-7F61-AE57-F054653F2C28}"/>
              </a:ext>
            </a:extLst>
          </p:cNvPr>
          <p:cNvSpPr>
            <a:spLocks noGrp="1"/>
          </p:cNvSpPr>
          <p:nvPr>
            <p:ph type="sldNum" sz="quarter" idx="12"/>
          </p:nvPr>
        </p:nvSpPr>
        <p:spPr/>
        <p:txBody>
          <a:bodyPr/>
          <a:lstStyle/>
          <a:p>
            <a:fld id="{87FF03E5-0AFC-4B76-836C-0BF80EFF1691}" type="slidenum">
              <a:rPr lang="en-US" smtClean="0"/>
              <a:t>‹#›</a:t>
            </a:fld>
            <a:endParaRPr lang="en-US" dirty="0"/>
          </a:p>
        </p:txBody>
      </p:sp>
    </p:spTree>
    <p:extLst>
      <p:ext uri="{BB962C8B-B14F-4D97-AF65-F5344CB8AC3E}">
        <p14:creationId xmlns:p14="http://schemas.microsoft.com/office/powerpoint/2010/main" val="4145453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852D0-B1AA-ACD4-1053-39AFB89DD5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AE7AFB-E759-F425-64D6-33B4B472E7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095413-C82F-289F-B502-180BEEE580E7}"/>
              </a:ext>
            </a:extLst>
          </p:cNvPr>
          <p:cNvSpPr>
            <a:spLocks noGrp="1"/>
          </p:cNvSpPr>
          <p:nvPr>
            <p:ph type="dt" sz="half" idx="10"/>
          </p:nvPr>
        </p:nvSpPr>
        <p:spPr/>
        <p:txBody>
          <a:bodyPr/>
          <a:lstStyle/>
          <a:p>
            <a:fld id="{4396D1F9-A49E-4DD1-8A57-F1D3F133A3F8}" type="datetimeFigureOut">
              <a:rPr lang="en-US" smtClean="0"/>
              <a:t>10/30/2023</a:t>
            </a:fld>
            <a:endParaRPr lang="en-US" dirty="0"/>
          </a:p>
        </p:txBody>
      </p:sp>
      <p:sp>
        <p:nvSpPr>
          <p:cNvPr id="5" name="Footer Placeholder 4">
            <a:extLst>
              <a:ext uri="{FF2B5EF4-FFF2-40B4-BE49-F238E27FC236}">
                <a16:creationId xmlns:a16="http://schemas.microsoft.com/office/drawing/2014/main" id="{4517986A-8D67-A290-AF48-2D0F3F1019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C1F3379-EE4E-E9FD-B793-46071B1CE148}"/>
              </a:ext>
            </a:extLst>
          </p:cNvPr>
          <p:cNvSpPr>
            <a:spLocks noGrp="1"/>
          </p:cNvSpPr>
          <p:nvPr>
            <p:ph type="sldNum" sz="quarter" idx="12"/>
          </p:nvPr>
        </p:nvSpPr>
        <p:spPr/>
        <p:txBody>
          <a:bodyPr/>
          <a:lstStyle/>
          <a:p>
            <a:fld id="{87FF03E5-0AFC-4B76-836C-0BF80EFF1691}" type="slidenum">
              <a:rPr lang="en-US" smtClean="0"/>
              <a:t>‹#›</a:t>
            </a:fld>
            <a:endParaRPr lang="en-US" dirty="0"/>
          </a:p>
        </p:txBody>
      </p:sp>
    </p:spTree>
    <p:extLst>
      <p:ext uri="{BB962C8B-B14F-4D97-AF65-F5344CB8AC3E}">
        <p14:creationId xmlns:p14="http://schemas.microsoft.com/office/powerpoint/2010/main" val="1116942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D54C29-1498-2EE6-A28C-E8F1C25B0F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9A5E27-6F24-BA3F-0305-A2837E1B41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3CA7E3-A90F-01B9-BF81-476310187DDA}"/>
              </a:ext>
            </a:extLst>
          </p:cNvPr>
          <p:cNvSpPr>
            <a:spLocks noGrp="1"/>
          </p:cNvSpPr>
          <p:nvPr>
            <p:ph type="dt" sz="half" idx="10"/>
          </p:nvPr>
        </p:nvSpPr>
        <p:spPr/>
        <p:txBody>
          <a:bodyPr/>
          <a:lstStyle/>
          <a:p>
            <a:fld id="{4396D1F9-A49E-4DD1-8A57-F1D3F133A3F8}" type="datetimeFigureOut">
              <a:rPr lang="en-US" smtClean="0"/>
              <a:t>10/30/2023</a:t>
            </a:fld>
            <a:endParaRPr lang="en-US" dirty="0"/>
          </a:p>
        </p:txBody>
      </p:sp>
      <p:sp>
        <p:nvSpPr>
          <p:cNvPr id="5" name="Footer Placeholder 4">
            <a:extLst>
              <a:ext uri="{FF2B5EF4-FFF2-40B4-BE49-F238E27FC236}">
                <a16:creationId xmlns:a16="http://schemas.microsoft.com/office/drawing/2014/main" id="{FDDE5EB1-08D7-D79D-7BCB-E5C4B8D29EC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F0B148C-B8C1-3E69-D4F1-56D991C6C91D}"/>
              </a:ext>
            </a:extLst>
          </p:cNvPr>
          <p:cNvSpPr>
            <a:spLocks noGrp="1"/>
          </p:cNvSpPr>
          <p:nvPr>
            <p:ph type="sldNum" sz="quarter" idx="12"/>
          </p:nvPr>
        </p:nvSpPr>
        <p:spPr/>
        <p:txBody>
          <a:bodyPr/>
          <a:lstStyle/>
          <a:p>
            <a:fld id="{87FF03E5-0AFC-4B76-836C-0BF80EFF1691}" type="slidenum">
              <a:rPr lang="en-US" smtClean="0"/>
              <a:t>‹#›</a:t>
            </a:fld>
            <a:endParaRPr lang="en-US" dirty="0"/>
          </a:p>
        </p:txBody>
      </p:sp>
    </p:spTree>
    <p:extLst>
      <p:ext uri="{BB962C8B-B14F-4D97-AF65-F5344CB8AC3E}">
        <p14:creationId xmlns:p14="http://schemas.microsoft.com/office/powerpoint/2010/main" val="1743856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BB163-8251-8BC6-F0E8-0D9EE7860C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92AF20-6FBC-1F45-19D0-B7F89682FA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9A5BB3-BF07-07F3-D4E7-AC3CE7CDFCB0}"/>
              </a:ext>
            </a:extLst>
          </p:cNvPr>
          <p:cNvSpPr>
            <a:spLocks noGrp="1"/>
          </p:cNvSpPr>
          <p:nvPr>
            <p:ph type="dt" sz="half" idx="10"/>
          </p:nvPr>
        </p:nvSpPr>
        <p:spPr/>
        <p:txBody>
          <a:bodyPr/>
          <a:lstStyle/>
          <a:p>
            <a:fld id="{4396D1F9-A49E-4DD1-8A57-F1D3F133A3F8}" type="datetimeFigureOut">
              <a:rPr lang="en-US" smtClean="0"/>
              <a:t>10/30/2023</a:t>
            </a:fld>
            <a:endParaRPr lang="en-US" dirty="0"/>
          </a:p>
        </p:txBody>
      </p:sp>
      <p:sp>
        <p:nvSpPr>
          <p:cNvPr id="5" name="Footer Placeholder 4">
            <a:extLst>
              <a:ext uri="{FF2B5EF4-FFF2-40B4-BE49-F238E27FC236}">
                <a16:creationId xmlns:a16="http://schemas.microsoft.com/office/drawing/2014/main" id="{4D2A3277-7D28-1862-4F22-DCD8984422A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7238144-2408-6D28-B442-6C1D1D7E0582}"/>
              </a:ext>
            </a:extLst>
          </p:cNvPr>
          <p:cNvSpPr>
            <a:spLocks noGrp="1"/>
          </p:cNvSpPr>
          <p:nvPr>
            <p:ph type="sldNum" sz="quarter" idx="12"/>
          </p:nvPr>
        </p:nvSpPr>
        <p:spPr/>
        <p:txBody>
          <a:bodyPr/>
          <a:lstStyle/>
          <a:p>
            <a:fld id="{87FF03E5-0AFC-4B76-836C-0BF80EFF1691}" type="slidenum">
              <a:rPr lang="en-US" smtClean="0"/>
              <a:t>‹#›</a:t>
            </a:fld>
            <a:endParaRPr lang="en-US" dirty="0"/>
          </a:p>
        </p:txBody>
      </p:sp>
    </p:spTree>
    <p:extLst>
      <p:ext uri="{BB962C8B-B14F-4D97-AF65-F5344CB8AC3E}">
        <p14:creationId xmlns:p14="http://schemas.microsoft.com/office/powerpoint/2010/main" val="372736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B6252-A94B-F7A5-4166-34C3E944FA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CBC113-C2E3-C47C-5D58-1384D003F5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EF0464-3121-51B6-AD21-2054D9132439}"/>
              </a:ext>
            </a:extLst>
          </p:cNvPr>
          <p:cNvSpPr>
            <a:spLocks noGrp="1"/>
          </p:cNvSpPr>
          <p:nvPr>
            <p:ph type="dt" sz="half" idx="10"/>
          </p:nvPr>
        </p:nvSpPr>
        <p:spPr/>
        <p:txBody>
          <a:bodyPr/>
          <a:lstStyle/>
          <a:p>
            <a:fld id="{4396D1F9-A49E-4DD1-8A57-F1D3F133A3F8}" type="datetimeFigureOut">
              <a:rPr lang="en-US" smtClean="0"/>
              <a:t>10/30/2023</a:t>
            </a:fld>
            <a:endParaRPr lang="en-US" dirty="0"/>
          </a:p>
        </p:txBody>
      </p:sp>
      <p:sp>
        <p:nvSpPr>
          <p:cNvPr id="5" name="Footer Placeholder 4">
            <a:extLst>
              <a:ext uri="{FF2B5EF4-FFF2-40B4-BE49-F238E27FC236}">
                <a16:creationId xmlns:a16="http://schemas.microsoft.com/office/drawing/2014/main" id="{7B3C03B0-8634-7255-7CA3-EE274F9092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9F63C1-738A-754C-EF93-3F9431F4A362}"/>
              </a:ext>
            </a:extLst>
          </p:cNvPr>
          <p:cNvSpPr>
            <a:spLocks noGrp="1"/>
          </p:cNvSpPr>
          <p:nvPr>
            <p:ph type="sldNum" sz="quarter" idx="12"/>
          </p:nvPr>
        </p:nvSpPr>
        <p:spPr/>
        <p:txBody>
          <a:bodyPr/>
          <a:lstStyle/>
          <a:p>
            <a:fld id="{87FF03E5-0AFC-4B76-836C-0BF80EFF1691}" type="slidenum">
              <a:rPr lang="en-US" smtClean="0"/>
              <a:t>‹#›</a:t>
            </a:fld>
            <a:endParaRPr lang="en-US" dirty="0"/>
          </a:p>
        </p:txBody>
      </p:sp>
    </p:spTree>
    <p:extLst>
      <p:ext uri="{BB962C8B-B14F-4D97-AF65-F5344CB8AC3E}">
        <p14:creationId xmlns:p14="http://schemas.microsoft.com/office/powerpoint/2010/main" val="2378547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0B637-7673-E6B9-A130-993D2796C0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71B3D0-25B9-F973-E081-7958E91AB2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2F9EEB-ADF6-DAF5-CAEF-571E0F5947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9389CE-7A6B-CE5F-52A5-0CB2D01E69CD}"/>
              </a:ext>
            </a:extLst>
          </p:cNvPr>
          <p:cNvSpPr>
            <a:spLocks noGrp="1"/>
          </p:cNvSpPr>
          <p:nvPr>
            <p:ph type="dt" sz="half" idx="10"/>
          </p:nvPr>
        </p:nvSpPr>
        <p:spPr/>
        <p:txBody>
          <a:bodyPr/>
          <a:lstStyle/>
          <a:p>
            <a:fld id="{4396D1F9-A49E-4DD1-8A57-F1D3F133A3F8}" type="datetimeFigureOut">
              <a:rPr lang="en-US" smtClean="0"/>
              <a:t>10/30/2023</a:t>
            </a:fld>
            <a:endParaRPr lang="en-US" dirty="0"/>
          </a:p>
        </p:txBody>
      </p:sp>
      <p:sp>
        <p:nvSpPr>
          <p:cNvPr id="6" name="Footer Placeholder 5">
            <a:extLst>
              <a:ext uri="{FF2B5EF4-FFF2-40B4-BE49-F238E27FC236}">
                <a16:creationId xmlns:a16="http://schemas.microsoft.com/office/drawing/2014/main" id="{E2E60E79-C589-02C6-9398-5C42A4C0DD5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D2F2A04-A14C-E1C8-ED33-B0DB0E0C73FB}"/>
              </a:ext>
            </a:extLst>
          </p:cNvPr>
          <p:cNvSpPr>
            <a:spLocks noGrp="1"/>
          </p:cNvSpPr>
          <p:nvPr>
            <p:ph type="sldNum" sz="quarter" idx="12"/>
          </p:nvPr>
        </p:nvSpPr>
        <p:spPr/>
        <p:txBody>
          <a:bodyPr/>
          <a:lstStyle/>
          <a:p>
            <a:fld id="{87FF03E5-0AFC-4B76-836C-0BF80EFF1691}" type="slidenum">
              <a:rPr lang="en-US" smtClean="0"/>
              <a:t>‹#›</a:t>
            </a:fld>
            <a:endParaRPr lang="en-US" dirty="0"/>
          </a:p>
        </p:txBody>
      </p:sp>
    </p:spTree>
    <p:extLst>
      <p:ext uri="{BB962C8B-B14F-4D97-AF65-F5344CB8AC3E}">
        <p14:creationId xmlns:p14="http://schemas.microsoft.com/office/powerpoint/2010/main" val="3346549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A20DF-D3DE-CB0B-A422-428E8EE435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D9B542-DF8C-5213-3DDF-F1B0AE7AC0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1C44E6-0C90-A5D4-E42E-3B5EB7ECA4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D40C88-CECF-CF03-AFF3-1C40322CB5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DF989F-994F-E667-2C91-849FB2C9B9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5F9036-6BC5-5A01-F1DC-C3D937CCB97D}"/>
              </a:ext>
            </a:extLst>
          </p:cNvPr>
          <p:cNvSpPr>
            <a:spLocks noGrp="1"/>
          </p:cNvSpPr>
          <p:nvPr>
            <p:ph type="dt" sz="half" idx="10"/>
          </p:nvPr>
        </p:nvSpPr>
        <p:spPr/>
        <p:txBody>
          <a:bodyPr/>
          <a:lstStyle/>
          <a:p>
            <a:fld id="{4396D1F9-A49E-4DD1-8A57-F1D3F133A3F8}" type="datetimeFigureOut">
              <a:rPr lang="en-US" smtClean="0"/>
              <a:t>10/30/2023</a:t>
            </a:fld>
            <a:endParaRPr lang="en-US" dirty="0"/>
          </a:p>
        </p:txBody>
      </p:sp>
      <p:sp>
        <p:nvSpPr>
          <p:cNvPr id="8" name="Footer Placeholder 7">
            <a:extLst>
              <a:ext uri="{FF2B5EF4-FFF2-40B4-BE49-F238E27FC236}">
                <a16:creationId xmlns:a16="http://schemas.microsoft.com/office/drawing/2014/main" id="{D0960E3B-17D1-5010-DA53-0C5EEE643D1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184B390-ED12-0007-572D-D845AABABECC}"/>
              </a:ext>
            </a:extLst>
          </p:cNvPr>
          <p:cNvSpPr>
            <a:spLocks noGrp="1"/>
          </p:cNvSpPr>
          <p:nvPr>
            <p:ph type="sldNum" sz="quarter" idx="12"/>
          </p:nvPr>
        </p:nvSpPr>
        <p:spPr/>
        <p:txBody>
          <a:bodyPr/>
          <a:lstStyle/>
          <a:p>
            <a:fld id="{87FF03E5-0AFC-4B76-836C-0BF80EFF1691}" type="slidenum">
              <a:rPr lang="en-US" smtClean="0"/>
              <a:t>‹#›</a:t>
            </a:fld>
            <a:endParaRPr lang="en-US" dirty="0"/>
          </a:p>
        </p:txBody>
      </p:sp>
    </p:spTree>
    <p:extLst>
      <p:ext uri="{BB962C8B-B14F-4D97-AF65-F5344CB8AC3E}">
        <p14:creationId xmlns:p14="http://schemas.microsoft.com/office/powerpoint/2010/main" val="15474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098F-1BAD-7E7F-51A2-D3730249DE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F2D359-9F6F-A55E-2521-462A034A940F}"/>
              </a:ext>
            </a:extLst>
          </p:cNvPr>
          <p:cNvSpPr>
            <a:spLocks noGrp="1"/>
          </p:cNvSpPr>
          <p:nvPr>
            <p:ph type="dt" sz="half" idx="10"/>
          </p:nvPr>
        </p:nvSpPr>
        <p:spPr/>
        <p:txBody>
          <a:bodyPr/>
          <a:lstStyle/>
          <a:p>
            <a:fld id="{4396D1F9-A49E-4DD1-8A57-F1D3F133A3F8}" type="datetimeFigureOut">
              <a:rPr lang="en-US" smtClean="0"/>
              <a:t>10/30/2023</a:t>
            </a:fld>
            <a:endParaRPr lang="en-US" dirty="0"/>
          </a:p>
        </p:txBody>
      </p:sp>
      <p:sp>
        <p:nvSpPr>
          <p:cNvPr id="4" name="Footer Placeholder 3">
            <a:extLst>
              <a:ext uri="{FF2B5EF4-FFF2-40B4-BE49-F238E27FC236}">
                <a16:creationId xmlns:a16="http://schemas.microsoft.com/office/drawing/2014/main" id="{3BED3856-8278-C5E2-44D3-CA744A4E41C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B76B3B4-E824-5F05-8F14-36F8CCA4978A}"/>
              </a:ext>
            </a:extLst>
          </p:cNvPr>
          <p:cNvSpPr>
            <a:spLocks noGrp="1"/>
          </p:cNvSpPr>
          <p:nvPr>
            <p:ph type="sldNum" sz="quarter" idx="12"/>
          </p:nvPr>
        </p:nvSpPr>
        <p:spPr/>
        <p:txBody>
          <a:bodyPr/>
          <a:lstStyle/>
          <a:p>
            <a:fld id="{87FF03E5-0AFC-4B76-836C-0BF80EFF1691}" type="slidenum">
              <a:rPr lang="en-US" smtClean="0"/>
              <a:t>‹#›</a:t>
            </a:fld>
            <a:endParaRPr lang="en-US" dirty="0"/>
          </a:p>
        </p:txBody>
      </p:sp>
    </p:spTree>
    <p:extLst>
      <p:ext uri="{BB962C8B-B14F-4D97-AF65-F5344CB8AC3E}">
        <p14:creationId xmlns:p14="http://schemas.microsoft.com/office/powerpoint/2010/main" val="3173305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518361-0A9A-088E-DFD5-B2ABB46B4122}"/>
              </a:ext>
            </a:extLst>
          </p:cNvPr>
          <p:cNvSpPr>
            <a:spLocks noGrp="1"/>
          </p:cNvSpPr>
          <p:nvPr>
            <p:ph type="dt" sz="half" idx="10"/>
          </p:nvPr>
        </p:nvSpPr>
        <p:spPr/>
        <p:txBody>
          <a:bodyPr/>
          <a:lstStyle/>
          <a:p>
            <a:fld id="{4396D1F9-A49E-4DD1-8A57-F1D3F133A3F8}" type="datetimeFigureOut">
              <a:rPr lang="en-US" smtClean="0"/>
              <a:t>10/30/2023</a:t>
            </a:fld>
            <a:endParaRPr lang="en-US" dirty="0"/>
          </a:p>
        </p:txBody>
      </p:sp>
      <p:sp>
        <p:nvSpPr>
          <p:cNvPr id="3" name="Footer Placeholder 2">
            <a:extLst>
              <a:ext uri="{FF2B5EF4-FFF2-40B4-BE49-F238E27FC236}">
                <a16:creationId xmlns:a16="http://schemas.microsoft.com/office/drawing/2014/main" id="{910D09AA-5C46-404D-723C-EB97DE1FE33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A714045-3E70-FCB8-A82E-F7D25CC9726D}"/>
              </a:ext>
            </a:extLst>
          </p:cNvPr>
          <p:cNvSpPr>
            <a:spLocks noGrp="1"/>
          </p:cNvSpPr>
          <p:nvPr>
            <p:ph type="sldNum" sz="quarter" idx="12"/>
          </p:nvPr>
        </p:nvSpPr>
        <p:spPr/>
        <p:txBody>
          <a:bodyPr/>
          <a:lstStyle/>
          <a:p>
            <a:fld id="{87FF03E5-0AFC-4B76-836C-0BF80EFF1691}" type="slidenum">
              <a:rPr lang="en-US" smtClean="0"/>
              <a:t>‹#›</a:t>
            </a:fld>
            <a:endParaRPr lang="en-US" dirty="0"/>
          </a:p>
        </p:txBody>
      </p:sp>
    </p:spTree>
    <p:extLst>
      <p:ext uri="{BB962C8B-B14F-4D97-AF65-F5344CB8AC3E}">
        <p14:creationId xmlns:p14="http://schemas.microsoft.com/office/powerpoint/2010/main" val="2055820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D7299-DCAA-9E57-6E35-9E455A2C9B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4BA134-940F-2E4E-2A9D-2B9E694086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C7C5BA-CF93-F5D7-C240-BB73D4D4BC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794541-7741-5D1A-04A5-4E54BF80E3B2}"/>
              </a:ext>
            </a:extLst>
          </p:cNvPr>
          <p:cNvSpPr>
            <a:spLocks noGrp="1"/>
          </p:cNvSpPr>
          <p:nvPr>
            <p:ph type="dt" sz="half" idx="10"/>
          </p:nvPr>
        </p:nvSpPr>
        <p:spPr/>
        <p:txBody>
          <a:bodyPr/>
          <a:lstStyle/>
          <a:p>
            <a:fld id="{4396D1F9-A49E-4DD1-8A57-F1D3F133A3F8}" type="datetimeFigureOut">
              <a:rPr lang="en-US" smtClean="0"/>
              <a:t>10/30/2023</a:t>
            </a:fld>
            <a:endParaRPr lang="en-US" dirty="0"/>
          </a:p>
        </p:txBody>
      </p:sp>
      <p:sp>
        <p:nvSpPr>
          <p:cNvPr id="6" name="Footer Placeholder 5">
            <a:extLst>
              <a:ext uri="{FF2B5EF4-FFF2-40B4-BE49-F238E27FC236}">
                <a16:creationId xmlns:a16="http://schemas.microsoft.com/office/drawing/2014/main" id="{036E5D07-12AE-45D5-9C1A-043E60E58A7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3E69D6-799B-1E67-FCB4-4D5066C08EA9}"/>
              </a:ext>
            </a:extLst>
          </p:cNvPr>
          <p:cNvSpPr>
            <a:spLocks noGrp="1"/>
          </p:cNvSpPr>
          <p:nvPr>
            <p:ph type="sldNum" sz="quarter" idx="12"/>
          </p:nvPr>
        </p:nvSpPr>
        <p:spPr/>
        <p:txBody>
          <a:bodyPr/>
          <a:lstStyle/>
          <a:p>
            <a:fld id="{87FF03E5-0AFC-4B76-836C-0BF80EFF1691}" type="slidenum">
              <a:rPr lang="en-US" smtClean="0"/>
              <a:t>‹#›</a:t>
            </a:fld>
            <a:endParaRPr lang="en-US" dirty="0"/>
          </a:p>
        </p:txBody>
      </p:sp>
    </p:spTree>
    <p:extLst>
      <p:ext uri="{BB962C8B-B14F-4D97-AF65-F5344CB8AC3E}">
        <p14:creationId xmlns:p14="http://schemas.microsoft.com/office/powerpoint/2010/main" val="4200575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F28D-6249-F9DA-35E4-EF713DD8B3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F06B02-93AE-58C4-F6EF-B85A5205E8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5344FC2-AA80-297C-6BD6-241D77FFC2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8FA5C7-2357-6978-BAAD-A17B5F4AD77C}"/>
              </a:ext>
            </a:extLst>
          </p:cNvPr>
          <p:cNvSpPr>
            <a:spLocks noGrp="1"/>
          </p:cNvSpPr>
          <p:nvPr>
            <p:ph type="dt" sz="half" idx="10"/>
          </p:nvPr>
        </p:nvSpPr>
        <p:spPr/>
        <p:txBody>
          <a:bodyPr/>
          <a:lstStyle/>
          <a:p>
            <a:fld id="{4396D1F9-A49E-4DD1-8A57-F1D3F133A3F8}" type="datetimeFigureOut">
              <a:rPr lang="en-US" smtClean="0"/>
              <a:t>10/30/2023</a:t>
            </a:fld>
            <a:endParaRPr lang="en-US" dirty="0"/>
          </a:p>
        </p:txBody>
      </p:sp>
      <p:sp>
        <p:nvSpPr>
          <p:cNvPr id="6" name="Footer Placeholder 5">
            <a:extLst>
              <a:ext uri="{FF2B5EF4-FFF2-40B4-BE49-F238E27FC236}">
                <a16:creationId xmlns:a16="http://schemas.microsoft.com/office/drawing/2014/main" id="{3067EA59-3A81-A8DA-DFC6-80EAF2FD3FB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B64F5B4-C126-BDA8-C0C1-39698DFB06B1}"/>
              </a:ext>
            </a:extLst>
          </p:cNvPr>
          <p:cNvSpPr>
            <a:spLocks noGrp="1"/>
          </p:cNvSpPr>
          <p:nvPr>
            <p:ph type="sldNum" sz="quarter" idx="12"/>
          </p:nvPr>
        </p:nvSpPr>
        <p:spPr/>
        <p:txBody>
          <a:bodyPr/>
          <a:lstStyle/>
          <a:p>
            <a:fld id="{87FF03E5-0AFC-4B76-836C-0BF80EFF1691}" type="slidenum">
              <a:rPr lang="en-US" smtClean="0"/>
              <a:t>‹#›</a:t>
            </a:fld>
            <a:endParaRPr lang="en-US" dirty="0"/>
          </a:p>
        </p:txBody>
      </p:sp>
    </p:spTree>
    <p:extLst>
      <p:ext uri="{BB962C8B-B14F-4D97-AF65-F5344CB8AC3E}">
        <p14:creationId xmlns:p14="http://schemas.microsoft.com/office/powerpoint/2010/main" val="428245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0C7F1E-B8FB-BB40-53EB-58F3057898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C91813-ACCC-0A6E-EA11-19EDC99C46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024F54-ED90-F83C-CE1C-D40F75D726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96D1F9-A49E-4DD1-8A57-F1D3F133A3F8}" type="datetimeFigureOut">
              <a:rPr lang="en-US" smtClean="0"/>
              <a:t>10/30/2023</a:t>
            </a:fld>
            <a:endParaRPr lang="en-US" dirty="0"/>
          </a:p>
        </p:txBody>
      </p:sp>
      <p:sp>
        <p:nvSpPr>
          <p:cNvPr id="5" name="Footer Placeholder 4">
            <a:extLst>
              <a:ext uri="{FF2B5EF4-FFF2-40B4-BE49-F238E27FC236}">
                <a16:creationId xmlns:a16="http://schemas.microsoft.com/office/drawing/2014/main" id="{A5C52309-FD91-90A3-A1CE-5913A668E5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4C1DD80-F1DF-2389-55FF-E2E98DACAE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F03E5-0AFC-4B76-836C-0BF80EFF1691}" type="slidenum">
              <a:rPr lang="en-US" smtClean="0"/>
              <a:t>‹#›</a:t>
            </a:fld>
            <a:endParaRPr lang="en-US" dirty="0"/>
          </a:p>
        </p:txBody>
      </p:sp>
    </p:spTree>
    <p:extLst>
      <p:ext uri="{BB962C8B-B14F-4D97-AF65-F5344CB8AC3E}">
        <p14:creationId xmlns:p14="http://schemas.microsoft.com/office/powerpoint/2010/main" val="869405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pixabay.com/en/machine-learning-brain-mind-idea-3161590/" TargetMode="Externa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www.pngall.com/python-programming-language-png/" TargetMode="External"/><Relationship Id="rId11" Type="http://schemas.openxmlformats.org/officeDocument/2006/relationships/image" Target="../media/image7.png"/><Relationship Id="rId5" Type="http://schemas.openxmlformats.org/officeDocument/2006/relationships/image" Target="../media/image3.png"/><Relationship Id="rId10" Type="http://schemas.openxmlformats.org/officeDocument/2006/relationships/image" Target="../media/image6.jpeg"/><Relationship Id="rId4" Type="http://schemas.openxmlformats.org/officeDocument/2006/relationships/hyperlink" Target="https://commons.wikimedia.org/wiki/File:Google_%22G%22_Logo.svg" TargetMode="External"/><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pixabay.com/en/machine-learning-brain-mind-idea-3161590/" TargetMode="Externa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www.pngall.com/python-programming-language-png/" TargetMode="External"/><Relationship Id="rId5" Type="http://schemas.openxmlformats.org/officeDocument/2006/relationships/image" Target="../media/image3.png"/><Relationship Id="rId4" Type="http://schemas.openxmlformats.org/officeDocument/2006/relationships/hyperlink" Target="https://commons.wikimedia.org/wiki/File:Google_%22G%22_Logo.sv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jpeg"/><Relationship Id="rId7"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6.jpeg"/><Relationship Id="rId10" Type="http://schemas.openxmlformats.org/officeDocument/2006/relationships/image" Target="../media/image14.png"/><Relationship Id="rId4" Type="http://schemas.openxmlformats.org/officeDocument/2006/relationships/image" Target="../media/image5.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github.com/Atharva-More/TensorFlow-churn-mode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nsorFlow - YouTube">
            <a:extLst>
              <a:ext uri="{FF2B5EF4-FFF2-40B4-BE49-F238E27FC236}">
                <a16:creationId xmlns:a16="http://schemas.microsoft.com/office/drawing/2014/main" id="{385AE879-E16E-1440-A40E-0AAF58A318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946" y="0"/>
            <a:ext cx="6104650" cy="63179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12CF796-6F34-26D7-1A8A-35B251106C74}"/>
              </a:ext>
            </a:extLst>
          </p:cNvPr>
          <p:cNvSpPr>
            <a:spLocks noGrp="1"/>
          </p:cNvSpPr>
          <p:nvPr>
            <p:ph type="ctrTitle"/>
          </p:nvPr>
        </p:nvSpPr>
        <p:spPr>
          <a:xfrm>
            <a:off x="1315454" y="1214438"/>
            <a:ext cx="9144000" cy="2387600"/>
          </a:xfrm>
        </p:spPr>
        <p:txBody>
          <a:bodyPr>
            <a:normAutofit/>
          </a:bodyPr>
          <a:lstStyle/>
          <a:p>
            <a:r>
              <a:rPr lang="en-US" b="1" dirty="0"/>
              <a:t> Python &amp; TensorFlow </a:t>
            </a:r>
          </a:p>
        </p:txBody>
      </p:sp>
      <p:sp>
        <p:nvSpPr>
          <p:cNvPr id="3" name="Subtitle 2">
            <a:extLst>
              <a:ext uri="{FF2B5EF4-FFF2-40B4-BE49-F238E27FC236}">
                <a16:creationId xmlns:a16="http://schemas.microsoft.com/office/drawing/2014/main" id="{9E247143-11D0-00C3-00D1-9578FC3D24C6}"/>
              </a:ext>
            </a:extLst>
          </p:cNvPr>
          <p:cNvSpPr>
            <a:spLocks noGrp="1"/>
          </p:cNvSpPr>
          <p:nvPr>
            <p:ph type="subTitle" idx="1"/>
          </p:nvPr>
        </p:nvSpPr>
        <p:spPr>
          <a:xfrm>
            <a:off x="3702117" y="3470160"/>
            <a:ext cx="4370674" cy="663833"/>
          </a:xfrm>
        </p:spPr>
        <p:txBody>
          <a:bodyPr>
            <a:noAutofit/>
          </a:bodyPr>
          <a:lstStyle/>
          <a:p>
            <a:r>
              <a:rPr lang="en-US" sz="2500" dirty="0"/>
              <a:t>The  Roadmap to Deep Machine Learning</a:t>
            </a:r>
          </a:p>
        </p:txBody>
      </p:sp>
      <p:pic>
        <p:nvPicPr>
          <p:cNvPr id="4" name="Picture 3">
            <a:extLst>
              <a:ext uri="{FF2B5EF4-FFF2-40B4-BE49-F238E27FC236}">
                <a16:creationId xmlns:a16="http://schemas.microsoft.com/office/drawing/2014/main" id="{485152A3-5103-A66E-D7D3-1D90B52A151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4785143"/>
            <a:ext cx="2072857" cy="2072857"/>
          </a:xfrm>
          <a:prstGeom prst="rect">
            <a:avLst/>
          </a:prstGeom>
        </p:spPr>
      </p:pic>
      <p:pic>
        <p:nvPicPr>
          <p:cNvPr id="5" name="Picture 4">
            <a:extLst>
              <a:ext uri="{FF2B5EF4-FFF2-40B4-BE49-F238E27FC236}">
                <a16:creationId xmlns:a16="http://schemas.microsoft.com/office/drawing/2014/main" id="{DA3C4475-596B-D643-FC6E-6CBA6F5D57B1}"/>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506534" y="4736723"/>
            <a:ext cx="2072857" cy="2072857"/>
          </a:xfrm>
          <a:prstGeom prst="rect">
            <a:avLst/>
          </a:prstGeom>
        </p:spPr>
      </p:pic>
      <p:pic>
        <p:nvPicPr>
          <p:cNvPr id="6" name="Picture 5">
            <a:extLst>
              <a:ext uri="{FF2B5EF4-FFF2-40B4-BE49-F238E27FC236}">
                <a16:creationId xmlns:a16="http://schemas.microsoft.com/office/drawing/2014/main" id="{4D32DB54-FB68-C8CA-7FE0-ECF5B36B7E51}"/>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4788106" y="4785143"/>
            <a:ext cx="1972331" cy="1845979"/>
          </a:xfrm>
          <a:prstGeom prst="rect">
            <a:avLst/>
          </a:prstGeom>
        </p:spPr>
      </p:pic>
      <p:pic>
        <p:nvPicPr>
          <p:cNvPr id="7" name="Picture 2" descr="Everything you need to know about Neural Networks and Backpropagation —  Machine Learning Easy and Fun | by Gavril Ognjanovski | Towards Data Science">
            <a:extLst>
              <a:ext uri="{FF2B5EF4-FFF2-40B4-BE49-F238E27FC236}">
                <a16:creationId xmlns:a16="http://schemas.microsoft.com/office/drawing/2014/main" id="{49FC6EA6-6E1A-E188-7CCC-C151C3C29E34}"/>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b="7719"/>
          <a:stretch/>
        </p:blipFill>
        <p:spPr bwMode="auto">
          <a:xfrm>
            <a:off x="6949627" y="5013503"/>
            <a:ext cx="2689950" cy="162355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Open source NLP is fueling a new wave of startups | VentureBeat">
            <a:extLst>
              <a:ext uri="{FF2B5EF4-FFF2-40B4-BE49-F238E27FC236}">
                <a16:creationId xmlns:a16="http://schemas.microsoft.com/office/drawing/2014/main" id="{2B16E469-0A38-79E2-6E0F-B32DE37D77B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67013" y="5257800"/>
            <a:ext cx="2271793" cy="113589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189B5AA2-D93B-149E-3B5C-2AF9821CC01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52810" y="53658"/>
            <a:ext cx="6890215" cy="1338292"/>
          </a:xfrm>
          <a:prstGeom prst="rect">
            <a:avLst/>
          </a:prstGeom>
        </p:spPr>
      </p:pic>
    </p:spTree>
    <p:extLst>
      <p:ext uri="{BB962C8B-B14F-4D97-AF65-F5344CB8AC3E}">
        <p14:creationId xmlns:p14="http://schemas.microsoft.com/office/powerpoint/2010/main" val="3220195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750"/>
                                  </p:stCondLst>
                                  <p:childTnLst>
                                    <p:set>
                                      <p:cBhvr>
                                        <p:cTn id="6" dur="1" fill="hold">
                                          <p:stCondLst>
                                            <p:cond delay="999"/>
                                          </p:stCondLst>
                                        </p:cTn>
                                        <p:tgtEl>
                                          <p:spTgt spid="1026"/>
                                        </p:tgtEl>
                                        <p:attrNameLst>
                                          <p:attrName>style.visibility</p:attrName>
                                        </p:attrNameLst>
                                      </p:cBhvr>
                                      <p:to>
                                        <p:strVal val="visible"/>
                                      </p:to>
                                    </p:set>
                                  </p:childTnLst>
                                </p:cTn>
                              </p:par>
                            </p:childTnLst>
                          </p:cTn>
                        </p:par>
                        <p:par>
                          <p:cTn id="7" fill="hold">
                            <p:stCondLst>
                              <p:cond delay="175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par>
                          <p:cTn id="10" fill="hold">
                            <p:stCondLst>
                              <p:cond delay="1750"/>
                            </p:stCondLst>
                            <p:childTnLst>
                              <p:par>
                                <p:cTn id="11" presetID="1"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1750"/>
                            </p:stCondLst>
                            <p:childTnLst>
                              <p:par>
                                <p:cTn id="14" presetID="1"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par>
                          <p:cTn id="16" fill="hold">
                            <p:stCondLst>
                              <p:cond delay="1750"/>
                            </p:stCondLst>
                            <p:childTnLst>
                              <p:par>
                                <p:cTn id="17" presetID="1"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par>
                          <p:cTn id="19" fill="hold">
                            <p:stCondLst>
                              <p:cond delay="1750"/>
                            </p:stCondLst>
                            <p:childTnLst>
                              <p:par>
                                <p:cTn id="20" presetID="1"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ensorFlow - YouTube">
            <a:extLst>
              <a:ext uri="{FF2B5EF4-FFF2-40B4-BE49-F238E27FC236}">
                <a16:creationId xmlns:a16="http://schemas.microsoft.com/office/drawing/2014/main" id="{CFACF197-A589-94DF-408C-6F4E3D0E3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1063" y="-3710276"/>
            <a:ext cx="14603402" cy="1474747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DFDC565-B38C-D9B6-D35F-71CBE8C934C0}"/>
              </a:ext>
            </a:extLst>
          </p:cNvPr>
          <p:cNvSpPr>
            <a:spLocks noGrp="1"/>
          </p:cNvSpPr>
          <p:nvPr>
            <p:ph type="ctrTitle"/>
          </p:nvPr>
        </p:nvSpPr>
        <p:spPr>
          <a:xfrm>
            <a:off x="-1058779" y="-1401009"/>
            <a:ext cx="9144000" cy="2387600"/>
          </a:xfrm>
        </p:spPr>
        <p:txBody>
          <a:bodyPr/>
          <a:lstStyle/>
          <a:p>
            <a:r>
              <a:rPr lang="en-US" b="1" dirty="0">
                <a:solidFill>
                  <a:schemeClr val="accent2">
                    <a:lumMod val="75000"/>
                  </a:schemeClr>
                </a:solidFill>
              </a:rPr>
              <a:t>Algorithm and ANN</a:t>
            </a:r>
          </a:p>
        </p:txBody>
      </p:sp>
      <p:sp>
        <p:nvSpPr>
          <p:cNvPr id="3" name="Subtitle 2">
            <a:extLst>
              <a:ext uri="{FF2B5EF4-FFF2-40B4-BE49-F238E27FC236}">
                <a16:creationId xmlns:a16="http://schemas.microsoft.com/office/drawing/2014/main" id="{3D1CCEFD-6D0E-E706-5F69-F7540F2BBF5B}"/>
              </a:ext>
            </a:extLst>
          </p:cNvPr>
          <p:cNvSpPr>
            <a:spLocks noGrp="1"/>
          </p:cNvSpPr>
          <p:nvPr>
            <p:ph type="subTitle" idx="1"/>
          </p:nvPr>
        </p:nvSpPr>
        <p:spPr>
          <a:xfrm>
            <a:off x="0" y="1177212"/>
            <a:ext cx="6705600" cy="5481495"/>
          </a:xfrm>
        </p:spPr>
        <p:txBody>
          <a:bodyPr>
            <a:normAutofit/>
          </a:bodyPr>
          <a:lstStyle/>
          <a:p>
            <a:pPr algn="l"/>
            <a:r>
              <a:rPr lang="en-US" b="0" i="0" dirty="0">
                <a:effectLst/>
                <a:latin typeface="Söhne"/>
              </a:rPr>
              <a:t>Stochastic Gradient Descent (SGD) is an optimization algorithm used in machine learning and deep learning to train models, including neural networks. It is a variant of the gradient descent algorithm that is particularly well-suited for large datasets and high-dimensional parameter spaces. Here's an explanation of how SGD works.</a:t>
            </a:r>
          </a:p>
          <a:p>
            <a:pPr algn="l"/>
            <a:r>
              <a:rPr lang="en-US" b="1" i="0" dirty="0">
                <a:effectLst/>
                <a:latin typeface="Söhne"/>
              </a:rPr>
              <a:t>Initialization</a:t>
            </a:r>
            <a:endParaRPr lang="en-US" b="1" i="0" dirty="0">
              <a:solidFill>
                <a:srgbClr val="D1D5DB"/>
              </a:solidFill>
              <a:effectLst/>
              <a:latin typeface="Söhne"/>
            </a:endParaRPr>
          </a:p>
          <a:p>
            <a:pPr algn="l"/>
            <a:r>
              <a:rPr lang="en-US" b="1" i="0" dirty="0">
                <a:effectLst/>
                <a:latin typeface="Söhne"/>
              </a:rPr>
              <a:t>Iteration</a:t>
            </a:r>
          </a:p>
          <a:p>
            <a:pPr algn="l"/>
            <a:r>
              <a:rPr lang="en-US" b="1" i="0" dirty="0">
                <a:effectLst/>
                <a:latin typeface="Söhne"/>
              </a:rPr>
              <a:t>Loss Calculation</a:t>
            </a:r>
          </a:p>
          <a:p>
            <a:pPr algn="l"/>
            <a:r>
              <a:rPr lang="en-US" b="1" i="0" dirty="0">
                <a:effectLst/>
                <a:latin typeface="Söhne"/>
              </a:rPr>
              <a:t>Gradient Calculation</a:t>
            </a:r>
          </a:p>
          <a:p>
            <a:pPr algn="l"/>
            <a:r>
              <a:rPr lang="en-US" b="1" i="0" dirty="0">
                <a:effectLst/>
                <a:latin typeface="Söhne"/>
              </a:rPr>
              <a:t>Parameter Update</a:t>
            </a:r>
          </a:p>
          <a:p>
            <a:pPr algn="l"/>
            <a:r>
              <a:rPr lang="en-US" b="1" dirty="0">
                <a:latin typeface="Söhne"/>
              </a:rPr>
              <a:t>Repeat</a:t>
            </a:r>
            <a:endParaRPr lang="en-US" dirty="0"/>
          </a:p>
        </p:txBody>
      </p:sp>
      <p:sp>
        <p:nvSpPr>
          <p:cNvPr id="5" name="TextBox 4">
            <a:extLst>
              <a:ext uri="{FF2B5EF4-FFF2-40B4-BE49-F238E27FC236}">
                <a16:creationId xmlns:a16="http://schemas.microsoft.com/office/drawing/2014/main" id="{A0B3C951-83F0-CE09-FFD3-FAF98F4AA6C7}"/>
              </a:ext>
            </a:extLst>
          </p:cNvPr>
          <p:cNvSpPr txBox="1"/>
          <p:nvPr/>
        </p:nvSpPr>
        <p:spPr>
          <a:xfrm>
            <a:off x="3938952" y="3441680"/>
            <a:ext cx="6278325" cy="3416320"/>
          </a:xfrm>
          <a:prstGeom prst="rect">
            <a:avLst/>
          </a:prstGeom>
          <a:noFill/>
        </p:spPr>
        <p:txBody>
          <a:bodyPr wrap="square" rtlCol="0">
            <a:spAutoFit/>
          </a:bodyPr>
          <a:lstStyle/>
          <a:p>
            <a:pPr algn="l"/>
            <a:r>
              <a:rPr lang="en-US" b="0" i="0" dirty="0" err="1">
                <a:effectLst/>
                <a:latin typeface="Söhne"/>
              </a:rPr>
              <a:t>ReLU</a:t>
            </a:r>
            <a:r>
              <a:rPr lang="en-US" b="0" i="0" dirty="0">
                <a:effectLst/>
                <a:latin typeface="Söhne"/>
              </a:rPr>
              <a:t>, which stands for Rectified Linear Unit, is an activation function commonly used in artificial neural networks, especially in deep learning models. It is a simple mathematical function that introduces non-linearity</a:t>
            </a:r>
          </a:p>
          <a:p>
            <a:pPr algn="l"/>
            <a:r>
              <a:rPr lang="en-US" b="0" i="0" dirty="0">
                <a:effectLst/>
                <a:latin typeface="Söhne"/>
              </a:rPr>
              <a:t>f(x) = max(0, x)</a:t>
            </a:r>
          </a:p>
          <a:p>
            <a:pPr algn="l"/>
            <a:r>
              <a:rPr lang="en-US" b="0" i="0" dirty="0">
                <a:effectLst/>
                <a:latin typeface="Söhne"/>
              </a:rPr>
              <a:t>In this equation, "x" represents the input to the activation function, and "f(x)" is the output. The </a:t>
            </a:r>
            <a:r>
              <a:rPr lang="en-US" b="0" i="0" dirty="0" err="1">
                <a:effectLst/>
                <a:latin typeface="Söhne"/>
              </a:rPr>
              <a:t>ReLU</a:t>
            </a:r>
            <a:r>
              <a:rPr lang="en-US" b="0" i="0" dirty="0">
                <a:effectLst/>
                <a:latin typeface="Söhne"/>
              </a:rPr>
              <a:t> function computes the output as follows:</a:t>
            </a:r>
          </a:p>
          <a:p>
            <a:pPr algn="l">
              <a:buFont typeface="+mj-lt"/>
              <a:buAutoNum type="arabicPeriod"/>
            </a:pPr>
            <a:r>
              <a:rPr lang="en-US" b="0" i="0" dirty="0">
                <a:effectLst/>
                <a:latin typeface="Söhne"/>
              </a:rPr>
              <a:t>If the input "x" is greater than or equal to zero, the output is "x" itself (i.e., no change).</a:t>
            </a:r>
          </a:p>
          <a:p>
            <a:pPr algn="l">
              <a:buFont typeface="+mj-lt"/>
              <a:buAutoNum type="arabicPeriod"/>
            </a:pPr>
            <a:r>
              <a:rPr lang="en-US" b="0" i="0" dirty="0">
                <a:effectLst/>
                <a:latin typeface="Söhne"/>
              </a:rPr>
              <a:t>If the input "x" is negative, the output is zero.</a:t>
            </a:r>
          </a:p>
          <a:p>
            <a:endParaRPr lang="en-US" dirty="0"/>
          </a:p>
        </p:txBody>
      </p:sp>
    </p:spTree>
    <p:extLst>
      <p:ext uri="{BB962C8B-B14F-4D97-AF65-F5344CB8AC3E}">
        <p14:creationId xmlns:p14="http://schemas.microsoft.com/office/powerpoint/2010/main" val="13106793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TensorFlow - YouTube">
            <a:extLst>
              <a:ext uri="{FF2B5EF4-FFF2-40B4-BE49-F238E27FC236}">
                <a16:creationId xmlns:a16="http://schemas.microsoft.com/office/drawing/2014/main" id="{0372E260-1562-58D5-A255-EC0F4DA9A2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1748" y="185619"/>
            <a:ext cx="5323947" cy="537647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Weights and Bias in a Neural Network | Towards Data Science">
            <a:extLst>
              <a:ext uri="{FF2B5EF4-FFF2-40B4-BE49-F238E27FC236}">
                <a16:creationId xmlns:a16="http://schemas.microsoft.com/office/drawing/2014/main" id="{72F13992-9742-BC9D-C067-EB0E3B60CC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1" y="2667000"/>
            <a:ext cx="7148449" cy="40053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2F5A39B-6DD8-6F5A-2632-EDD0803D793E}"/>
              </a:ext>
            </a:extLst>
          </p:cNvPr>
          <p:cNvSpPr txBox="1"/>
          <p:nvPr/>
        </p:nvSpPr>
        <p:spPr>
          <a:xfrm>
            <a:off x="1783080" y="843677"/>
            <a:ext cx="3764280" cy="2585323"/>
          </a:xfrm>
          <a:prstGeom prst="rect">
            <a:avLst/>
          </a:prstGeom>
          <a:noFill/>
        </p:spPr>
        <p:txBody>
          <a:bodyPr wrap="square" rtlCol="0">
            <a:spAutoFit/>
          </a:bodyPr>
          <a:lstStyle/>
          <a:p>
            <a:pPr algn="l"/>
            <a:r>
              <a:rPr lang="en-US" b="1" i="0" dirty="0">
                <a:effectLst/>
                <a:latin typeface="Söhne"/>
              </a:rPr>
              <a:t>Summation (Weighted Sum)</a:t>
            </a:r>
            <a:r>
              <a:rPr lang="en-US" b="0" i="0" dirty="0">
                <a:effectLst/>
                <a:latin typeface="Söhne"/>
              </a:rPr>
              <a:t>:</a:t>
            </a:r>
          </a:p>
          <a:p>
            <a:pPr algn="l">
              <a:buFont typeface="Arial" panose="020B0604020202020204" pitchFamily="34" charset="0"/>
              <a:buChar char="•"/>
            </a:pPr>
            <a:r>
              <a:rPr lang="en-US" b="0" i="0" dirty="0">
                <a:effectLst/>
                <a:latin typeface="Söhne"/>
              </a:rPr>
              <a:t>The summation step involves calculating a weighted sum of the inputs to a neuron. Each input is multiplied by a weight, and the products are then summed together. Mathematically.</a:t>
            </a:r>
          </a:p>
          <a:p>
            <a:pPr algn="l"/>
            <a:endParaRPr lang="en-US" b="0" i="0" dirty="0">
              <a:effectLst/>
              <a:latin typeface="Söhne"/>
            </a:endParaRPr>
          </a:p>
          <a:p>
            <a:endParaRPr lang="en-US" dirty="0"/>
          </a:p>
        </p:txBody>
      </p:sp>
    </p:spTree>
    <p:extLst>
      <p:ext uri="{BB962C8B-B14F-4D97-AF65-F5344CB8AC3E}">
        <p14:creationId xmlns:p14="http://schemas.microsoft.com/office/powerpoint/2010/main" val="23380516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C28F7-34C6-1D59-B4D6-7626B415CD1D}"/>
              </a:ext>
            </a:extLst>
          </p:cNvPr>
          <p:cNvSpPr>
            <a:spLocks noGrp="1"/>
          </p:cNvSpPr>
          <p:nvPr>
            <p:ph type="title"/>
          </p:nvPr>
        </p:nvSpPr>
        <p:spPr>
          <a:xfrm>
            <a:off x="0" y="-330953"/>
            <a:ext cx="10515600" cy="1325563"/>
          </a:xfrm>
        </p:spPr>
        <p:txBody>
          <a:bodyPr/>
          <a:lstStyle/>
          <a:p>
            <a:r>
              <a:rPr lang="en-US" dirty="0">
                <a:solidFill>
                  <a:schemeClr val="accent2">
                    <a:lumMod val="75000"/>
                  </a:schemeClr>
                </a:solidFill>
              </a:rPr>
              <a:t>Literature Survey</a:t>
            </a:r>
          </a:p>
        </p:txBody>
      </p:sp>
      <p:graphicFrame>
        <p:nvGraphicFramePr>
          <p:cNvPr id="4" name="Content Placeholder 3">
            <a:extLst>
              <a:ext uri="{FF2B5EF4-FFF2-40B4-BE49-F238E27FC236}">
                <a16:creationId xmlns:a16="http://schemas.microsoft.com/office/drawing/2014/main" id="{F046D95E-0A8C-7939-84F1-172FF5148EAD}"/>
              </a:ext>
            </a:extLst>
          </p:cNvPr>
          <p:cNvGraphicFramePr>
            <a:graphicFrameLocks noGrp="1"/>
          </p:cNvGraphicFramePr>
          <p:nvPr>
            <p:ph idx="1"/>
            <p:extLst>
              <p:ext uri="{D42A27DB-BD31-4B8C-83A1-F6EECF244321}">
                <p14:modId xmlns:p14="http://schemas.microsoft.com/office/powerpoint/2010/main" val="968539537"/>
              </p:ext>
            </p:extLst>
          </p:nvPr>
        </p:nvGraphicFramePr>
        <p:xfrm>
          <a:off x="0" y="1"/>
          <a:ext cx="12192000" cy="6858001"/>
        </p:xfrm>
        <a:graphic>
          <a:graphicData uri="http://schemas.openxmlformats.org/drawingml/2006/table">
            <a:tbl>
              <a:tblPr firstRow="1" firstCol="1" lastRow="1" lastCol="1" bandRow="1" bandCol="1">
                <a:tableStyleId>{5C22544A-7EE6-4342-B048-85BDC9FD1C3A}</a:tableStyleId>
              </a:tblPr>
              <a:tblGrid>
                <a:gridCol w="786063">
                  <a:extLst>
                    <a:ext uri="{9D8B030D-6E8A-4147-A177-3AD203B41FA5}">
                      <a16:colId xmlns:a16="http://schemas.microsoft.com/office/drawing/2014/main" val="1620784749"/>
                    </a:ext>
                  </a:extLst>
                </a:gridCol>
                <a:gridCol w="2871537">
                  <a:extLst>
                    <a:ext uri="{9D8B030D-6E8A-4147-A177-3AD203B41FA5}">
                      <a16:colId xmlns:a16="http://schemas.microsoft.com/office/drawing/2014/main" val="408606635"/>
                    </a:ext>
                  </a:extLst>
                </a:gridCol>
                <a:gridCol w="3698015">
                  <a:extLst>
                    <a:ext uri="{9D8B030D-6E8A-4147-A177-3AD203B41FA5}">
                      <a16:colId xmlns:a16="http://schemas.microsoft.com/office/drawing/2014/main" val="250839055"/>
                    </a:ext>
                  </a:extLst>
                </a:gridCol>
                <a:gridCol w="2317774">
                  <a:extLst>
                    <a:ext uri="{9D8B030D-6E8A-4147-A177-3AD203B41FA5}">
                      <a16:colId xmlns:a16="http://schemas.microsoft.com/office/drawing/2014/main" val="3266200591"/>
                    </a:ext>
                  </a:extLst>
                </a:gridCol>
                <a:gridCol w="2518611">
                  <a:extLst>
                    <a:ext uri="{9D8B030D-6E8A-4147-A177-3AD203B41FA5}">
                      <a16:colId xmlns:a16="http://schemas.microsoft.com/office/drawing/2014/main" val="4151542154"/>
                    </a:ext>
                  </a:extLst>
                </a:gridCol>
              </a:tblGrid>
              <a:tr h="1162821">
                <a:tc>
                  <a:txBody>
                    <a:bodyPr/>
                    <a:lstStyle/>
                    <a:p>
                      <a:pPr marL="0" marR="0">
                        <a:spcBef>
                          <a:spcPts val="55"/>
                        </a:spcBef>
                        <a:spcAft>
                          <a:spcPts val="0"/>
                        </a:spcAft>
                      </a:pPr>
                      <a:r>
                        <a:rPr lang="en-US" sz="1800">
                          <a:effectLst/>
                        </a:rPr>
                        <a:t> </a:t>
                      </a:r>
                    </a:p>
                    <a:p>
                      <a:pPr marL="174625" marR="165100" algn="ctr">
                        <a:spcBef>
                          <a:spcPts val="0"/>
                        </a:spcBef>
                        <a:spcAft>
                          <a:spcPts val="0"/>
                        </a:spcAft>
                      </a:pPr>
                      <a:r>
                        <a:rPr lang="en-US" sz="1800">
                          <a:effectLst/>
                        </a:rPr>
                        <a:t>Sr.</a:t>
                      </a:r>
                    </a:p>
                    <a:p>
                      <a:pPr marL="174625" marR="165100" algn="ctr">
                        <a:spcBef>
                          <a:spcPts val="190"/>
                        </a:spcBef>
                        <a:spcAft>
                          <a:spcPts val="0"/>
                        </a:spcAft>
                      </a:pPr>
                      <a:r>
                        <a:rPr lang="en-US" sz="1800">
                          <a:effectLst/>
                        </a:rPr>
                        <a:t>No.</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0" marR="0">
                        <a:spcBef>
                          <a:spcPts val="55"/>
                        </a:spcBef>
                        <a:spcAft>
                          <a:spcPts val="0"/>
                        </a:spcAft>
                      </a:pPr>
                      <a:r>
                        <a:rPr lang="en-US" sz="1800" dirty="0">
                          <a:effectLst/>
                        </a:rPr>
                        <a:t> </a:t>
                      </a:r>
                    </a:p>
                    <a:p>
                      <a:pPr marL="438150" marR="265430" indent="-147955">
                        <a:lnSpc>
                          <a:spcPct val="115000"/>
                        </a:lnSpc>
                        <a:spcBef>
                          <a:spcPts val="0"/>
                        </a:spcBef>
                        <a:spcAft>
                          <a:spcPts val="0"/>
                        </a:spcAft>
                      </a:pPr>
                      <a:r>
                        <a:rPr lang="en-US" sz="1800" spc="-5" dirty="0">
                          <a:effectLst/>
                        </a:rPr>
                        <a:t>Reference</a:t>
                      </a:r>
                      <a:r>
                        <a:rPr lang="en-US" sz="1800" spc="-295" dirty="0">
                          <a:effectLst/>
                        </a:rPr>
                        <a:t> </a:t>
                      </a:r>
                      <a:r>
                        <a:rPr lang="en-US" sz="1800" dirty="0">
                          <a:effectLst/>
                        </a:rPr>
                        <a:t>Name</a:t>
                      </a:r>
                      <a:endParaRPr lang="en-US" sz="18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0" marR="0">
                        <a:spcBef>
                          <a:spcPts val="55"/>
                        </a:spcBef>
                        <a:spcAft>
                          <a:spcPts val="0"/>
                        </a:spcAft>
                      </a:pPr>
                      <a:r>
                        <a:rPr lang="en-US" sz="1800" dirty="0">
                          <a:effectLst/>
                        </a:rPr>
                        <a:t> </a:t>
                      </a:r>
                    </a:p>
                    <a:p>
                      <a:pPr marL="423545" marR="236855" indent="-161925">
                        <a:lnSpc>
                          <a:spcPct val="115000"/>
                        </a:lnSpc>
                        <a:spcBef>
                          <a:spcPts val="0"/>
                        </a:spcBef>
                        <a:spcAft>
                          <a:spcPts val="0"/>
                        </a:spcAft>
                      </a:pPr>
                      <a:r>
                        <a:rPr lang="en-US" sz="1800" dirty="0">
                          <a:effectLst/>
                        </a:rPr>
                        <a:t>Seed</a:t>
                      </a:r>
                      <a:r>
                        <a:rPr lang="en-US" sz="1800" spc="-40" dirty="0">
                          <a:effectLst/>
                        </a:rPr>
                        <a:t> </a:t>
                      </a:r>
                      <a:r>
                        <a:rPr lang="en-US" sz="1800" dirty="0">
                          <a:effectLst/>
                        </a:rPr>
                        <a:t>Idea/</a:t>
                      </a:r>
                      <a:r>
                        <a:rPr lang="en-US" sz="1800" spc="-35" dirty="0">
                          <a:effectLst/>
                        </a:rPr>
                        <a:t> </a:t>
                      </a:r>
                      <a:r>
                        <a:rPr lang="en-US" sz="1800" dirty="0">
                          <a:effectLst/>
                        </a:rPr>
                        <a:t>Work</a:t>
                      </a:r>
                      <a:r>
                        <a:rPr lang="en-US" sz="1800" spc="-290" dirty="0">
                          <a:effectLst/>
                        </a:rPr>
                        <a:t> </a:t>
                      </a:r>
                      <a:r>
                        <a:rPr lang="en-US" sz="1800" dirty="0">
                          <a:effectLst/>
                        </a:rPr>
                        <a:t>description</a:t>
                      </a:r>
                      <a:endParaRPr lang="en-US" sz="18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0" marR="0">
                        <a:spcBef>
                          <a:spcPts val="55"/>
                        </a:spcBef>
                        <a:spcAft>
                          <a:spcPts val="0"/>
                        </a:spcAft>
                      </a:pPr>
                      <a:r>
                        <a:rPr lang="en-US" sz="1800">
                          <a:effectLst/>
                        </a:rPr>
                        <a:t> </a:t>
                      </a:r>
                    </a:p>
                    <a:p>
                      <a:pPr marL="386715" marR="242570" indent="-124460">
                        <a:lnSpc>
                          <a:spcPct val="115000"/>
                        </a:lnSpc>
                        <a:spcBef>
                          <a:spcPts val="0"/>
                        </a:spcBef>
                        <a:spcAft>
                          <a:spcPts val="0"/>
                        </a:spcAft>
                      </a:pPr>
                      <a:r>
                        <a:rPr lang="en-US" sz="1800" spc="-5">
                          <a:effectLst/>
                        </a:rPr>
                        <a:t>Problems</a:t>
                      </a:r>
                      <a:r>
                        <a:rPr lang="en-US" sz="1800" spc="-295">
                          <a:effectLst/>
                        </a:rPr>
                        <a:t> </a:t>
                      </a:r>
                      <a:r>
                        <a:rPr lang="en-US" sz="1800">
                          <a:effectLst/>
                        </a:rPr>
                        <a:t>found</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0" marR="0">
                        <a:spcBef>
                          <a:spcPts val="55"/>
                        </a:spcBef>
                        <a:spcAft>
                          <a:spcPts val="0"/>
                        </a:spcAft>
                      </a:pPr>
                      <a:r>
                        <a:rPr lang="en-US" sz="1800" dirty="0">
                          <a:effectLst/>
                        </a:rPr>
                        <a:t> </a:t>
                      </a:r>
                    </a:p>
                    <a:p>
                      <a:pPr marL="317500" marR="212725" indent="-93345">
                        <a:lnSpc>
                          <a:spcPct val="115000"/>
                        </a:lnSpc>
                        <a:spcBef>
                          <a:spcPts val="0"/>
                        </a:spcBef>
                        <a:spcAft>
                          <a:spcPts val="0"/>
                        </a:spcAft>
                      </a:pPr>
                      <a:r>
                        <a:rPr lang="en-US" sz="1800" b="1" dirty="0">
                          <a:effectLst/>
                          <a:latin typeface="Arial" panose="020B0604020202020204" pitchFamily="34" charset="0"/>
                          <a:ea typeface="Arial" panose="020B0604020202020204" pitchFamily="34" charset="0"/>
                          <a:cs typeface="Times New Roman" panose="02020603050405020304" pitchFamily="18" charset="0"/>
                        </a:rPr>
                        <a:t>Future </a:t>
                      </a:r>
                      <a:r>
                        <a:rPr lang="en-US" sz="1800" b="1" dirty="0" err="1">
                          <a:effectLst/>
                          <a:latin typeface="Arial" panose="020B0604020202020204" pitchFamily="34" charset="0"/>
                          <a:ea typeface="Arial" panose="020B0604020202020204" pitchFamily="34" charset="0"/>
                          <a:cs typeface="Times New Roman" panose="02020603050405020304" pitchFamily="18" charset="0"/>
                        </a:rPr>
                        <a:t>sco</a:t>
                      </a:r>
                      <a:r>
                        <a:rPr lang="en-US" sz="1800" b="1" dirty="0">
                          <a:effectLst/>
                          <a:latin typeface="Arial" panose="020B0604020202020204" pitchFamily="34" charset="0"/>
                          <a:ea typeface="Arial" panose="020B0604020202020204" pitchFamily="34" charset="0"/>
                          <a:cs typeface="Times New Roman" panose="02020603050405020304" pitchFamily="18" charset="0"/>
                        </a:rPr>
                        <a:t>.</a:t>
                      </a:r>
                    </a:p>
                  </a:txBody>
                  <a:tcPr marL="0" marR="0" marT="0" marB="0"/>
                </a:tc>
                <a:extLst>
                  <a:ext uri="{0D108BD9-81ED-4DB2-BD59-A6C34878D82A}">
                    <a16:rowId xmlns:a16="http://schemas.microsoft.com/office/drawing/2014/main" val="3946837200"/>
                  </a:ext>
                </a:extLst>
              </a:tr>
              <a:tr h="1708554">
                <a:tc>
                  <a:txBody>
                    <a:bodyPr/>
                    <a:lstStyle/>
                    <a:p>
                      <a:pPr marL="0" marR="0">
                        <a:spcBef>
                          <a:spcPts val="5"/>
                        </a:spcBef>
                        <a:spcAft>
                          <a:spcPts val="0"/>
                        </a:spcAft>
                      </a:pPr>
                      <a:r>
                        <a:rPr lang="en-US" sz="1800">
                          <a:effectLst/>
                        </a:rPr>
                        <a:t> </a:t>
                      </a:r>
                    </a:p>
                    <a:p>
                      <a:pPr marL="260985" marR="0">
                        <a:spcBef>
                          <a:spcPts val="0"/>
                        </a:spcBef>
                        <a:spcAft>
                          <a:spcPts val="0"/>
                        </a:spcAft>
                      </a:pPr>
                      <a:r>
                        <a:rPr lang="en-US" sz="1800">
                          <a:effectLst/>
                        </a:rPr>
                        <a:t>1</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0" marR="0">
                        <a:spcBef>
                          <a:spcPts val="0"/>
                        </a:spcBef>
                        <a:spcAft>
                          <a:spcPts val="0"/>
                        </a:spcAft>
                      </a:pPr>
                      <a:r>
                        <a:rPr lang="en-US" sz="1800" dirty="0"/>
                        <a:t>CNN model Design of Plant Recognition Based on TensorFlow Framework</a:t>
                      </a:r>
                      <a:endParaRPr lang="en-US" sz="18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0" marR="0">
                        <a:spcBef>
                          <a:spcPts val="0"/>
                        </a:spcBef>
                        <a:spcAft>
                          <a:spcPts val="0"/>
                        </a:spcAft>
                      </a:pPr>
                      <a:r>
                        <a:rPr lang="en-US" sz="1800" dirty="0"/>
                        <a:t>This research study uses Convolutional Neural Networks (CNN) with the TensorFlow framework in Python to identify plant species based on leaf images.</a:t>
                      </a:r>
                      <a:endParaRPr lang="en-US" sz="18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0" marR="0">
                        <a:spcBef>
                          <a:spcPts val="0"/>
                        </a:spcBef>
                        <a:spcAft>
                          <a:spcPts val="0"/>
                        </a:spcAft>
                      </a:pPr>
                      <a:r>
                        <a:rPr lang="en-US" sz="1800" dirty="0">
                          <a:effectLst/>
                        </a:rPr>
                        <a:t> </a:t>
                      </a:r>
                      <a:r>
                        <a:rPr lang="en-US" sz="1800" dirty="0"/>
                        <a:t>Variability in Leaf Data: Handling variations in leaf data, such as different species, lighting conditions, and leaf shapes.</a:t>
                      </a:r>
                      <a:endParaRPr lang="en-US" sz="18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0" marR="0">
                        <a:spcBef>
                          <a:spcPts val="0"/>
                        </a:spcBef>
                        <a:spcAft>
                          <a:spcPts val="0"/>
                        </a:spcAft>
                      </a:pPr>
                      <a:r>
                        <a:rPr lang="en-US" sz="1800" dirty="0">
                          <a:effectLst/>
                        </a:rPr>
                        <a:t> </a:t>
                      </a:r>
                      <a:r>
                        <a:rPr lang="en-US" sz="1800" b="0" dirty="0"/>
                        <a:t>Field Applications: Implementing the model in real-world field applications, such as mobile apps or handheld devices</a:t>
                      </a:r>
                      <a:endParaRPr lang="en-US" sz="1800" b="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extLst>
                  <a:ext uri="{0D108BD9-81ED-4DB2-BD59-A6C34878D82A}">
                    <a16:rowId xmlns:a16="http://schemas.microsoft.com/office/drawing/2014/main" val="3592241864"/>
                  </a:ext>
                </a:extLst>
              </a:tr>
              <a:tr h="1708554">
                <a:tc>
                  <a:txBody>
                    <a:bodyPr/>
                    <a:lstStyle/>
                    <a:p>
                      <a:pPr marL="0" marR="0">
                        <a:spcBef>
                          <a:spcPts val="0"/>
                        </a:spcBef>
                        <a:spcAft>
                          <a:spcPts val="0"/>
                        </a:spcAft>
                      </a:pPr>
                      <a:r>
                        <a:rPr lang="en-US" sz="1800">
                          <a:effectLst/>
                        </a:rPr>
                        <a:t> </a:t>
                      </a:r>
                    </a:p>
                    <a:p>
                      <a:pPr marL="260985" marR="0">
                        <a:spcBef>
                          <a:spcPts val="0"/>
                        </a:spcBef>
                        <a:spcAft>
                          <a:spcPts val="0"/>
                        </a:spcAft>
                      </a:pPr>
                      <a:r>
                        <a:rPr lang="en-US" sz="1800">
                          <a:effectLst/>
                        </a:rPr>
                        <a:t>2</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0" marR="0">
                        <a:spcBef>
                          <a:spcPts val="0"/>
                        </a:spcBef>
                        <a:spcAft>
                          <a:spcPts val="0"/>
                        </a:spcAft>
                      </a:pPr>
                      <a:r>
                        <a:rPr lang="en-US" sz="1800" dirty="0">
                          <a:effectLst/>
                        </a:rPr>
                        <a:t> </a:t>
                      </a:r>
                      <a:r>
                        <a:rPr lang="en-US" sz="1800" dirty="0"/>
                        <a:t>Study on the application of TensorFlow compression Techniques to Human Activity Recognition</a:t>
                      </a:r>
                      <a:endParaRPr lang="en-US" sz="18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solidFill>
                      <a:schemeClr val="tx2">
                        <a:lumMod val="20000"/>
                        <a:lumOff val="80000"/>
                      </a:schemeClr>
                    </a:solidFill>
                  </a:tcPr>
                </a:tc>
                <a:tc>
                  <a:txBody>
                    <a:bodyPr/>
                    <a:lstStyle/>
                    <a:p>
                      <a:pPr marL="0" marR="0">
                        <a:spcBef>
                          <a:spcPts val="0"/>
                        </a:spcBef>
                        <a:spcAft>
                          <a:spcPts val="0"/>
                        </a:spcAft>
                      </a:pPr>
                      <a:r>
                        <a:rPr lang="en-US" sz="1800" dirty="0">
                          <a:effectLst/>
                        </a:rPr>
                        <a:t> </a:t>
                      </a:r>
                      <a:r>
                        <a:rPr lang="en-US" sz="1800" dirty="0"/>
                        <a:t>This research paper delves into the practical application of TensorFlow compression techniques in the domain of Human Activity Recognition (HAR)</a:t>
                      </a:r>
                      <a:endParaRPr lang="en-US" sz="18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0" marR="0">
                        <a:spcBef>
                          <a:spcPts val="0"/>
                        </a:spcBef>
                        <a:spcAft>
                          <a:spcPts val="0"/>
                        </a:spcAft>
                      </a:pPr>
                      <a:r>
                        <a:rPr lang="en-US" sz="1800" dirty="0"/>
                        <a:t>Loss of Information: Implementing compression techniques while avoiding the loss of critical information</a:t>
                      </a:r>
                      <a:endParaRPr lang="en-US" sz="18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0" marR="0">
                        <a:spcBef>
                          <a:spcPts val="0"/>
                        </a:spcBef>
                        <a:spcAft>
                          <a:spcPts val="0"/>
                        </a:spcAft>
                      </a:pPr>
                      <a:r>
                        <a:rPr lang="en-US" sz="1800" dirty="0">
                          <a:effectLst/>
                        </a:rPr>
                        <a:t> </a:t>
                      </a:r>
                      <a:r>
                        <a:rPr lang="en-US" sz="1800" b="0" dirty="0"/>
                        <a:t>Continuous Learning: Developing adaptive models that can continuously learn and update their recognition capabilities</a:t>
                      </a:r>
                      <a:endParaRPr lang="en-US" sz="1800" b="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solidFill>
                      <a:srgbClr val="4472C4"/>
                    </a:solidFill>
                  </a:tcPr>
                </a:tc>
                <a:extLst>
                  <a:ext uri="{0D108BD9-81ED-4DB2-BD59-A6C34878D82A}">
                    <a16:rowId xmlns:a16="http://schemas.microsoft.com/office/drawing/2014/main" val="1776409438"/>
                  </a:ext>
                </a:extLst>
              </a:tr>
              <a:tr h="2278072">
                <a:tc>
                  <a:txBody>
                    <a:bodyPr/>
                    <a:lstStyle/>
                    <a:p>
                      <a:pPr marL="0" marR="0">
                        <a:spcBef>
                          <a:spcPts val="35"/>
                        </a:spcBef>
                        <a:spcAft>
                          <a:spcPts val="0"/>
                        </a:spcAft>
                      </a:pPr>
                      <a:r>
                        <a:rPr lang="en-US" sz="1800">
                          <a:effectLst/>
                        </a:rPr>
                        <a:t> </a:t>
                      </a:r>
                    </a:p>
                    <a:p>
                      <a:pPr marL="260985" marR="0">
                        <a:spcBef>
                          <a:spcPts val="5"/>
                        </a:spcBef>
                        <a:spcAft>
                          <a:spcPts val="0"/>
                        </a:spcAft>
                      </a:pPr>
                      <a:r>
                        <a:rPr lang="en-US" sz="1800">
                          <a:effectLst/>
                        </a:rPr>
                        <a:t>3</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0" marR="0">
                        <a:spcBef>
                          <a:spcPts val="0"/>
                        </a:spcBef>
                        <a:spcAft>
                          <a:spcPts val="0"/>
                        </a:spcAft>
                      </a:pPr>
                      <a:r>
                        <a:rPr lang="en-US" sz="1800" b="0" dirty="0">
                          <a:solidFill>
                            <a:schemeClr val="tx1"/>
                          </a:solidFill>
                        </a:rPr>
                        <a:t>TensorFlow: A System for Large scale Machine learning</a:t>
                      </a:r>
                      <a:endParaRPr lang="en-US" sz="1800" b="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solidFill>
                      <a:schemeClr val="tx2">
                        <a:lumMod val="20000"/>
                        <a:lumOff val="80000"/>
                      </a:schemeClr>
                    </a:solidFill>
                  </a:tcPr>
                </a:tc>
                <a:tc>
                  <a:txBody>
                    <a:bodyPr/>
                    <a:lstStyle/>
                    <a:p>
                      <a:pPr marL="0" marR="0">
                        <a:spcBef>
                          <a:spcPts val="0"/>
                        </a:spcBef>
                        <a:spcAft>
                          <a:spcPts val="0"/>
                        </a:spcAft>
                      </a:pPr>
                      <a:r>
                        <a:rPr lang="en-US" sz="1800" dirty="0">
                          <a:solidFill>
                            <a:schemeClr val="tx1"/>
                          </a:solidFill>
                          <a:effectLst/>
                        </a:rPr>
                        <a:t> </a:t>
                      </a:r>
                      <a:r>
                        <a:rPr lang="en-US" sz="1800" b="0" dirty="0">
                          <a:solidFill>
                            <a:schemeClr val="tx1"/>
                          </a:solidFill>
                        </a:rPr>
                        <a:t>TensorFlow is a powerful machine learning system designed for large-scale and heterogeneous computing environments</a:t>
                      </a:r>
                      <a:endParaRPr lang="en-US" sz="1800" b="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solidFill>
                      <a:schemeClr val="tx2">
                        <a:lumMod val="20000"/>
                        <a:lumOff val="80000"/>
                      </a:schemeClr>
                    </a:solidFill>
                  </a:tcPr>
                </a:tc>
                <a:tc>
                  <a:txBody>
                    <a:bodyPr/>
                    <a:lstStyle/>
                    <a:p>
                      <a:pPr marL="0" marR="0">
                        <a:spcBef>
                          <a:spcPts val="0"/>
                        </a:spcBef>
                        <a:spcAft>
                          <a:spcPts val="0"/>
                        </a:spcAft>
                      </a:pPr>
                      <a:r>
                        <a:rPr lang="en-US" sz="1800" dirty="0">
                          <a:solidFill>
                            <a:schemeClr val="tx1"/>
                          </a:solidFill>
                          <a:effectLst/>
                        </a:rPr>
                        <a:t> </a:t>
                      </a:r>
                      <a:r>
                        <a:rPr lang="en-US" sz="1800" b="0" dirty="0">
                          <a:solidFill>
                            <a:schemeClr val="tx1"/>
                          </a:solidFill>
                        </a:rPr>
                        <a:t>Edge and IoT Devices: Adapting TensorFlow for deployment on edge and Internet of Things (IoT) devices, where computational resources are constrained.</a:t>
                      </a:r>
                      <a:endParaRPr lang="en-US" sz="1800" b="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solidFill>
                      <a:schemeClr val="tx2">
                        <a:lumMod val="20000"/>
                        <a:lumOff val="80000"/>
                      </a:schemeClr>
                    </a:solidFill>
                  </a:tcPr>
                </a:tc>
                <a:tc>
                  <a:txBody>
                    <a:bodyPr/>
                    <a:lstStyle/>
                    <a:p>
                      <a:pPr marL="0" marR="0">
                        <a:spcBef>
                          <a:spcPts val="0"/>
                        </a:spcBef>
                        <a:spcAft>
                          <a:spcPts val="0"/>
                        </a:spcAft>
                      </a:pPr>
                      <a:r>
                        <a:rPr lang="en-US" sz="1800" dirty="0">
                          <a:solidFill>
                            <a:schemeClr val="tx1"/>
                          </a:solidFill>
                          <a:effectLst/>
                        </a:rPr>
                        <a:t> </a:t>
                      </a:r>
                      <a:r>
                        <a:rPr lang="en-US" sz="1800" b="0" dirty="0">
                          <a:solidFill>
                            <a:schemeClr val="tx1"/>
                          </a:solidFill>
                        </a:rPr>
                        <a:t>Human-Machine Collaboration: Investigating ways to facilitate </a:t>
                      </a:r>
                      <a:r>
                        <a:rPr lang="en-US" sz="1800" b="0" dirty="0" err="1">
                          <a:solidFill>
                            <a:schemeClr val="tx1"/>
                          </a:solidFill>
                        </a:rPr>
                        <a:t>humanmachine</a:t>
                      </a:r>
                      <a:r>
                        <a:rPr lang="en-US" sz="1800" b="0" dirty="0">
                          <a:solidFill>
                            <a:schemeClr val="tx1"/>
                          </a:solidFill>
                        </a:rPr>
                        <a:t> collaboration, where TensorFlow helps humans make more informed</a:t>
                      </a:r>
                      <a:endParaRPr lang="en-US" sz="1800" b="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solidFill>
                      <a:schemeClr val="tx2">
                        <a:lumMod val="20000"/>
                        <a:lumOff val="80000"/>
                      </a:schemeClr>
                    </a:solidFill>
                  </a:tcPr>
                </a:tc>
                <a:extLst>
                  <a:ext uri="{0D108BD9-81ED-4DB2-BD59-A6C34878D82A}">
                    <a16:rowId xmlns:a16="http://schemas.microsoft.com/office/drawing/2014/main" val="2898928279"/>
                  </a:ext>
                </a:extLst>
              </a:tr>
            </a:tbl>
          </a:graphicData>
        </a:graphic>
      </p:graphicFrame>
    </p:spTree>
    <p:extLst>
      <p:ext uri="{BB962C8B-B14F-4D97-AF65-F5344CB8AC3E}">
        <p14:creationId xmlns:p14="http://schemas.microsoft.com/office/powerpoint/2010/main" val="9904725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ensorFlow - YouTube">
            <a:extLst>
              <a:ext uri="{FF2B5EF4-FFF2-40B4-BE49-F238E27FC236}">
                <a16:creationId xmlns:a16="http://schemas.microsoft.com/office/drawing/2014/main" id="{70DEE2D1-A1D8-F46D-944D-5EB1FABF91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8920" y="-231941"/>
            <a:ext cx="4468653" cy="45127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4B46817-27E0-2704-2D9D-DF62921EB1A8}"/>
              </a:ext>
            </a:extLst>
          </p:cNvPr>
          <p:cNvSpPr>
            <a:spLocks noGrp="1"/>
          </p:cNvSpPr>
          <p:nvPr>
            <p:ph type="ctrTitle"/>
          </p:nvPr>
        </p:nvSpPr>
        <p:spPr>
          <a:xfrm>
            <a:off x="1524000" y="1482035"/>
            <a:ext cx="9144000" cy="1143000"/>
          </a:xfrm>
        </p:spPr>
        <p:txBody>
          <a:bodyPr/>
          <a:lstStyle/>
          <a:p>
            <a:r>
              <a:rPr lang="en-US" dirty="0">
                <a:solidFill>
                  <a:schemeClr val="accent2">
                    <a:lumMod val="50000"/>
                  </a:schemeClr>
                </a:solidFill>
              </a:rPr>
              <a:t>Conclusion</a:t>
            </a:r>
          </a:p>
        </p:txBody>
      </p:sp>
      <p:sp>
        <p:nvSpPr>
          <p:cNvPr id="3" name="Subtitle 2">
            <a:extLst>
              <a:ext uri="{FF2B5EF4-FFF2-40B4-BE49-F238E27FC236}">
                <a16:creationId xmlns:a16="http://schemas.microsoft.com/office/drawing/2014/main" id="{B60266EB-9ACD-8742-03A3-840780E04873}"/>
              </a:ext>
            </a:extLst>
          </p:cNvPr>
          <p:cNvSpPr>
            <a:spLocks noGrp="1"/>
          </p:cNvSpPr>
          <p:nvPr>
            <p:ph type="subTitle" idx="1"/>
          </p:nvPr>
        </p:nvSpPr>
        <p:spPr/>
        <p:txBody>
          <a:bodyPr>
            <a:normAutofit fontScale="85000" lnSpcReduction="20000"/>
          </a:bodyPr>
          <a:lstStyle/>
          <a:p>
            <a:r>
              <a:rPr lang="en-US" b="0" i="0" dirty="0">
                <a:solidFill>
                  <a:schemeClr val="accent2">
                    <a:lumMod val="75000"/>
                  </a:schemeClr>
                </a:solidFill>
                <a:effectLst/>
                <a:latin typeface="Söhne"/>
              </a:rPr>
              <a:t>In conclusion, TensorFlow has emerged as a cornerstone of modern industry and development, revolutionizing the way we approach complex tasks in areas such as artificial intelligence and machine learning. Its versatility and scalability empower organizations to harness the potential of data, enabling innovative solutions, automation, and insights that were previously unimaginable. As we navigate the ever-evolving landscape of technology and data, TensorFlow continues to be a driving force, propelling us into a future where the possibilities are limited only by our imagination.</a:t>
            </a:r>
            <a:endParaRPr lang="en-US" dirty="0">
              <a:solidFill>
                <a:schemeClr val="accent2">
                  <a:lumMod val="75000"/>
                </a:schemeClr>
              </a:solidFill>
            </a:endParaRPr>
          </a:p>
        </p:txBody>
      </p:sp>
    </p:spTree>
    <p:extLst>
      <p:ext uri="{BB962C8B-B14F-4D97-AF65-F5344CB8AC3E}">
        <p14:creationId xmlns:p14="http://schemas.microsoft.com/office/powerpoint/2010/main" val="41328266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B92215-60FA-0097-C642-B54C00A3DC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9200" y="608330"/>
            <a:ext cx="1388110" cy="138811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9" name="Picture 2" descr="TensorFlow - YouTube">
            <a:extLst>
              <a:ext uri="{FF2B5EF4-FFF2-40B4-BE49-F238E27FC236}">
                <a16:creationId xmlns:a16="http://schemas.microsoft.com/office/drawing/2014/main" id="{5EA58694-4A3E-80B8-3724-2C6E1DBDBFB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057652" y="77017"/>
            <a:ext cx="6076695" cy="613664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50800" dir="5400000" algn="ctr" rotWithShape="0">
              <a:srgbClr val="000000">
                <a:alpha val="0"/>
              </a:srgbClr>
            </a:outerShdw>
            <a:reflection stA="92000" endPos="0" dir="5400000" sy="-100000" algn="bl" rotWithShape="0"/>
          </a:effectLst>
        </p:spPr>
      </p:pic>
      <p:sp>
        <p:nvSpPr>
          <p:cNvPr id="8" name="TextBox 7">
            <a:extLst>
              <a:ext uri="{FF2B5EF4-FFF2-40B4-BE49-F238E27FC236}">
                <a16:creationId xmlns:a16="http://schemas.microsoft.com/office/drawing/2014/main" id="{B0AD988D-ACD8-5D25-8577-7A8091BC7D7E}"/>
              </a:ext>
            </a:extLst>
          </p:cNvPr>
          <p:cNvSpPr txBox="1"/>
          <p:nvPr/>
        </p:nvSpPr>
        <p:spPr>
          <a:xfrm>
            <a:off x="303355" y="77017"/>
            <a:ext cx="11512061" cy="8229753"/>
          </a:xfrm>
          <a:prstGeom prst="rect">
            <a:avLst/>
          </a:prstGeom>
          <a:noFill/>
        </p:spPr>
        <p:txBody>
          <a:bodyPr wrap="square" rtlCol="0">
            <a:spAutoFit/>
          </a:bodyPr>
          <a:lstStyle/>
          <a:p>
            <a:pPr marL="0" marR="0">
              <a:spcBef>
                <a:spcPts val="10"/>
              </a:spcBef>
              <a:spcAft>
                <a:spcPts val="0"/>
              </a:spcAft>
            </a:pPr>
            <a:r>
              <a:rPr lang="en-US" sz="2100" b="1" dirty="0">
                <a:effectLst/>
                <a:latin typeface="Calibri" panose="020F0502020204030204" pitchFamily="34" charset="0"/>
                <a:ea typeface="Calibri" panose="020F0502020204030204" pitchFamily="34" charset="0"/>
              </a:rPr>
              <a:t> </a:t>
            </a:r>
            <a:endParaRPr lang="en-US" sz="2100" dirty="0">
              <a:effectLst/>
              <a:latin typeface="Calibri" panose="020F0502020204030204" pitchFamily="34" charset="0"/>
              <a:ea typeface="Calibri" panose="020F0502020204030204" pitchFamily="34" charset="0"/>
            </a:endParaRPr>
          </a:p>
          <a:p>
            <a:pPr marL="63500" marR="0">
              <a:spcBef>
                <a:spcPts val="280"/>
              </a:spcBef>
              <a:spcAft>
                <a:spcPts val="0"/>
              </a:spcAft>
            </a:pPr>
            <a:r>
              <a:rPr lang="en-US" sz="2100" b="1" dirty="0">
                <a:solidFill>
                  <a:schemeClr val="accent2">
                    <a:lumMod val="75000"/>
                  </a:schemeClr>
                </a:solidFill>
                <a:effectLst/>
                <a:latin typeface="Calibri" panose="020F0502020204030204" pitchFamily="34" charset="0"/>
                <a:ea typeface="Calibri" panose="020F0502020204030204" pitchFamily="34" charset="0"/>
              </a:rPr>
              <a:t>Title</a:t>
            </a:r>
            <a:r>
              <a:rPr lang="en-US" sz="2100" b="1" spc="-10" dirty="0">
                <a:solidFill>
                  <a:schemeClr val="accent2">
                    <a:lumMod val="75000"/>
                  </a:schemeClr>
                </a:solidFill>
                <a:effectLst/>
                <a:latin typeface="Calibri" panose="020F0502020204030204" pitchFamily="34" charset="0"/>
                <a:ea typeface="Calibri" panose="020F0502020204030204" pitchFamily="34" charset="0"/>
              </a:rPr>
              <a:t> </a:t>
            </a:r>
            <a:r>
              <a:rPr lang="en-US" sz="2100" b="1" dirty="0">
                <a:solidFill>
                  <a:schemeClr val="accent2">
                    <a:lumMod val="75000"/>
                  </a:schemeClr>
                </a:solidFill>
                <a:effectLst/>
                <a:latin typeface="Calibri" panose="020F0502020204030204" pitchFamily="34" charset="0"/>
                <a:ea typeface="Calibri" panose="020F0502020204030204" pitchFamily="34" charset="0"/>
              </a:rPr>
              <a:t>of</a:t>
            </a:r>
            <a:r>
              <a:rPr lang="en-US" sz="2100" b="1" spc="-15" dirty="0">
                <a:solidFill>
                  <a:schemeClr val="accent2">
                    <a:lumMod val="75000"/>
                  </a:schemeClr>
                </a:solidFill>
                <a:effectLst/>
                <a:latin typeface="Calibri" panose="020F0502020204030204" pitchFamily="34" charset="0"/>
                <a:ea typeface="Calibri" panose="020F0502020204030204" pitchFamily="34" charset="0"/>
              </a:rPr>
              <a:t> </a:t>
            </a:r>
            <a:r>
              <a:rPr lang="en-US" sz="2100" b="1" dirty="0">
                <a:solidFill>
                  <a:schemeClr val="accent2">
                    <a:lumMod val="75000"/>
                  </a:schemeClr>
                </a:solidFill>
                <a:effectLst/>
                <a:latin typeface="Calibri" panose="020F0502020204030204" pitchFamily="34" charset="0"/>
                <a:ea typeface="Calibri" panose="020F0502020204030204" pitchFamily="34" charset="0"/>
              </a:rPr>
              <a:t>the</a:t>
            </a:r>
            <a:r>
              <a:rPr lang="en-US" sz="2100" b="1" spc="-15" dirty="0">
                <a:solidFill>
                  <a:schemeClr val="accent2">
                    <a:lumMod val="75000"/>
                  </a:schemeClr>
                </a:solidFill>
                <a:effectLst/>
                <a:latin typeface="Calibri" panose="020F0502020204030204" pitchFamily="34" charset="0"/>
                <a:ea typeface="Calibri" panose="020F0502020204030204" pitchFamily="34" charset="0"/>
              </a:rPr>
              <a:t> </a:t>
            </a:r>
            <a:r>
              <a:rPr lang="en-US" sz="2100" b="1" dirty="0">
                <a:solidFill>
                  <a:schemeClr val="accent2">
                    <a:lumMod val="75000"/>
                  </a:schemeClr>
                </a:solidFill>
                <a:effectLst/>
                <a:latin typeface="Calibri" panose="020F0502020204030204" pitchFamily="34" charset="0"/>
                <a:ea typeface="Calibri" panose="020F0502020204030204" pitchFamily="34" charset="0"/>
              </a:rPr>
              <a:t>Seminar</a:t>
            </a:r>
            <a:r>
              <a:rPr lang="en-US" sz="2100" dirty="0">
                <a:effectLst/>
                <a:latin typeface="Calibri" panose="020F0502020204030204" pitchFamily="34" charset="0"/>
                <a:ea typeface="Calibri" panose="020F0502020204030204" pitchFamily="34" charset="0"/>
              </a:rPr>
              <a:t>:</a:t>
            </a:r>
            <a:r>
              <a:rPr lang="en-US" sz="2100" spc="215"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Python</a:t>
            </a:r>
            <a:r>
              <a:rPr lang="en-US" sz="2100" spc="-25"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&amp;</a:t>
            </a:r>
            <a:r>
              <a:rPr lang="en-US" sz="2100" spc="-20"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TensorFlow: The</a:t>
            </a:r>
            <a:r>
              <a:rPr lang="en-US" sz="2100" spc="-15"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Roadmap</a:t>
            </a:r>
            <a:r>
              <a:rPr lang="en-US" sz="2100" spc="-20"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to</a:t>
            </a:r>
            <a:r>
              <a:rPr lang="en-US" sz="2100" spc="-25"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Deep</a:t>
            </a:r>
            <a:r>
              <a:rPr lang="en-US" sz="2100" spc="-35"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Machine</a:t>
            </a:r>
            <a:r>
              <a:rPr lang="en-US" sz="2100" spc="-10"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Learning</a:t>
            </a:r>
            <a:r>
              <a:rPr lang="en-US" sz="2100" spc="-15"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Expertise</a:t>
            </a:r>
          </a:p>
          <a:p>
            <a:pPr marL="63500" marR="0">
              <a:spcBef>
                <a:spcPts val="915"/>
              </a:spcBef>
              <a:spcAft>
                <a:spcPts val="0"/>
              </a:spcAft>
            </a:pPr>
            <a:r>
              <a:rPr lang="en-US" sz="2100" b="1" dirty="0">
                <a:solidFill>
                  <a:schemeClr val="accent2">
                    <a:lumMod val="75000"/>
                  </a:schemeClr>
                </a:solidFill>
                <a:effectLst/>
                <a:latin typeface="Calibri" panose="020F0502020204030204" pitchFamily="34" charset="0"/>
                <a:ea typeface="Calibri" panose="020F0502020204030204" pitchFamily="34" charset="0"/>
              </a:rPr>
              <a:t>Domain:</a:t>
            </a:r>
            <a:r>
              <a:rPr lang="en-US" sz="2100" b="1" spc="-10" dirty="0">
                <a:solidFill>
                  <a:schemeClr val="accent2">
                    <a:lumMod val="75000"/>
                  </a:schemeClr>
                </a:solidFill>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Machine</a:t>
            </a:r>
            <a:r>
              <a:rPr lang="en-US" sz="2100" spc="-15"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Learning</a:t>
            </a:r>
            <a:r>
              <a:rPr lang="en-US" sz="2100" spc="-5"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and</a:t>
            </a:r>
            <a:r>
              <a:rPr lang="en-US" sz="2100" spc="-20"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Deep-Learning</a:t>
            </a:r>
          </a:p>
          <a:p>
            <a:pPr marL="63500" marR="0">
              <a:spcBef>
                <a:spcPts val="900"/>
              </a:spcBef>
              <a:spcAft>
                <a:spcPts val="0"/>
              </a:spcAft>
            </a:pPr>
            <a:r>
              <a:rPr lang="en-US" sz="2100" b="1" dirty="0">
                <a:solidFill>
                  <a:schemeClr val="accent2">
                    <a:lumMod val="75000"/>
                  </a:schemeClr>
                </a:solidFill>
                <a:effectLst/>
                <a:latin typeface="Calibri" panose="020F0502020204030204" pitchFamily="34" charset="0"/>
                <a:ea typeface="Calibri" panose="020F0502020204030204" pitchFamily="34" charset="0"/>
              </a:rPr>
              <a:t>References:</a:t>
            </a:r>
            <a:r>
              <a:rPr lang="en-US" sz="2100" b="1" spc="-25" dirty="0">
                <a:solidFill>
                  <a:schemeClr val="accent2">
                    <a:lumMod val="75000"/>
                  </a:schemeClr>
                </a:solidFill>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(min</a:t>
            </a:r>
            <a:r>
              <a:rPr lang="en-US" sz="2100" spc="-25"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10)</a:t>
            </a:r>
          </a:p>
          <a:p>
            <a:pPr marL="342900" marR="0" lvl="0" indent="-342900">
              <a:spcBef>
                <a:spcPts val="915"/>
              </a:spcBef>
              <a:spcAft>
                <a:spcPts val="0"/>
              </a:spcAft>
              <a:buSzPts val="1100"/>
              <a:buFont typeface="Symbol" panose="05050102010706020507" pitchFamily="18" charset="2"/>
              <a:buChar char=""/>
              <a:tabLst>
                <a:tab pos="977265" algn="l"/>
                <a:tab pos="977900" algn="l"/>
              </a:tabLst>
            </a:pPr>
            <a:r>
              <a:rPr lang="en-US" sz="2100" b="1" kern="0" dirty="0">
                <a:effectLst/>
                <a:latin typeface="Calibri" panose="020F0502020204030204" pitchFamily="34" charset="0"/>
                <a:ea typeface="Symbol" panose="05050102010706020507" pitchFamily="18" charset="2"/>
                <a:cs typeface="Symbol" panose="05050102010706020507" pitchFamily="18" charset="2"/>
              </a:rPr>
              <a:t>List</a:t>
            </a:r>
            <a:r>
              <a:rPr lang="en-US" sz="2100" b="1" kern="0" spc="-35" dirty="0">
                <a:effectLst/>
                <a:latin typeface="Calibri" panose="020F0502020204030204" pitchFamily="34" charset="0"/>
                <a:ea typeface="Symbol" panose="05050102010706020507" pitchFamily="18" charset="2"/>
                <a:cs typeface="Symbol" panose="05050102010706020507" pitchFamily="18" charset="2"/>
              </a:rPr>
              <a:t> </a:t>
            </a:r>
            <a:r>
              <a:rPr lang="en-US" sz="2100" b="1" kern="0" dirty="0">
                <a:effectLst/>
                <a:latin typeface="Calibri" panose="020F0502020204030204" pitchFamily="34" charset="0"/>
                <a:ea typeface="Symbol" panose="05050102010706020507" pitchFamily="18" charset="2"/>
                <a:cs typeface="Symbol" panose="05050102010706020507" pitchFamily="18" charset="2"/>
              </a:rPr>
              <a:t>of</a:t>
            </a:r>
            <a:r>
              <a:rPr lang="en-US" sz="2100" b="1" kern="0" spc="-25" dirty="0">
                <a:effectLst/>
                <a:latin typeface="Calibri" panose="020F0502020204030204" pitchFamily="34" charset="0"/>
                <a:ea typeface="Symbol" panose="05050102010706020507" pitchFamily="18" charset="2"/>
                <a:cs typeface="Symbol" panose="05050102010706020507" pitchFamily="18" charset="2"/>
              </a:rPr>
              <a:t> </a:t>
            </a:r>
            <a:r>
              <a:rPr lang="en-US" sz="2100" b="1" kern="0" dirty="0">
                <a:effectLst/>
                <a:latin typeface="Calibri" panose="020F0502020204030204" pitchFamily="34" charset="0"/>
                <a:ea typeface="Symbol" panose="05050102010706020507" pitchFamily="18" charset="2"/>
                <a:cs typeface="Symbol" panose="05050102010706020507" pitchFamily="18" charset="2"/>
              </a:rPr>
              <a:t>References</a:t>
            </a:r>
          </a:p>
          <a:p>
            <a:pPr marL="742950" marR="67310" lvl="1" indent="-285750">
              <a:lnSpc>
                <a:spcPct val="107000"/>
              </a:lnSpc>
              <a:spcBef>
                <a:spcPts val="95"/>
              </a:spcBef>
              <a:spcAft>
                <a:spcPts val="0"/>
              </a:spcAft>
              <a:buSzPts val="1100"/>
              <a:buFont typeface="Calibri" panose="020F0502020204030204" pitchFamily="34" charset="0"/>
              <a:buAutoNum type="arabicPeriod"/>
              <a:tabLst>
                <a:tab pos="1836420" algn="l"/>
              </a:tabLst>
            </a:pPr>
            <a:r>
              <a:rPr lang="en-US" sz="2100" dirty="0" err="1">
                <a:effectLst/>
                <a:latin typeface="Calibri" panose="020F0502020204030204" pitchFamily="34" charset="0"/>
                <a:ea typeface="Calibri" panose="020F0502020204030204" pitchFamily="34" charset="0"/>
              </a:rPr>
              <a:t>Qifei</a:t>
            </a:r>
            <a:r>
              <a:rPr lang="en-US" sz="2100" spc="-35"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Dong,</a:t>
            </a:r>
            <a:r>
              <a:rPr lang="en-US" sz="2100" spc="-30" dirty="0">
                <a:effectLst/>
                <a:latin typeface="Calibri" panose="020F0502020204030204" pitchFamily="34" charset="0"/>
                <a:ea typeface="Calibri" panose="020F0502020204030204" pitchFamily="34" charset="0"/>
              </a:rPr>
              <a:t> </a:t>
            </a:r>
            <a:r>
              <a:rPr lang="en-US" sz="2100" dirty="0" err="1">
                <a:effectLst/>
                <a:latin typeface="Calibri" panose="020F0502020204030204" pitchFamily="34" charset="0"/>
                <a:ea typeface="Calibri" panose="020F0502020204030204" pitchFamily="34" charset="0"/>
              </a:rPr>
              <a:t>Xiaoyi</a:t>
            </a:r>
            <a:r>
              <a:rPr lang="en-US" sz="2100" spc="-25"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Zhang</a:t>
            </a:r>
            <a:r>
              <a:rPr lang="en-US" sz="2100" b="1" dirty="0">
                <a:effectLst/>
                <a:latin typeface="Calibri" panose="020F0502020204030204" pitchFamily="34" charset="0"/>
                <a:ea typeface="Calibri" panose="020F0502020204030204" pitchFamily="34" charset="0"/>
              </a:rPr>
              <a:t>,”</a:t>
            </a:r>
            <a:r>
              <a:rPr lang="en-US" sz="2100" b="1" spc="-30"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Improving</a:t>
            </a:r>
            <a:r>
              <a:rPr lang="en-US" sz="2100" b="1" spc="-30"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the</a:t>
            </a:r>
            <a:r>
              <a:rPr lang="en-US" sz="2100" b="1" spc="-25"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Accuracy</a:t>
            </a:r>
            <a:r>
              <a:rPr lang="en-US" sz="2100" b="1" spc="-25"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of</a:t>
            </a:r>
            <a:r>
              <a:rPr lang="en-US" sz="2100" b="1" spc="-30"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Progress</a:t>
            </a:r>
            <a:r>
              <a:rPr lang="en-US" sz="2100" b="1" spc="-15"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Indication</a:t>
            </a:r>
            <a:r>
              <a:rPr lang="en-US" sz="2100" b="1" spc="-235"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for</a:t>
            </a:r>
            <a:r>
              <a:rPr lang="en-US" sz="2100" b="1" spc="-10"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constructing</a:t>
            </a:r>
            <a:r>
              <a:rPr lang="en-US" sz="2100" b="1" spc="10"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Deep</a:t>
            </a:r>
            <a:r>
              <a:rPr lang="en-US" sz="2100" b="1" spc="-5"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Learning</a:t>
            </a:r>
            <a:r>
              <a:rPr lang="en-US" sz="2100" b="1" spc="-5"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Models”, </a:t>
            </a:r>
            <a:r>
              <a:rPr lang="en-US" sz="2100" dirty="0">
                <a:effectLst/>
                <a:latin typeface="Calibri" panose="020F0502020204030204" pitchFamily="34" charset="0"/>
                <a:ea typeface="Calibri" panose="020F0502020204030204" pitchFamily="34" charset="0"/>
              </a:rPr>
              <a:t>IEEE</a:t>
            </a:r>
            <a:r>
              <a:rPr lang="en-US" sz="2100" spc="-15"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May</a:t>
            </a:r>
            <a:r>
              <a:rPr lang="en-US" sz="2100" spc="-20"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2022’</a:t>
            </a:r>
          </a:p>
          <a:p>
            <a:pPr marL="742950" marR="0" lvl="1" indent="-285750">
              <a:spcBef>
                <a:spcPts val="0"/>
              </a:spcBef>
              <a:spcAft>
                <a:spcPts val="0"/>
              </a:spcAft>
              <a:buSzPts val="1100"/>
              <a:buFont typeface="Calibri" panose="020F0502020204030204" pitchFamily="34" charset="0"/>
              <a:buAutoNum type="arabicPeriod"/>
              <a:tabLst>
                <a:tab pos="1867535" algn="l"/>
                <a:tab pos="1868170" algn="l"/>
              </a:tabLst>
            </a:pPr>
            <a:r>
              <a:rPr lang="en-US" sz="2100" dirty="0">
                <a:effectLst/>
                <a:latin typeface="Calibri" panose="020F0502020204030204" pitchFamily="34" charset="0"/>
                <a:ea typeface="Calibri" panose="020F0502020204030204" pitchFamily="34" charset="0"/>
              </a:rPr>
              <a:t>Karthik</a:t>
            </a:r>
            <a:r>
              <a:rPr lang="en-US" sz="2100" spc="-50" dirty="0">
                <a:effectLst/>
                <a:latin typeface="Calibri" panose="020F0502020204030204" pitchFamily="34" charset="0"/>
                <a:ea typeface="Calibri" panose="020F0502020204030204" pitchFamily="34" charset="0"/>
              </a:rPr>
              <a:t> </a:t>
            </a:r>
            <a:r>
              <a:rPr lang="en-US" sz="2100" dirty="0" err="1">
                <a:effectLst/>
                <a:latin typeface="Calibri" panose="020F0502020204030204" pitchFamily="34" charset="0"/>
                <a:ea typeface="Calibri" panose="020F0502020204030204" pitchFamily="34" charset="0"/>
              </a:rPr>
              <a:t>Pattabiraman</a:t>
            </a:r>
            <a:r>
              <a:rPr lang="en-US" sz="2100" dirty="0">
                <a:effectLst/>
                <a:latin typeface="Calibri" panose="020F0502020204030204" pitchFamily="34" charset="0"/>
                <a:ea typeface="Calibri" panose="020F0502020204030204" pitchFamily="34" charset="0"/>
              </a:rPr>
              <a:t>,</a:t>
            </a:r>
            <a:r>
              <a:rPr lang="en-US" sz="2100" spc="-35"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Senior</a:t>
            </a:r>
            <a:r>
              <a:rPr lang="en-US" sz="2100" spc="-55"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Member,</a:t>
            </a:r>
            <a:r>
              <a:rPr lang="en-US" sz="2100" spc="-40"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IEEE,</a:t>
            </a:r>
            <a:r>
              <a:rPr lang="en-US" sz="2100" spc="-35"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and</a:t>
            </a:r>
            <a:r>
              <a:rPr lang="en-US" sz="2100" spc="-40"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Nathan</a:t>
            </a:r>
            <a:r>
              <a:rPr lang="en-US" sz="2100" spc="-50" dirty="0">
                <a:effectLst/>
                <a:latin typeface="Calibri" panose="020F0502020204030204" pitchFamily="34" charset="0"/>
                <a:ea typeface="Calibri" panose="020F0502020204030204" pitchFamily="34" charset="0"/>
              </a:rPr>
              <a:t> </a:t>
            </a:r>
            <a:r>
              <a:rPr lang="en-US" sz="2100" dirty="0" err="1">
                <a:effectLst/>
                <a:latin typeface="Calibri" panose="020F0502020204030204" pitchFamily="34" charset="0"/>
                <a:ea typeface="Calibri" panose="020F0502020204030204" pitchFamily="34" charset="0"/>
              </a:rPr>
              <a:t>Debardeleben</a:t>
            </a:r>
            <a:r>
              <a:rPr lang="en-US" sz="2100" b="1" spc="-5" dirty="0" err="1">
                <a:effectLst/>
                <a:latin typeface="Calibri" panose="020F0502020204030204" pitchFamily="34" charset="0"/>
                <a:ea typeface="Calibri" panose="020F0502020204030204" pitchFamily="34" charset="0"/>
              </a:rPr>
              <a:t>“Fault</a:t>
            </a:r>
            <a:r>
              <a:rPr lang="en-US" sz="2100" b="1" spc="-60" dirty="0">
                <a:effectLst/>
                <a:latin typeface="Calibri" panose="020F0502020204030204" pitchFamily="34" charset="0"/>
                <a:ea typeface="Calibri" panose="020F0502020204030204" pitchFamily="34" charset="0"/>
              </a:rPr>
              <a:t> </a:t>
            </a:r>
            <a:r>
              <a:rPr lang="en-US" sz="2100" b="1" spc="-5" dirty="0">
                <a:effectLst/>
                <a:latin typeface="Calibri" panose="020F0502020204030204" pitchFamily="34" charset="0"/>
                <a:ea typeface="Calibri" panose="020F0502020204030204" pitchFamily="34" charset="0"/>
              </a:rPr>
              <a:t>Injection</a:t>
            </a:r>
            <a:r>
              <a:rPr lang="en-US" sz="2100" b="1" spc="-40"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for</a:t>
            </a:r>
            <a:r>
              <a:rPr lang="en-US" sz="2100" b="1" spc="-45"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TensorFlow</a:t>
            </a:r>
            <a:r>
              <a:rPr lang="en-US" sz="2100" b="1" spc="-40"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Applications”,</a:t>
            </a:r>
            <a:r>
              <a:rPr lang="en-US" sz="2100" b="1" spc="-45"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July/August</a:t>
            </a:r>
            <a:r>
              <a:rPr lang="en-US" sz="2100" spc="-40"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2023</a:t>
            </a:r>
          </a:p>
          <a:p>
            <a:pPr marL="742950" marR="186055" lvl="1" indent="-285750">
              <a:lnSpc>
                <a:spcPct val="107000"/>
              </a:lnSpc>
              <a:spcBef>
                <a:spcPts val="0"/>
              </a:spcBef>
              <a:spcAft>
                <a:spcPts val="0"/>
              </a:spcAft>
              <a:buSzPts val="1100"/>
              <a:buFont typeface="Calibri" panose="020F0502020204030204" pitchFamily="34" charset="0"/>
              <a:buAutoNum type="arabicPeriod"/>
              <a:tabLst>
                <a:tab pos="1836420" algn="l"/>
              </a:tabLst>
            </a:pPr>
            <a:r>
              <a:rPr lang="en-US" sz="2100" dirty="0" err="1">
                <a:effectLst/>
                <a:latin typeface="Calibri" panose="020F0502020204030204" pitchFamily="34" charset="0"/>
                <a:ea typeface="Calibri" panose="020F0502020204030204" pitchFamily="34" charset="0"/>
              </a:rPr>
              <a:t>Arjya</a:t>
            </a:r>
            <a:r>
              <a:rPr lang="en-US" sz="2100" spc="-20"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Das,</a:t>
            </a:r>
            <a:r>
              <a:rPr lang="en-US" sz="2100" spc="-25"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Mohammad</a:t>
            </a:r>
            <a:r>
              <a:rPr lang="en-US" sz="2100" spc="-25"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Ansari,</a:t>
            </a:r>
            <a:r>
              <a:rPr lang="en-US" sz="2100" spc="-15"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Rohini</a:t>
            </a:r>
            <a:r>
              <a:rPr lang="en-US" sz="2100" spc="-15" dirty="0">
                <a:effectLst/>
                <a:latin typeface="Calibri" panose="020F0502020204030204" pitchFamily="34" charset="0"/>
                <a:ea typeface="Calibri" panose="020F0502020204030204" pitchFamily="34" charset="0"/>
              </a:rPr>
              <a:t> </a:t>
            </a:r>
            <a:r>
              <a:rPr lang="en-US" sz="2100" dirty="0" err="1">
                <a:effectLst/>
                <a:latin typeface="Calibri" panose="020F0502020204030204" pitchFamily="34" charset="0"/>
                <a:ea typeface="Calibri" panose="020F0502020204030204" pitchFamily="34" charset="0"/>
              </a:rPr>
              <a:t>Basak</a:t>
            </a:r>
            <a:r>
              <a:rPr lang="en-US" sz="2100" spc="-20"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,IEEE</a:t>
            </a:r>
            <a:r>
              <a:rPr lang="en-US" sz="2100" b="1" dirty="0">
                <a:effectLst/>
                <a:latin typeface="Calibri" panose="020F0502020204030204" pitchFamily="34" charset="0"/>
                <a:ea typeface="Calibri" panose="020F0502020204030204" pitchFamily="34" charset="0"/>
              </a:rPr>
              <a:t>,”</a:t>
            </a:r>
            <a:r>
              <a:rPr lang="en-US" sz="2100" b="1" spc="-30"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Covid-19</a:t>
            </a:r>
            <a:r>
              <a:rPr lang="en-US" sz="2100" b="1" spc="-25"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Face</a:t>
            </a:r>
            <a:r>
              <a:rPr lang="en-US" sz="2100" b="1" spc="-25"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Mask</a:t>
            </a:r>
            <a:r>
              <a:rPr lang="en-US" sz="2100" b="1" spc="-235"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Detection</a:t>
            </a:r>
            <a:r>
              <a:rPr lang="en-US" sz="2100" b="1" spc="-15"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Using</a:t>
            </a:r>
            <a:r>
              <a:rPr lang="en-US" sz="2100" b="1" spc="-20" dirty="0">
                <a:effectLst/>
                <a:latin typeface="Calibri" panose="020F0502020204030204" pitchFamily="34" charset="0"/>
                <a:ea typeface="Calibri" panose="020F0502020204030204" pitchFamily="34" charset="0"/>
              </a:rPr>
              <a:t> </a:t>
            </a:r>
            <a:r>
              <a:rPr lang="en-US" sz="2100" b="1" dirty="0" err="1">
                <a:effectLst/>
                <a:latin typeface="Calibri" panose="020F0502020204030204" pitchFamily="34" charset="0"/>
                <a:ea typeface="Calibri" panose="020F0502020204030204" pitchFamily="34" charset="0"/>
              </a:rPr>
              <a:t>Tensorﬂow</a:t>
            </a:r>
            <a:r>
              <a:rPr lang="en-US" sz="2100" b="1" dirty="0">
                <a:effectLst/>
                <a:latin typeface="Calibri" panose="020F0502020204030204" pitchFamily="34" charset="0"/>
                <a:ea typeface="Calibri" panose="020F0502020204030204" pitchFamily="34" charset="0"/>
              </a:rPr>
              <a:t>,</a:t>
            </a:r>
            <a:r>
              <a:rPr lang="en-US" sz="2100" b="1" spc="-20" dirty="0">
                <a:effectLst/>
                <a:latin typeface="Calibri" panose="020F0502020204030204" pitchFamily="34" charset="0"/>
                <a:ea typeface="Calibri" panose="020F0502020204030204" pitchFamily="34" charset="0"/>
              </a:rPr>
              <a:t> </a:t>
            </a:r>
            <a:r>
              <a:rPr lang="en-US" sz="2100" b="1" dirty="0" err="1">
                <a:effectLst/>
                <a:latin typeface="Calibri" panose="020F0502020204030204" pitchFamily="34" charset="0"/>
                <a:ea typeface="Calibri" panose="020F0502020204030204" pitchFamily="34" charset="0"/>
              </a:rPr>
              <a:t>Keras</a:t>
            </a:r>
            <a:r>
              <a:rPr lang="en-US" sz="2100" b="1" spc="-10"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and</a:t>
            </a:r>
            <a:r>
              <a:rPr lang="en-US" sz="2100" b="1" spc="-20"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OpenCV”</a:t>
            </a:r>
            <a:r>
              <a:rPr lang="en-US" sz="2100" b="1" spc="-20"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a:t>
            </a:r>
            <a:r>
              <a:rPr lang="en-US" sz="2100" b="1" spc="-20"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March</a:t>
            </a:r>
            <a:r>
              <a:rPr lang="en-US" sz="2100" spc="-20"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2021</a:t>
            </a:r>
          </a:p>
          <a:p>
            <a:pPr marL="742950" marR="186055" lvl="1" indent="-285750">
              <a:lnSpc>
                <a:spcPct val="107000"/>
              </a:lnSpc>
              <a:buSzPts val="1100"/>
              <a:buFont typeface="Calibri" panose="020F0502020204030204" pitchFamily="34" charset="0"/>
              <a:buAutoNum type="arabicPeriod"/>
              <a:tabLst>
                <a:tab pos="1836420" algn="l"/>
              </a:tabLst>
            </a:pPr>
            <a:r>
              <a:rPr lang="en-US" sz="2100" dirty="0">
                <a:effectLst/>
                <a:latin typeface="Calibri" panose="020F0502020204030204" pitchFamily="34" charset="0"/>
                <a:ea typeface="Calibri" panose="020F0502020204030204" pitchFamily="34" charset="0"/>
              </a:rPr>
              <a:t>Amin </a:t>
            </a:r>
            <a:r>
              <a:rPr lang="en-US" sz="2100" dirty="0" err="1">
                <a:effectLst/>
                <a:latin typeface="Calibri" panose="020F0502020204030204" pitchFamily="34" charset="0"/>
                <a:ea typeface="Calibri" panose="020F0502020204030204" pitchFamily="34" charset="0"/>
              </a:rPr>
              <a:t>Biglari</a:t>
            </a:r>
            <a:r>
              <a:rPr lang="en-US" sz="2100" dirty="0">
                <a:effectLst/>
                <a:latin typeface="Calibri" panose="020F0502020204030204" pitchFamily="34" charset="0"/>
                <a:ea typeface="Calibri" panose="020F0502020204030204" pitchFamily="34" charset="0"/>
              </a:rPr>
              <a:t> and Wei Tang ,Member IEEE</a:t>
            </a:r>
            <a:r>
              <a:rPr lang="en-US" sz="2100" b="1" dirty="0">
                <a:effectLst/>
                <a:latin typeface="Calibri" panose="020F0502020204030204" pitchFamily="34" charset="0"/>
                <a:ea typeface="Calibri" panose="020F0502020204030204" pitchFamily="34" charset="0"/>
              </a:rPr>
              <a:t>,” A Vision-Based Cattle</a:t>
            </a:r>
            <a:r>
              <a:rPr lang="en-US" sz="2100" b="1" spc="-235"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Recognition</a:t>
            </a:r>
            <a:r>
              <a:rPr lang="en-US" sz="2100" b="1" spc="-55"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System</a:t>
            </a:r>
            <a:r>
              <a:rPr lang="en-US" sz="2100" b="1" spc="-55"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Using</a:t>
            </a:r>
            <a:r>
              <a:rPr lang="en-US" sz="2100" b="1" spc="-50"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TensorFlow</a:t>
            </a:r>
            <a:r>
              <a:rPr lang="en-US" sz="2100" b="1" spc="-55"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for</a:t>
            </a:r>
            <a:r>
              <a:rPr lang="en-US" sz="2100" b="1" spc="-55"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Livestock</a:t>
            </a:r>
            <a:r>
              <a:rPr lang="en-US" sz="2100" b="1" spc="-60"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Water</a:t>
            </a:r>
            <a:r>
              <a:rPr lang="en-US" sz="2100" b="1" spc="-60"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Intake</a:t>
            </a:r>
            <a:r>
              <a:rPr lang="en-US" sz="2100" b="1" spc="-235"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Monitoring”</a:t>
            </a:r>
            <a:r>
              <a:rPr lang="en-US" sz="2100" dirty="0">
                <a:effectLst/>
                <a:latin typeface="Calibri" panose="020F0502020204030204" pitchFamily="34" charset="0"/>
                <a:ea typeface="Calibri" panose="020F0502020204030204" pitchFamily="34" charset="0"/>
              </a:rPr>
              <a:t>, November</a:t>
            </a:r>
            <a:r>
              <a:rPr lang="en-US" sz="2100" spc="-20"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2022</a:t>
            </a:r>
          </a:p>
          <a:p>
            <a:pPr marL="742950" marR="186055" lvl="1" indent="-285750">
              <a:lnSpc>
                <a:spcPct val="107000"/>
              </a:lnSpc>
              <a:buSzPts val="1100"/>
              <a:buFont typeface="Calibri" panose="020F0502020204030204" pitchFamily="34" charset="0"/>
              <a:buAutoNum type="arabicPeriod"/>
              <a:tabLst>
                <a:tab pos="1836420" algn="l"/>
              </a:tabLst>
            </a:pPr>
            <a:r>
              <a:rPr lang="en-US" sz="2100" dirty="0">
                <a:effectLst/>
                <a:latin typeface="Calibri" panose="020F0502020204030204" pitchFamily="34" charset="0"/>
                <a:ea typeface="Calibri" panose="020F0502020204030204" pitchFamily="34" charset="0"/>
              </a:rPr>
              <a:t>M</a:t>
            </a:r>
            <a:r>
              <a:rPr lang="en-US" sz="2100" spc="-25"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Manoj</a:t>
            </a:r>
            <a:r>
              <a:rPr lang="en-US" sz="2100" spc="-10"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Krishna,</a:t>
            </a:r>
            <a:r>
              <a:rPr lang="en-US" sz="2100" spc="-25"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M</a:t>
            </a:r>
            <a:r>
              <a:rPr lang="en-US" sz="2100" spc="-5"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Neelima,</a:t>
            </a:r>
            <a:r>
              <a:rPr lang="en-US" sz="2100" spc="-15"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IJET</a:t>
            </a:r>
            <a:r>
              <a:rPr lang="en-US" sz="2100" b="1" dirty="0">
                <a:effectLst/>
                <a:latin typeface="Calibri" panose="020F0502020204030204" pitchFamily="34" charset="0"/>
                <a:ea typeface="Calibri" panose="020F0502020204030204" pitchFamily="34" charset="0"/>
              </a:rPr>
              <a:t>,”</a:t>
            </a:r>
            <a:r>
              <a:rPr lang="en-US" sz="2100" b="1" spc="-25"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Image</a:t>
            </a:r>
            <a:r>
              <a:rPr lang="en-US" sz="2100" b="1" spc="-20"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Classiﬁcation</a:t>
            </a:r>
            <a:r>
              <a:rPr lang="en-US" sz="2100" b="1" spc="-15"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using</a:t>
            </a:r>
            <a:r>
              <a:rPr lang="en-US" sz="2100" b="1" spc="-25"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Deep</a:t>
            </a:r>
            <a:r>
              <a:rPr lang="en-US" sz="2100" b="1" spc="-235"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Learning</a:t>
            </a:r>
            <a:r>
              <a:rPr lang="en-US" sz="2100" b="1" spc="-5"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a:t>
            </a:r>
            <a:r>
              <a:rPr lang="en-US" sz="2100" dirty="0">
                <a:effectLst/>
                <a:latin typeface="Calibri" panose="020F0502020204030204" pitchFamily="34" charset="0"/>
                <a:ea typeface="Calibri" panose="020F0502020204030204" pitchFamily="34" charset="0"/>
              </a:rPr>
              <a:t>,</a:t>
            </a:r>
            <a:r>
              <a:rPr lang="en-US" sz="2100" spc="-10"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August 2019</a:t>
            </a:r>
          </a:p>
          <a:p>
            <a:pPr marL="742950" marR="186055" lvl="1" indent="-285750">
              <a:lnSpc>
                <a:spcPct val="107000"/>
              </a:lnSpc>
              <a:buSzPts val="1100"/>
              <a:buFont typeface="Calibri" panose="020F0502020204030204" pitchFamily="34" charset="0"/>
              <a:buAutoNum type="arabicPeriod"/>
              <a:tabLst>
                <a:tab pos="1836420" algn="l"/>
              </a:tabLst>
            </a:pPr>
            <a:r>
              <a:rPr lang="en-US" sz="2100" dirty="0" err="1">
                <a:effectLst/>
                <a:latin typeface="Calibri" panose="020F0502020204030204" pitchFamily="34" charset="0"/>
                <a:ea typeface="Calibri" panose="020F0502020204030204" pitchFamily="34" charset="0"/>
              </a:rPr>
              <a:t>Zixian</a:t>
            </a:r>
            <a:r>
              <a:rPr lang="en-US" sz="2100" dirty="0">
                <a:effectLst/>
                <a:latin typeface="Calibri" panose="020F0502020204030204" pitchFamily="34" charset="0"/>
                <a:ea typeface="Calibri" panose="020F0502020204030204" pitchFamily="34" charset="0"/>
              </a:rPr>
              <a:t> Zeng , </a:t>
            </a:r>
            <a:r>
              <a:rPr lang="en-US" sz="2100" dirty="0" err="1">
                <a:effectLst/>
                <a:latin typeface="Calibri" panose="020F0502020204030204" pitchFamily="34" charset="0"/>
                <a:ea typeface="Calibri" panose="020F0502020204030204" pitchFamily="34" charset="0"/>
              </a:rPr>
              <a:t>Qingge</a:t>
            </a:r>
            <a:r>
              <a:rPr lang="en-US" sz="2100" dirty="0">
                <a:effectLst/>
                <a:latin typeface="Calibri" panose="020F0502020204030204" pitchFamily="34" charset="0"/>
                <a:ea typeface="Calibri" panose="020F0502020204030204" pitchFamily="34" charset="0"/>
              </a:rPr>
              <a:t> Gong 2019IEE 3</a:t>
            </a:r>
            <a:r>
              <a:rPr lang="en-US" sz="2100" baseline="30000" dirty="0">
                <a:effectLst/>
                <a:latin typeface="Calibri" panose="020F0502020204030204" pitchFamily="34" charset="0"/>
                <a:ea typeface="Calibri" panose="020F0502020204030204" pitchFamily="34" charset="0"/>
              </a:rPr>
              <a:t>rd</a:t>
            </a:r>
            <a:r>
              <a:rPr lang="en-US" sz="2100" dirty="0">
                <a:effectLst/>
                <a:latin typeface="Calibri" panose="020F0502020204030204" pitchFamily="34" charset="0"/>
                <a:ea typeface="Calibri" panose="020F0502020204030204" pitchFamily="34" charset="0"/>
              </a:rPr>
              <a:t> Information Technology </a:t>
            </a:r>
            <a:r>
              <a:rPr lang="en-US" sz="2100" b="1" dirty="0">
                <a:effectLst/>
                <a:latin typeface="Calibri" panose="020F0502020204030204" pitchFamily="34" charset="0"/>
                <a:ea typeface="Calibri" panose="020F0502020204030204" pitchFamily="34" charset="0"/>
              </a:rPr>
              <a:t>,“CNN</a:t>
            </a:r>
            <a:r>
              <a:rPr lang="en-US" sz="2100" b="1" spc="5"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model</a:t>
            </a:r>
            <a:r>
              <a:rPr lang="en-US" sz="2100" b="1" spc="-35"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Design</a:t>
            </a:r>
            <a:r>
              <a:rPr lang="en-US" sz="2100" b="1" spc="-45"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of</a:t>
            </a:r>
            <a:r>
              <a:rPr lang="en-US" sz="2100" b="1" spc="-50"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gesture</a:t>
            </a:r>
            <a:r>
              <a:rPr lang="en-US" sz="2100" b="1" spc="-45"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Recognition</a:t>
            </a:r>
            <a:r>
              <a:rPr lang="en-US" sz="2100" b="1" spc="-35"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Based</a:t>
            </a:r>
            <a:r>
              <a:rPr lang="en-US" sz="2100" b="1" spc="-45"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on</a:t>
            </a:r>
            <a:r>
              <a:rPr lang="en-US" sz="2100" b="1" spc="-45"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TensorFlow</a:t>
            </a:r>
            <a:r>
              <a:rPr lang="en-US" sz="2100" b="1" spc="-40"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Framework”,</a:t>
            </a:r>
            <a:r>
              <a:rPr lang="en-US" sz="2100" b="1" spc="-235"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March</a:t>
            </a:r>
            <a:r>
              <a:rPr lang="en-US" sz="2100" spc="-20"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2019</a:t>
            </a:r>
          </a:p>
          <a:p>
            <a:pPr marL="742950" marR="186055" lvl="1" indent="-285750">
              <a:lnSpc>
                <a:spcPct val="107000"/>
              </a:lnSpc>
              <a:buSzPts val="1100"/>
              <a:buFont typeface="Calibri" panose="020F0502020204030204" pitchFamily="34" charset="0"/>
              <a:buAutoNum type="arabicPeriod"/>
              <a:tabLst>
                <a:tab pos="1836420" algn="l"/>
              </a:tabLst>
            </a:pPr>
            <a:r>
              <a:rPr lang="en-US" sz="2100" dirty="0">
                <a:effectLst/>
                <a:latin typeface="Calibri" panose="020F0502020204030204" pitchFamily="34" charset="0"/>
                <a:ea typeface="Calibri" panose="020F0502020204030204" pitchFamily="34" charset="0"/>
              </a:rPr>
              <a:t>Chiara</a:t>
            </a:r>
            <a:r>
              <a:rPr lang="en-US" sz="2100" spc="-40" dirty="0">
                <a:effectLst/>
                <a:latin typeface="Calibri" panose="020F0502020204030204" pitchFamily="34" charset="0"/>
                <a:ea typeface="Calibri" panose="020F0502020204030204" pitchFamily="34" charset="0"/>
              </a:rPr>
              <a:t> </a:t>
            </a:r>
            <a:r>
              <a:rPr lang="en-US" sz="2100" dirty="0" err="1">
                <a:effectLst/>
                <a:latin typeface="Calibri" panose="020F0502020204030204" pitchFamily="34" charset="0"/>
                <a:ea typeface="Calibri" panose="020F0502020204030204" pitchFamily="34" charset="0"/>
              </a:rPr>
              <a:t>Contoli</a:t>
            </a:r>
            <a:r>
              <a:rPr lang="en-US" sz="2100" spc="-35"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and</a:t>
            </a:r>
            <a:r>
              <a:rPr lang="en-US" sz="2100" spc="-35"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Emanuele</a:t>
            </a:r>
            <a:r>
              <a:rPr lang="en-US" sz="2100" spc="-25" dirty="0">
                <a:effectLst/>
                <a:latin typeface="Calibri" panose="020F0502020204030204" pitchFamily="34" charset="0"/>
                <a:ea typeface="Calibri" panose="020F0502020204030204" pitchFamily="34" charset="0"/>
              </a:rPr>
              <a:t> </a:t>
            </a:r>
            <a:r>
              <a:rPr lang="en-US" sz="2100" dirty="0" err="1">
                <a:effectLst/>
                <a:latin typeface="Calibri" panose="020F0502020204030204" pitchFamily="34" charset="0"/>
                <a:ea typeface="Calibri" panose="020F0502020204030204" pitchFamily="34" charset="0"/>
              </a:rPr>
              <a:t>Lattanzi</a:t>
            </a:r>
            <a:r>
              <a:rPr lang="en-US" sz="2100" spc="-25"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,University</a:t>
            </a:r>
            <a:r>
              <a:rPr lang="en-US" sz="2100" spc="-35"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of</a:t>
            </a:r>
            <a:r>
              <a:rPr lang="en-US" sz="2100" spc="-45"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Urbino,</a:t>
            </a:r>
            <a:r>
              <a:rPr lang="en-US" sz="2100" spc="-25"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IEEE</a:t>
            </a:r>
            <a:r>
              <a:rPr lang="en-US" sz="2100" b="1" dirty="0">
                <a:effectLst/>
                <a:latin typeface="Calibri" panose="020F0502020204030204" pitchFamily="34" charset="0"/>
                <a:ea typeface="Calibri" panose="020F0502020204030204" pitchFamily="34" charset="0"/>
              </a:rPr>
              <a:t>,”</a:t>
            </a:r>
            <a:r>
              <a:rPr lang="en-US" sz="2100" b="1" spc="-40"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A</a:t>
            </a:r>
            <a:r>
              <a:rPr lang="en-US" sz="2100" b="1" spc="-240"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Study</a:t>
            </a:r>
            <a:r>
              <a:rPr lang="en-US" sz="2100" b="1" spc="-35"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on</a:t>
            </a:r>
            <a:r>
              <a:rPr lang="en-US" sz="2100" b="1" spc="-45"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the</a:t>
            </a:r>
            <a:r>
              <a:rPr lang="en-US" sz="2100" b="1" spc="-35"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application</a:t>
            </a:r>
            <a:r>
              <a:rPr lang="en-US" sz="2100" b="1" spc="-35"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of</a:t>
            </a:r>
            <a:r>
              <a:rPr lang="en-US" sz="2100" b="1" spc="-40" dirty="0">
                <a:effectLst/>
                <a:latin typeface="Calibri" panose="020F0502020204030204" pitchFamily="34" charset="0"/>
                <a:ea typeface="Calibri" panose="020F0502020204030204" pitchFamily="34" charset="0"/>
              </a:rPr>
              <a:t> </a:t>
            </a:r>
            <a:r>
              <a:rPr lang="en-US" sz="2100" b="1" dirty="0" err="1">
                <a:effectLst/>
                <a:latin typeface="Calibri" panose="020F0502020204030204" pitchFamily="34" charset="0"/>
                <a:ea typeface="Calibri" panose="020F0502020204030204" pitchFamily="34" charset="0"/>
              </a:rPr>
              <a:t>Tensorﬂow</a:t>
            </a:r>
            <a:r>
              <a:rPr lang="en-US" sz="2100" b="1" spc="-35"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compression</a:t>
            </a:r>
            <a:r>
              <a:rPr lang="en-US" sz="2100" b="1" spc="-50" dirty="0">
                <a:effectLst/>
                <a:latin typeface="Calibri" panose="020F0502020204030204" pitchFamily="34" charset="0"/>
                <a:ea typeface="Calibri" panose="020F0502020204030204" pitchFamily="34" charset="0"/>
              </a:rPr>
              <a:t> </a:t>
            </a:r>
            <a:r>
              <a:rPr lang="en-US" sz="2100" b="1" dirty="0" err="1">
                <a:effectLst/>
                <a:latin typeface="Calibri" panose="020F0502020204030204" pitchFamily="34" charset="0"/>
                <a:ea typeface="Calibri" panose="020F0502020204030204" pitchFamily="34" charset="0"/>
              </a:rPr>
              <a:t>Techinques</a:t>
            </a:r>
            <a:r>
              <a:rPr lang="en-US" sz="2100" b="1" spc="-35"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to</a:t>
            </a:r>
            <a:r>
              <a:rPr lang="en-US" sz="2100" b="1" spc="-235"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Human</a:t>
            </a:r>
            <a:r>
              <a:rPr lang="en-US" sz="2100" b="1" spc="-15"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Activity</a:t>
            </a:r>
            <a:r>
              <a:rPr lang="en-US" sz="2100" b="1" spc="5"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Recognition</a:t>
            </a:r>
            <a:r>
              <a:rPr lang="en-US" sz="2100" b="1" spc="-5"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 May</a:t>
            </a:r>
            <a:r>
              <a:rPr lang="en-US" sz="2100" spc="-5"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2023</a:t>
            </a:r>
          </a:p>
          <a:p>
            <a:pPr marR="186055" lvl="1">
              <a:lnSpc>
                <a:spcPct val="107000"/>
              </a:lnSpc>
              <a:spcBef>
                <a:spcPts val="0"/>
              </a:spcBef>
              <a:spcAft>
                <a:spcPts val="0"/>
              </a:spcAft>
              <a:buSzPts val="1100"/>
              <a:tabLst>
                <a:tab pos="1836420" algn="l"/>
              </a:tabLst>
            </a:pPr>
            <a:endParaRPr lang="en-US" sz="2100" dirty="0">
              <a:effectLst/>
              <a:latin typeface="Calibri" panose="020F0502020204030204" pitchFamily="34" charset="0"/>
              <a:ea typeface="Calibri" panose="020F0502020204030204" pitchFamily="34" charset="0"/>
            </a:endParaRPr>
          </a:p>
          <a:p>
            <a:pPr marL="0" marR="0">
              <a:spcBef>
                <a:spcPts val="40"/>
              </a:spcBef>
              <a:spcAft>
                <a:spcPts val="0"/>
              </a:spcAft>
            </a:pPr>
            <a:r>
              <a:rPr lang="en-US" sz="2100" dirty="0">
                <a:effectLst/>
                <a:latin typeface="Calibri" panose="020F0502020204030204" pitchFamily="34" charset="0"/>
                <a:ea typeface="Calibri" panose="020F0502020204030204" pitchFamily="34" charset="0"/>
              </a:rPr>
              <a:t> </a:t>
            </a:r>
          </a:p>
          <a:p>
            <a:pPr marL="742950" marR="0" lvl="1" indent="-285750">
              <a:spcBef>
                <a:spcPts val="0"/>
              </a:spcBef>
              <a:spcAft>
                <a:spcPts val="0"/>
              </a:spcAft>
              <a:buSzPts val="1100"/>
              <a:buFont typeface="Calibri" panose="020F0502020204030204" pitchFamily="34" charset="0"/>
              <a:buAutoNum type="arabicPeriod"/>
              <a:tabLst>
                <a:tab pos="1867535" algn="l"/>
                <a:tab pos="1868170" algn="l"/>
              </a:tabLst>
            </a:pPr>
            <a:endParaRPr lang="en-US" sz="2100" dirty="0">
              <a:effectLst/>
              <a:latin typeface="Calibri" panose="020F0502020204030204" pitchFamily="34" charset="0"/>
              <a:ea typeface="Calibri" panose="020F0502020204030204" pitchFamily="34" charset="0"/>
            </a:endParaRPr>
          </a:p>
          <a:p>
            <a:pPr marL="742950" marR="67310" lvl="1" indent="-285750">
              <a:lnSpc>
                <a:spcPct val="107000"/>
              </a:lnSpc>
              <a:spcBef>
                <a:spcPts val="95"/>
              </a:spcBef>
              <a:spcAft>
                <a:spcPts val="0"/>
              </a:spcAft>
              <a:buSzPts val="1100"/>
              <a:buFont typeface="Calibri" panose="020F0502020204030204" pitchFamily="34" charset="0"/>
              <a:buAutoNum type="arabicPeriod"/>
              <a:tabLst>
                <a:tab pos="1836420" algn="l"/>
              </a:tabLst>
            </a:pPr>
            <a:endParaRPr lang="en-US" sz="2100" dirty="0">
              <a:effectLst/>
              <a:latin typeface="Calibri" panose="020F0502020204030204" pitchFamily="34" charset="0"/>
              <a:ea typeface="Calibri" panose="020F0502020204030204" pitchFamily="34" charset="0"/>
            </a:endParaRPr>
          </a:p>
          <a:p>
            <a:endParaRPr lang="en-US" sz="2100" dirty="0"/>
          </a:p>
        </p:txBody>
      </p:sp>
    </p:spTree>
    <p:extLst>
      <p:ext uri="{BB962C8B-B14F-4D97-AF65-F5344CB8AC3E}">
        <p14:creationId xmlns:p14="http://schemas.microsoft.com/office/powerpoint/2010/main" val="3608181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ensorFlow - YouTube">
            <a:extLst>
              <a:ext uri="{FF2B5EF4-FFF2-40B4-BE49-F238E27FC236}">
                <a16:creationId xmlns:a16="http://schemas.microsoft.com/office/drawing/2014/main" id="{89FBC6FB-EA6E-D4C8-7C48-1C9C2E7CD7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3707" y="2655426"/>
            <a:ext cx="4364582" cy="440764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B80DCC-AA6E-A565-4058-72668041946F}"/>
              </a:ext>
            </a:extLst>
          </p:cNvPr>
          <p:cNvSpPr txBox="1"/>
          <p:nvPr/>
        </p:nvSpPr>
        <p:spPr>
          <a:xfrm>
            <a:off x="435496" y="751344"/>
            <a:ext cx="10395284" cy="2677656"/>
          </a:xfrm>
          <a:prstGeom prst="rect">
            <a:avLst/>
          </a:prstGeom>
          <a:noFill/>
        </p:spPr>
        <p:txBody>
          <a:bodyPr wrap="square" rtlCol="0">
            <a:spAutoFit/>
          </a:bodyPr>
          <a:lstStyle/>
          <a:p>
            <a:pPr marL="342900" indent="-342900">
              <a:buAutoNum type="arabicPeriod" startAt="8"/>
            </a:pPr>
            <a:r>
              <a:rPr lang="en-US" sz="2100" dirty="0">
                <a:effectLst/>
                <a:latin typeface="Calibri" panose="020F0502020204030204" pitchFamily="34" charset="0"/>
                <a:ea typeface="Calibri" panose="020F0502020204030204" pitchFamily="34" charset="0"/>
              </a:rPr>
              <a:t>Martin</a:t>
            </a:r>
            <a:r>
              <a:rPr lang="en-US" sz="2100" spc="-35"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Abadi</a:t>
            </a:r>
            <a:r>
              <a:rPr lang="en-US" sz="2100" spc="-20"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and</a:t>
            </a:r>
            <a:r>
              <a:rPr lang="en-US" sz="2100" spc="-20"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more</a:t>
            </a:r>
            <a:r>
              <a:rPr lang="en-US" sz="2100" spc="-10"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a:t>
            </a:r>
            <a:r>
              <a:rPr lang="en-US" sz="2100" b="1" dirty="0" err="1">
                <a:effectLst/>
                <a:latin typeface="Calibri" panose="020F0502020204030204" pitchFamily="34" charset="0"/>
                <a:ea typeface="Calibri" panose="020F0502020204030204" pitchFamily="34" charset="0"/>
              </a:rPr>
              <a:t>Tensorﬂlow</a:t>
            </a:r>
            <a:r>
              <a:rPr lang="en-US" sz="2100" b="1" dirty="0">
                <a:effectLst/>
                <a:latin typeface="Calibri" panose="020F0502020204030204" pitchFamily="34" charset="0"/>
                <a:ea typeface="Calibri" panose="020F0502020204030204" pitchFamily="34" charset="0"/>
              </a:rPr>
              <a:t>:</a:t>
            </a:r>
            <a:r>
              <a:rPr lang="en-US" sz="2100" b="1" spc="-30"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A</a:t>
            </a:r>
            <a:r>
              <a:rPr lang="en-US" sz="2100" b="1" spc="-15"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System</a:t>
            </a:r>
            <a:r>
              <a:rPr lang="en-US" sz="2100" b="1" spc="-20"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for</a:t>
            </a:r>
            <a:r>
              <a:rPr lang="en-US" sz="2100" b="1" spc="-30"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Large</a:t>
            </a:r>
            <a:r>
              <a:rPr lang="en-US" sz="2100" b="1" spc="-30"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scale</a:t>
            </a:r>
            <a:r>
              <a:rPr lang="en-US" sz="2100" b="1" spc="-35"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Machine</a:t>
            </a:r>
            <a:r>
              <a:rPr lang="en-US" sz="2100" b="1" spc="-235"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learning”</a:t>
            </a:r>
            <a:r>
              <a:rPr lang="en-US" sz="2100" dirty="0">
                <a:effectLst/>
                <a:latin typeface="Calibri" panose="020F0502020204030204" pitchFamily="34" charset="0"/>
                <a:ea typeface="Calibri" panose="020F0502020204030204" pitchFamily="34" charset="0"/>
              </a:rPr>
              <a:t>,</a:t>
            </a:r>
            <a:r>
              <a:rPr lang="en-US" sz="2100" spc="-10"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Google</a:t>
            </a:r>
            <a:r>
              <a:rPr lang="en-US" sz="2100" spc="-10"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Brain</a:t>
            </a:r>
          </a:p>
          <a:p>
            <a:pPr marL="342900" indent="-342900">
              <a:buFontTx/>
              <a:buAutoNum type="arabicPeriod" startAt="8"/>
            </a:pPr>
            <a:r>
              <a:rPr lang="en-US" sz="2100" b="1" spc="-5" dirty="0">
                <a:effectLst/>
                <a:latin typeface="Times New Roman" panose="02020603050405020304" pitchFamily="18" charset="0"/>
                <a:ea typeface="Calibri" panose="020F0502020204030204" pitchFamily="34" charset="0"/>
                <a:cs typeface="Calibri" panose="020F0502020204030204" pitchFamily="34" charset="0"/>
              </a:rPr>
              <a:t>“Examining the Runtime of NLTK and TensorFlow Algorithms </a:t>
            </a:r>
            <a:r>
              <a:rPr lang="en-US" sz="2100" b="1" dirty="0">
                <a:effectLst/>
                <a:latin typeface="Times New Roman" panose="02020603050405020304" pitchFamily="18" charset="0"/>
                <a:ea typeface="Calibri" panose="020F0502020204030204" pitchFamily="34" charset="0"/>
                <a:cs typeface="Calibri" panose="020F0502020204030204" pitchFamily="34" charset="0"/>
              </a:rPr>
              <a:t>for</a:t>
            </a:r>
            <a:r>
              <a:rPr lang="en-US" sz="2100" b="1" spc="5" dirty="0">
                <a:effectLst/>
                <a:latin typeface="Times New Roman" panose="02020603050405020304" pitchFamily="18" charset="0"/>
                <a:ea typeface="Calibri" panose="020F0502020204030204" pitchFamily="34" charset="0"/>
                <a:cs typeface="Calibri" panose="020F0502020204030204" pitchFamily="34" charset="0"/>
              </a:rPr>
              <a:t> </a:t>
            </a:r>
            <a:r>
              <a:rPr lang="en-US" sz="2100" b="1" dirty="0">
                <a:effectLst/>
                <a:latin typeface="Times New Roman" panose="02020603050405020304" pitchFamily="18" charset="0"/>
                <a:ea typeface="Calibri" panose="020F0502020204030204" pitchFamily="34" charset="0"/>
                <a:cs typeface="Calibri" panose="020F0502020204030204" pitchFamily="34" charset="0"/>
              </a:rPr>
              <a:t>Chatbot</a:t>
            </a:r>
            <a:r>
              <a:rPr lang="en-US" sz="2100" b="1" spc="-10" dirty="0">
                <a:effectLst/>
                <a:latin typeface="Times New Roman" panose="02020603050405020304" pitchFamily="18" charset="0"/>
                <a:ea typeface="Calibri" panose="020F0502020204030204" pitchFamily="34" charset="0"/>
                <a:cs typeface="Calibri" panose="020F0502020204030204" pitchFamily="34" charset="0"/>
              </a:rPr>
              <a:t> </a:t>
            </a:r>
            <a:r>
              <a:rPr lang="en-US" sz="2100" b="1" dirty="0">
                <a:effectLst/>
                <a:latin typeface="Times New Roman" panose="02020603050405020304" pitchFamily="18" charset="0"/>
                <a:ea typeface="Calibri" panose="020F0502020204030204" pitchFamily="34" charset="0"/>
                <a:cs typeface="Calibri" panose="020F0502020204030204" pitchFamily="34" charset="0"/>
              </a:rPr>
              <a:t>Based</a:t>
            </a:r>
            <a:r>
              <a:rPr lang="en-US" sz="2100" b="1" spc="-20" dirty="0">
                <a:effectLst/>
                <a:latin typeface="Times New Roman" panose="02020603050405020304" pitchFamily="18" charset="0"/>
                <a:ea typeface="Calibri" panose="020F0502020204030204" pitchFamily="34" charset="0"/>
                <a:cs typeface="Calibri" panose="020F0502020204030204" pitchFamily="34" charset="0"/>
              </a:rPr>
              <a:t> </a:t>
            </a:r>
            <a:r>
              <a:rPr lang="en-US" sz="2100" b="1" dirty="0">
                <a:effectLst/>
                <a:latin typeface="Times New Roman" panose="02020603050405020304" pitchFamily="18" charset="0"/>
                <a:ea typeface="Calibri" panose="020F0502020204030204" pitchFamily="34" charset="0"/>
                <a:cs typeface="Calibri" panose="020F0502020204030204" pitchFamily="34" charset="0"/>
              </a:rPr>
              <a:t>on</a:t>
            </a:r>
            <a:r>
              <a:rPr lang="en-US" sz="2100" b="1" spc="-25" dirty="0">
                <a:effectLst/>
                <a:latin typeface="Times New Roman" panose="02020603050405020304" pitchFamily="18" charset="0"/>
                <a:ea typeface="Calibri" panose="020F0502020204030204" pitchFamily="34" charset="0"/>
                <a:cs typeface="Calibri" panose="020F0502020204030204" pitchFamily="34" charset="0"/>
              </a:rPr>
              <a:t> </a:t>
            </a:r>
            <a:r>
              <a:rPr lang="en-US" sz="2100" b="1" dirty="0" err="1">
                <a:effectLst/>
                <a:latin typeface="Times New Roman" panose="02020603050405020304" pitchFamily="18" charset="0"/>
                <a:ea typeface="Calibri" panose="020F0502020204030204" pitchFamily="34" charset="0"/>
                <a:cs typeface="Calibri" panose="020F0502020204030204" pitchFamily="34" charset="0"/>
              </a:rPr>
              <a:t>intents.json</a:t>
            </a:r>
            <a:r>
              <a:rPr lang="en-US" sz="2100" b="1" dirty="0">
                <a:effectLst/>
                <a:latin typeface="Times New Roman" panose="02020603050405020304" pitchFamily="18" charset="0"/>
                <a:ea typeface="Calibri" panose="020F0502020204030204" pitchFamily="34" charset="0"/>
                <a:cs typeface="Calibri" panose="020F0502020204030204" pitchFamily="34" charset="0"/>
              </a:rPr>
              <a:t>”</a:t>
            </a:r>
            <a:r>
              <a:rPr lang="en-US" sz="2100" b="1" spc="-10" dirty="0">
                <a:effectLst/>
                <a:latin typeface="Times New Roman" panose="02020603050405020304" pitchFamily="18" charset="0"/>
                <a:ea typeface="Calibri" panose="020F0502020204030204" pitchFamily="34" charset="0"/>
                <a:cs typeface="Calibri" panose="020F0502020204030204" pitchFamily="34" charset="0"/>
              </a:rPr>
              <a:t> </a:t>
            </a:r>
            <a:r>
              <a:rPr lang="en-US" sz="2100" b="1" dirty="0">
                <a:effectLst/>
                <a:latin typeface="Times New Roman" panose="02020603050405020304" pitchFamily="18" charset="0"/>
                <a:ea typeface="Calibri" panose="020F0502020204030204" pitchFamily="34" charset="0"/>
                <a:cs typeface="Calibri" panose="020F0502020204030204" pitchFamily="34" charset="0"/>
              </a:rPr>
              <a:t>,</a:t>
            </a:r>
            <a:r>
              <a:rPr lang="en-US" sz="2100" b="1" spc="265" dirty="0">
                <a:effectLst/>
                <a:latin typeface="Times New Roman" panose="02020603050405020304" pitchFamily="18" charset="0"/>
                <a:ea typeface="Calibri" panose="020F0502020204030204" pitchFamily="34" charset="0"/>
                <a:cs typeface="Calibri" panose="020F0502020204030204" pitchFamily="34" charset="0"/>
              </a:rPr>
              <a:t> </a:t>
            </a:r>
            <a:r>
              <a:rPr lang="en-US" sz="2100" dirty="0">
                <a:effectLst/>
                <a:latin typeface="Times New Roman" panose="02020603050405020304" pitchFamily="18" charset="0"/>
                <a:ea typeface="Calibri" panose="020F0502020204030204" pitchFamily="34" charset="0"/>
                <a:cs typeface="Calibri" panose="020F0502020204030204" pitchFamily="34" charset="0"/>
              </a:rPr>
              <a:t>Ravi</a:t>
            </a:r>
            <a:r>
              <a:rPr lang="en-US" sz="2100" spc="-5" dirty="0">
                <a:effectLst/>
                <a:latin typeface="Times New Roman" panose="02020603050405020304" pitchFamily="18" charset="0"/>
                <a:ea typeface="Calibri" panose="020F0502020204030204" pitchFamily="34" charset="0"/>
                <a:cs typeface="Calibri" panose="020F0502020204030204" pitchFamily="34" charset="0"/>
              </a:rPr>
              <a:t> </a:t>
            </a:r>
            <a:r>
              <a:rPr lang="en-US" sz="2100" dirty="0">
                <a:effectLst/>
                <a:latin typeface="Times New Roman" panose="02020603050405020304" pitchFamily="18" charset="0"/>
                <a:ea typeface="Calibri" panose="020F0502020204030204" pitchFamily="34" charset="0"/>
                <a:cs typeface="Calibri" panose="020F0502020204030204" pitchFamily="34" charset="0"/>
              </a:rPr>
              <a:t>Krishna</a:t>
            </a:r>
            <a:r>
              <a:rPr lang="en-US" sz="2100" spc="-10" dirty="0">
                <a:effectLst/>
                <a:latin typeface="Times New Roman" panose="02020603050405020304" pitchFamily="18" charset="0"/>
                <a:ea typeface="Calibri" panose="020F0502020204030204" pitchFamily="34" charset="0"/>
                <a:cs typeface="Calibri" panose="020F0502020204030204" pitchFamily="34" charset="0"/>
              </a:rPr>
              <a:t> </a:t>
            </a:r>
            <a:r>
              <a:rPr lang="en-US" sz="2100" dirty="0">
                <a:effectLst/>
                <a:latin typeface="Wingdings" panose="05000000000000000000" pitchFamily="2" charset="2"/>
                <a:ea typeface="Calibri" panose="020F0502020204030204" pitchFamily="34" charset="0"/>
              </a:rPr>
              <a:t>à</a:t>
            </a:r>
            <a:r>
              <a:rPr lang="en-US" sz="2100" spc="-25" dirty="0">
                <a:effectLst/>
                <a:latin typeface="Times New Roman" panose="02020603050405020304" pitchFamily="18" charset="0"/>
                <a:ea typeface="Calibri" panose="020F0502020204030204" pitchFamily="34" charset="0"/>
                <a:cs typeface="Calibri" panose="020F0502020204030204" pitchFamily="34" charset="0"/>
              </a:rPr>
              <a:t> </a:t>
            </a:r>
            <a:r>
              <a:rPr lang="en-US" sz="2100" dirty="0" err="1">
                <a:effectLst/>
                <a:latin typeface="Times New Roman" panose="02020603050405020304" pitchFamily="18" charset="0"/>
                <a:ea typeface="Calibri" panose="020F0502020204030204" pitchFamily="34" charset="0"/>
                <a:cs typeface="Calibri" panose="020F0502020204030204" pitchFamily="34" charset="0"/>
              </a:rPr>
              <a:t>TechRxiv</a:t>
            </a:r>
            <a:r>
              <a:rPr lang="en-US" sz="2100" spc="-10" dirty="0">
                <a:effectLst/>
                <a:latin typeface="Times New Roman" panose="02020603050405020304" pitchFamily="18" charset="0"/>
                <a:ea typeface="Calibri" panose="020F0502020204030204" pitchFamily="34" charset="0"/>
                <a:cs typeface="Calibri" panose="020F0502020204030204" pitchFamily="34" charset="0"/>
              </a:rPr>
              <a:t> </a:t>
            </a:r>
            <a:r>
              <a:rPr lang="en-US" sz="2100" dirty="0">
                <a:effectLst/>
                <a:latin typeface="Times New Roman" panose="02020603050405020304" pitchFamily="18" charset="0"/>
                <a:ea typeface="Calibri" panose="020F0502020204030204" pitchFamily="34" charset="0"/>
                <a:cs typeface="Calibri" panose="020F0502020204030204" pitchFamily="34" charset="0"/>
              </a:rPr>
              <a:t>(By</a:t>
            </a:r>
            <a:r>
              <a:rPr lang="en-US" sz="2100" spc="-15" dirty="0">
                <a:effectLst/>
                <a:latin typeface="Times New Roman" panose="02020603050405020304" pitchFamily="18" charset="0"/>
                <a:ea typeface="Calibri" panose="020F0502020204030204" pitchFamily="34" charset="0"/>
                <a:cs typeface="Calibri" panose="020F0502020204030204" pitchFamily="34" charset="0"/>
              </a:rPr>
              <a:t> </a:t>
            </a:r>
            <a:r>
              <a:rPr lang="en-US" sz="2100" dirty="0">
                <a:effectLst/>
                <a:latin typeface="Times New Roman" panose="02020603050405020304" pitchFamily="18" charset="0"/>
                <a:ea typeface="Calibri" panose="020F0502020204030204" pitchFamily="34" charset="0"/>
                <a:cs typeface="Calibri" panose="020F0502020204030204" pitchFamily="34" charset="0"/>
              </a:rPr>
              <a:t>IEEE)</a:t>
            </a:r>
            <a:endParaRPr lang="en-US" sz="2100" dirty="0">
              <a:effectLst/>
              <a:latin typeface="Calibri" panose="020F0502020204030204" pitchFamily="34" charset="0"/>
              <a:ea typeface="Calibri" panose="020F0502020204030204" pitchFamily="34" charset="0"/>
            </a:endParaRPr>
          </a:p>
          <a:p>
            <a:pPr marL="342900" indent="-342900">
              <a:buFontTx/>
              <a:buAutoNum type="arabicPeriod" startAt="8"/>
            </a:pPr>
            <a:r>
              <a:rPr lang="en-US" sz="2100" dirty="0">
                <a:latin typeface="Calibri" panose="020F0502020204030204" pitchFamily="34" charset="0"/>
                <a:ea typeface="Calibri" panose="020F0502020204030204" pitchFamily="34" charset="0"/>
              </a:rPr>
              <a:t> </a:t>
            </a:r>
            <a:r>
              <a:rPr lang="en-US" sz="2100" dirty="0" err="1">
                <a:effectLst/>
                <a:latin typeface="Calibri" panose="020F0502020204030204" pitchFamily="34" charset="0"/>
                <a:ea typeface="Calibri" panose="020F0502020204030204" pitchFamily="34" charset="0"/>
              </a:rPr>
              <a:t>Pradumn</a:t>
            </a:r>
            <a:r>
              <a:rPr lang="en-US" sz="2100" spc="-60"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Kumar,</a:t>
            </a:r>
            <a:r>
              <a:rPr lang="en-US" sz="2100" spc="-50"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Upasana</a:t>
            </a:r>
            <a:r>
              <a:rPr lang="en-US" sz="2100" spc="-60" dirty="0">
                <a:effectLst/>
                <a:latin typeface="Calibri" panose="020F0502020204030204" pitchFamily="34" charset="0"/>
                <a:ea typeface="Calibri" panose="020F0502020204030204" pitchFamily="34" charset="0"/>
              </a:rPr>
              <a:t> </a:t>
            </a:r>
            <a:r>
              <a:rPr lang="en-US" sz="2100" dirty="0" err="1">
                <a:effectLst/>
                <a:latin typeface="Calibri" panose="020F0502020204030204" pitchFamily="34" charset="0"/>
                <a:ea typeface="Calibri" panose="020F0502020204030204" pitchFamily="34" charset="0"/>
              </a:rPr>
              <a:t>Dugal</a:t>
            </a:r>
            <a:r>
              <a:rPr lang="en-US" sz="2100" spc="-40"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a:t>
            </a:r>
            <a:r>
              <a:rPr lang="en-US" sz="2100" b="1" dirty="0" err="1">
                <a:effectLst/>
                <a:latin typeface="Calibri" panose="020F0502020204030204" pitchFamily="34" charset="0"/>
                <a:ea typeface="Calibri" panose="020F0502020204030204" pitchFamily="34" charset="0"/>
              </a:rPr>
              <a:t>Tensorﬂow</a:t>
            </a:r>
            <a:r>
              <a:rPr lang="en-US" sz="2100" b="1" spc="-60"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based</a:t>
            </a:r>
            <a:r>
              <a:rPr lang="en-US" sz="2100" b="1" spc="-60"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image</a:t>
            </a:r>
            <a:r>
              <a:rPr lang="en-US" sz="2100" b="1" spc="-55"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classiﬁcation</a:t>
            </a:r>
            <a:r>
              <a:rPr lang="en-US" sz="2100" b="1" spc="-235"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using</a:t>
            </a:r>
            <a:r>
              <a:rPr lang="en-US" sz="2100" b="1" spc="10"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advance</a:t>
            </a:r>
            <a:r>
              <a:rPr lang="en-US" sz="2100" b="1" spc="-10" dirty="0">
                <a:effectLst/>
                <a:latin typeface="Calibri" panose="020F0502020204030204" pitchFamily="34" charset="0"/>
                <a:ea typeface="Calibri" panose="020F0502020204030204" pitchFamily="34" charset="0"/>
              </a:rPr>
              <a:t> </a:t>
            </a:r>
            <a:r>
              <a:rPr lang="en-US" sz="2100" b="1" dirty="0">
                <a:effectLst/>
                <a:latin typeface="Calibri" panose="020F0502020204030204" pitchFamily="34" charset="0"/>
                <a:ea typeface="Calibri" panose="020F0502020204030204" pitchFamily="34" charset="0"/>
              </a:rPr>
              <a:t>CNN</a:t>
            </a:r>
            <a:r>
              <a:rPr lang="en-US" sz="2100" dirty="0">
                <a:effectLst/>
                <a:latin typeface="Calibri" panose="020F0502020204030204" pitchFamily="34" charset="0"/>
                <a:ea typeface="Calibri" panose="020F0502020204030204" pitchFamily="34" charset="0"/>
              </a:rPr>
              <a:t>”,</a:t>
            </a:r>
            <a:r>
              <a:rPr lang="en-US" sz="2100" spc="-15"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March</a:t>
            </a:r>
            <a:r>
              <a:rPr lang="en-US" sz="2100" spc="-20" dirty="0">
                <a:effectLst/>
                <a:latin typeface="Calibri" panose="020F0502020204030204" pitchFamily="34" charset="0"/>
                <a:ea typeface="Calibri" panose="020F0502020204030204" pitchFamily="34" charset="0"/>
              </a:rPr>
              <a:t> </a:t>
            </a:r>
            <a:r>
              <a:rPr lang="en-US" sz="2100" dirty="0">
                <a:effectLst/>
                <a:latin typeface="Calibri" panose="020F0502020204030204" pitchFamily="34" charset="0"/>
                <a:ea typeface="Calibri" panose="020F0502020204030204" pitchFamily="34" charset="0"/>
              </a:rPr>
              <a:t>2020</a:t>
            </a:r>
          </a:p>
          <a:p>
            <a:pPr marL="342900" indent="-342900">
              <a:buAutoNum type="arabicPeriod" startAt="8"/>
            </a:pPr>
            <a:endParaRPr lang="en-US" sz="2100" dirty="0">
              <a:effectLst/>
              <a:latin typeface="Calibri" panose="020F0502020204030204" pitchFamily="34" charset="0"/>
              <a:ea typeface="Calibri" panose="020F0502020204030204" pitchFamily="34" charset="0"/>
            </a:endParaRPr>
          </a:p>
          <a:p>
            <a:endParaRPr lang="en-US" sz="2100" dirty="0"/>
          </a:p>
        </p:txBody>
      </p:sp>
      <p:sp>
        <p:nvSpPr>
          <p:cNvPr id="3" name="TextBox 2">
            <a:extLst>
              <a:ext uri="{FF2B5EF4-FFF2-40B4-BE49-F238E27FC236}">
                <a16:creationId xmlns:a16="http://schemas.microsoft.com/office/drawing/2014/main" id="{1E172F90-F615-511A-D5F8-127FEE07751F}"/>
              </a:ext>
            </a:extLst>
          </p:cNvPr>
          <p:cNvSpPr txBox="1"/>
          <p:nvPr/>
        </p:nvSpPr>
        <p:spPr>
          <a:xfrm>
            <a:off x="3775260" y="4426908"/>
            <a:ext cx="5593977" cy="1446550"/>
          </a:xfrm>
          <a:prstGeom prst="rect">
            <a:avLst/>
          </a:prstGeom>
          <a:noFill/>
        </p:spPr>
        <p:txBody>
          <a:bodyPr wrap="square" rtlCol="0">
            <a:spAutoFit/>
          </a:bodyPr>
          <a:lstStyle/>
          <a:p>
            <a:r>
              <a:rPr lang="en-US" sz="8800" dirty="0">
                <a:solidFill>
                  <a:schemeClr val="accent2">
                    <a:lumMod val="50000"/>
                  </a:schemeClr>
                </a:solidFill>
              </a:rPr>
              <a:t>Thankyou!</a:t>
            </a:r>
          </a:p>
        </p:txBody>
      </p:sp>
    </p:spTree>
    <p:extLst>
      <p:ext uri="{BB962C8B-B14F-4D97-AF65-F5344CB8AC3E}">
        <p14:creationId xmlns:p14="http://schemas.microsoft.com/office/powerpoint/2010/main" val="14144730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ensorFlow - YouTube">
            <a:extLst>
              <a:ext uri="{FF2B5EF4-FFF2-40B4-BE49-F238E27FC236}">
                <a16:creationId xmlns:a16="http://schemas.microsoft.com/office/drawing/2014/main" id="{1511725F-71BE-9AD1-73B5-D6DE8B9396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828" y="208705"/>
            <a:ext cx="6649295" cy="664929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E539E38-D095-657A-9608-FFDE1C58C306}"/>
              </a:ext>
            </a:extLst>
          </p:cNvPr>
          <p:cNvSpPr>
            <a:spLocks noGrp="1"/>
          </p:cNvSpPr>
          <p:nvPr>
            <p:ph type="ctrTitle"/>
          </p:nvPr>
        </p:nvSpPr>
        <p:spPr>
          <a:xfrm>
            <a:off x="4452472" y="433294"/>
            <a:ext cx="3938495" cy="1193800"/>
          </a:xfrm>
        </p:spPr>
        <p:txBody>
          <a:bodyPr/>
          <a:lstStyle/>
          <a:p>
            <a:r>
              <a:rPr lang="en-US" b="1" dirty="0">
                <a:solidFill>
                  <a:schemeClr val="accent2">
                    <a:lumMod val="75000"/>
                  </a:schemeClr>
                </a:solidFill>
              </a:rPr>
              <a:t>TensorFlow</a:t>
            </a:r>
          </a:p>
        </p:txBody>
      </p:sp>
      <p:sp>
        <p:nvSpPr>
          <p:cNvPr id="3" name="Subtitle 2">
            <a:extLst>
              <a:ext uri="{FF2B5EF4-FFF2-40B4-BE49-F238E27FC236}">
                <a16:creationId xmlns:a16="http://schemas.microsoft.com/office/drawing/2014/main" id="{692E55D6-2301-CA20-5A02-E1F7FF217068}"/>
              </a:ext>
            </a:extLst>
          </p:cNvPr>
          <p:cNvSpPr>
            <a:spLocks noGrp="1"/>
          </p:cNvSpPr>
          <p:nvPr>
            <p:ph type="subTitle" idx="1"/>
          </p:nvPr>
        </p:nvSpPr>
        <p:spPr>
          <a:xfrm>
            <a:off x="3048000" y="2113896"/>
            <a:ext cx="6965576" cy="4361059"/>
          </a:xfrm>
        </p:spPr>
        <p:txBody>
          <a:bodyPr>
            <a:normAutofit/>
          </a:bodyPr>
          <a:lstStyle/>
          <a:p>
            <a:pPr marL="342900" indent="-342900" algn="l">
              <a:buFont typeface="Arial" panose="020B0604020202020204" pitchFamily="34" charset="0"/>
              <a:buChar char="•"/>
            </a:pPr>
            <a:r>
              <a:rPr lang="en-US" sz="2000" b="0" i="0" dirty="0">
                <a:effectLst/>
                <a:latin typeface="Aptos" panose="020B0004020202020204" pitchFamily="34" charset="0"/>
              </a:rPr>
              <a:t>TensorFlow is a software library or a open-source framework developed by Google for the purposes of conducting machine learning and deep neural network research.</a:t>
            </a:r>
            <a:endParaRPr lang="en-US" sz="2000" dirty="0">
              <a:latin typeface="Aptos" panose="020B0004020202020204" pitchFamily="34" charset="0"/>
            </a:endParaRPr>
          </a:p>
          <a:p>
            <a:pPr marL="342900" indent="-342900" algn="l">
              <a:buFont typeface="Arial" panose="020B0604020202020204" pitchFamily="34" charset="0"/>
              <a:buChar char="•"/>
            </a:pPr>
            <a:r>
              <a:rPr lang="en-US" sz="2000" b="0" i="0" dirty="0">
                <a:effectLst/>
                <a:latin typeface="Aptos" panose="020B0004020202020204" pitchFamily="34" charset="0"/>
              </a:rPr>
              <a:t>TensorFlow is a machine learning Library written in python</a:t>
            </a:r>
            <a:r>
              <a:rPr lang="en-US" sz="2000" dirty="0">
                <a:latin typeface="Aptos" panose="020B0004020202020204" pitchFamily="34" charset="0"/>
              </a:rPr>
              <a:t>, C++ ,CUDA. </a:t>
            </a:r>
          </a:p>
          <a:p>
            <a:pPr marL="342900" indent="-342900" algn="l">
              <a:buFont typeface="Arial" panose="020B0604020202020204" pitchFamily="34" charset="0"/>
              <a:buChar char="•"/>
            </a:pPr>
            <a:r>
              <a:rPr lang="en-US" sz="2000" b="0" i="0" dirty="0">
                <a:effectLst/>
                <a:latin typeface="Aptos" panose="020B0004020202020204" pitchFamily="34" charset="0"/>
              </a:rPr>
              <a:t>It is used for Machine learning Application such as Neural Network.</a:t>
            </a:r>
          </a:p>
          <a:p>
            <a:pPr marL="342900" indent="-342900" algn="l">
              <a:buFont typeface="Arial" panose="020B0604020202020204" pitchFamily="34" charset="0"/>
              <a:buChar char="•"/>
            </a:pPr>
            <a:r>
              <a:rPr lang="en-US" sz="2000" dirty="0">
                <a:latin typeface="Aptos" panose="020B0004020202020204" pitchFamily="34" charset="0"/>
              </a:rPr>
              <a:t>The name "TensorFlow" comes from the way it handles data, using multidimensional arrays called "tensors" that flow through computational graphs.</a:t>
            </a:r>
          </a:p>
          <a:p>
            <a:pPr marL="342900" indent="-342900" algn="l">
              <a:buFont typeface="Arial" panose="020B0604020202020204" pitchFamily="34" charset="0"/>
              <a:buChar char="•"/>
            </a:pPr>
            <a:endParaRPr lang="en-US" sz="2000" b="0" i="0" dirty="0">
              <a:effectLst/>
              <a:latin typeface="Aptos" panose="020B0004020202020204" pitchFamily="34" charset="0"/>
            </a:endParaRPr>
          </a:p>
          <a:p>
            <a:pPr algn="l"/>
            <a:endParaRPr lang="en-US" sz="2000" b="0" i="0" dirty="0">
              <a:effectLst/>
              <a:latin typeface="Aptos" panose="020B0004020202020204" pitchFamily="34" charset="0"/>
            </a:endParaRPr>
          </a:p>
          <a:p>
            <a:pPr algn="l"/>
            <a:endParaRPr lang="en-US" sz="2000" dirty="0">
              <a:latin typeface="Aptos" panose="020B0004020202020204" pitchFamily="34" charset="0"/>
            </a:endParaRPr>
          </a:p>
          <a:p>
            <a:pPr algn="l"/>
            <a:endParaRPr lang="en-US" sz="2000" dirty="0">
              <a:latin typeface="Aptos" panose="020B0004020202020204" pitchFamily="34" charset="0"/>
            </a:endParaRPr>
          </a:p>
        </p:txBody>
      </p:sp>
      <p:pic>
        <p:nvPicPr>
          <p:cNvPr id="5" name="Picture 4">
            <a:extLst>
              <a:ext uri="{FF2B5EF4-FFF2-40B4-BE49-F238E27FC236}">
                <a16:creationId xmlns:a16="http://schemas.microsoft.com/office/drawing/2014/main" id="{383B9E04-280A-6E9E-1CD6-43345DE803C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369217" y="433294"/>
            <a:ext cx="1655762" cy="1655762"/>
          </a:xfrm>
          <a:prstGeom prst="rect">
            <a:avLst/>
          </a:prstGeom>
        </p:spPr>
      </p:pic>
      <p:pic>
        <p:nvPicPr>
          <p:cNvPr id="8" name="Picture 7">
            <a:extLst>
              <a:ext uri="{FF2B5EF4-FFF2-40B4-BE49-F238E27FC236}">
                <a16:creationId xmlns:a16="http://schemas.microsoft.com/office/drawing/2014/main" id="{8DE3C311-0575-75F9-D593-DB8662B2D014}"/>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0427959" y="2592806"/>
            <a:ext cx="1672388" cy="1672388"/>
          </a:xfrm>
          <a:prstGeom prst="rect">
            <a:avLst/>
          </a:prstGeom>
        </p:spPr>
      </p:pic>
      <p:pic>
        <p:nvPicPr>
          <p:cNvPr id="11" name="Picture 10">
            <a:extLst>
              <a:ext uri="{FF2B5EF4-FFF2-40B4-BE49-F238E27FC236}">
                <a16:creationId xmlns:a16="http://schemas.microsoft.com/office/drawing/2014/main" id="{6FAD53BA-F095-3828-3753-57B586B444F5}"/>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0369217" y="4768944"/>
            <a:ext cx="1822783" cy="1706011"/>
          </a:xfrm>
          <a:prstGeom prst="rect">
            <a:avLst/>
          </a:prstGeom>
        </p:spPr>
      </p:pic>
    </p:spTree>
    <p:extLst>
      <p:ext uri="{BB962C8B-B14F-4D97-AF65-F5344CB8AC3E}">
        <p14:creationId xmlns:p14="http://schemas.microsoft.com/office/powerpoint/2010/main" val="3345402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ensorFlow - YouTube">
            <a:extLst>
              <a:ext uri="{FF2B5EF4-FFF2-40B4-BE49-F238E27FC236}">
                <a16:creationId xmlns:a16="http://schemas.microsoft.com/office/drawing/2014/main" id="{39991E5F-8AC0-5C29-5A72-5D92B1CFB0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2747" y="-413068"/>
            <a:ext cx="2727960" cy="272796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88850F1-C3DA-AE15-4507-C46254FC3FFB}"/>
              </a:ext>
            </a:extLst>
          </p:cNvPr>
          <p:cNvSpPr>
            <a:spLocks noGrp="1"/>
          </p:cNvSpPr>
          <p:nvPr>
            <p:ph type="title"/>
          </p:nvPr>
        </p:nvSpPr>
        <p:spPr/>
        <p:txBody>
          <a:bodyPr/>
          <a:lstStyle/>
          <a:p>
            <a:r>
              <a:rPr lang="en-US" dirty="0">
                <a:solidFill>
                  <a:schemeClr val="accent2">
                    <a:lumMod val="75000"/>
                  </a:schemeClr>
                </a:solidFill>
              </a:rPr>
              <a:t>Keywords</a:t>
            </a:r>
          </a:p>
        </p:txBody>
      </p:sp>
      <p:sp>
        <p:nvSpPr>
          <p:cNvPr id="3" name="Content Placeholder 2">
            <a:extLst>
              <a:ext uri="{FF2B5EF4-FFF2-40B4-BE49-F238E27FC236}">
                <a16:creationId xmlns:a16="http://schemas.microsoft.com/office/drawing/2014/main" id="{6CFC081F-EA78-0D80-B623-7C56B29A1A12}"/>
              </a:ext>
            </a:extLst>
          </p:cNvPr>
          <p:cNvSpPr>
            <a:spLocks noGrp="1"/>
          </p:cNvSpPr>
          <p:nvPr>
            <p:ph idx="1"/>
          </p:nvPr>
        </p:nvSpPr>
        <p:spPr/>
        <p:txBody>
          <a:bodyPr/>
          <a:lstStyle/>
          <a:p>
            <a:r>
              <a:rPr lang="en-US" dirty="0"/>
              <a:t>Versions</a:t>
            </a:r>
          </a:p>
          <a:p>
            <a:r>
              <a:rPr lang="en-US" dirty="0"/>
              <a:t>ML</a:t>
            </a:r>
          </a:p>
          <a:p>
            <a:r>
              <a:rPr lang="en-US" dirty="0"/>
              <a:t>ANN</a:t>
            </a:r>
          </a:p>
          <a:p>
            <a:r>
              <a:rPr lang="en-US" dirty="0"/>
              <a:t>SGD</a:t>
            </a:r>
          </a:p>
          <a:p>
            <a:r>
              <a:rPr lang="en-US" dirty="0" err="1"/>
              <a:t>DataFlow</a:t>
            </a:r>
            <a:r>
              <a:rPr lang="en-US" dirty="0"/>
              <a:t> Graphs</a:t>
            </a:r>
          </a:p>
          <a:p>
            <a:r>
              <a:rPr lang="en-US" dirty="0"/>
              <a:t>Libraries</a:t>
            </a:r>
          </a:p>
          <a:p>
            <a:r>
              <a:rPr lang="en-US" dirty="0"/>
              <a:t>Functionalities</a:t>
            </a:r>
          </a:p>
          <a:p>
            <a:r>
              <a:rPr lang="en-US" dirty="0"/>
              <a:t>Model Building</a:t>
            </a:r>
          </a:p>
        </p:txBody>
      </p:sp>
      <p:pic>
        <p:nvPicPr>
          <p:cNvPr id="1026" name="Picture 2" descr="Machine learning education | TensorFlow">
            <a:extLst>
              <a:ext uri="{FF2B5EF4-FFF2-40B4-BE49-F238E27FC236}">
                <a16:creationId xmlns:a16="http://schemas.microsoft.com/office/drawing/2014/main" id="{54581005-02AD-8555-2869-7D08856B8A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0080" y="1825625"/>
            <a:ext cx="6183720"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4388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ensorFlow - YouTube">
            <a:extLst>
              <a:ext uri="{FF2B5EF4-FFF2-40B4-BE49-F238E27FC236}">
                <a16:creationId xmlns:a16="http://schemas.microsoft.com/office/drawing/2014/main" id="{9773310F-BF25-79F2-4324-BCA452DF91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42021" y="-169426"/>
            <a:ext cx="7196849" cy="719684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79401E1-1DF4-23B0-786D-0E8B3B86E961}"/>
              </a:ext>
            </a:extLst>
          </p:cNvPr>
          <p:cNvSpPr>
            <a:spLocks noGrp="1"/>
          </p:cNvSpPr>
          <p:nvPr>
            <p:ph type="title"/>
          </p:nvPr>
        </p:nvSpPr>
        <p:spPr>
          <a:xfrm>
            <a:off x="-1969169" y="503237"/>
            <a:ext cx="10515600" cy="1325563"/>
          </a:xfrm>
        </p:spPr>
        <p:txBody>
          <a:bodyPr/>
          <a:lstStyle/>
          <a:p>
            <a:pPr algn="ctr"/>
            <a:r>
              <a:rPr lang="en-US" b="1" dirty="0">
                <a:solidFill>
                  <a:schemeClr val="accent2">
                    <a:lumMod val="75000"/>
                  </a:schemeClr>
                </a:solidFill>
                <a:latin typeface="Aptos Narrow" panose="020B0004020202020204" pitchFamily="34" charset="0"/>
              </a:rPr>
              <a:t>Versions of TensorFlow</a:t>
            </a:r>
          </a:p>
        </p:txBody>
      </p:sp>
      <p:sp>
        <p:nvSpPr>
          <p:cNvPr id="5" name="TextBox 4">
            <a:extLst>
              <a:ext uri="{FF2B5EF4-FFF2-40B4-BE49-F238E27FC236}">
                <a16:creationId xmlns:a16="http://schemas.microsoft.com/office/drawing/2014/main" id="{CB6C7A7B-8CF8-05DD-483A-C345E8CEEECF}"/>
              </a:ext>
            </a:extLst>
          </p:cNvPr>
          <p:cNvSpPr txBox="1"/>
          <p:nvPr/>
        </p:nvSpPr>
        <p:spPr>
          <a:xfrm>
            <a:off x="597569" y="1828800"/>
            <a:ext cx="6910136" cy="1661993"/>
          </a:xfrm>
          <a:prstGeom prst="rect">
            <a:avLst/>
          </a:prstGeom>
          <a:noFill/>
        </p:spPr>
        <p:txBody>
          <a:bodyPr wrap="square" rtlCol="0">
            <a:spAutoFit/>
          </a:bodyPr>
          <a:lstStyle/>
          <a:p>
            <a:r>
              <a:rPr lang="en-US" b="1" dirty="0"/>
              <a:t>	</a:t>
            </a:r>
            <a:r>
              <a:rPr lang="en-US" sz="2200" b="1" dirty="0"/>
              <a:t>1.2.0				2.0.0</a:t>
            </a:r>
          </a:p>
          <a:p>
            <a:r>
              <a:rPr lang="en-US" sz="2200" b="1" dirty="0"/>
              <a:t> 	 CPU				 GPU</a:t>
            </a:r>
          </a:p>
          <a:p>
            <a:r>
              <a:rPr lang="en-US" sz="2200" b="1" dirty="0"/>
              <a:t>             (Based</a:t>
            </a:r>
            <a:r>
              <a:rPr lang="en-US" b="1" dirty="0"/>
              <a:t>)				(Based)</a:t>
            </a:r>
          </a:p>
          <a:p>
            <a:r>
              <a:rPr lang="en-US" b="1" dirty="0"/>
              <a:t>				            12GB Graphics</a:t>
            </a:r>
          </a:p>
          <a:p>
            <a:r>
              <a:rPr lang="en-US" b="1" dirty="0"/>
              <a:t>				                16GB RAM</a:t>
            </a:r>
          </a:p>
        </p:txBody>
      </p:sp>
      <p:sp>
        <p:nvSpPr>
          <p:cNvPr id="6" name="TextBox 5">
            <a:extLst>
              <a:ext uri="{FF2B5EF4-FFF2-40B4-BE49-F238E27FC236}">
                <a16:creationId xmlns:a16="http://schemas.microsoft.com/office/drawing/2014/main" id="{18C518CC-4C68-DE80-5CC6-70D04EE03B62}"/>
              </a:ext>
            </a:extLst>
          </p:cNvPr>
          <p:cNvSpPr txBox="1"/>
          <p:nvPr/>
        </p:nvSpPr>
        <p:spPr>
          <a:xfrm>
            <a:off x="597569" y="3429001"/>
            <a:ext cx="6396789" cy="3139321"/>
          </a:xfrm>
          <a:prstGeom prst="rect">
            <a:avLst/>
          </a:prstGeom>
          <a:noFill/>
        </p:spPr>
        <p:txBody>
          <a:bodyPr wrap="square" rtlCol="0">
            <a:spAutoFit/>
          </a:bodyPr>
          <a:lstStyle/>
          <a:p>
            <a:pPr marL="285750" indent="-285750">
              <a:buFont typeface="Arial" panose="020B0604020202020204" pitchFamily="34" charset="0"/>
              <a:buChar char="•"/>
            </a:pPr>
            <a:r>
              <a:rPr lang="en-US" dirty="0"/>
              <a:t>!pip install TensorFlow==1.2.0</a:t>
            </a:r>
          </a:p>
          <a:p>
            <a:endParaRPr lang="en-US" dirty="0"/>
          </a:p>
          <a:p>
            <a:pPr marL="285750" indent="-285750">
              <a:buFont typeface="Arial" panose="020B0604020202020204" pitchFamily="34" charset="0"/>
              <a:buChar char="•"/>
            </a:pPr>
            <a:r>
              <a:rPr lang="en-US" dirty="0"/>
              <a:t>We can implement and perform building models in </a:t>
            </a:r>
            <a:r>
              <a:rPr lang="en-US" dirty="0" err="1"/>
              <a:t>Jupyter</a:t>
            </a:r>
            <a:r>
              <a:rPr lang="en-US" dirty="0"/>
              <a:t> Notebook or Google Collab</a:t>
            </a:r>
          </a:p>
          <a:p>
            <a:pPr marL="285750" indent="-285750">
              <a:buFont typeface="Arial" panose="020B0604020202020204" pitchFamily="34" charset="0"/>
              <a:buChar char="•"/>
            </a:pPr>
            <a:endParaRPr lang="en-US" dirty="0"/>
          </a:p>
          <a:p>
            <a:pPr marL="342900" indent="-342900">
              <a:buFont typeface="Arial" panose="020B0604020202020204" pitchFamily="34" charset="0"/>
              <a:buChar char="•"/>
            </a:pPr>
            <a:r>
              <a:rPr lang="en-US" dirty="0"/>
              <a:t>TensorFlow is in-demand tool for </a:t>
            </a:r>
          </a:p>
          <a:p>
            <a:pPr marL="1257300" lvl="2" indent="-342900">
              <a:buFont typeface="+mj-lt"/>
              <a:buAutoNum type="arabicPeriod"/>
            </a:pPr>
            <a:r>
              <a:rPr lang="en-US" dirty="0"/>
              <a:t>ML Engineers</a:t>
            </a:r>
          </a:p>
          <a:p>
            <a:pPr marL="1257300" lvl="2" indent="-342900">
              <a:buFont typeface="+mj-lt"/>
              <a:buAutoNum type="arabicPeriod"/>
            </a:pPr>
            <a:r>
              <a:rPr lang="en-US" dirty="0"/>
              <a:t>AI Engineers</a:t>
            </a:r>
          </a:p>
          <a:p>
            <a:pPr marL="1257300" lvl="2" indent="-342900">
              <a:buFont typeface="+mj-lt"/>
              <a:buAutoNum type="arabicPeriod"/>
            </a:pPr>
            <a:endParaRPr lang="en-US" dirty="0"/>
          </a:p>
          <a:p>
            <a:pPr marL="285750" indent="-285750">
              <a:buFont typeface="Arial" panose="020B0604020202020204" pitchFamily="34" charset="0"/>
              <a:buChar char="•"/>
            </a:pPr>
            <a:r>
              <a:rPr lang="en-US" dirty="0"/>
              <a:t>It is used to build Machine learning and especially Neural Network models</a:t>
            </a:r>
          </a:p>
        </p:txBody>
      </p:sp>
    </p:spTree>
    <p:extLst>
      <p:ext uri="{BB962C8B-B14F-4D97-AF65-F5344CB8AC3E}">
        <p14:creationId xmlns:p14="http://schemas.microsoft.com/office/powerpoint/2010/main" val="3998796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ensorFlow - YouTube">
            <a:extLst>
              <a:ext uri="{FF2B5EF4-FFF2-40B4-BE49-F238E27FC236}">
                <a16:creationId xmlns:a16="http://schemas.microsoft.com/office/drawing/2014/main" id="{D1A5966D-D6BB-CC68-8597-481DCCF534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5410" y="0"/>
            <a:ext cx="4796589" cy="48723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C840399-162F-18A6-A542-E070C90B164D}"/>
              </a:ext>
            </a:extLst>
          </p:cNvPr>
          <p:cNvSpPr>
            <a:spLocks noGrp="1"/>
          </p:cNvSpPr>
          <p:nvPr>
            <p:ph type="ctrTitle"/>
          </p:nvPr>
        </p:nvSpPr>
        <p:spPr>
          <a:xfrm>
            <a:off x="0" y="0"/>
            <a:ext cx="8871284" cy="2005263"/>
          </a:xfrm>
        </p:spPr>
        <p:txBody>
          <a:bodyPr/>
          <a:lstStyle/>
          <a:p>
            <a:r>
              <a:rPr lang="en-US" dirty="0">
                <a:solidFill>
                  <a:schemeClr val="accent2">
                    <a:lumMod val="75000"/>
                  </a:schemeClr>
                </a:solidFill>
              </a:rPr>
              <a:t>How does TensorFlow Work?</a:t>
            </a:r>
          </a:p>
        </p:txBody>
      </p:sp>
      <p:sp>
        <p:nvSpPr>
          <p:cNvPr id="3" name="Subtitle 2">
            <a:extLst>
              <a:ext uri="{FF2B5EF4-FFF2-40B4-BE49-F238E27FC236}">
                <a16:creationId xmlns:a16="http://schemas.microsoft.com/office/drawing/2014/main" id="{1E271DFC-054B-5CAE-469C-645D0763492A}"/>
              </a:ext>
            </a:extLst>
          </p:cNvPr>
          <p:cNvSpPr>
            <a:spLocks noGrp="1"/>
          </p:cNvSpPr>
          <p:nvPr>
            <p:ph type="subTitle" idx="1"/>
          </p:nvPr>
        </p:nvSpPr>
        <p:spPr>
          <a:xfrm>
            <a:off x="40105" y="2243718"/>
            <a:ext cx="7395411" cy="3980619"/>
          </a:xfrm>
        </p:spPr>
        <p:txBody>
          <a:bodyPr>
            <a:normAutofit fontScale="92500" lnSpcReduction="20000"/>
          </a:bodyPr>
          <a:lstStyle/>
          <a:p>
            <a:pPr marL="342900" indent="-342900" algn="l">
              <a:buFont typeface="Arial" panose="020B0604020202020204" pitchFamily="34" charset="0"/>
              <a:buChar char="•"/>
            </a:pPr>
            <a:r>
              <a:rPr lang="en-US" dirty="0"/>
              <a:t>It provides a feature  helps to create structures for ML model </a:t>
            </a:r>
          </a:p>
          <a:p>
            <a:pPr marL="342900" indent="-342900" algn="l">
              <a:buFont typeface="Arial" panose="020B0604020202020204" pitchFamily="34" charset="0"/>
              <a:buChar char="•"/>
            </a:pPr>
            <a:r>
              <a:rPr lang="en-US" dirty="0"/>
              <a:t>This Structures are dataflow Graphs </a:t>
            </a:r>
          </a:p>
          <a:p>
            <a:pPr marL="342900" indent="-342900" algn="l">
              <a:buFont typeface="Arial" panose="020B0604020202020204" pitchFamily="34" charset="0"/>
              <a:buChar char="•"/>
            </a:pPr>
            <a:r>
              <a:rPr lang="en-US" dirty="0"/>
              <a:t>They consist of nodes which are in well defined order which consist of methods of computation and denote the functionalities</a:t>
            </a:r>
          </a:p>
          <a:p>
            <a:pPr marL="342900" indent="-342900" algn="l">
              <a:buFont typeface="Arial" panose="020B0604020202020204" pitchFamily="34" charset="0"/>
              <a:buChar char="•"/>
            </a:pPr>
            <a:r>
              <a:rPr lang="en-US" dirty="0"/>
              <a:t>This dataflow graphs also shows us how data including its functioning moves through graph.</a:t>
            </a:r>
          </a:p>
          <a:p>
            <a:pPr marL="342900" indent="-342900" algn="l">
              <a:buFont typeface="Arial" panose="020B0604020202020204" pitchFamily="34" charset="0"/>
              <a:buChar char="•"/>
            </a:pPr>
            <a:r>
              <a:rPr lang="en-US" dirty="0"/>
              <a:t>This data that we need to feed consist of multidimensional array called Tensors.</a:t>
            </a:r>
          </a:p>
          <a:p>
            <a:pPr marL="342900" indent="-342900" algn="l">
              <a:buFont typeface="Arial" panose="020B0604020202020204" pitchFamily="34" charset="0"/>
              <a:buChar char="•"/>
            </a:pPr>
            <a:r>
              <a:rPr lang="en-US" b="0" i="0" dirty="0">
                <a:effectLst/>
                <a:latin typeface="Söhne"/>
              </a:rPr>
              <a:t>TensorFlow is used by researchers, data scientists, and developers to build and deploy machine learning applications in various domains.</a:t>
            </a:r>
            <a:endParaRPr lang="en-US" dirty="0"/>
          </a:p>
          <a:p>
            <a:pPr marL="342900" indent="-342900" algn="l">
              <a:buFont typeface="Arial" panose="020B0604020202020204" pitchFamily="34" charset="0"/>
              <a:buChar char="•"/>
            </a:pPr>
            <a:endParaRPr lang="en-US" dirty="0"/>
          </a:p>
          <a:p>
            <a:pPr algn="l"/>
            <a:endParaRPr lang="en-US" dirty="0"/>
          </a:p>
        </p:txBody>
      </p:sp>
      <p:pic>
        <p:nvPicPr>
          <p:cNvPr id="5" name="Picture 2" descr="Everything you need to know about Neural Networks and Backpropagation —  Machine Learning Easy and Fun | by Gavril Ognjanovski | Towards Data Science">
            <a:extLst>
              <a:ext uri="{FF2B5EF4-FFF2-40B4-BE49-F238E27FC236}">
                <a16:creationId xmlns:a16="http://schemas.microsoft.com/office/drawing/2014/main" id="{8571D6FA-0E84-083B-6E83-8FC3D8B3831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719"/>
          <a:stretch/>
        </p:blipFill>
        <p:spPr bwMode="auto">
          <a:xfrm>
            <a:off x="8454190" y="4379495"/>
            <a:ext cx="3495144" cy="2109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6034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 descr="TensorFlow - YouTube">
            <a:extLst>
              <a:ext uri="{FF2B5EF4-FFF2-40B4-BE49-F238E27FC236}">
                <a16:creationId xmlns:a16="http://schemas.microsoft.com/office/drawing/2014/main" id="{8E019A64-6D3F-0A29-B93D-D545705A45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037" y="839802"/>
            <a:ext cx="2691591" cy="27340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136FD6F-B657-93F2-70E7-118369C44B6E}"/>
              </a:ext>
            </a:extLst>
          </p:cNvPr>
          <p:cNvSpPr>
            <a:spLocks noGrp="1"/>
          </p:cNvSpPr>
          <p:nvPr>
            <p:ph type="title"/>
          </p:nvPr>
        </p:nvSpPr>
        <p:spPr>
          <a:xfrm>
            <a:off x="838200" y="365125"/>
            <a:ext cx="5867396" cy="1325563"/>
          </a:xfrm>
        </p:spPr>
        <p:txBody>
          <a:bodyPr/>
          <a:lstStyle/>
          <a:p>
            <a:r>
              <a:rPr lang="en-US" dirty="0">
                <a:solidFill>
                  <a:schemeClr val="accent2">
                    <a:lumMod val="75000"/>
                  </a:schemeClr>
                </a:solidFill>
              </a:rPr>
              <a:t>Procedure:-</a:t>
            </a:r>
          </a:p>
        </p:txBody>
      </p:sp>
      <p:cxnSp>
        <p:nvCxnSpPr>
          <p:cNvPr id="7" name="Straight Connector 6">
            <a:extLst>
              <a:ext uri="{FF2B5EF4-FFF2-40B4-BE49-F238E27FC236}">
                <a16:creationId xmlns:a16="http://schemas.microsoft.com/office/drawing/2014/main" id="{C4E1E97D-35D7-4219-4598-BD9384EC255A}"/>
              </a:ext>
            </a:extLst>
          </p:cNvPr>
          <p:cNvCxnSpPr>
            <a:cxnSpLocks/>
          </p:cNvCxnSpPr>
          <p:nvPr/>
        </p:nvCxnSpPr>
        <p:spPr>
          <a:xfrm>
            <a:off x="5823284" y="1973179"/>
            <a:ext cx="0" cy="4555958"/>
          </a:xfrm>
          <a:prstGeom prst="line">
            <a:avLst/>
          </a:prstGeom>
          <a:ln/>
        </p:spPr>
        <p:style>
          <a:lnRef idx="3">
            <a:schemeClr val="accent1"/>
          </a:lnRef>
          <a:fillRef idx="0">
            <a:schemeClr val="accent1"/>
          </a:fillRef>
          <a:effectRef idx="2">
            <a:schemeClr val="accent1"/>
          </a:effectRef>
          <a:fontRef idx="minor">
            <a:schemeClr val="tx1"/>
          </a:fontRef>
        </p:style>
      </p:cxnSp>
      <p:sp>
        <p:nvSpPr>
          <p:cNvPr id="16" name="Rectangle: Rounded Corners 15">
            <a:extLst>
              <a:ext uri="{FF2B5EF4-FFF2-40B4-BE49-F238E27FC236}">
                <a16:creationId xmlns:a16="http://schemas.microsoft.com/office/drawing/2014/main" id="{90F82A22-3648-2D7A-1248-214AB666298D}"/>
              </a:ext>
            </a:extLst>
          </p:cNvPr>
          <p:cNvSpPr/>
          <p:nvPr/>
        </p:nvSpPr>
        <p:spPr>
          <a:xfrm>
            <a:off x="5823284" y="1741947"/>
            <a:ext cx="962520" cy="850232"/>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p>
        </p:txBody>
      </p:sp>
      <p:sp>
        <p:nvSpPr>
          <p:cNvPr id="19" name="Rectangle: Rounded Corners 18">
            <a:extLst>
              <a:ext uri="{FF2B5EF4-FFF2-40B4-BE49-F238E27FC236}">
                <a16:creationId xmlns:a16="http://schemas.microsoft.com/office/drawing/2014/main" id="{ECAB8F04-FF13-B181-9556-9D5793F8A68E}"/>
              </a:ext>
            </a:extLst>
          </p:cNvPr>
          <p:cNvSpPr/>
          <p:nvPr/>
        </p:nvSpPr>
        <p:spPr>
          <a:xfrm>
            <a:off x="5807245" y="4587037"/>
            <a:ext cx="962520" cy="850232"/>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52E14F89-526F-1EDF-7424-151695592B85}"/>
              </a:ext>
            </a:extLst>
          </p:cNvPr>
          <p:cNvSpPr/>
          <p:nvPr/>
        </p:nvSpPr>
        <p:spPr>
          <a:xfrm>
            <a:off x="4860764" y="3207135"/>
            <a:ext cx="962520" cy="850232"/>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p>
        </p:txBody>
      </p:sp>
      <p:sp>
        <p:nvSpPr>
          <p:cNvPr id="22" name="TextBox 21">
            <a:extLst>
              <a:ext uri="{FF2B5EF4-FFF2-40B4-BE49-F238E27FC236}">
                <a16:creationId xmlns:a16="http://schemas.microsoft.com/office/drawing/2014/main" id="{23082447-7CD5-8767-3A27-C3BA0482863D}"/>
              </a:ext>
            </a:extLst>
          </p:cNvPr>
          <p:cNvSpPr txBox="1"/>
          <p:nvPr/>
        </p:nvSpPr>
        <p:spPr>
          <a:xfrm>
            <a:off x="5903491" y="4719765"/>
            <a:ext cx="834190" cy="584775"/>
          </a:xfrm>
          <a:prstGeom prst="rect">
            <a:avLst/>
          </a:prstGeom>
          <a:noFill/>
        </p:spPr>
        <p:txBody>
          <a:bodyPr wrap="square" rtlCol="0">
            <a:spAutoFit/>
          </a:bodyPr>
          <a:lstStyle/>
          <a:p>
            <a:pPr algn="ctr"/>
            <a:r>
              <a:rPr lang="en-US" sz="3200" dirty="0"/>
              <a:t>3</a:t>
            </a:r>
          </a:p>
        </p:txBody>
      </p:sp>
      <p:sp>
        <p:nvSpPr>
          <p:cNvPr id="23" name="TextBox 22">
            <a:extLst>
              <a:ext uri="{FF2B5EF4-FFF2-40B4-BE49-F238E27FC236}">
                <a16:creationId xmlns:a16="http://schemas.microsoft.com/office/drawing/2014/main" id="{C466F53B-1A7E-8653-4EE4-611D85895701}"/>
              </a:ext>
            </a:extLst>
          </p:cNvPr>
          <p:cNvSpPr txBox="1"/>
          <p:nvPr/>
        </p:nvSpPr>
        <p:spPr>
          <a:xfrm>
            <a:off x="6898105" y="1438716"/>
            <a:ext cx="4716378" cy="2862322"/>
          </a:xfrm>
          <a:prstGeom prst="rect">
            <a:avLst/>
          </a:prstGeom>
          <a:noFill/>
        </p:spPr>
        <p:txBody>
          <a:bodyPr wrap="square" rtlCol="0">
            <a:spAutoFit/>
          </a:bodyPr>
          <a:lstStyle/>
          <a:p>
            <a:r>
              <a:rPr lang="en-US" b="1" dirty="0"/>
              <a:t>Data Preprocessing :-</a:t>
            </a:r>
          </a:p>
          <a:p>
            <a:r>
              <a:rPr lang="en-US" b="0" i="0" dirty="0">
                <a:effectLst/>
                <a:latin typeface="Söhne"/>
              </a:rPr>
              <a:t>Data preprocessing is the process of cleaning, organizing, and transforming raw data into a structured and usable format for analysis or machine learning. It involves tasks such as data cleaning to remove errors and inconsistencies, data transformation to convert data into a suitable representation, and data reduction to reduce the volume while retaining important information. </a:t>
            </a:r>
            <a:endParaRPr lang="en-US" dirty="0"/>
          </a:p>
        </p:txBody>
      </p:sp>
      <p:sp>
        <p:nvSpPr>
          <p:cNvPr id="24" name="TextBox 23">
            <a:extLst>
              <a:ext uri="{FF2B5EF4-FFF2-40B4-BE49-F238E27FC236}">
                <a16:creationId xmlns:a16="http://schemas.microsoft.com/office/drawing/2014/main" id="{D67713F8-D5B6-4868-1DBF-140B5343A0B8}"/>
              </a:ext>
            </a:extLst>
          </p:cNvPr>
          <p:cNvSpPr txBox="1"/>
          <p:nvPr/>
        </p:nvSpPr>
        <p:spPr>
          <a:xfrm>
            <a:off x="280737" y="3155876"/>
            <a:ext cx="4684292" cy="2862322"/>
          </a:xfrm>
          <a:prstGeom prst="rect">
            <a:avLst/>
          </a:prstGeom>
          <a:noFill/>
        </p:spPr>
        <p:txBody>
          <a:bodyPr wrap="square" rtlCol="0">
            <a:spAutoFit/>
          </a:bodyPr>
          <a:lstStyle/>
          <a:p>
            <a:r>
              <a:rPr lang="en-US" b="1" dirty="0"/>
              <a:t>		   	   Model Building  </a:t>
            </a:r>
            <a:endParaRPr lang="en-US" dirty="0"/>
          </a:p>
          <a:p>
            <a:r>
              <a:rPr lang="en-US" b="0" i="0" dirty="0">
                <a:effectLst/>
                <a:latin typeface="Söhne"/>
              </a:rPr>
              <a:t>Model building refers to the process of creating and designing a mathematical or computational representation of a real-world system, phenomenon, or problem. In the context of data science and machine learning, it involves selecting an appropriate algorithm or approach, training the model on data, and tuning its parameters to make predictions, classifications, or decisions based on new input data.</a:t>
            </a:r>
            <a:endParaRPr lang="en-US" b="1" dirty="0"/>
          </a:p>
        </p:txBody>
      </p:sp>
      <p:sp>
        <p:nvSpPr>
          <p:cNvPr id="25" name="TextBox 24">
            <a:extLst>
              <a:ext uri="{FF2B5EF4-FFF2-40B4-BE49-F238E27FC236}">
                <a16:creationId xmlns:a16="http://schemas.microsoft.com/office/drawing/2014/main" id="{6690B1C6-163D-3CD7-BFCD-A0353D68B6D7}"/>
              </a:ext>
            </a:extLst>
          </p:cNvPr>
          <p:cNvSpPr txBox="1"/>
          <p:nvPr/>
        </p:nvSpPr>
        <p:spPr>
          <a:xfrm>
            <a:off x="6882067" y="4719765"/>
            <a:ext cx="4716375" cy="2031325"/>
          </a:xfrm>
          <a:prstGeom prst="rect">
            <a:avLst/>
          </a:prstGeom>
          <a:noFill/>
        </p:spPr>
        <p:txBody>
          <a:bodyPr wrap="square" rtlCol="0">
            <a:spAutoFit/>
          </a:bodyPr>
          <a:lstStyle/>
          <a:p>
            <a:r>
              <a:rPr lang="en-US" b="1" dirty="0"/>
              <a:t>Model Training and Evaluating:-</a:t>
            </a:r>
          </a:p>
          <a:p>
            <a:r>
              <a:rPr lang="en-US" b="0" i="0" dirty="0">
                <a:effectLst/>
                <a:latin typeface="Söhne"/>
              </a:rPr>
              <a:t>Model training involves using a dataset to teach a machine learning model to make predictions or classifications. Model evaluation assesses its performance by testing it on a separate dataset, measuring accuracy, and identifying any potential issues like overfitting or underfitting.</a:t>
            </a:r>
            <a:endParaRPr lang="en-US" dirty="0"/>
          </a:p>
        </p:txBody>
      </p:sp>
    </p:spTree>
    <p:extLst>
      <p:ext uri="{BB962C8B-B14F-4D97-AF65-F5344CB8AC3E}">
        <p14:creationId xmlns:p14="http://schemas.microsoft.com/office/powerpoint/2010/main" val="7602612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 name="Picture 10" descr="How TensorFlow Lite helps you from prototype to product — The TensorFlow  Blog">
            <a:extLst>
              <a:ext uri="{FF2B5EF4-FFF2-40B4-BE49-F238E27FC236}">
                <a16:creationId xmlns:a16="http://schemas.microsoft.com/office/drawing/2014/main" id="{E4E0A6E3-A57A-BFE8-F57E-7A5C4F87A6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9399" y="4852611"/>
            <a:ext cx="3834274" cy="171848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ensorFlow - YouTube">
            <a:extLst>
              <a:ext uri="{FF2B5EF4-FFF2-40B4-BE49-F238E27FC236}">
                <a16:creationId xmlns:a16="http://schemas.microsoft.com/office/drawing/2014/main" id="{4309604E-929B-63C1-FB84-D5017BA1EA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636" y="0"/>
            <a:ext cx="6538436" cy="653843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5FC4CBB-AD35-9EBA-A5B4-B9752EC8E6A1}"/>
              </a:ext>
            </a:extLst>
          </p:cNvPr>
          <p:cNvSpPr txBox="1"/>
          <p:nvPr/>
        </p:nvSpPr>
        <p:spPr>
          <a:xfrm>
            <a:off x="424476" y="5226171"/>
            <a:ext cx="2366211" cy="430887"/>
          </a:xfrm>
          <a:prstGeom prst="rect">
            <a:avLst/>
          </a:prstGeom>
          <a:noFill/>
        </p:spPr>
        <p:txBody>
          <a:bodyPr wrap="square" rtlCol="0">
            <a:spAutoFit/>
          </a:bodyPr>
          <a:lstStyle/>
          <a:p>
            <a:r>
              <a:rPr lang="en-US" sz="2200" b="1" dirty="0"/>
              <a:t>Train and Execute</a:t>
            </a:r>
          </a:p>
        </p:txBody>
      </p:sp>
      <p:pic>
        <p:nvPicPr>
          <p:cNvPr id="3074" name="Picture 2" descr="Everything you need to know about Neural Networks and Backpropagation —  Machine Learning Easy and Fun | by Gavril Ognjanovski | Towards Data Science">
            <a:extLst>
              <a:ext uri="{FF2B5EF4-FFF2-40B4-BE49-F238E27FC236}">
                <a16:creationId xmlns:a16="http://schemas.microsoft.com/office/drawing/2014/main" id="{DF912D1F-3A41-2CCE-B03D-33F46EFD9AD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7719"/>
          <a:stretch/>
        </p:blipFill>
        <p:spPr bwMode="auto">
          <a:xfrm>
            <a:off x="3433011" y="2190385"/>
            <a:ext cx="3495144" cy="210953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Open source NLP is fueling a new wave of startups | VentureBeat">
            <a:extLst>
              <a:ext uri="{FF2B5EF4-FFF2-40B4-BE49-F238E27FC236}">
                <a16:creationId xmlns:a16="http://schemas.microsoft.com/office/drawing/2014/main" id="{1FF12123-07FA-CD15-55DB-7EDCDDC7C3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6538" y="2390520"/>
            <a:ext cx="2747212" cy="137360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ensors | Free Full-Text | Improved Handwritten Digit Recognition Using  Convolutional Neural Networks (CNN)">
            <a:extLst>
              <a:ext uri="{FF2B5EF4-FFF2-40B4-BE49-F238E27FC236}">
                <a16:creationId xmlns:a16="http://schemas.microsoft.com/office/drawing/2014/main" id="{37F787A1-6DBE-0CBC-6A13-DC5CD936B5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41977" y="2210438"/>
            <a:ext cx="2216493" cy="20694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4EF3C73-80EE-EE37-73C5-1F56042635AA}"/>
              </a:ext>
            </a:extLst>
          </p:cNvPr>
          <p:cNvSpPr txBox="1"/>
          <p:nvPr/>
        </p:nvSpPr>
        <p:spPr>
          <a:xfrm>
            <a:off x="3946357" y="4224589"/>
            <a:ext cx="2149643" cy="646331"/>
          </a:xfrm>
          <a:prstGeom prst="rect">
            <a:avLst/>
          </a:prstGeom>
          <a:noFill/>
        </p:spPr>
        <p:txBody>
          <a:bodyPr wrap="square" rtlCol="0">
            <a:spAutoFit/>
          </a:bodyPr>
          <a:lstStyle/>
          <a:p>
            <a:pPr algn="ctr"/>
            <a:r>
              <a:rPr lang="en-US" b="1" dirty="0"/>
              <a:t>Neural Network and Image recognition</a:t>
            </a:r>
          </a:p>
        </p:txBody>
      </p:sp>
      <p:sp>
        <p:nvSpPr>
          <p:cNvPr id="8" name="TextBox 7">
            <a:extLst>
              <a:ext uri="{FF2B5EF4-FFF2-40B4-BE49-F238E27FC236}">
                <a16:creationId xmlns:a16="http://schemas.microsoft.com/office/drawing/2014/main" id="{ACF03286-2E99-A764-2882-1322842EBBC6}"/>
              </a:ext>
            </a:extLst>
          </p:cNvPr>
          <p:cNvSpPr txBox="1"/>
          <p:nvPr/>
        </p:nvSpPr>
        <p:spPr>
          <a:xfrm>
            <a:off x="6906537" y="4150260"/>
            <a:ext cx="2747213" cy="646331"/>
          </a:xfrm>
          <a:prstGeom prst="rect">
            <a:avLst/>
          </a:prstGeom>
          <a:noFill/>
        </p:spPr>
        <p:txBody>
          <a:bodyPr wrap="square">
            <a:spAutoFit/>
          </a:bodyPr>
          <a:lstStyle/>
          <a:p>
            <a:pPr algn="ctr"/>
            <a:r>
              <a:rPr lang="en-US" b="1" dirty="0"/>
              <a:t>Natural Language Procession</a:t>
            </a:r>
          </a:p>
        </p:txBody>
      </p:sp>
      <p:sp>
        <p:nvSpPr>
          <p:cNvPr id="10" name="TextBox 9">
            <a:extLst>
              <a:ext uri="{FF2B5EF4-FFF2-40B4-BE49-F238E27FC236}">
                <a16:creationId xmlns:a16="http://schemas.microsoft.com/office/drawing/2014/main" id="{AD1516A1-C1AE-FC61-EA1E-5E529A20B5B6}"/>
              </a:ext>
            </a:extLst>
          </p:cNvPr>
          <p:cNvSpPr txBox="1"/>
          <p:nvPr/>
        </p:nvSpPr>
        <p:spPr>
          <a:xfrm>
            <a:off x="9771129" y="4436473"/>
            <a:ext cx="2358187" cy="369332"/>
          </a:xfrm>
          <a:prstGeom prst="rect">
            <a:avLst/>
          </a:prstGeom>
          <a:noFill/>
        </p:spPr>
        <p:txBody>
          <a:bodyPr wrap="square">
            <a:spAutoFit/>
          </a:bodyPr>
          <a:lstStyle/>
          <a:p>
            <a:pPr algn="ctr"/>
            <a:r>
              <a:rPr lang="en-US" b="1" dirty="0"/>
              <a:t>Digit Classification</a:t>
            </a:r>
          </a:p>
        </p:txBody>
      </p:sp>
      <p:sp>
        <p:nvSpPr>
          <p:cNvPr id="11" name="Left Brace 10">
            <a:extLst>
              <a:ext uri="{FF2B5EF4-FFF2-40B4-BE49-F238E27FC236}">
                <a16:creationId xmlns:a16="http://schemas.microsoft.com/office/drawing/2014/main" id="{072B2481-A4E9-3E89-B895-67B3FA7D0EBE}"/>
              </a:ext>
            </a:extLst>
          </p:cNvPr>
          <p:cNvSpPr/>
          <p:nvPr/>
        </p:nvSpPr>
        <p:spPr>
          <a:xfrm rot="5400000">
            <a:off x="7076281" y="-900834"/>
            <a:ext cx="1264977" cy="48618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080" name="Picture 8" descr="What Is DX? (Developer Experience) | by Albert Cavalcante | The Startup |  Medium">
            <a:extLst>
              <a:ext uri="{FF2B5EF4-FFF2-40B4-BE49-F238E27FC236}">
                <a16:creationId xmlns:a16="http://schemas.microsoft.com/office/drawing/2014/main" id="{536BA96D-8A22-CD60-DB22-747D8B5E7E1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06538" y="92312"/>
            <a:ext cx="1604462" cy="100916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Keras - Wikipedia">
            <a:extLst>
              <a:ext uri="{FF2B5EF4-FFF2-40B4-BE49-F238E27FC236}">
                <a16:creationId xmlns:a16="http://schemas.microsoft.com/office/drawing/2014/main" id="{630B6B2B-FCE4-656D-DFC7-1A7F8877151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4967" y="5122992"/>
            <a:ext cx="1089980" cy="108998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Making BERT Easier with Preprocessing Models From TensorFlow Hub — The  TensorFlow Blog">
            <a:extLst>
              <a:ext uri="{FF2B5EF4-FFF2-40B4-BE49-F238E27FC236}">
                <a16:creationId xmlns:a16="http://schemas.microsoft.com/office/drawing/2014/main" id="{0D65D253-1D9A-72B1-97CA-98C3050895E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32650" y="4977908"/>
            <a:ext cx="2578350" cy="144387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TensorFlow.js: Convert a Python SavedModel to TensorFlow.js format">
            <a:extLst>
              <a:ext uri="{FF2B5EF4-FFF2-40B4-BE49-F238E27FC236}">
                <a16:creationId xmlns:a16="http://schemas.microsoft.com/office/drawing/2014/main" id="{5F04C205-61F5-69B5-A2E4-ADAA6252EFE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68186" y="5002063"/>
            <a:ext cx="1502943" cy="1443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5096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76"/>
                                        </p:tgtEl>
                                        <p:attrNameLst>
                                          <p:attrName>style.visibility</p:attrName>
                                        </p:attrNameLst>
                                      </p:cBhvr>
                                      <p:to>
                                        <p:strVal val="visible"/>
                                      </p:to>
                                    </p:set>
                                    <p:animEffect transition="in" filter="fade">
                                      <p:cBhvr>
                                        <p:cTn id="11" dur="500"/>
                                        <p:tgtEl>
                                          <p:spTgt spid="307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78"/>
                                        </p:tgtEl>
                                        <p:attrNameLst>
                                          <p:attrName>style.visibility</p:attrName>
                                        </p:attrNameLst>
                                      </p:cBhvr>
                                      <p:to>
                                        <p:strVal val="visible"/>
                                      </p:to>
                                    </p:set>
                                    <p:animEffect transition="in" filter="fade">
                                      <p:cBhvr>
                                        <p:cTn id="15"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ensorFlow - YouTube">
            <a:extLst>
              <a:ext uri="{FF2B5EF4-FFF2-40B4-BE49-F238E27FC236}">
                <a16:creationId xmlns:a16="http://schemas.microsoft.com/office/drawing/2014/main" id="{D91C8DEC-35C9-7F3E-18D9-E5FD7A9F11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8756" y="-472073"/>
            <a:ext cx="2953244" cy="299987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FA64D7E-8B5F-C3AA-CFFC-70995DFE7F9C}"/>
              </a:ext>
            </a:extLst>
          </p:cNvPr>
          <p:cNvSpPr>
            <a:spLocks noGrp="1"/>
          </p:cNvSpPr>
          <p:nvPr>
            <p:ph type="title"/>
          </p:nvPr>
        </p:nvSpPr>
        <p:spPr/>
        <p:txBody>
          <a:bodyPr/>
          <a:lstStyle/>
          <a:p>
            <a:r>
              <a:rPr lang="en-US" dirty="0">
                <a:solidFill>
                  <a:schemeClr val="accent2">
                    <a:lumMod val="75000"/>
                  </a:schemeClr>
                </a:solidFill>
              </a:rPr>
              <a:t>TensorFlow &amp; Libraries</a:t>
            </a:r>
          </a:p>
        </p:txBody>
      </p:sp>
      <p:sp>
        <p:nvSpPr>
          <p:cNvPr id="3" name="Content Placeholder 2">
            <a:extLst>
              <a:ext uri="{FF2B5EF4-FFF2-40B4-BE49-F238E27FC236}">
                <a16:creationId xmlns:a16="http://schemas.microsoft.com/office/drawing/2014/main" id="{37C26A50-CF27-2825-6428-0495E3D3F108}"/>
              </a:ext>
            </a:extLst>
          </p:cNvPr>
          <p:cNvSpPr>
            <a:spLocks noGrp="1"/>
          </p:cNvSpPr>
          <p:nvPr>
            <p:ph idx="1"/>
          </p:nvPr>
        </p:nvSpPr>
        <p:spPr>
          <a:xfrm>
            <a:off x="677031" y="1478798"/>
            <a:ext cx="8722895" cy="4351338"/>
          </a:xfrm>
        </p:spPr>
        <p:txBody>
          <a:bodyPr>
            <a:noAutofit/>
          </a:bodyPr>
          <a:lstStyle/>
          <a:p>
            <a:pPr algn="l">
              <a:buFont typeface="+mj-lt"/>
              <a:buAutoNum type="arabicPeriod"/>
            </a:pPr>
            <a:r>
              <a:rPr lang="en-US" sz="1600" b="1" i="0" dirty="0" err="1">
                <a:solidFill>
                  <a:schemeClr val="accent2">
                    <a:lumMod val="50000"/>
                  </a:schemeClr>
                </a:solidFill>
                <a:effectLst/>
                <a:latin typeface="Söhne"/>
              </a:rPr>
              <a:t>Keras</a:t>
            </a:r>
            <a:r>
              <a:rPr lang="en-US" sz="1600" b="0" i="0" dirty="0">
                <a:solidFill>
                  <a:schemeClr val="accent2">
                    <a:lumMod val="50000"/>
                  </a:schemeClr>
                </a:solidFill>
                <a:effectLst/>
                <a:latin typeface="Söhne"/>
              </a:rPr>
              <a:t>:</a:t>
            </a:r>
            <a:r>
              <a:rPr lang="en-US" sz="1600" b="0" i="0" dirty="0">
                <a:effectLst/>
                <a:latin typeface="Söhne"/>
              </a:rPr>
              <a:t> An easy-to-use high-level neural networks API that runs on top of TensorFlow. </a:t>
            </a:r>
            <a:r>
              <a:rPr lang="en-US" sz="1600" b="0" i="0" dirty="0" err="1">
                <a:effectLst/>
                <a:latin typeface="Söhne"/>
              </a:rPr>
              <a:t>Keras</a:t>
            </a:r>
            <a:r>
              <a:rPr lang="en-US" sz="1600" b="0" i="0" dirty="0">
                <a:effectLst/>
                <a:latin typeface="Söhne"/>
              </a:rPr>
              <a:t> simplifies the process of building and training neural networks.</a:t>
            </a:r>
          </a:p>
          <a:p>
            <a:pPr algn="l">
              <a:buFont typeface="+mj-lt"/>
              <a:buAutoNum type="arabicPeriod"/>
            </a:pPr>
            <a:r>
              <a:rPr lang="en-US" sz="1600" b="1" i="0" dirty="0">
                <a:solidFill>
                  <a:schemeClr val="accent2">
                    <a:lumMod val="50000"/>
                  </a:schemeClr>
                </a:solidFill>
                <a:effectLst/>
                <a:latin typeface="Söhne"/>
              </a:rPr>
              <a:t>TensorFlow Hub</a:t>
            </a:r>
            <a:r>
              <a:rPr lang="en-US" sz="1600" b="0" i="0" dirty="0">
                <a:effectLst/>
                <a:latin typeface="Söhne"/>
              </a:rPr>
              <a:t>: A repository of pre-trained machine learning models that can be easily reused in your own projects. It's a great resource for transfer learning.</a:t>
            </a:r>
          </a:p>
          <a:p>
            <a:pPr algn="l">
              <a:buFont typeface="+mj-lt"/>
              <a:buAutoNum type="arabicPeriod"/>
            </a:pPr>
            <a:r>
              <a:rPr lang="en-US" sz="1600" b="1" i="0" dirty="0">
                <a:solidFill>
                  <a:schemeClr val="accent2">
                    <a:lumMod val="50000"/>
                  </a:schemeClr>
                </a:solidFill>
                <a:effectLst/>
                <a:latin typeface="Söhne"/>
              </a:rPr>
              <a:t>TensorFlow Lite</a:t>
            </a:r>
            <a:r>
              <a:rPr lang="en-US" sz="1600" b="0" i="0" dirty="0">
                <a:solidFill>
                  <a:schemeClr val="accent2">
                    <a:lumMod val="50000"/>
                  </a:schemeClr>
                </a:solidFill>
                <a:effectLst/>
                <a:latin typeface="Söhne"/>
              </a:rPr>
              <a:t>: </a:t>
            </a:r>
            <a:r>
              <a:rPr lang="en-US" sz="1600" b="0" i="0" dirty="0">
                <a:effectLst/>
                <a:latin typeface="Söhne"/>
              </a:rPr>
              <a:t>A framework for deploying machine learning models on mobile and embedded devices, enabling on-device inference for applications like mobile apps and IoT devices.</a:t>
            </a:r>
          </a:p>
          <a:p>
            <a:pPr algn="l">
              <a:buFont typeface="+mj-lt"/>
              <a:buAutoNum type="arabicPeriod"/>
            </a:pPr>
            <a:r>
              <a:rPr lang="en-US" sz="1600" b="1" i="0" dirty="0">
                <a:solidFill>
                  <a:schemeClr val="accent2">
                    <a:lumMod val="50000"/>
                  </a:schemeClr>
                </a:solidFill>
                <a:effectLst/>
                <a:latin typeface="Söhne"/>
              </a:rPr>
              <a:t>TensorFlow.js</a:t>
            </a:r>
            <a:r>
              <a:rPr lang="en-US" sz="1600" b="0" i="0" dirty="0">
                <a:effectLst/>
                <a:latin typeface="Söhne"/>
              </a:rPr>
              <a:t>: A JavaScript library that allows you to run TensorFlow models directly in web browsers, making it useful for creating browser-based machine learning applications.</a:t>
            </a:r>
          </a:p>
          <a:p>
            <a:pPr algn="l">
              <a:buFont typeface="+mj-lt"/>
              <a:buAutoNum type="arabicPeriod"/>
            </a:pPr>
            <a:r>
              <a:rPr lang="en-US" sz="1600" b="1" i="0" dirty="0" err="1">
                <a:solidFill>
                  <a:schemeClr val="accent2">
                    <a:lumMod val="50000"/>
                  </a:schemeClr>
                </a:solidFill>
                <a:effectLst/>
                <a:latin typeface="Söhne"/>
              </a:rPr>
              <a:t>TensorBoard</a:t>
            </a:r>
            <a:r>
              <a:rPr lang="en-US" sz="1600" b="0" i="0" dirty="0">
                <a:effectLst/>
                <a:latin typeface="Söhne"/>
              </a:rPr>
              <a:t>: A tool for visualizing and analyzing TensorFlow models. It helps with monitoring training progress, debugging models, and understanding model performance.</a:t>
            </a:r>
          </a:p>
          <a:p>
            <a:pPr algn="l">
              <a:buFont typeface="+mj-lt"/>
              <a:buAutoNum type="arabicPeriod"/>
            </a:pPr>
            <a:r>
              <a:rPr lang="en-US" sz="1600" b="1" i="0" dirty="0">
                <a:solidFill>
                  <a:schemeClr val="accent2">
                    <a:lumMod val="50000"/>
                  </a:schemeClr>
                </a:solidFill>
                <a:effectLst/>
                <a:latin typeface="Söhne"/>
              </a:rPr>
              <a:t>TensorFlow Serving</a:t>
            </a:r>
            <a:r>
              <a:rPr lang="en-US" sz="1600" b="0" i="0" dirty="0">
                <a:effectLst/>
                <a:latin typeface="Söhne"/>
              </a:rPr>
              <a:t>: A library for deploying machine learning models as production services, making it easier to serve models in real-world applications.</a:t>
            </a:r>
          </a:p>
          <a:p>
            <a:pPr algn="l">
              <a:buFont typeface="+mj-lt"/>
              <a:buAutoNum type="arabicPeriod"/>
            </a:pPr>
            <a:r>
              <a:rPr lang="en-US" sz="1600" b="1" i="0" dirty="0">
                <a:solidFill>
                  <a:schemeClr val="accent2">
                    <a:lumMod val="50000"/>
                  </a:schemeClr>
                </a:solidFill>
                <a:effectLst/>
                <a:latin typeface="Söhne"/>
              </a:rPr>
              <a:t>TFX (TensorFlow Extended)</a:t>
            </a:r>
            <a:r>
              <a:rPr lang="en-US" sz="1600" b="0" i="0" dirty="0">
                <a:solidFill>
                  <a:schemeClr val="accent2">
                    <a:lumMod val="50000"/>
                  </a:schemeClr>
                </a:solidFill>
                <a:effectLst/>
                <a:latin typeface="Söhne"/>
              </a:rPr>
              <a:t>: </a:t>
            </a:r>
            <a:r>
              <a:rPr lang="en-US" sz="1600" b="0" i="0" dirty="0">
                <a:effectLst/>
                <a:latin typeface="Söhne"/>
              </a:rPr>
              <a:t>An end-to-end platform for deploying production machine learning pipelines. It includes components for data validation, preprocessing, training, and serving.</a:t>
            </a:r>
          </a:p>
          <a:p>
            <a:pPr algn="l">
              <a:buFont typeface="+mj-lt"/>
              <a:buAutoNum type="arabicPeriod"/>
            </a:pPr>
            <a:r>
              <a:rPr lang="en-US" sz="1600" b="1" i="0" dirty="0" err="1">
                <a:solidFill>
                  <a:schemeClr val="accent2">
                    <a:lumMod val="50000"/>
                  </a:schemeClr>
                </a:solidFill>
                <a:effectLst/>
                <a:latin typeface="Söhne"/>
              </a:rPr>
              <a:t>TFLite</a:t>
            </a:r>
            <a:r>
              <a:rPr lang="en-US" sz="1600" b="1" i="0" dirty="0">
                <a:solidFill>
                  <a:schemeClr val="accent2">
                    <a:lumMod val="50000"/>
                  </a:schemeClr>
                </a:solidFill>
                <a:effectLst/>
                <a:latin typeface="Söhne"/>
              </a:rPr>
              <a:t> (TensorFlow Lite)</a:t>
            </a:r>
            <a:r>
              <a:rPr lang="en-US" sz="1600" b="0" i="0" dirty="0">
                <a:solidFill>
                  <a:schemeClr val="accent2">
                    <a:lumMod val="50000"/>
                  </a:schemeClr>
                </a:solidFill>
                <a:effectLst/>
                <a:latin typeface="Söhne"/>
              </a:rPr>
              <a:t>: </a:t>
            </a:r>
            <a:r>
              <a:rPr lang="en-US" sz="1600" b="0" i="0" dirty="0">
                <a:effectLst/>
                <a:latin typeface="Söhne"/>
              </a:rPr>
              <a:t>A set of tools and libraries for optimizing and converting models for inference on mobile and embedded devices.</a:t>
            </a:r>
          </a:p>
          <a:p>
            <a:pPr algn="l">
              <a:buFont typeface="+mj-lt"/>
              <a:buAutoNum type="arabicPeriod"/>
            </a:pPr>
            <a:r>
              <a:rPr lang="en-US" sz="1600" b="1" i="0" dirty="0">
                <a:solidFill>
                  <a:schemeClr val="accent2">
                    <a:lumMod val="50000"/>
                  </a:schemeClr>
                </a:solidFill>
                <a:effectLst/>
                <a:latin typeface="Söhne"/>
              </a:rPr>
              <a:t>TF-Agents</a:t>
            </a:r>
            <a:r>
              <a:rPr lang="en-US" sz="1600" b="0" i="0" dirty="0">
                <a:solidFill>
                  <a:schemeClr val="accent2">
                    <a:lumMod val="50000"/>
                  </a:schemeClr>
                </a:solidFill>
                <a:effectLst/>
                <a:latin typeface="Söhne"/>
              </a:rPr>
              <a:t>: </a:t>
            </a:r>
            <a:r>
              <a:rPr lang="en-US" sz="1600" b="0" i="0" dirty="0">
                <a:effectLst/>
                <a:latin typeface="Söhne"/>
              </a:rPr>
              <a:t>A library for reinforcement learning, providing components for building and training reinforcement learning models. </a:t>
            </a:r>
          </a:p>
          <a:p>
            <a:endParaRPr lang="en-US" sz="1600" dirty="0"/>
          </a:p>
        </p:txBody>
      </p:sp>
      <p:pic>
        <p:nvPicPr>
          <p:cNvPr id="5122" name="Picture 2" descr="Keras - Wikipedia">
            <a:extLst>
              <a:ext uri="{FF2B5EF4-FFF2-40B4-BE49-F238E27FC236}">
                <a16:creationId xmlns:a16="http://schemas.microsoft.com/office/drawing/2014/main" id="{436028E0-30AD-C267-95F6-1073FE931F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5252" y="1978990"/>
            <a:ext cx="1781421" cy="178142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Making BERT Easier with Preprocessing Models From TensorFlow Hub — The  TensorFlow Blog">
            <a:extLst>
              <a:ext uri="{FF2B5EF4-FFF2-40B4-BE49-F238E27FC236}">
                <a16:creationId xmlns:a16="http://schemas.microsoft.com/office/drawing/2014/main" id="{88EB8618-5748-FE3D-57D7-B05CFC2048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4722" y="3747257"/>
            <a:ext cx="2578350" cy="144387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TensorFlow.js: Convert a Python SavedModel to TensorFlow.js format">
            <a:extLst>
              <a:ext uri="{FF2B5EF4-FFF2-40B4-BE49-F238E27FC236}">
                <a16:creationId xmlns:a16="http://schemas.microsoft.com/office/drawing/2014/main" id="{2FB80C00-9F0D-8A74-2715-B7EB2C2591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85529" y="5223713"/>
            <a:ext cx="1701144" cy="1634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7753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ensorFlow - YouTube">
            <a:extLst>
              <a:ext uri="{FF2B5EF4-FFF2-40B4-BE49-F238E27FC236}">
                <a16:creationId xmlns:a16="http://schemas.microsoft.com/office/drawing/2014/main" id="{0DC77F6C-CB48-6A0D-FC24-D80FC0E96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979" y="337416"/>
            <a:ext cx="5839327" cy="58969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7472E19-9D0F-B3F6-2A4A-9C2F8563B7B1}"/>
              </a:ext>
            </a:extLst>
          </p:cNvPr>
          <p:cNvSpPr>
            <a:spLocks noGrp="1"/>
          </p:cNvSpPr>
          <p:nvPr>
            <p:ph type="title"/>
          </p:nvPr>
        </p:nvSpPr>
        <p:spPr>
          <a:xfrm>
            <a:off x="4759348" y="365125"/>
            <a:ext cx="10515600" cy="1325563"/>
          </a:xfrm>
        </p:spPr>
        <p:txBody>
          <a:bodyPr/>
          <a:lstStyle/>
          <a:p>
            <a:r>
              <a:rPr lang="en-US" dirty="0">
                <a:solidFill>
                  <a:schemeClr val="accent2">
                    <a:lumMod val="75000"/>
                  </a:schemeClr>
                </a:solidFill>
              </a:rPr>
              <a:t>TensorFlow Model </a:t>
            </a:r>
          </a:p>
        </p:txBody>
      </p:sp>
      <p:pic>
        <p:nvPicPr>
          <p:cNvPr id="7170" name="Picture 2" descr="What's coming in TensorFlow 2.0 — The TensorFlow Blog">
            <a:extLst>
              <a:ext uri="{FF2B5EF4-FFF2-40B4-BE49-F238E27FC236}">
                <a16:creationId xmlns:a16="http://schemas.microsoft.com/office/drawing/2014/main" id="{4315B594-767E-D554-9D0B-DA54CB7EC54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35452" y="2290617"/>
            <a:ext cx="7573612" cy="42022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366866E-37AF-699B-FE24-79B03649DAA6}"/>
              </a:ext>
            </a:extLst>
          </p:cNvPr>
          <p:cNvSpPr txBox="1"/>
          <p:nvPr/>
        </p:nvSpPr>
        <p:spPr>
          <a:xfrm>
            <a:off x="3935452" y="1321356"/>
            <a:ext cx="5754255" cy="369332"/>
          </a:xfrm>
          <a:prstGeom prst="rect">
            <a:avLst/>
          </a:prstGeom>
          <a:noFill/>
        </p:spPr>
        <p:txBody>
          <a:bodyPr wrap="square" rtlCol="0">
            <a:spAutoFit/>
          </a:bodyPr>
          <a:lstStyle/>
          <a:p>
            <a:r>
              <a:rPr lang="en-US" dirty="0">
                <a:hlinkClick r:id="rId4"/>
              </a:rPr>
              <a:t>https://github.com/Atharva-More/TensorFlow-churn-model</a:t>
            </a:r>
            <a:endParaRPr lang="en-US" dirty="0"/>
          </a:p>
        </p:txBody>
      </p:sp>
    </p:spTree>
    <p:extLst>
      <p:ext uri="{BB962C8B-B14F-4D97-AF65-F5344CB8AC3E}">
        <p14:creationId xmlns:p14="http://schemas.microsoft.com/office/powerpoint/2010/main" val="483092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TotalTime>
  <Words>1548</Words>
  <Application>Microsoft Office PowerPoint</Application>
  <PresentationFormat>Widescreen</PresentationFormat>
  <Paragraphs>132</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Aptos</vt:lpstr>
      <vt:lpstr>Aptos Narrow</vt:lpstr>
      <vt:lpstr>Arial</vt:lpstr>
      <vt:lpstr>Calibri</vt:lpstr>
      <vt:lpstr>Calibri Light</vt:lpstr>
      <vt:lpstr>Söhne</vt:lpstr>
      <vt:lpstr>Symbol</vt:lpstr>
      <vt:lpstr>Times New Roman</vt:lpstr>
      <vt:lpstr>Wingdings</vt:lpstr>
      <vt:lpstr>Office Theme</vt:lpstr>
      <vt:lpstr> Python &amp; TensorFlow </vt:lpstr>
      <vt:lpstr>TensorFlow</vt:lpstr>
      <vt:lpstr>Keywords</vt:lpstr>
      <vt:lpstr>Versions of TensorFlow</vt:lpstr>
      <vt:lpstr>How does TensorFlow Work?</vt:lpstr>
      <vt:lpstr>Procedure:-</vt:lpstr>
      <vt:lpstr>PowerPoint Presentation</vt:lpstr>
      <vt:lpstr>TensorFlow &amp; Libraries</vt:lpstr>
      <vt:lpstr>TensorFlow Model </vt:lpstr>
      <vt:lpstr>Algorithm and ANN</vt:lpstr>
      <vt:lpstr>PowerPoint Presentation</vt:lpstr>
      <vt:lpstr>Literature Survey</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&amp; TensorFlow</dc:title>
  <dc:creator>ATHARVA MORE</dc:creator>
  <cp:lastModifiedBy>ATHARVA MORE</cp:lastModifiedBy>
  <cp:revision>3</cp:revision>
  <dcterms:created xsi:type="dcterms:W3CDTF">2023-10-29T16:21:19Z</dcterms:created>
  <dcterms:modified xsi:type="dcterms:W3CDTF">2023-10-30T20:05:48Z</dcterms:modified>
</cp:coreProperties>
</file>