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  <p:bold r:id="rId19"/>
    </p:embeddedFont>
    <p:embeddedFont>
      <p:font typeface="League Spartan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195886879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195886879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2aebe6c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2aebe6c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2aebe6c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2aebe6c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SLIDES_API195886879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SLIDES_API195886879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195886879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195886879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195886879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1958868796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SLIDES_API195886879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SLIDES_API195886879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195886879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195886879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SLIDES_API1958868796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SLIDES_API1958868796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SLIDES_API1958868796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SLIDES_API1958868796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SLIDES_API195886879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SLIDES_API195886879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521-022-07472-2" TargetMode="External"/><Relationship Id="rId7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i.org/10.1016/j.procs.2020.06.069" TargetMode="External"/><Relationship Id="rId5" Type="http://schemas.openxmlformats.org/officeDocument/2006/relationships/hyperlink" Target="https://doi.org/10.1007/s10614-020-10042-0" TargetMode="External"/><Relationship Id="rId4" Type="http://schemas.openxmlformats.org/officeDocument/2006/relationships/hyperlink" Target="https://www.sciencedirect.com/science/article/pii/S00380121230025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Credit Risk Assessment with Machine Learning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Bridging the Gap Between Theory and Practice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4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Importance of accurate credit risk assessment.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4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Consequences of misestimation.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4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Two-fold aim of the study.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4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96025" y="635000"/>
            <a:ext cx="478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&amp; Motivation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 Develop a reliable method for classifying credit risk.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Importance for financial institutions.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necessity of understanding and predicting credit risks for economic stability.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Machine learning's role in refining lending decisions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need for an unbiased exploration of machine learning capabilities.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and contrast of models like K-Nearest Neighbors, Logistic Regression, Decision Trees, and Neural Networks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83375" y="635000"/>
            <a:ext cx="60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Components, Methodologies &amp; Limitations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Collection &amp; Preprocessing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Development &amp; Implementation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Performance Evaluation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Comparative Analysis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Constraints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Bias &amp; Overfitting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Complexity of Financial Behaviors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Dynamic Financial Environment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875" y="1065600"/>
            <a:ext cx="4532125" cy="3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XGBoost Performance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Performance of the XGBoost model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Progressive decrease in training and validation RMSE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Number of boosting rounds vs. accuracy and generalization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Convergence of training and validation RMSE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Optimal balance between overfitting risk and predictive power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t="2326" r="7766" b="2697"/>
          <a:stretch/>
        </p:blipFill>
        <p:spPr>
          <a:xfrm>
            <a:off x="5080100" y="352800"/>
            <a:ext cx="3668800" cy="45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Comparisons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69450" y="1270000"/>
            <a:ext cx="394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Accuracy and precision of various models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Comparison of XGBoost, Random Forest, SVC, and Logistic Regression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Superior performance of XGBoost and Random Forest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Effectiveness of ensemble methods in credit risk data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r="4879" b="2047"/>
          <a:stretch/>
        </p:blipFill>
        <p:spPr>
          <a:xfrm>
            <a:off x="4044000" y="313150"/>
            <a:ext cx="4851101" cy="4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635000" y="196425"/>
            <a:ext cx="806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&amp; Precision over Rounds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35000" y="703975"/>
            <a:ext cx="8060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Multi-faceted view of model accuracy and precision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Consistent performance of XGBoost and Random Forest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Stable accuracy and precision across evaluation rounds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Contrast with SVC and Logistic Regression models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 l="1869" r="4646"/>
          <a:stretch/>
        </p:blipFill>
        <p:spPr>
          <a:xfrm>
            <a:off x="418675" y="2263775"/>
            <a:ext cx="8306649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Understanding the Importance of the correlation matrix in feature selection.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Superiority of XGBoost and Random Forest models.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Contributions of the project to credit risk analysis.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Highlighting the challenges and future research directions.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References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Shi, S., Tse, R., Luo, W., D’Addona, S., &amp; Pau, G. (2022). Machine learning-driven credit risk: a systemic review. </a:t>
            </a:r>
            <a:r>
              <a:rPr lang="en-GB" sz="1100" i="1">
                <a:solidFill>
                  <a:schemeClr val="dk1"/>
                </a:solidFill>
              </a:rPr>
              <a:t>Neural Computing and Applications</a:t>
            </a:r>
            <a:r>
              <a:rPr lang="en-GB" sz="1100">
                <a:solidFill>
                  <a:schemeClr val="dk1"/>
                </a:solidFill>
              </a:rPr>
              <a:t>, 34(17), 14327–14339.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https://doi.org/10.1007/s00521-022-07472-2</a:t>
            </a:r>
            <a:endParaRPr sz="1100" u="sng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Bitetto, A., Cerchiello, P., Filomeni, S., Tanda, A., &amp; Tarantino, B. (2023). Machine learning and credit risk: Empirical evidence from small- and mid-sized businesses. </a:t>
            </a:r>
            <a:r>
              <a:rPr lang="en-GB" sz="1100" i="1">
                <a:solidFill>
                  <a:schemeClr val="dk1"/>
                </a:solidFill>
              </a:rPr>
              <a:t>Socio-Economic Planning Sciences</a:t>
            </a:r>
            <a:r>
              <a:rPr lang="en-GB" sz="1100">
                <a:solidFill>
                  <a:schemeClr val="dk1"/>
                </a:solidFill>
              </a:rPr>
              <a:t>, 90, 101746.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https://doi.org/10.1016/j.seps.2023.101746</a:t>
            </a:r>
            <a:endParaRPr sz="1100" u="sng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Bussmann, N., Giudici, P., Marinelli, D. </a:t>
            </a:r>
            <a:r>
              <a:rPr lang="en-GB" sz="1100" i="1">
                <a:solidFill>
                  <a:schemeClr val="dk1"/>
                </a:solidFill>
              </a:rPr>
              <a:t>et al.</a:t>
            </a:r>
            <a:r>
              <a:rPr lang="en-GB" sz="1100">
                <a:solidFill>
                  <a:schemeClr val="dk1"/>
                </a:solidFill>
              </a:rPr>
              <a:t> Explainable Machine Learning in Credit Risk Management. </a:t>
            </a:r>
            <a:r>
              <a:rPr lang="en-GB" sz="1100" i="1">
                <a:solidFill>
                  <a:schemeClr val="dk1"/>
                </a:solidFill>
              </a:rPr>
              <a:t>Comput Econ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 b="1">
                <a:solidFill>
                  <a:schemeClr val="dk1"/>
                </a:solidFill>
              </a:rPr>
              <a:t>57</a:t>
            </a:r>
            <a:r>
              <a:rPr lang="en-GB" sz="1100">
                <a:solidFill>
                  <a:schemeClr val="dk1"/>
                </a:solidFill>
              </a:rPr>
              <a:t>, 203–216 (2021).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https://doi.org/10.1007/s10614-020-10042-0</a:t>
            </a:r>
            <a:endParaRPr sz="1100" u="sng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Wang, Y., Zhang, Y., Lu, Y., &amp; Yu, X. (2020). A Comparative Assessment of Credit Risk Model Based on Machine Learning — a case study of bank loan data. </a:t>
            </a:r>
            <a:r>
              <a:rPr lang="en-GB" sz="1100" i="1">
                <a:solidFill>
                  <a:schemeClr val="dk1"/>
                </a:solidFill>
              </a:rPr>
              <a:t>Procedia Computer Science</a:t>
            </a:r>
            <a:r>
              <a:rPr lang="en-GB" sz="1100">
                <a:solidFill>
                  <a:schemeClr val="dk1"/>
                </a:solidFill>
              </a:rPr>
              <a:t>, 174, 141-149.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6"/>
              </a:rPr>
              <a:t>https://doi.org/10.1016/j.procs.2020.06.069</a:t>
            </a:r>
            <a:endParaRPr sz="1100" u="sng">
              <a:solidFill>
                <a:schemeClr val="hlink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Inter</vt:lpstr>
      <vt:lpstr>Roboto</vt:lpstr>
      <vt:lpstr>Arial</vt:lpstr>
      <vt:lpstr>Calibri</vt:lpstr>
      <vt:lpstr>Nunito</vt:lpstr>
      <vt:lpstr>League Spartan</vt:lpstr>
      <vt:lpstr>Shift</vt:lpstr>
      <vt:lpstr>Credit Risk Assessment with Machine Learning</vt:lpstr>
      <vt:lpstr>Introduction</vt:lpstr>
      <vt:lpstr>Problem Statement &amp; Motivation</vt:lpstr>
      <vt:lpstr>Components, Methodologies &amp; Limitations</vt:lpstr>
      <vt:lpstr>XGBoost Performance</vt:lpstr>
      <vt:lpstr>Model Comparisons</vt:lpstr>
      <vt:lpstr>Performance &amp; Precision over Rounds</vt:lpstr>
      <vt:lpstr>Conclusions</vt:lpstr>
      <vt:lpstr>References</vt:lpstr>
      <vt:lpstr>Thank You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Assessment with Machine Learning</dc:title>
  <dc:creator>Atharva Pandkar</dc:creator>
  <cp:lastModifiedBy>Atharva Pandkar</cp:lastModifiedBy>
  <cp:revision>1</cp:revision>
  <dcterms:modified xsi:type="dcterms:W3CDTF">2023-12-05T20:34:03Z</dcterms:modified>
</cp:coreProperties>
</file>