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96628a6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2" name="Google Shape;162;g1296628a6c7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96628a6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" name="Google Shape;169;g1296628a6c7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96628a6c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5" name="Google Shape;175;g1296628a6c7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9637d0c8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9637d0c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29637d0c8f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9637d0c8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4" name="Google Shape;124;g129637d0c8f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9637d0c8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2" name="Google Shape;132;g129637d0c8f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9637d0c8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0" name="Google Shape;140;g129637d0c8f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96628a6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8" name="Google Shape;148;g1296628a6c7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bcef48b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5" name="Google Shape;155;g12bcef48b8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76200" y="2190750"/>
            <a:ext cx="92964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343150"/>
            <a:ext cx="8229600" cy="26974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57200" y="2665476"/>
            <a:ext cx="8229600" cy="19202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688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733" lvl="4" marL="2286000" marR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884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MD_primary_mark_vertical.png"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7100" y="4080128"/>
            <a:ext cx="2209800" cy="102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/>
          </a:p>
        </p:txBody>
      </p:sp>
      <p:cxnSp>
        <p:nvCxnSpPr>
          <p:cNvPr id="85" name="Google Shape;85;p11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MD_primary_mark.png" id="86" name="Google Shape;8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arlessIdeas-01.png" id="87" name="Google Shape;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81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8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/>
          </a:p>
        </p:txBody>
      </p:sp>
      <p:cxnSp>
        <p:nvCxnSpPr>
          <p:cNvPr id="93" name="Google Shape;93;p12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MD_primary_mark.png" id="94" name="Google Shape;9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arlessIdeas-01.png" id="95" name="Google Shape;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884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3" name="Google Shape;23;p3"/>
          <p:cNvCxnSpPr/>
          <p:nvPr/>
        </p:nvCxnSpPr>
        <p:spPr>
          <a:xfrm>
            <a:off x="457200" y="108585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/>
          </a:p>
        </p:txBody>
      </p:sp>
      <p:cxnSp>
        <p:nvCxnSpPr>
          <p:cNvPr id="25" name="Google Shape;25;p3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MD_primary_mark.png"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arlessIdeas-01.png"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1314450"/>
            <a:ext cx="3886200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57200" y="1794272"/>
            <a:ext cx="3886200" cy="28348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96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6324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688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688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3" type="body"/>
          </p:nvPr>
        </p:nvSpPr>
        <p:spPr>
          <a:xfrm>
            <a:off x="4800600" y="1314450"/>
            <a:ext cx="3886200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4" type="body"/>
          </p:nvPr>
        </p:nvSpPr>
        <p:spPr>
          <a:xfrm>
            <a:off x="4800600" y="1794272"/>
            <a:ext cx="3886200" cy="28348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96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6324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688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688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4" name="Google Shape;34;p4"/>
          <p:cNvCxnSpPr/>
          <p:nvPr/>
        </p:nvCxnSpPr>
        <p:spPr>
          <a:xfrm>
            <a:off x="457200" y="108585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4"/>
          <p:cNvCxnSpPr/>
          <p:nvPr/>
        </p:nvCxnSpPr>
        <p:spPr>
          <a:xfrm>
            <a:off x="4572000" y="1314450"/>
            <a:ext cx="0" cy="308610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/>
          </a:p>
        </p:txBody>
      </p:sp>
      <p:cxnSp>
        <p:nvCxnSpPr>
          <p:cNvPr id="37" name="Google Shape;37;p4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MD_primary_mark.png" id="38" name="Google Shape;3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arlessIdeas-01.png"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42" name="Google Shape;42;p5"/>
          <p:cNvCxnSpPr/>
          <p:nvPr/>
        </p:nvCxnSpPr>
        <p:spPr>
          <a:xfrm>
            <a:off x="457200" y="108585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/>
          </a:p>
        </p:txBody>
      </p:sp>
      <p:cxnSp>
        <p:nvCxnSpPr>
          <p:cNvPr id="44" name="Google Shape;44;p5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MD_primary_mark.png" id="45" name="Google Shape;4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arlessIdeas-01.png" id="46" name="Google Shape;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504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2232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96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96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81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8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/>
          </a:p>
        </p:txBody>
      </p:sp>
      <p:cxnSp>
        <p:nvCxnSpPr>
          <p:cNvPr id="52" name="Google Shape;52;p6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MD_primary_mark.png" id="53" name="Google Shape;5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arlessIdeas-01.png" id="54" name="Google Shape;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onta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D_primary_mark_vertical_white_black_type.png" id="56" name="Google Shape;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9901" y="2114550"/>
            <a:ext cx="3114081" cy="144621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>
            <p:ph idx="1" type="body"/>
          </p:nvPr>
        </p:nvSpPr>
        <p:spPr>
          <a:xfrm>
            <a:off x="0" y="3943350"/>
            <a:ext cx="91440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884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868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278" lvl="2" marL="1371600" marR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688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733" lvl="4" marL="2286000" marR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884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ulleted Content">
  <p:cSld name="Title with Bullete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868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278" lvl="2" marL="1371600" marR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688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733" lvl="4" marL="2286000" marR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884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1" name="Google Shape;61;p8"/>
          <p:cNvCxnSpPr/>
          <p:nvPr/>
        </p:nvCxnSpPr>
        <p:spPr>
          <a:xfrm>
            <a:off x="457200" y="108585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/>
          </a:p>
        </p:txBody>
      </p:sp>
      <p:cxnSp>
        <p:nvCxnSpPr>
          <p:cNvPr id="63" name="Google Shape;63;p8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MD_primary_mark.png"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arlessIdeas-01.png" id="65" name="Google Shape;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Numbered Content">
  <p:cSld name="Title with Numbere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868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Arial"/>
              <a:buAutoNum type="arabicPeriod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278" lvl="2" marL="1371600" marR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AutoNum type="arabicPeriod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688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733" lvl="4" marL="2286000" marR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884"/>
              <a:buFont typeface="Arial"/>
              <a:buAutoNum type="arabicPeriod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/>
          </a:p>
        </p:txBody>
      </p:sp>
      <p:cxnSp>
        <p:nvCxnSpPr>
          <p:cNvPr id="70" name="Google Shape;70;p9"/>
          <p:cNvCxnSpPr/>
          <p:nvPr/>
        </p:nvCxnSpPr>
        <p:spPr>
          <a:xfrm>
            <a:off x="457200" y="108585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9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MD_primary_mark.png" id="72" name="Google Shape;7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arlessIdeas-01.png" id="73" name="Google Shape;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8" name="Google Shape;78;p10"/>
          <p:cNvCxnSpPr/>
          <p:nvPr/>
        </p:nvCxnSpPr>
        <p:spPr>
          <a:xfrm>
            <a:off x="457200" y="108585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/>
          </a:p>
        </p:txBody>
      </p:sp>
      <p:cxnSp>
        <p:nvCxnSpPr>
          <p:cNvPr id="80" name="Google Shape;80;p10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MD_primary_mark.png" id="81" name="Google Shape;8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arlessIdeas-01.png" id="82" name="Google Shape;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35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868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278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688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733" lvl="4" marL="22860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884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PZeW_56ojhnTNw8RLKDH4eIBp3w3ijd_/view" TargetMode="External"/><Relationship Id="rId4" Type="http://schemas.openxmlformats.org/officeDocument/2006/relationships/image" Target="../media/image11.jpg"/><Relationship Id="rId5" Type="http://schemas.openxmlformats.org/officeDocument/2006/relationships/hyperlink" Target="https://drive.google.com/file/d/1PZeW_56ojhnTNw8RLKDH4eIBp3w3ijd_/view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y9G-kKCAEYiZnM6TIiH9JrJxpnkcBpkM/view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drive.google.com/file/d/1y9G-kKCAEYiZnM6TIiH9JrJxpnkcBpkM/view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7ZVjsNgR1ARh0mVqbwXF2fTdiwnHKsxJ/view" TargetMode="External"/><Relationship Id="rId4" Type="http://schemas.openxmlformats.org/officeDocument/2006/relationships/image" Target="../media/image10.jpg"/><Relationship Id="rId5" Type="http://schemas.openxmlformats.org/officeDocument/2006/relationships/hyperlink" Target="https://drive.google.com/file/d/17ZVjsNgR1ARh0mVqbwXF2fTdiwnHKsxJ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457200" y="2175575"/>
            <a:ext cx="8229600" cy="2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Arial"/>
              <a:buNone/>
            </a:pPr>
            <a:r>
              <a:rPr lang="en-US" sz="2340"/>
              <a:t>Monocular Visual Odometry</a:t>
            </a:r>
            <a:endParaRPr/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457200" y="2521475"/>
            <a:ext cx="8229600" cy="2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Arial"/>
              <a:buNone/>
            </a:pPr>
            <a:r>
              <a:rPr b="0" lang="en-US" sz="1640">
                <a:solidFill>
                  <a:schemeClr val="dk1"/>
                </a:solidFill>
              </a:rPr>
              <a:t>Atharva Paralikar &amp; Hemanth Joseph Raj</a:t>
            </a:r>
            <a:endParaRPr b="0" sz="164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Arial"/>
              <a:buNone/>
            </a:pPr>
            <a:r>
              <a:rPr b="0" lang="en-US" sz="1640">
                <a:solidFill>
                  <a:schemeClr val="dk1"/>
                </a:solidFill>
              </a:rPr>
              <a:t>117396560                 117518955</a:t>
            </a:r>
            <a:endParaRPr b="0" sz="16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Results using Turtlebot3 Waffle_pi i</a:t>
            </a:r>
            <a:r>
              <a:rPr lang="en-US"/>
              <a:t>n Gazebo</a:t>
            </a:r>
            <a:endParaRPr/>
          </a:p>
        </p:txBody>
      </p:sp>
      <p:pic>
        <p:nvPicPr>
          <p:cNvPr id="165" name="Google Shape;165;p22" title="Kazam_screencast_0001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04429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7278025" y="4151975"/>
            <a:ext cx="13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Video Link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Difficulties Faced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5412" lvl="0" marL="457200" rtl="0" algn="l">
              <a:spcBef>
                <a:spcPts val="680"/>
              </a:spcBef>
              <a:spcAft>
                <a:spcPts val="0"/>
              </a:spcAft>
              <a:buSzPts val="2312"/>
              <a:buChar char="●"/>
            </a:pPr>
            <a:r>
              <a:rPr lang="en-US"/>
              <a:t>Recovery of camera poses was at times incorrect.</a:t>
            </a:r>
            <a:endParaRPr/>
          </a:p>
          <a:p>
            <a:pPr indent="-375412" lvl="0" marL="457200" rtl="0" algn="l">
              <a:spcBef>
                <a:spcPts val="0"/>
              </a:spcBef>
              <a:spcAft>
                <a:spcPts val="0"/>
              </a:spcAft>
              <a:buSzPts val="2312"/>
              <a:buChar char="●"/>
            </a:pPr>
            <a:r>
              <a:rPr lang="en-US"/>
              <a:t>Implementation in real time was found to be very difficult.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Future Works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5412" lvl="0" marL="457200" rtl="0" algn="l">
              <a:spcBef>
                <a:spcPts val="680"/>
              </a:spcBef>
              <a:spcAft>
                <a:spcPts val="0"/>
              </a:spcAft>
              <a:buSzPts val="2312"/>
              <a:buChar char="●"/>
            </a:pPr>
            <a:r>
              <a:rPr lang="en-US"/>
              <a:t>Try to implement in real time on a real Robot.</a:t>
            </a:r>
            <a:endParaRPr/>
          </a:p>
          <a:p>
            <a:pPr indent="-375412" lvl="0" marL="457200" rtl="0" algn="l">
              <a:spcBef>
                <a:spcPts val="0"/>
              </a:spcBef>
              <a:spcAft>
                <a:spcPts val="0"/>
              </a:spcAft>
              <a:buSzPts val="2312"/>
              <a:buChar char="●"/>
            </a:pPr>
            <a:r>
              <a:rPr lang="en-US"/>
              <a:t>Looks for ways to use other sensors to make it more accurate.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>
          <a:xfrm>
            <a:off x="3757500" y="912175"/>
            <a:ext cx="162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</a:rPr>
              <a:t>Thank you!</a:t>
            </a:r>
            <a:endParaRPr b="1"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</a:rPr>
              <a:t>Questions?</a:t>
            </a:r>
            <a:endParaRPr b="1"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Project Scope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Arial"/>
              <a:buNone/>
            </a:pPr>
            <a:r>
              <a:rPr lang="en-US" sz="2400">
                <a:solidFill>
                  <a:schemeClr val="accent1"/>
                </a:solidFill>
              </a:rPr>
              <a:t>Main Goal:</a:t>
            </a:r>
            <a:r>
              <a:rPr lang="en-US" sz="2400"/>
              <a:t> Develop a working code for Monocular Visual Odometry and test it on the provided dataset  (Oxford Robot Car dataset)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Arial"/>
              <a:buNone/>
            </a:pPr>
            <a:r>
              <a:rPr lang="en-US" sz="2400">
                <a:solidFill>
                  <a:schemeClr val="accent1"/>
                </a:solidFill>
              </a:rPr>
              <a:t>Ambitious Goal 1: </a:t>
            </a:r>
            <a:r>
              <a:rPr lang="en-US" sz="2400"/>
              <a:t>Record a custom dataset using mobile camera, perform calibration for it and perform Visual Odometry on the dataset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Arial"/>
              <a:buNone/>
            </a:pPr>
            <a:r>
              <a:rPr lang="en-US" sz="2400">
                <a:solidFill>
                  <a:schemeClr val="accent1"/>
                </a:solidFill>
              </a:rPr>
              <a:t>Ambitious Goal 2: </a:t>
            </a:r>
            <a:r>
              <a:rPr lang="en-US" sz="2400"/>
              <a:t>Extract the camera feed from a turtlebot in a Gazebo world and perform Visual Odometry in real-time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 sz="3000"/>
              <a:t>Visual Odometry - A background</a:t>
            </a:r>
            <a:endParaRPr sz="3000"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Arial"/>
              <a:buChar char="•"/>
            </a:pPr>
            <a:r>
              <a:rPr lang="en-US"/>
              <a:t>Necessity?</a:t>
            </a:r>
            <a:endParaRPr/>
          </a:p>
          <a:p>
            <a:pPr indent="-112268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8"/>
              <a:buChar char="•"/>
            </a:pPr>
            <a:r>
              <a:rPr lang="en-US"/>
              <a:t> Robots with Non-standard locomotion</a:t>
            </a:r>
            <a:endParaRPr/>
          </a:p>
          <a:p>
            <a:pPr indent="-112268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8"/>
              <a:buChar char="•"/>
            </a:pPr>
            <a:r>
              <a:rPr lang="en-US"/>
              <a:t> Errors in regular odometry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12"/>
              <a:buChar char="•"/>
            </a:pPr>
            <a:r>
              <a:rPr lang="en-US"/>
              <a:t>Solutions</a:t>
            </a:r>
            <a:endParaRPr/>
          </a:p>
          <a:p>
            <a:pPr indent="-112268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8"/>
              <a:buChar char="•"/>
            </a:pPr>
            <a:r>
              <a:rPr lang="en-US"/>
              <a:t> Traditional - F</a:t>
            </a:r>
            <a:r>
              <a:rPr lang="en-US"/>
              <a:t>eature</a:t>
            </a:r>
            <a:r>
              <a:rPr lang="en-US"/>
              <a:t> based</a:t>
            </a:r>
            <a:endParaRPr/>
          </a:p>
          <a:p>
            <a:pPr indent="-112268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8"/>
              <a:buChar char="•"/>
            </a:pPr>
            <a:r>
              <a:rPr lang="en-US"/>
              <a:t> Recent research developments - Pixel Intensities, hybrid and Learning based-methods.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65275" y="104400"/>
            <a:ext cx="8994600" cy="50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72" y="0"/>
            <a:ext cx="6629258" cy="514350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16"/>
          <p:cNvSpPr txBox="1"/>
          <p:nvPr/>
        </p:nvSpPr>
        <p:spPr>
          <a:xfrm>
            <a:off x="564075" y="526975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accent1"/>
                </a:solidFill>
              </a:rPr>
              <a:t>Conceptual Flow-Chart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5068151" y="21153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Code snippet - Part 1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00" y="344773"/>
            <a:ext cx="4478800" cy="4312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2" type="body"/>
          </p:nvPr>
        </p:nvSpPr>
        <p:spPr>
          <a:xfrm>
            <a:off x="5068151" y="1083076"/>
            <a:ext cx="30084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9052" lvl="0" marL="457200" rtl="0" algn="just">
              <a:spcBef>
                <a:spcPts val="280"/>
              </a:spcBef>
              <a:spcAft>
                <a:spcPts val="0"/>
              </a:spcAft>
              <a:buSzPts val="952"/>
              <a:buChar char="●"/>
            </a:pPr>
            <a:r>
              <a:rPr lang="en-US"/>
              <a:t>Loads camera poses if available for the dataset. Useful if the code needs to be restarted due to </a:t>
            </a:r>
            <a:r>
              <a:rPr lang="en-US"/>
              <a:t>computation</a:t>
            </a:r>
            <a:r>
              <a:rPr lang="en-US"/>
              <a:t> reasons.</a:t>
            </a:r>
            <a:endParaRPr/>
          </a:p>
          <a:p>
            <a:pPr indent="0" lvl="0" marL="0" rtl="0" algn="just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9052" lvl="0" marL="457200" rtl="0" algn="just">
              <a:spcBef>
                <a:spcPts val="280"/>
              </a:spcBef>
              <a:spcAft>
                <a:spcPts val="0"/>
              </a:spcAft>
              <a:buSzPts val="952"/>
              <a:buChar char="●"/>
            </a:pPr>
            <a:r>
              <a:rPr lang="en-US"/>
              <a:t>Initiates the code by loading the </a:t>
            </a:r>
            <a:r>
              <a:rPr lang="en-US"/>
              <a:t>frame </a:t>
            </a:r>
            <a:r>
              <a:rPr baseline="-25000" lang="en-US"/>
              <a:t>i</a:t>
            </a:r>
            <a:r>
              <a:rPr baseline="-25000" lang="en-US"/>
              <a:t> </a:t>
            </a:r>
            <a:r>
              <a:rPr lang="en-US"/>
              <a:t>and frame </a:t>
            </a:r>
            <a:r>
              <a:rPr baseline="-25000" lang="en-US"/>
              <a:t>i+1</a:t>
            </a:r>
            <a:endParaRPr baseline="-25000"/>
          </a:p>
          <a:p>
            <a:pPr indent="0" lvl="0" marL="45720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280450" y="556650"/>
            <a:ext cx="4478700" cy="11406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5068151" y="21153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Code snippet - Part 2</a:t>
            </a:r>
            <a:endParaRPr/>
          </a:p>
        </p:txBody>
      </p:sp>
      <p:sp>
        <p:nvSpPr>
          <p:cNvPr id="135" name="Google Shape;135;p18"/>
          <p:cNvSpPr txBox="1"/>
          <p:nvPr>
            <p:ph idx="2" type="body"/>
          </p:nvPr>
        </p:nvSpPr>
        <p:spPr>
          <a:xfrm>
            <a:off x="5068151" y="1083076"/>
            <a:ext cx="30084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9052" lvl="0" marL="457200" rtl="0" algn="l">
              <a:spcBef>
                <a:spcPts val="280"/>
              </a:spcBef>
              <a:spcAft>
                <a:spcPts val="0"/>
              </a:spcAft>
              <a:buSzPts val="952"/>
              <a:buChar char="●"/>
            </a:pPr>
            <a:r>
              <a:rPr lang="en-US"/>
              <a:t>Extract Features Using SIFT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9052" lvl="0" marL="457200" rtl="0" algn="l">
              <a:spcBef>
                <a:spcPts val="280"/>
              </a:spcBef>
              <a:spcAft>
                <a:spcPts val="0"/>
              </a:spcAft>
              <a:buSzPts val="952"/>
              <a:buChar char="●"/>
            </a:pPr>
            <a:r>
              <a:rPr lang="en-US"/>
              <a:t>Estimate the Essential Matrix.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9052" lvl="0" marL="457200" rtl="0" algn="l">
              <a:spcBef>
                <a:spcPts val="280"/>
              </a:spcBef>
              <a:spcAft>
                <a:spcPts val="0"/>
              </a:spcAft>
              <a:buSzPts val="952"/>
              <a:buChar char="●"/>
            </a:pPr>
            <a:r>
              <a:rPr lang="en-US"/>
              <a:t>Recover Correct Camera Pose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50" y="322523"/>
            <a:ext cx="4478800" cy="43121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/>
          <p:nvPr/>
        </p:nvSpPr>
        <p:spPr>
          <a:xfrm>
            <a:off x="280500" y="1719350"/>
            <a:ext cx="4478700" cy="14268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5068151" y="21153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Code snippet - Part 3</a:t>
            </a:r>
            <a:endParaRPr/>
          </a:p>
        </p:txBody>
      </p:sp>
      <p:sp>
        <p:nvSpPr>
          <p:cNvPr id="143" name="Google Shape;143;p19"/>
          <p:cNvSpPr txBox="1"/>
          <p:nvPr>
            <p:ph idx="2" type="body"/>
          </p:nvPr>
        </p:nvSpPr>
        <p:spPr>
          <a:xfrm>
            <a:off x="5068151" y="1083076"/>
            <a:ext cx="30084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9052" lvl="0" marL="457200" rtl="0" algn="l">
              <a:spcBef>
                <a:spcPts val="280"/>
              </a:spcBef>
              <a:spcAft>
                <a:spcPts val="0"/>
              </a:spcAft>
              <a:buSzPts val="952"/>
              <a:buChar char="●"/>
            </a:pPr>
            <a:r>
              <a:rPr lang="en-US"/>
              <a:t>Applies</a:t>
            </a:r>
            <a:r>
              <a:rPr lang="en-US"/>
              <a:t> the Relative scale for the plot.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9052" lvl="0" marL="457200" rtl="0" algn="l">
              <a:spcBef>
                <a:spcPts val="280"/>
              </a:spcBef>
              <a:spcAft>
                <a:spcPts val="0"/>
              </a:spcAft>
              <a:buSzPts val="952"/>
              <a:buChar char="●"/>
            </a:pPr>
            <a:r>
              <a:rPr lang="en-US"/>
              <a:t>Saves the camera poses to a text file for further use.</a:t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50" y="322523"/>
            <a:ext cx="4478800" cy="4312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/>
          <p:nvPr/>
        </p:nvSpPr>
        <p:spPr>
          <a:xfrm>
            <a:off x="280500" y="3120050"/>
            <a:ext cx="4478700" cy="15147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Results on Oxford Robot Car Dataset</a:t>
            </a:r>
            <a:endParaRPr/>
          </a:p>
        </p:txBody>
      </p:sp>
      <p:pic>
        <p:nvPicPr>
          <p:cNvPr id="151" name="Google Shape;151;p20" title="New Projec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375" y="1148979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7165200" y="4177775"/>
            <a:ext cx="15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video link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</a:pPr>
            <a:r>
              <a:rPr lang="en-US"/>
              <a:t>Results on Custom Dataset</a:t>
            </a:r>
            <a:endParaRPr/>
          </a:p>
        </p:txBody>
      </p:sp>
      <p:pic>
        <p:nvPicPr>
          <p:cNvPr id="158" name="Google Shape;158;p21" title="customdatase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387" y="1164775"/>
            <a:ext cx="733122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7195400" y="4778575"/>
            <a:ext cx="13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video link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MD - colors">
      <a:dk1>
        <a:srgbClr val="2A2F30"/>
      </a:dk1>
      <a:lt1>
        <a:srgbClr val="F4F1F1"/>
      </a:lt1>
      <a:dk2>
        <a:srgbClr val="2A2F30"/>
      </a:dk2>
      <a:lt2>
        <a:srgbClr val="FFFFFE"/>
      </a:lt2>
      <a:accent1>
        <a:srgbClr val="C30A29"/>
      </a:accent1>
      <a:accent2>
        <a:srgbClr val="F9C51A"/>
      </a:accent2>
      <a:accent3>
        <a:srgbClr val="E68320"/>
      </a:accent3>
      <a:accent4>
        <a:srgbClr val="4070FF"/>
      </a:accent4>
      <a:accent5>
        <a:srgbClr val="60E653"/>
      </a:accent5>
      <a:accent6>
        <a:srgbClr val="2DE6C6"/>
      </a:accent6>
      <a:hlink>
        <a:srgbClr val="C30A29"/>
      </a:hlink>
      <a:folHlink>
        <a:srgbClr val="6F757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