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D89E-1870-462B-8255-E8654C0D7DE9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91F1CC1-FC21-4F10-88B5-2885BE934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51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D89E-1870-462B-8255-E8654C0D7DE9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1F1CC1-FC21-4F10-88B5-2885BE934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9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D89E-1870-462B-8255-E8654C0D7DE9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1F1CC1-FC21-4F10-88B5-2885BE934B3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5747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D89E-1870-462B-8255-E8654C0D7DE9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1F1CC1-FC21-4F10-88B5-2885BE934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278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D89E-1870-462B-8255-E8654C0D7DE9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1F1CC1-FC21-4F10-88B5-2885BE934B3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4686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D89E-1870-462B-8255-E8654C0D7DE9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1F1CC1-FC21-4F10-88B5-2885BE934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719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D89E-1870-462B-8255-E8654C0D7DE9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1CC1-FC21-4F10-88B5-2885BE934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710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D89E-1870-462B-8255-E8654C0D7DE9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1CC1-FC21-4F10-88B5-2885BE934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84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D89E-1870-462B-8255-E8654C0D7DE9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1CC1-FC21-4F10-88B5-2885BE934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34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D89E-1870-462B-8255-E8654C0D7DE9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1F1CC1-FC21-4F10-88B5-2885BE934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5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D89E-1870-462B-8255-E8654C0D7DE9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1F1CC1-FC21-4F10-88B5-2885BE934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45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D89E-1870-462B-8255-E8654C0D7DE9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1F1CC1-FC21-4F10-88B5-2885BE934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37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D89E-1870-462B-8255-E8654C0D7DE9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1CC1-FC21-4F10-88B5-2885BE934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81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D89E-1870-462B-8255-E8654C0D7DE9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1CC1-FC21-4F10-88B5-2885BE934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23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D89E-1870-462B-8255-E8654C0D7DE9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1CC1-FC21-4F10-88B5-2885BE934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11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D89E-1870-462B-8255-E8654C0D7DE9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1F1CC1-FC21-4F10-88B5-2885BE934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1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1D89E-1870-462B-8255-E8654C0D7DE9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91F1CC1-FC21-4F10-88B5-2885BE934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49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Predict severity of Accident using Seattle accident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smtClean="0"/>
              <a:t>- </a:t>
            </a:r>
            <a:r>
              <a:rPr lang="en-IN" dirty="0" err="1" smtClean="0"/>
              <a:t>Atharva</a:t>
            </a:r>
            <a:r>
              <a:rPr lang="en-IN" dirty="0" smtClean="0"/>
              <a:t> Parikh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6738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KNN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982" y="2115404"/>
            <a:ext cx="8584441" cy="3712190"/>
          </a:xfrm>
        </p:spPr>
      </p:pic>
    </p:spTree>
    <p:extLst>
      <p:ext uri="{BB962C8B-B14F-4D97-AF65-F5344CB8AC3E}">
        <p14:creationId xmlns:p14="http://schemas.microsoft.com/office/powerpoint/2010/main" val="658159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Logistic Regression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1632045"/>
            <a:ext cx="8975458" cy="4755108"/>
          </a:xfrm>
        </p:spPr>
      </p:pic>
    </p:spTree>
    <p:extLst>
      <p:ext uri="{BB962C8B-B14F-4D97-AF65-F5344CB8AC3E}">
        <p14:creationId xmlns:p14="http://schemas.microsoft.com/office/powerpoint/2010/main" val="398517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Checking the Accuracy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47" y="1905000"/>
            <a:ext cx="4976539" cy="416702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278" y="1563463"/>
            <a:ext cx="4367800" cy="490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25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Comparison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11544"/>
              </p:ext>
            </p:extLst>
          </p:nvPr>
        </p:nvGraphicFramePr>
        <p:xfrm>
          <a:off x="1783995" y="2106304"/>
          <a:ext cx="89431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786"/>
                <a:gridCol w="2235786"/>
                <a:gridCol w="2235786"/>
                <a:gridCol w="223578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Jaccard</a:t>
                      </a:r>
                      <a:r>
                        <a:rPr lang="en-IN" dirty="0" smtClean="0"/>
                        <a:t> 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F1 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Accuracy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KNN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0.3791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0.5167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0.5189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0.4127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0.4986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0.5133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92925" y="4367284"/>
            <a:ext cx="88301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Conclusion:</a:t>
            </a:r>
            <a:endParaRPr lang="en-IN" dirty="0" smtClean="0"/>
          </a:p>
          <a:p>
            <a:r>
              <a:rPr lang="en-IN" sz="2000" b="1" i="1" dirty="0">
                <a:solidFill>
                  <a:srgbClr val="002060"/>
                </a:solidFill>
              </a:rPr>
              <a:t>It appears that both the models have given close results but the accuracy of KNN is more than that of Logistic Regression by a small extent</a:t>
            </a:r>
            <a:r>
              <a:rPr lang="en-IN" sz="2000" b="1" i="1" dirty="0">
                <a:solidFill>
                  <a:srgbClr val="002060"/>
                </a:solidFill>
              </a:rPr>
              <a:t>.</a:t>
            </a:r>
            <a:endParaRPr lang="en-IN" sz="20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87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DATA: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561" y="2156346"/>
            <a:ext cx="9634869" cy="3780430"/>
          </a:xfrm>
        </p:spPr>
        <p:txBody>
          <a:bodyPr/>
          <a:lstStyle/>
          <a:p>
            <a:r>
              <a:rPr lang="en-IN" sz="2000" b="1" dirty="0">
                <a:solidFill>
                  <a:srgbClr val="002060"/>
                </a:solidFill>
              </a:rPr>
              <a:t>The data consists of 37 independent variables and 194,673 rows. The dependent variable, “SEVERITYCODE”, contains numbers that correspond to different levels of severity caused by an accident from 0 to 4.</a:t>
            </a:r>
          </a:p>
          <a:p>
            <a:r>
              <a:rPr lang="en-IN" sz="2000" b="1" dirty="0">
                <a:solidFill>
                  <a:srgbClr val="002060"/>
                </a:solidFill>
              </a:rPr>
              <a:t>Severity codes are as follows:</a:t>
            </a:r>
          </a:p>
          <a:p>
            <a:r>
              <a:rPr lang="en-IN" sz="2000" b="1" i="1" dirty="0">
                <a:solidFill>
                  <a:srgbClr val="002060"/>
                </a:solidFill>
              </a:rPr>
              <a:t>0: Little to no Probability (Clear Conditions)</a:t>
            </a:r>
            <a:endParaRPr lang="en-IN" sz="2000" b="1" dirty="0">
              <a:solidFill>
                <a:srgbClr val="002060"/>
              </a:solidFill>
            </a:endParaRPr>
          </a:p>
          <a:p>
            <a:r>
              <a:rPr lang="en-IN" sz="2000" b="1" i="1" dirty="0">
                <a:solidFill>
                  <a:srgbClr val="002060"/>
                </a:solidFill>
              </a:rPr>
              <a:t>1: Very Low Probability — Chance or Property Damage</a:t>
            </a:r>
            <a:endParaRPr lang="en-IN" sz="2000" b="1" dirty="0">
              <a:solidFill>
                <a:srgbClr val="002060"/>
              </a:solidFill>
            </a:endParaRPr>
          </a:p>
          <a:p>
            <a:r>
              <a:rPr lang="en-IN" sz="2000" b="1" i="1" dirty="0">
                <a:solidFill>
                  <a:srgbClr val="002060"/>
                </a:solidFill>
              </a:rPr>
              <a:t>2: Low Probability — Chance of Injury</a:t>
            </a:r>
            <a:endParaRPr lang="en-IN" sz="2000" b="1" dirty="0">
              <a:solidFill>
                <a:srgbClr val="002060"/>
              </a:solidFill>
            </a:endParaRPr>
          </a:p>
          <a:p>
            <a:r>
              <a:rPr lang="en-IN" sz="2000" b="1" i="1" dirty="0">
                <a:solidFill>
                  <a:srgbClr val="002060"/>
                </a:solidFill>
              </a:rPr>
              <a:t>3: Mild Probability — Chance of Serious Injury</a:t>
            </a:r>
            <a:endParaRPr lang="en-IN" sz="2000" b="1" dirty="0">
              <a:solidFill>
                <a:srgbClr val="002060"/>
              </a:solidFill>
            </a:endParaRPr>
          </a:p>
          <a:p>
            <a:r>
              <a:rPr lang="en-IN" sz="2000" b="1" i="1" dirty="0">
                <a:solidFill>
                  <a:srgbClr val="002060"/>
                </a:solidFill>
              </a:rPr>
              <a:t>4: High Probability — Chance of Fatality</a:t>
            </a:r>
            <a:endParaRPr lang="en-IN" sz="2000" b="1" dirty="0">
              <a:solidFill>
                <a:srgbClr val="002060"/>
              </a:solidFill>
            </a:endParaRPr>
          </a:p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07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Target Features: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549" y="2488442"/>
            <a:ext cx="8915400" cy="2069910"/>
          </a:xfrm>
        </p:spPr>
        <p:txBody>
          <a:bodyPr>
            <a:normAutofit/>
          </a:bodyPr>
          <a:lstStyle/>
          <a:p>
            <a:r>
              <a:rPr lang="en-IN" sz="2000" b="1" i="1" dirty="0">
                <a:solidFill>
                  <a:srgbClr val="002060"/>
                </a:solidFill>
              </a:rPr>
              <a:t>Among </a:t>
            </a:r>
            <a:r>
              <a:rPr lang="en-IN" sz="2000" b="1" i="1" dirty="0">
                <a:solidFill>
                  <a:srgbClr val="002060"/>
                </a:solidFill>
              </a:rPr>
              <a:t>all the features, the following features have the most influence in the accuracy of the predictions:</a:t>
            </a:r>
          </a:p>
          <a:p>
            <a:pPr lvl="0"/>
            <a:r>
              <a:rPr lang="en-IN" sz="2000" b="1" i="1" dirty="0">
                <a:solidFill>
                  <a:srgbClr val="002060"/>
                </a:solidFill>
              </a:rPr>
              <a:t>“WEATHER”,</a:t>
            </a:r>
          </a:p>
          <a:p>
            <a:pPr lvl="0"/>
            <a:r>
              <a:rPr lang="en-IN" sz="2000" b="1" i="1" dirty="0">
                <a:solidFill>
                  <a:srgbClr val="002060"/>
                </a:solidFill>
              </a:rPr>
              <a:t>“ROADCOND”,</a:t>
            </a:r>
          </a:p>
          <a:p>
            <a:pPr lvl="0"/>
            <a:r>
              <a:rPr lang="en-IN" sz="2000" b="1" i="1" dirty="0">
                <a:solidFill>
                  <a:srgbClr val="002060"/>
                </a:solidFill>
              </a:rPr>
              <a:t>“LIGHTCOND”</a:t>
            </a:r>
          </a:p>
          <a:p>
            <a:endParaRPr lang="en-IN" sz="20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77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Selecting specific columns from the dataset.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812" y="2265528"/>
            <a:ext cx="9443800" cy="3930555"/>
          </a:xfrm>
        </p:spPr>
      </p:pic>
    </p:spTree>
    <p:extLst>
      <p:ext uri="{BB962C8B-B14F-4D97-AF65-F5344CB8AC3E}">
        <p14:creationId xmlns:p14="http://schemas.microsoft.com/office/powerpoint/2010/main" val="291014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Getting info about the columns: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550" y="2166936"/>
            <a:ext cx="2652689" cy="394233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758" y="2166936"/>
            <a:ext cx="2426647" cy="39423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002" y="2166936"/>
            <a:ext cx="2585610" cy="394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5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Converting the categorical variables to numerical ones: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983" y="2702256"/>
            <a:ext cx="9430603" cy="2756847"/>
          </a:xfrm>
        </p:spPr>
      </p:pic>
    </p:spTree>
    <p:extLst>
      <p:ext uri="{BB962C8B-B14F-4D97-AF65-F5344CB8AC3E}">
        <p14:creationId xmlns:p14="http://schemas.microsoft.com/office/powerpoint/2010/main" val="748431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Down sampling to sustain the equality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684" y="1455623"/>
            <a:ext cx="4437790" cy="153115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17" y="3302757"/>
            <a:ext cx="10685425" cy="33709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41735" y="1905000"/>
            <a:ext cx="282508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Before down sampling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68035" y="5769591"/>
            <a:ext cx="282508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After down sampling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98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Defining X and 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141" y="1905000"/>
            <a:ext cx="8637137" cy="4260988"/>
          </a:xfrm>
        </p:spPr>
      </p:pic>
    </p:spTree>
    <p:extLst>
      <p:ext uri="{BB962C8B-B14F-4D97-AF65-F5344CB8AC3E}">
        <p14:creationId xmlns:p14="http://schemas.microsoft.com/office/powerpoint/2010/main" val="4008151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Normalising and dividing the dataset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974" y="1455623"/>
            <a:ext cx="6323778" cy="272159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077" y="4177214"/>
            <a:ext cx="10057572" cy="235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418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</TotalTime>
  <Words>224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Predict severity of Accident using Seattle accident data</vt:lpstr>
      <vt:lpstr>DATA: </vt:lpstr>
      <vt:lpstr>Target Features:</vt:lpstr>
      <vt:lpstr>Selecting specific columns from the dataset.</vt:lpstr>
      <vt:lpstr>Getting info about the columns:</vt:lpstr>
      <vt:lpstr>Converting the categorical variables to numerical ones:</vt:lpstr>
      <vt:lpstr>Down sampling to sustain the equality</vt:lpstr>
      <vt:lpstr>Defining X and Y</vt:lpstr>
      <vt:lpstr>Normalising and dividing the dataset</vt:lpstr>
      <vt:lpstr>KNN</vt:lpstr>
      <vt:lpstr>Logistic Regression</vt:lpstr>
      <vt:lpstr>Checking the Accuracy</vt:lpstr>
      <vt:lpstr>Comparison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severity of Accident using Seattle accident data</dc:title>
  <dc:creator>abhijeet parikh</dc:creator>
  <cp:lastModifiedBy>abhijeet parikh</cp:lastModifiedBy>
  <cp:revision>6</cp:revision>
  <dcterms:created xsi:type="dcterms:W3CDTF">2020-09-21T17:14:25Z</dcterms:created>
  <dcterms:modified xsi:type="dcterms:W3CDTF">2020-09-21T18:18:40Z</dcterms:modified>
</cp:coreProperties>
</file>