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4"/>
  </p:sldMasterIdLst>
  <p:notesMasterIdLst>
    <p:notesMasterId r:id="rId20"/>
  </p:notesMasterIdLst>
  <p:sldIdLst>
    <p:sldId id="294" r:id="rId5"/>
    <p:sldId id="293" r:id="rId6"/>
    <p:sldId id="280" r:id="rId7"/>
    <p:sldId id="282" r:id="rId8"/>
    <p:sldId id="281" r:id="rId9"/>
    <p:sldId id="283" r:id="rId10"/>
    <p:sldId id="284" r:id="rId11"/>
    <p:sldId id="285" r:id="rId12"/>
    <p:sldId id="286" r:id="rId13"/>
    <p:sldId id="289" r:id="rId14"/>
    <p:sldId id="288" r:id="rId15"/>
    <p:sldId id="291" r:id="rId16"/>
    <p:sldId id="290" r:id="rId17"/>
    <p:sldId id="28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harva Bhor" initials="AB" lastIdx="2" clrIdx="0">
    <p:extLst>
      <p:ext uri="{19B8F6BF-5375-455C-9EA6-DF929625EA0E}">
        <p15:presenceInfo xmlns:p15="http://schemas.microsoft.com/office/powerpoint/2012/main" userId="7c9b3e7894ed77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6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671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0400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52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65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0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5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4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8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15526-7079-4B7B-987C-1B5FAE11A0FF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8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9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leap.com/relevance-of-cultural-intelligence-and-communication-effectiveness-for-global-leadership-preparedness-study-of-indian-manag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hiostate.pressbooks.pub/swk3401/chapter/chapter-1-2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ileex.xyz/emploi-madagascar-charge-communica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fl.pb.unizin.org/instructorguide/chapter/asynchronous-discussion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19/11/text-messaging-for-churches-why-do-churches-need-good-mobile-communica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B6BB-FA94-4A2A-AFEA-85B5B94A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Communication Etiquettes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6C6B-3A9D-40FB-92ED-25BBEDA6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Presented By Group 10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759626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B77E-B3B0-4BC5-92F0-682164D3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Importance of Communication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67FE-E9DD-4630-AB01-CCB0BD99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094" y="2105758"/>
            <a:ext cx="5618890" cy="3714749"/>
          </a:xfrm>
        </p:spPr>
        <p:txBody>
          <a:bodyPr>
            <a:normAutofit/>
          </a:bodyPr>
          <a:lstStyle/>
          <a:p>
            <a:r>
              <a:rPr lang="en-US" sz="2800" dirty="0"/>
              <a:t>Helps to build a better relationship</a:t>
            </a:r>
          </a:p>
          <a:p>
            <a:r>
              <a:rPr lang="en-US" sz="2800" dirty="0"/>
              <a:t>Essential factor at Workplace</a:t>
            </a:r>
          </a:p>
          <a:p>
            <a:r>
              <a:rPr lang="en-US" sz="2800" dirty="0"/>
              <a:t>Builds a good image in front of seniors and colleagues</a:t>
            </a:r>
          </a:p>
        </p:txBody>
      </p:sp>
      <p:pic>
        <p:nvPicPr>
          <p:cNvPr id="3074" name="Picture 2" descr="Communicating with employees | Business Law Donut">
            <a:extLst>
              <a:ext uri="{FF2B5EF4-FFF2-40B4-BE49-F238E27FC236}">
                <a16:creationId xmlns:a16="http://schemas.microsoft.com/office/drawing/2014/main" id="{7EF637B7-347B-4963-9609-F2DC1F77C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861" y="2076450"/>
            <a:ext cx="4327281" cy="343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3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A9D1-A4E3-49CF-A363-F4705D19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How to improve Communication?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FABD-8020-4A24-BD04-BADCF219D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13085"/>
            <a:ext cx="5759567" cy="3714749"/>
          </a:xfrm>
        </p:spPr>
        <p:txBody>
          <a:bodyPr>
            <a:normAutofit/>
          </a:bodyPr>
          <a:lstStyle/>
          <a:p>
            <a:r>
              <a:rPr lang="en-US" sz="2800" dirty="0"/>
              <a:t>By practicing Communication with friends and family</a:t>
            </a:r>
          </a:p>
          <a:p>
            <a:r>
              <a:rPr lang="en-US" sz="2800" dirty="0"/>
              <a:t>Observing the professionals</a:t>
            </a:r>
          </a:p>
          <a:p>
            <a:r>
              <a:rPr lang="en-US" sz="2800" dirty="0"/>
              <a:t>Asking elders for advice</a:t>
            </a:r>
          </a:p>
          <a:p>
            <a:r>
              <a:rPr lang="en-US" sz="2800" dirty="0"/>
              <a:t>Watching Ted Talks(recommended: </a:t>
            </a:r>
            <a:r>
              <a:rPr lang="en-US" sz="2800" dirty="0" err="1"/>
              <a:t>Brene</a:t>
            </a:r>
            <a:r>
              <a:rPr lang="en-US" sz="2800" dirty="0"/>
              <a:t> Brown)</a:t>
            </a:r>
          </a:p>
          <a:p>
            <a:pPr marL="36900" indent="0">
              <a:buNone/>
            </a:pPr>
            <a:endParaRPr lang="en-US" sz="2800" dirty="0"/>
          </a:p>
          <a:p>
            <a:endParaRPr lang="en-IN" sz="2800" dirty="0"/>
          </a:p>
        </p:txBody>
      </p:sp>
      <p:pic>
        <p:nvPicPr>
          <p:cNvPr id="6146" name="Picture 2" descr="The Power of Vulnerability | WATCH | Butterflymango">
            <a:extLst>
              <a:ext uri="{FF2B5EF4-FFF2-40B4-BE49-F238E27FC236}">
                <a16:creationId xmlns:a16="http://schemas.microsoft.com/office/drawing/2014/main" id="{415251C9-A5AD-48F9-922E-E58AFE6D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008" y="2050073"/>
            <a:ext cx="3604846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40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B0284-85EB-4162-8A32-5BAF64D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6177"/>
            <a:ext cx="10353762" cy="81914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Some books</a:t>
            </a:r>
            <a:endParaRPr lang="en-IN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FBA4CE-0251-48B9-A671-952B4BC04951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13795" y="6812281"/>
            <a:ext cx="1035376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4098" name="Picture 2" descr="HOW TO WIN FRIENDS AND INFLUENCE PEOPLE : Carnegie, Dale: Amazon.in: Books">
            <a:extLst>
              <a:ext uri="{FF2B5EF4-FFF2-40B4-BE49-F238E27FC236}">
                <a16:creationId xmlns:a16="http://schemas.microsoft.com/office/drawing/2014/main" id="{1E27D1FD-AD0B-4E86-AADC-A212DA3F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78" y="1987060"/>
            <a:ext cx="3201133" cy="40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Art of Public Speaking eBook by Dale Carnegie, Wyatt North - EPUB |  Rakuten Kobo India">
            <a:extLst>
              <a:ext uri="{FF2B5EF4-FFF2-40B4-BE49-F238E27FC236}">
                <a16:creationId xmlns:a16="http://schemas.microsoft.com/office/drawing/2014/main" id="{D6BB8D72-A89D-4E4A-BEBF-DA84A7D6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889" y="1987062"/>
            <a:ext cx="3201133" cy="407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102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62C9-1E9E-4689-89D7-A26C6129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163" y="883650"/>
            <a:ext cx="9603275" cy="85722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Legends</a:t>
            </a:r>
            <a:endParaRPr lang="en-IN" sz="4000" dirty="0"/>
          </a:p>
        </p:txBody>
      </p:sp>
      <p:pic>
        <p:nvPicPr>
          <p:cNvPr id="5122" name="Picture 2" descr="Mangal Jit Rai RanaSampang on Twitter: &quot;TP-1092: My humble tributes to the  former President,'Bharat Ratna' Dr. APJ Abdul Kalam on his death  anniversary.His whole life was dedicated towards making India a strong">
            <a:extLst>
              <a:ext uri="{FF2B5EF4-FFF2-40B4-BE49-F238E27FC236}">
                <a16:creationId xmlns:a16="http://schemas.microsoft.com/office/drawing/2014/main" id="{B6AB5C21-0E8E-454B-BABC-EF611AB9A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53" y="1969476"/>
            <a:ext cx="4147160" cy="400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artin Luther King – Yousuf Karsh">
            <a:extLst>
              <a:ext uri="{FF2B5EF4-FFF2-40B4-BE49-F238E27FC236}">
                <a16:creationId xmlns:a16="http://schemas.microsoft.com/office/drawing/2014/main" id="{D3971C8A-706D-411C-A082-C8808C77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4" y="1969476"/>
            <a:ext cx="4147160" cy="400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5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C38F-6F38-434D-A776-7959BDE5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topic helped 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C4C6-A5CA-4BA8-9F69-2625D5F7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57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36F4C-3535-43FC-B397-52740A525888}"/>
              </a:ext>
            </a:extLst>
          </p:cNvPr>
          <p:cNvSpPr txBox="1"/>
          <p:nvPr/>
        </p:nvSpPr>
        <p:spPr>
          <a:xfrm>
            <a:off x="3045070" y="2228671"/>
            <a:ext cx="6101860" cy="120032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 You!!!!</a:t>
            </a:r>
            <a:endParaRPr lang="en-IN" sz="72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23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6AB8-3620-4BE7-A16D-CC157934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Group members</a:t>
            </a:r>
            <a:endParaRPr lang="en-IN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DAAB2-54BC-4B82-A75F-4CE5414D3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+mj-lt"/>
              </a:rPr>
              <a:t>Atharva Bhor</a:t>
            </a:r>
          </a:p>
          <a:p>
            <a:r>
              <a:rPr lang="en-US" sz="2200" dirty="0">
                <a:latin typeface="+mj-lt"/>
              </a:rPr>
              <a:t>Subodh Surwade</a:t>
            </a:r>
          </a:p>
          <a:p>
            <a:r>
              <a:rPr lang="en-US" sz="2200" dirty="0">
                <a:latin typeface="+mj-lt"/>
              </a:rPr>
              <a:t>Gaurav Jondhale</a:t>
            </a:r>
          </a:p>
          <a:p>
            <a:r>
              <a:rPr lang="en-US" sz="2200" dirty="0">
                <a:latin typeface="+mj-lt"/>
              </a:rPr>
              <a:t>Anuj Kamble</a:t>
            </a:r>
          </a:p>
          <a:p>
            <a:r>
              <a:rPr lang="en-US" sz="2200" dirty="0">
                <a:latin typeface="+mj-lt"/>
              </a:rPr>
              <a:t>Ritesh Rathod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28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234F-F427-4E28-A703-6D8BB87A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/>
              <a:t>Table Of Contents</a:t>
            </a:r>
            <a:endParaRPr lang="en-IN" sz="44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5E5AA-F705-4F45-B673-63705F12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59694"/>
            <a:ext cx="9603275" cy="3450613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600" dirty="0">
                <a:latin typeface="+mj-lt"/>
              </a:rPr>
              <a:t>Communication Etiquette and Importance of 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Types of 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How to improve communication and helpful books about communication.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latin typeface="+mj-lt"/>
              </a:rPr>
              <a:t> Legends and how this presentation topic helped us.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sz="2800" dirty="0"/>
          </a:p>
          <a:p>
            <a:pPr lvl="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4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C9F8-597E-4897-8B7A-BFAE7C27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is Communication Etiquette?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ACD3C-7870-4964-967D-D169ECE75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87" y="2114571"/>
            <a:ext cx="10353762" cy="1053612"/>
          </a:xfrm>
        </p:spPr>
        <p:txBody>
          <a:bodyPr>
            <a:noAutofit/>
          </a:bodyPr>
          <a:lstStyle/>
          <a:p>
            <a:r>
              <a:rPr lang="en-US" sz="2800" dirty="0"/>
              <a:t>Etiquette are the set of rules or customs that control accepted behavior in particular social groups or workplaces.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C7E08-62B4-444C-AFE4-A9103377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9787" y="3429000"/>
            <a:ext cx="3965331" cy="2464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64ACED-D1E1-4207-A711-2AE80513DC02}"/>
              </a:ext>
            </a:extLst>
          </p:cNvPr>
          <p:cNvSpPr txBox="1"/>
          <p:nvPr/>
        </p:nvSpPr>
        <p:spPr>
          <a:xfrm>
            <a:off x="-87923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://researchleap.com/relevance-of-cultural-intelligence-and-communication-effectiveness-for-global-leadership-preparedness-study-of-indian-manager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6923E2-E6DA-494F-A5D9-82519D867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31592" y="3429000"/>
            <a:ext cx="4150329" cy="24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5894-27B0-48F1-88D2-A317D33C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10" y="870438"/>
            <a:ext cx="10353762" cy="9144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>
                <a:cs typeface="Times New Roman" panose="02020603050405020304" pitchFamily="18" charset="0"/>
              </a:rPr>
              <a:t>Types Of Communication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22EEE8-7218-4C2C-A1DE-60311EC7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809" y="2085242"/>
            <a:ext cx="4739659" cy="4501661"/>
          </a:xfrm>
        </p:spPr>
        <p:txBody>
          <a:bodyPr>
            <a:normAutofit/>
          </a:bodyPr>
          <a:lstStyle/>
          <a:p>
            <a:r>
              <a:rPr lang="en-IN" sz="2800" dirty="0"/>
              <a:t>Face to Face Communication</a:t>
            </a:r>
          </a:p>
          <a:p>
            <a:r>
              <a:rPr lang="en-IN" sz="2800" dirty="0"/>
              <a:t>Text Communication</a:t>
            </a:r>
          </a:p>
          <a:p>
            <a:r>
              <a:rPr lang="en-IN" sz="2800" dirty="0"/>
              <a:t>Telephone Communication</a:t>
            </a:r>
          </a:p>
          <a:p>
            <a:r>
              <a:rPr lang="en-IN" sz="2800" dirty="0"/>
              <a:t>Email Communication</a:t>
            </a:r>
          </a:p>
          <a:p>
            <a:endParaRPr lang="en-IN" sz="2800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38911-DF63-4397-B16A-DDBD354E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7533" y="2085242"/>
            <a:ext cx="5493907" cy="405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4B27-BA96-4C9A-A7D1-AE0A43F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81049"/>
            <a:ext cx="10353762" cy="88948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Face to Face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5204-4B07-426C-A1E1-A39962C7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18" y="2085242"/>
            <a:ext cx="2994817" cy="4341935"/>
          </a:xfrm>
        </p:spPr>
        <p:txBody>
          <a:bodyPr>
            <a:normAutofit/>
          </a:bodyPr>
          <a:lstStyle/>
          <a:p>
            <a:r>
              <a:rPr lang="en-US" sz="2800" dirty="0"/>
              <a:t>Keep Eye contact</a:t>
            </a:r>
          </a:p>
          <a:p>
            <a:r>
              <a:rPr lang="en-US" sz="2800" dirty="0"/>
              <a:t>Listen carefully</a:t>
            </a:r>
          </a:p>
          <a:p>
            <a:r>
              <a:rPr lang="en-US" sz="2800" dirty="0"/>
              <a:t>Take interest</a:t>
            </a:r>
          </a:p>
          <a:p>
            <a:r>
              <a:rPr lang="en-US" sz="2800" dirty="0"/>
              <a:t>Be polite</a:t>
            </a:r>
          </a:p>
          <a:p>
            <a:pPr marL="36900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A2652-9429-40CD-BBD9-01ED8E79D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0676" y="2085242"/>
            <a:ext cx="4894922" cy="31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21A0-CE10-45C9-ABA9-8DA74FEE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Text Communication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5B3C-55D6-4DB7-AD18-4514550F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38" y="2076450"/>
            <a:ext cx="5636474" cy="3714749"/>
          </a:xfrm>
        </p:spPr>
        <p:txBody>
          <a:bodyPr>
            <a:normAutofit/>
          </a:bodyPr>
          <a:lstStyle/>
          <a:p>
            <a:r>
              <a:rPr lang="en-US" sz="2800" dirty="0"/>
              <a:t>Avoid using Multiple Languages</a:t>
            </a:r>
          </a:p>
          <a:p>
            <a:r>
              <a:rPr lang="en-US" sz="2800" dirty="0"/>
              <a:t>Keep it short and informative</a:t>
            </a:r>
          </a:p>
          <a:p>
            <a:r>
              <a:rPr lang="en-US" sz="2800" dirty="0"/>
              <a:t>Use courtesy words like sorry, thank you wherever needed</a:t>
            </a:r>
          </a:p>
          <a:p>
            <a:r>
              <a:rPr lang="en-US" sz="2800" dirty="0"/>
              <a:t>Avoid use of toxic language</a:t>
            </a:r>
          </a:p>
          <a:p>
            <a:pPr marL="36900" indent="0">
              <a:buNone/>
            </a:pP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F92AE-D16B-4AF9-9957-7050CAFA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02761" y="2076450"/>
            <a:ext cx="3552093" cy="32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2C5E-D26E-4DAA-BED2-154DC4EC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Telephone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41D5-721E-48F4-A94C-8D360A7D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40" y="2069123"/>
            <a:ext cx="5610097" cy="3714749"/>
          </a:xfrm>
        </p:spPr>
        <p:txBody>
          <a:bodyPr>
            <a:normAutofit/>
          </a:bodyPr>
          <a:lstStyle/>
          <a:p>
            <a:r>
              <a:rPr lang="en-US" sz="2800" dirty="0"/>
              <a:t>Always start with a polite ‘Hello’.</a:t>
            </a:r>
          </a:p>
          <a:p>
            <a:r>
              <a:rPr lang="en-US" sz="2800" dirty="0"/>
              <a:t>Let them complete what they are saying</a:t>
            </a:r>
            <a:endParaRPr lang="en-IN" sz="2800" dirty="0"/>
          </a:p>
          <a:p>
            <a:r>
              <a:rPr lang="en-IN" sz="2800" dirty="0"/>
              <a:t>Avoid use of sarcasm</a:t>
            </a:r>
          </a:p>
          <a:p>
            <a:r>
              <a:rPr lang="en-IN" sz="2800" dirty="0"/>
              <a:t>Always wish your superiors while on call</a:t>
            </a:r>
          </a:p>
          <a:p>
            <a:pPr marL="36900" indent="0">
              <a:buNone/>
            </a:pPr>
            <a:endParaRPr lang="en-US" sz="2800" dirty="0"/>
          </a:p>
        </p:txBody>
      </p:sp>
      <p:pic>
        <p:nvPicPr>
          <p:cNvPr id="1026" name="Picture 2" descr="Telephone Communication Skills Crucial for Career Success | Carole Kanchier  on LocalJobNetwork.com">
            <a:extLst>
              <a:ext uri="{FF2B5EF4-FFF2-40B4-BE49-F238E27FC236}">
                <a16:creationId xmlns:a16="http://schemas.microsoft.com/office/drawing/2014/main" id="{6D22072B-BB48-44AD-9A2D-1979F40E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271" y="2076450"/>
            <a:ext cx="4476750" cy="32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87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17F9-254A-4129-88B0-659C006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Emailing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B4CC-5BAA-4C77-AD71-B250EE81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6451"/>
            <a:ext cx="4994636" cy="3714749"/>
          </a:xfrm>
        </p:spPr>
        <p:txBody>
          <a:bodyPr>
            <a:normAutofit/>
          </a:bodyPr>
          <a:lstStyle/>
          <a:p>
            <a:r>
              <a:rPr lang="en-US" sz="2800" dirty="0"/>
              <a:t>Use Sir/ Madam while addressing your superiors</a:t>
            </a:r>
          </a:p>
          <a:p>
            <a:r>
              <a:rPr lang="en-US" sz="2800" dirty="0"/>
              <a:t>Send only the information and documents asked</a:t>
            </a:r>
          </a:p>
          <a:p>
            <a:r>
              <a:rPr lang="en-US" sz="2800" dirty="0"/>
              <a:t>Keep it on point. Avoid making it long.</a:t>
            </a:r>
          </a:p>
        </p:txBody>
      </p:sp>
      <p:pic>
        <p:nvPicPr>
          <p:cNvPr id="2050" name="Picture 2" descr="Effective Email Communication: A Guide For All Levels [Infographic] | Core  Process">
            <a:extLst>
              <a:ext uri="{FF2B5EF4-FFF2-40B4-BE49-F238E27FC236}">
                <a16:creationId xmlns:a16="http://schemas.microsoft.com/office/drawing/2014/main" id="{1FFC3878-8199-47D4-8BA1-FEC876FC7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84" y="2076451"/>
            <a:ext cx="4372708" cy="356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855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493</TotalTime>
  <Words>259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Times New Roman</vt:lpstr>
      <vt:lpstr>Wingdings</vt:lpstr>
      <vt:lpstr>Gallery</vt:lpstr>
      <vt:lpstr>Communication Etiquettes</vt:lpstr>
      <vt:lpstr>Group members</vt:lpstr>
      <vt:lpstr>Table Of Contents</vt:lpstr>
      <vt:lpstr>What is Communication Etiquette?</vt:lpstr>
      <vt:lpstr>  Types Of Communication.</vt:lpstr>
      <vt:lpstr>Face to Face Communication</vt:lpstr>
      <vt:lpstr>Text Communication</vt:lpstr>
      <vt:lpstr>Telephone Communication</vt:lpstr>
      <vt:lpstr>Emailing</vt:lpstr>
      <vt:lpstr>Importance of Communication</vt:lpstr>
      <vt:lpstr>How to improve Communication?</vt:lpstr>
      <vt:lpstr>Some books</vt:lpstr>
      <vt:lpstr>Legends</vt:lpstr>
      <vt:lpstr>How this topic helped 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Etiquettes</dc:title>
  <dc:creator>Atharva Bhor</dc:creator>
  <cp:lastModifiedBy>Atharva Bhor</cp:lastModifiedBy>
  <cp:revision>18</cp:revision>
  <dcterms:created xsi:type="dcterms:W3CDTF">2022-10-16T15:31:00Z</dcterms:created>
  <dcterms:modified xsi:type="dcterms:W3CDTF">2022-11-13T07:01:39Z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