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06"/>
  </p:notesMasterIdLst>
  <p:handoutMasterIdLst>
    <p:handoutMasterId r:id="rId107"/>
  </p:handoutMasterIdLst>
  <p:sldIdLst>
    <p:sldId id="256" r:id="rId2"/>
    <p:sldId id="257" r:id="rId3"/>
    <p:sldId id="258" r:id="rId4"/>
    <p:sldId id="271" r:id="rId5"/>
    <p:sldId id="272" r:id="rId6"/>
    <p:sldId id="410" r:id="rId7"/>
    <p:sldId id="412" r:id="rId8"/>
    <p:sldId id="414" r:id="rId9"/>
    <p:sldId id="415" r:id="rId10"/>
    <p:sldId id="277" r:id="rId11"/>
    <p:sldId id="381" r:id="rId12"/>
    <p:sldId id="321" r:id="rId13"/>
    <p:sldId id="387" r:id="rId14"/>
    <p:sldId id="323" r:id="rId15"/>
    <p:sldId id="382" r:id="rId16"/>
    <p:sldId id="417" r:id="rId17"/>
    <p:sldId id="326" r:id="rId18"/>
    <p:sldId id="383" r:id="rId19"/>
    <p:sldId id="391" r:id="rId20"/>
    <p:sldId id="392" r:id="rId21"/>
    <p:sldId id="393" r:id="rId22"/>
    <p:sldId id="420" r:id="rId23"/>
    <p:sldId id="394" r:id="rId24"/>
    <p:sldId id="421" r:id="rId25"/>
    <p:sldId id="395" r:id="rId26"/>
    <p:sldId id="389" r:id="rId27"/>
    <p:sldId id="397" r:id="rId28"/>
    <p:sldId id="398" r:id="rId29"/>
    <p:sldId id="399" r:id="rId30"/>
    <p:sldId id="400" r:id="rId31"/>
    <p:sldId id="424" r:id="rId32"/>
    <p:sldId id="425"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2" r:id="rId47"/>
    <p:sldId id="443" r:id="rId48"/>
    <p:sldId id="448" r:id="rId49"/>
    <p:sldId id="449" r:id="rId50"/>
    <p:sldId id="447" r:id="rId51"/>
    <p:sldId id="328" r:id="rId52"/>
    <p:sldId id="330" r:id="rId53"/>
    <p:sldId id="331" r:id="rId54"/>
    <p:sldId id="332" r:id="rId55"/>
    <p:sldId id="342" r:id="rId56"/>
    <p:sldId id="343" r:id="rId57"/>
    <p:sldId id="334" r:id="rId58"/>
    <p:sldId id="335" r:id="rId59"/>
    <p:sldId id="336" r:id="rId60"/>
    <p:sldId id="337" r:id="rId61"/>
    <p:sldId id="338" r:id="rId62"/>
    <p:sldId id="339" r:id="rId63"/>
    <p:sldId id="340" r:id="rId64"/>
    <p:sldId id="341" r:id="rId65"/>
    <p:sldId id="344" r:id="rId66"/>
    <p:sldId id="346" r:id="rId67"/>
    <p:sldId id="345" r:id="rId68"/>
    <p:sldId id="347" r:id="rId69"/>
    <p:sldId id="352" r:id="rId70"/>
    <p:sldId id="353" r:id="rId71"/>
    <p:sldId id="354" r:id="rId72"/>
    <p:sldId id="355" r:id="rId73"/>
    <p:sldId id="357" r:id="rId74"/>
    <p:sldId id="351" r:id="rId75"/>
    <p:sldId id="358" r:id="rId76"/>
    <p:sldId id="359" r:id="rId77"/>
    <p:sldId id="360" r:id="rId78"/>
    <p:sldId id="361" r:id="rId79"/>
    <p:sldId id="362" r:id="rId80"/>
    <p:sldId id="363" r:id="rId81"/>
    <p:sldId id="364" r:id="rId82"/>
    <p:sldId id="365" r:id="rId83"/>
    <p:sldId id="366" r:id="rId84"/>
    <p:sldId id="371" r:id="rId85"/>
    <p:sldId id="372" r:id="rId86"/>
    <p:sldId id="373" r:id="rId87"/>
    <p:sldId id="374" r:id="rId88"/>
    <p:sldId id="375" r:id="rId89"/>
    <p:sldId id="376" r:id="rId90"/>
    <p:sldId id="378" r:id="rId91"/>
    <p:sldId id="450" r:id="rId92"/>
    <p:sldId id="368" r:id="rId93"/>
    <p:sldId id="369" r:id="rId94"/>
    <p:sldId id="370" r:id="rId95"/>
    <p:sldId id="451" r:id="rId96"/>
    <p:sldId id="452" r:id="rId97"/>
    <p:sldId id="453" r:id="rId98"/>
    <p:sldId id="380" r:id="rId99"/>
    <p:sldId id="454" r:id="rId100"/>
    <p:sldId id="455" r:id="rId101"/>
    <p:sldId id="456" r:id="rId102"/>
    <p:sldId id="457" r:id="rId103"/>
    <p:sldId id="458" r:id="rId104"/>
    <p:sldId id="274"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9892" autoAdjust="0"/>
  </p:normalViewPr>
  <p:slideViewPr>
    <p:cSldViewPr snapToGrid="0">
      <p:cViewPr varScale="1">
        <p:scale>
          <a:sx n="59" d="100"/>
          <a:sy n="59" d="100"/>
        </p:scale>
        <p:origin x="114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4/15/2021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Nonterminal_symbol" TargetMode="External"/><Relationship Id="rId3" Type="http://schemas.openxmlformats.org/officeDocument/2006/relationships/hyperlink" Target="https://en.wikipedia.org/wiki/Formal_language" TargetMode="External"/><Relationship Id="rId7" Type="http://schemas.openxmlformats.org/officeDocument/2006/relationships/hyperlink" Target="https://en.wikipedia.org/wiki/Production_(computer_scienc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Chomsky_normal_form" TargetMode="External"/><Relationship Id="rId11" Type="http://schemas.openxmlformats.org/officeDocument/2006/relationships/hyperlink" Target="https://en.wikipedia.org/wiki/Start_symbol_(formal_languages)" TargetMode="External"/><Relationship Id="rId5" Type="http://schemas.openxmlformats.org/officeDocument/2006/relationships/hyperlink" Target="https://en.wikipedia.org/wiki/Noam_Chomsky" TargetMode="External"/><Relationship Id="rId10" Type="http://schemas.openxmlformats.org/officeDocument/2006/relationships/hyperlink" Target="https://en.wikipedia.org/wiki/Empty_string" TargetMode="External"/><Relationship Id="rId4" Type="http://schemas.openxmlformats.org/officeDocument/2006/relationships/hyperlink" Target="https://en.wikipedia.org/wiki/Context-free_grammar" TargetMode="External"/><Relationship Id="rId9" Type="http://schemas.openxmlformats.org/officeDocument/2006/relationships/hyperlink" Target="https://en.wikipedia.org/wiki/Terminal_symbo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Pseudocode" TargetMode="External"/><Relationship Id="rId3" Type="http://schemas.openxmlformats.org/officeDocument/2006/relationships/hyperlink" Target="https://en.wikipedia.org/wiki/Expert_systems" TargetMode="External"/><Relationship Id="rId7" Type="http://schemas.openxmlformats.org/officeDocument/2006/relationships/hyperlink" Target="https://en.wikipedia.org/wiki/Inference_engin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Backward_chaining" TargetMode="External"/><Relationship Id="rId5" Type="http://schemas.openxmlformats.org/officeDocument/2006/relationships/hyperlink" Target="https://en.wikipedia.org/wiki/Forward_chaining" TargetMode="External"/><Relationship Id="rId4" Type="http://schemas.openxmlformats.org/officeDocument/2006/relationships/hyperlink" Target="https://en.wikipedia.org/wiki/Knowledge_ba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val="330634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smtClean="0">
                <a:hlinkClick r:id="rId3" tooltip="Formal language"/>
              </a:rPr>
              <a:t>formal language</a:t>
            </a:r>
            <a:r>
              <a:rPr lang="en-US" dirty="0" smtClean="0"/>
              <a:t> theory, a </a:t>
            </a:r>
            <a:r>
              <a:rPr lang="en-US" dirty="0" smtClean="0">
                <a:hlinkClick r:id="rId4" tooltip="Context-free grammar"/>
              </a:rPr>
              <a:t>context-free grammar</a:t>
            </a:r>
            <a:r>
              <a:rPr lang="en-US" dirty="0" smtClean="0"/>
              <a:t> </a:t>
            </a:r>
            <a:r>
              <a:rPr lang="en-US" i="1" dirty="0" smtClean="0"/>
              <a:t>G</a:t>
            </a:r>
            <a:r>
              <a:rPr lang="en-US" dirty="0" smtClean="0"/>
              <a:t> is said to be in </a:t>
            </a:r>
            <a:r>
              <a:rPr lang="en-US" b="1" dirty="0" smtClean="0"/>
              <a:t>Chomsky normal form</a:t>
            </a:r>
            <a:r>
              <a:rPr lang="en-US" dirty="0" smtClean="0"/>
              <a:t> (first described by </a:t>
            </a:r>
            <a:r>
              <a:rPr lang="en-US" dirty="0" smtClean="0">
                <a:hlinkClick r:id="rId5" tooltip="Noam Chomsky"/>
              </a:rPr>
              <a:t>Noam Chomsky</a:t>
            </a:r>
            <a:r>
              <a:rPr lang="en-US" dirty="0" smtClean="0"/>
              <a:t>)</a:t>
            </a:r>
            <a:r>
              <a:rPr lang="en-US" baseline="30000" dirty="0" smtClean="0">
                <a:hlinkClick r:id="rId6"/>
              </a:rPr>
              <a:t>[1]</a:t>
            </a:r>
            <a:r>
              <a:rPr lang="en-US" dirty="0" smtClean="0"/>
              <a:t> if all of its </a:t>
            </a:r>
            <a:r>
              <a:rPr lang="en-US" dirty="0" smtClean="0">
                <a:hlinkClick r:id="rId7" tooltip="Production (computer science)"/>
              </a:rPr>
              <a:t>production rules</a:t>
            </a:r>
            <a:r>
              <a:rPr lang="en-US" dirty="0" smtClean="0"/>
              <a:t> are of the form:</a:t>
            </a:r>
            <a:r>
              <a:rPr lang="en-US" baseline="30000" dirty="0" smtClean="0">
                <a:hlinkClick r:id="rId6"/>
              </a:rPr>
              <a:t>[2]</a:t>
            </a:r>
            <a:r>
              <a:rPr lang="en-US" baseline="30000" dirty="0" smtClean="0"/>
              <a:t>:92–93,106</a:t>
            </a:r>
            <a:endParaRPr lang="en-US" dirty="0" smtClean="0"/>
          </a:p>
          <a:p>
            <a:r>
              <a:rPr lang="en-US" i="1" dirty="0" smtClean="0"/>
              <a:t>A</a:t>
            </a:r>
            <a:r>
              <a:rPr lang="en-US" dirty="0" smtClean="0"/>
              <a:t> → </a:t>
            </a:r>
            <a:r>
              <a:rPr lang="en-US" i="1" dirty="0" smtClean="0"/>
              <a:t>BC</a:t>
            </a:r>
            <a:r>
              <a:rPr lang="en-US" dirty="0" smtClean="0"/>
              <a:t>,   or </a:t>
            </a:r>
            <a:r>
              <a:rPr lang="en-US" i="1" dirty="0" smtClean="0"/>
              <a:t>A</a:t>
            </a:r>
            <a:r>
              <a:rPr lang="en-US" dirty="0" smtClean="0"/>
              <a:t> → </a:t>
            </a:r>
            <a:r>
              <a:rPr lang="en-US" i="1" dirty="0" smtClean="0"/>
              <a:t>a</a:t>
            </a:r>
            <a:r>
              <a:rPr lang="en-US" dirty="0" smtClean="0"/>
              <a:t>,   or </a:t>
            </a:r>
            <a:r>
              <a:rPr lang="en-US" i="1" dirty="0" smtClean="0"/>
              <a:t>S</a:t>
            </a:r>
            <a:r>
              <a:rPr lang="en-US" dirty="0" smtClean="0"/>
              <a:t> → ε, where </a:t>
            </a:r>
            <a:r>
              <a:rPr lang="en-US" i="1" dirty="0" smtClean="0"/>
              <a:t>A</a:t>
            </a:r>
            <a:r>
              <a:rPr lang="en-US" dirty="0" smtClean="0"/>
              <a:t>, </a:t>
            </a:r>
            <a:r>
              <a:rPr lang="en-US" i="1" dirty="0" smtClean="0"/>
              <a:t>B</a:t>
            </a:r>
            <a:r>
              <a:rPr lang="en-US" dirty="0" smtClean="0"/>
              <a:t>, and </a:t>
            </a:r>
            <a:r>
              <a:rPr lang="en-US" i="1" dirty="0" smtClean="0"/>
              <a:t>C</a:t>
            </a:r>
            <a:r>
              <a:rPr lang="en-US" dirty="0" smtClean="0"/>
              <a:t> are </a:t>
            </a:r>
            <a:r>
              <a:rPr lang="en-US" dirty="0" err="1" smtClean="0">
                <a:hlinkClick r:id="rId8" tooltip="Nonterminal symbol"/>
              </a:rPr>
              <a:t>nonterminal</a:t>
            </a:r>
            <a:r>
              <a:rPr lang="en-US" dirty="0" smtClean="0">
                <a:hlinkClick r:id="rId8" tooltip="Nonterminal symbol"/>
              </a:rPr>
              <a:t> symbols</a:t>
            </a:r>
            <a:r>
              <a:rPr lang="en-US" dirty="0" smtClean="0"/>
              <a:t>, </a:t>
            </a:r>
            <a:r>
              <a:rPr lang="en-US" i="1" dirty="0" smtClean="0"/>
              <a:t>a</a:t>
            </a:r>
            <a:r>
              <a:rPr lang="en-US" dirty="0" smtClean="0"/>
              <a:t> is a </a:t>
            </a:r>
            <a:r>
              <a:rPr lang="en-US" dirty="0" smtClean="0">
                <a:hlinkClick r:id="rId9" tooltip="Terminal symbol"/>
              </a:rPr>
              <a:t>terminal symbol</a:t>
            </a:r>
            <a:r>
              <a:rPr lang="en-US" dirty="0" smtClean="0"/>
              <a:t> (a symbol that represents a constant value), </a:t>
            </a:r>
            <a:r>
              <a:rPr lang="en-US" i="1" dirty="0" smtClean="0"/>
              <a:t>S</a:t>
            </a:r>
            <a:r>
              <a:rPr lang="en-US" dirty="0" smtClean="0"/>
              <a:t> is the start symbol, and ε denotes the </a:t>
            </a:r>
            <a:r>
              <a:rPr lang="en-US" dirty="0" smtClean="0">
                <a:hlinkClick r:id="rId10" tooltip="Empty string"/>
              </a:rPr>
              <a:t>empty string</a:t>
            </a:r>
            <a:r>
              <a:rPr lang="en-US" dirty="0" smtClean="0"/>
              <a:t>. Also, neither </a:t>
            </a:r>
            <a:r>
              <a:rPr lang="en-US" i="1" dirty="0" smtClean="0"/>
              <a:t>B</a:t>
            </a:r>
            <a:r>
              <a:rPr lang="en-US" dirty="0" smtClean="0"/>
              <a:t> nor </a:t>
            </a:r>
            <a:r>
              <a:rPr lang="en-US" i="1" dirty="0" smtClean="0"/>
              <a:t>C</a:t>
            </a:r>
            <a:r>
              <a:rPr lang="en-US" dirty="0" smtClean="0"/>
              <a:t> may be the </a:t>
            </a:r>
            <a:r>
              <a:rPr lang="en-US" dirty="0" smtClean="0">
                <a:hlinkClick r:id="rId11" tooltip="Start symbol (formal languages)"/>
              </a:rPr>
              <a:t>start symbol</a:t>
            </a:r>
            <a:r>
              <a:rPr lang="en-US" dirty="0" smtClean="0"/>
              <a:t>, and the third production rule can only appear if ε is in </a:t>
            </a:r>
            <a:r>
              <a:rPr lang="en-US" i="1" dirty="0" smtClean="0"/>
              <a:t>L</a:t>
            </a:r>
            <a:r>
              <a:rPr lang="en-US" dirty="0" smtClean="0"/>
              <a:t>(</a:t>
            </a:r>
            <a:r>
              <a:rPr lang="en-US" i="1" dirty="0" smtClean="0"/>
              <a:t>G</a:t>
            </a:r>
            <a:r>
              <a:rPr lang="en-US" dirty="0" smtClean="0"/>
              <a:t>), namely, the language produced by the context-free grammar </a:t>
            </a:r>
            <a:r>
              <a:rPr lang="en-US" i="1" dirty="0" smtClean="0"/>
              <a:t>G</a:t>
            </a:r>
            <a:r>
              <a:rPr lang="en-US" dirty="0" smtClean="0"/>
              <a:t>.</a:t>
            </a:r>
          </a:p>
          <a:p>
            <a:endParaRPr lang="en-US" dirty="0"/>
          </a:p>
        </p:txBody>
      </p:sp>
      <p:sp>
        <p:nvSpPr>
          <p:cNvPr id="4" name="Slide Number Placeholder 3"/>
          <p:cNvSpPr>
            <a:spLocks noGrp="1"/>
          </p:cNvSpPr>
          <p:nvPr>
            <p:ph type="sldNum" sz="quarter" idx="10"/>
          </p:nvPr>
        </p:nvSpPr>
        <p:spPr/>
        <p:txBody>
          <a:bodyPr/>
          <a:lstStyle/>
          <a:p>
            <a:fld id="{D92A2D53-A917-4ECC-AACA-20749F50F74B}" type="slidenum">
              <a:rPr lang="en-US" smtClean="0"/>
              <a:pPr/>
              <a:t>31</a:t>
            </a:fld>
            <a:endParaRPr lang="en-US"/>
          </a:p>
        </p:txBody>
      </p:sp>
    </p:spTree>
    <p:extLst>
      <p:ext uri="{BB962C8B-B14F-4D97-AF65-F5344CB8AC3E}">
        <p14:creationId xmlns:p14="http://schemas.microsoft.com/office/powerpoint/2010/main" val="278720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2A2D53-A917-4ECC-AACA-20749F50F74B}" type="slidenum">
              <a:rPr lang="en-US" smtClean="0"/>
              <a:pPr/>
              <a:t>32</a:t>
            </a:fld>
            <a:endParaRPr lang="en-US"/>
          </a:p>
        </p:txBody>
      </p:sp>
    </p:spTree>
    <p:extLst>
      <p:ext uri="{BB962C8B-B14F-4D97-AF65-F5344CB8AC3E}">
        <p14:creationId xmlns:p14="http://schemas.microsoft.com/office/powerpoint/2010/main" val="56333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38" name="Rectangle 2"/>
          <p:cNvSpPr txBox="1">
            <a:spLocks noGrp="1" noChangeArrowheads="1"/>
          </p:cNvSpPr>
          <p:nvPr>
            <p:ph type="body"/>
          </p:nvPr>
        </p:nvSpPr>
        <p:spPr bwMode="auto">
          <a:xfrm>
            <a:off x="685800" y="4343400"/>
            <a:ext cx="548322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9509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2A86D-81D6-47FC-9A85-EDAD35327F64}" type="slidenum">
              <a:rPr lang="en-US"/>
              <a:pPr/>
              <a:t>57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392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44EEB-DDB7-43FE-A7BF-F18BD28C8BEE}" type="slidenum">
              <a:rPr lang="en-US"/>
              <a:pPr/>
              <a:t>59</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787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47F97-A535-4530-ABE4-C147F473F8B4}" type="slidenum">
              <a:rPr lang="en-US"/>
              <a:pPr/>
              <a:t>60</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639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6B14B-2000-4241-9479-88067C4AF591}" type="slidenum">
              <a:rPr lang="en-US"/>
              <a:pPr/>
              <a:t>62</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443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Shape 28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81" name="Shape 28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91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43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Shape 2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88" name="Shape 28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95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1217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Shape 29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96" name="Shape 29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96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5782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val="2137848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03" name="Shape 30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97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7346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104</a:t>
            </a:fld>
            <a:endParaRPr lang="en-US">
              <a:solidFill>
                <a:prstClr val="black"/>
              </a:solidFill>
            </a:endParaRPr>
          </a:p>
        </p:txBody>
      </p:sp>
      <p:sp>
        <p:nvSpPr>
          <p:cNvPr id="5" name="Header Placeholder 4"/>
          <p:cNvSpPr>
            <a:spLocks noGrp="1"/>
          </p:cNvSpPr>
          <p:nvPr>
            <p:ph type="hdr" sz="quarter" idx="11"/>
          </p:nvPr>
        </p:nvSpPr>
        <p:spPr/>
        <p:txBody>
          <a:bodyPr/>
          <a:lstStyle/>
          <a:p>
            <a:r>
              <a:rPr lang="en-US" smtClean="0">
                <a:solidFill>
                  <a:prstClr val="black"/>
                </a:solidFill>
              </a:rPr>
              <a:t>MIT-WPU</a:t>
            </a:r>
            <a:endParaRPr lang="en-US">
              <a:solidFill>
                <a:prstClr val="black"/>
              </a:solidFill>
            </a:endParaRPr>
          </a:p>
        </p:txBody>
      </p:sp>
    </p:spTree>
    <p:extLst>
      <p:ext uri="{BB962C8B-B14F-4D97-AF65-F5344CB8AC3E}">
        <p14:creationId xmlns:p14="http://schemas.microsoft.com/office/powerpoint/2010/main" val="368856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val="406912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val="159507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 inference engines were components of </a:t>
            </a:r>
            <a:r>
              <a:rPr lang="en-US" dirty="0" smtClean="0">
                <a:hlinkClick r:id="rId3" tooltip="Expert systems"/>
              </a:rPr>
              <a:t>expert systems</a:t>
            </a:r>
            <a:r>
              <a:rPr lang="en-US" dirty="0" smtClean="0"/>
              <a:t>. The typical expert system consisted of a </a:t>
            </a:r>
            <a:r>
              <a:rPr lang="en-US" dirty="0" smtClean="0">
                <a:hlinkClick r:id="rId4" tooltip="Knowledge base"/>
              </a:rPr>
              <a:t>knowledge base</a:t>
            </a:r>
            <a:r>
              <a:rPr lang="en-US" dirty="0" smtClean="0"/>
              <a:t> and an inference engine. The knowledge base stored facts about the world. The inference engine applied logical rules to the knowledge base and deduced new knowledge. This process would iterate as each new fact in the knowledge base could trigger additional rules in the inference engine. Inference engines work primarily in one of two modes either special rule or facts: </a:t>
            </a:r>
            <a:r>
              <a:rPr lang="en-US" dirty="0" smtClean="0">
                <a:hlinkClick r:id="rId5" tooltip="Forward chaining"/>
              </a:rPr>
              <a:t>forward chaining</a:t>
            </a:r>
            <a:r>
              <a:rPr lang="en-US" dirty="0" smtClean="0"/>
              <a:t> and </a:t>
            </a:r>
            <a:r>
              <a:rPr lang="en-US" dirty="0" smtClean="0">
                <a:hlinkClick r:id="rId6" tooltip="Backward chaining"/>
              </a:rPr>
              <a:t>backward chaining</a:t>
            </a:r>
            <a:r>
              <a:rPr lang="en-US" dirty="0" smtClean="0"/>
              <a:t>. Forward chaining starts with the known facts and asserts new facts. Backward chaining starts with goals, and works backward to determine what facts must be asserted so that the goals can be achieved.</a:t>
            </a:r>
            <a:r>
              <a:rPr lang="en-US" baseline="30000" dirty="0" smtClean="0">
                <a:hlinkClick r:id="rId7"/>
              </a:rPr>
              <a:t>[1]</a:t>
            </a:r>
            <a:endParaRPr lang="en-US" baseline="30000" dirty="0" smtClean="0"/>
          </a:p>
          <a:p>
            <a:endParaRPr lang="en-US" baseline="30000" dirty="0" smtClean="0"/>
          </a:p>
          <a:p>
            <a:r>
              <a:rPr lang="en-US" dirty="0" smtClean="0"/>
              <a:t>A simple example of Modus Ponens often used in introductory logic books is "If you are human then you are mortal". This can be represented in </a:t>
            </a:r>
            <a:r>
              <a:rPr lang="en-US" dirty="0" err="1" smtClean="0">
                <a:hlinkClick r:id="rId8" tooltip="Pseudocode"/>
              </a:rPr>
              <a:t>pseudocode</a:t>
            </a:r>
            <a:r>
              <a:rPr lang="en-US" dirty="0" smtClean="0"/>
              <a:t> as:</a:t>
            </a:r>
          </a:p>
          <a:p>
            <a:r>
              <a:rPr lang="en-US" dirty="0" smtClean="0"/>
              <a:t>Rule1: Human(x) =&gt; Mortal(x)</a:t>
            </a:r>
          </a:p>
          <a:p>
            <a:endParaRPr lang="en-US" dirty="0"/>
          </a:p>
        </p:txBody>
      </p:sp>
      <p:sp>
        <p:nvSpPr>
          <p:cNvPr id="4" name="Slide Number Placeholder 3"/>
          <p:cNvSpPr>
            <a:spLocks noGrp="1"/>
          </p:cNvSpPr>
          <p:nvPr>
            <p:ph type="sldNum" sz="quarter" idx="10"/>
          </p:nvPr>
        </p:nvSpPr>
        <p:spPr/>
        <p:txBody>
          <a:bodyPr/>
          <a:lstStyle/>
          <a:p>
            <a:pPr>
              <a:defRPr/>
            </a:pPr>
            <a:fld id="{038D52C1-856E-4AA8-899C-3015CB7B961E}" type="slidenum">
              <a:rPr lang="en-US" smtClean="0"/>
              <a:pPr>
                <a:defRPr/>
              </a:pPr>
              <a:t>6</a:t>
            </a:fld>
            <a:endParaRPr lang="en-US"/>
          </a:p>
        </p:txBody>
      </p:sp>
    </p:spTree>
    <p:extLst>
      <p:ext uri="{BB962C8B-B14F-4D97-AF65-F5344CB8AC3E}">
        <p14:creationId xmlns:p14="http://schemas.microsoft.com/office/powerpoint/2010/main" val="50550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1FF123-D039-4545-92D9-3CDDEF41CAF7}" type="slidenum">
              <a:rPr lang="en-US" smtClean="0"/>
              <a:pPr/>
              <a:t>8</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35564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MIT-WPU</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pPr/>
              <a:t>10</a:t>
            </a:fld>
            <a:endParaRPr lang="en-US"/>
          </a:p>
        </p:txBody>
      </p:sp>
    </p:spTree>
    <p:extLst>
      <p:ext uri="{BB962C8B-B14F-4D97-AF65-F5344CB8AC3E}">
        <p14:creationId xmlns:p14="http://schemas.microsoft.com/office/powerpoint/2010/main" val="364273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MIT-WPU</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pPr/>
              <a:t>13</a:t>
            </a:fld>
            <a:endParaRPr lang="en-US"/>
          </a:p>
        </p:txBody>
      </p:sp>
    </p:spTree>
    <p:extLst>
      <p:ext uri="{BB962C8B-B14F-4D97-AF65-F5344CB8AC3E}">
        <p14:creationId xmlns:p14="http://schemas.microsoft.com/office/powerpoint/2010/main" val="228836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337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36352-5350-4DD6-8B3F-E236AFDBC9ED}"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B8E05-7EE1-4D97-A359-BC564479CD1F}"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2520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DBAA86-7F62-4214-9358-ECC8D0130760}"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48529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4F8CB-193B-4A19-B45E-74CE3D3FA5A4}"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5580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84160-1DF1-44F3-BDDB-1A62ED95A4F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37589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5D68B46-F088-4F0E-8287-075B55D80AFF}"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95599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83D19-1548-4108-B948-00E2B3D85734}"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4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B7C744-3DF0-4A21-977E-80B0E9604CE5}"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41200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EDED42-63B1-4566-884D-7BEF5848DA34}" type="datetime1">
              <a:rPr lang="en-US" smtClean="0"/>
              <a:pPr/>
              <a:t>4/15/2021</a:t>
            </a:fld>
            <a:endParaRPr lang="en-US"/>
          </a:p>
        </p:txBody>
      </p:sp>
      <p:sp>
        <p:nvSpPr>
          <p:cNvPr id="8" name="Footer Placeholder 7"/>
          <p:cNvSpPr>
            <a:spLocks noGrp="1"/>
          </p:cNvSpPr>
          <p:nvPr>
            <p:ph type="ftr" sz="quarter" idx="11"/>
          </p:nvPr>
        </p:nvSpPr>
        <p:spPr/>
        <p:txBody>
          <a:bodyPr/>
          <a:lstStyle/>
          <a:p>
            <a:r>
              <a:rPr lang="en-US" smtClean="0"/>
              <a:t>Artificial Intelligence</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13480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D841B8-4FB7-4DB2-BF2B-5AF63266B2B6}"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90776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1BE6CC-BBB5-4647-8740-47F8F6448432}" type="datetime1">
              <a:rPr lang="en-US" smtClean="0"/>
              <a:pPr/>
              <a:t>4/15/2021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Artificial Intelligence</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36820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98CC16-4089-48A2-84C2-736F47795489}" type="datetime1">
              <a:rPr lang="en-US" smtClean="0"/>
              <a:pPr/>
              <a:t>4/15/2021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7EDF-8266-4D24-8986-7AADE8C439AE}" type="slidenum">
              <a:rPr lang="en-US" smtClean="0"/>
              <a:pPr/>
              <a:t>‹#›</a:t>
            </a:fld>
            <a:endParaRPr lang="en-US"/>
          </a:p>
        </p:txBody>
      </p:sp>
    </p:spTree>
    <p:extLst>
      <p:ext uri="{BB962C8B-B14F-4D97-AF65-F5344CB8AC3E}">
        <p14:creationId xmlns:p14="http://schemas.microsoft.com/office/powerpoint/2010/main" val="723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2CF61B-5F20-4959-9B0B-DB95B60DB516}" type="datetime1">
              <a:rPr lang="en-US" smtClean="0"/>
              <a:pPr/>
              <a:t>4/15/2021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Artificial Intelligence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7EDF-8266-4D24-8986-7AADE8C439AE}"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2028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Material_condition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299" y="4798443"/>
            <a:ext cx="9144000" cy="482600"/>
          </a:xfrm>
        </p:spPr>
        <p:txBody>
          <a:bodyPr>
            <a:normAutofit/>
          </a:bodyPr>
          <a:lstStyle/>
          <a:p>
            <a:r>
              <a:rPr lang="en-US" sz="2000" b="1" dirty="0" smtClean="0">
                <a:latin typeface="Times New Roman" panose="02020603050405020304" pitchFamily="18" charset="0"/>
                <a:cs typeface="Times New Roman" panose="02020603050405020304" pitchFamily="18" charset="0"/>
              </a:rPr>
              <a:t>School of Computer Engineering AND TECHNOLOGY</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172" y="431800"/>
            <a:ext cx="10193528" cy="20701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0" y="3114814"/>
            <a:ext cx="11083159" cy="707886"/>
          </a:xfrm>
          <a:prstGeom prst="rect">
            <a:avLst/>
          </a:prstGeom>
        </p:spPr>
        <p:txBody>
          <a:bodyPr wrap="square">
            <a:spAutoFit/>
          </a:bodyPr>
          <a:lstStyle/>
          <a:p>
            <a:pPr algn="ctr"/>
            <a:r>
              <a:rPr lang="en-US" sz="3600" b="1" dirty="0" smtClean="0"/>
              <a:t>CS 332	Artificial Intelligence</a:t>
            </a:r>
            <a:r>
              <a:rPr lang="en-US" sz="4000" b="1" dirty="0" smtClean="0"/>
              <a:t>	</a:t>
            </a:r>
            <a:endParaRPr lang="en-US" sz="4000" dirty="0"/>
          </a:p>
        </p:txBody>
      </p:sp>
      <p:sp>
        <p:nvSpPr>
          <p:cNvPr id="2" name="Date Placeholder 1"/>
          <p:cNvSpPr>
            <a:spLocks noGrp="1"/>
          </p:cNvSpPr>
          <p:nvPr>
            <p:ph type="dt" sz="half" idx="10"/>
          </p:nvPr>
        </p:nvSpPr>
        <p:spPr/>
        <p:txBody>
          <a:bodyPr/>
          <a:lstStyle/>
          <a:p>
            <a:fld id="{A92CCE42-3130-451A-88E1-D769EB6958D5}"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1</a:t>
            </a:fld>
            <a:endParaRPr lang="en-US"/>
          </a:p>
        </p:txBody>
      </p:sp>
    </p:spTree>
    <p:extLst>
      <p:ext uri="{BB962C8B-B14F-4D97-AF65-F5344CB8AC3E}">
        <p14:creationId xmlns:p14="http://schemas.microsoft.com/office/powerpoint/2010/main" val="2485869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0328" y="1821533"/>
            <a:ext cx="10705910" cy="4525963"/>
          </a:xfrm>
        </p:spPr>
        <p:txBody>
          <a:bodyPr>
            <a:normAutofit fontScale="92500" lnSpcReduction="10000"/>
          </a:bodyPr>
          <a:lstStyle/>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Drawing </a:t>
            </a:r>
            <a:r>
              <a:rPr lang="en-US" sz="2400" dirty="0">
                <a:solidFill>
                  <a:schemeClr val="tx1"/>
                </a:solidFill>
                <a:latin typeface="Times New Roman" pitchFamily="18" charset="0"/>
                <a:cs typeface="Times New Roman" pitchFamily="18" charset="0"/>
              </a:rPr>
              <a:t>reasonable conclusions from a set of data (observations, beliefs, </a:t>
            </a:r>
            <a:r>
              <a:rPr lang="en-US" sz="2400" dirty="0" err="1">
                <a:solidFill>
                  <a:schemeClr val="tx1"/>
                </a:solidFill>
                <a:latin typeface="Times New Roman" pitchFamily="18" charset="0"/>
                <a:cs typeface="Times New Roman" pitchFamily="18" charset="0"/>
              </a:rPr>
              <a:t>etc</a:t>
            </a:r>
            <a:r>
              <a:rPr lang="en-US" sz="2400" dirty="0">
                <a:solidFill>
                  <a:schemeClr val="tx1"/>
                </a:solidFill>
                <a:latin typeface="Times New Roman" pitchFamily="18" charset="0"/>
                <a:cs typeface="Times New Roman" pitchFamily="18" charset="0"/>
              </a:rPr>
              <a:t>) seems key to intelligence</a:t>
            </a:r>
          </a:p>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Logic </a:t>
            </a:r>
            <a:r>
              <a:rPr lang="en-US" sz="2400" dirty="0">
                <a:solidFill>
                  <a:schemeClr val="tx1"/>
                </a:solidFill>
                <a:latin typeface="Times New Roman" pitchFamily="18" charset="0"/>
                <a:cs typeface="Times New Roman" pitchFamily="18" charset="0"/>
              </a:rPr>
              <a:t>is a powerful and well developed approach to this and highly regarded by people</a:t>
            </a:r>
          </a:p>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Logic </a:t>
            </a:r>
            <a:r>
              <a:rPr lang="en-US" sz="2400" dirty="0">
                <a:solidFill>
                  <a:schemeClr val="tx1"/>
                </a:solidFill>
                <a:latin typeface="Times New Roman" pitchFamily="18" charset="0"/>
                <a:cs typeface="Times New Roman" pitchFamily="18" charset="0"/>
              </a:rPr>
              <a:t>is also a strong formal system that we can </a:t>
            </a:r>
            <a:r>
              <a:rPr lang="en-US" sz="2400" dirty="0" smtClean="0">
                <a:solidFill>
                  <a:schemeClr val="tx1"/>
                </a:solidFill>
                <a:latin typeface="Times New Roman" pitchFamily="18" charset="0"/>
                <a:cs typeface="Times New Roman" pitchFamily="18" charset="0"/>
              </a:rPr>
              <a:t>program </a:t>
            </a:r>
            <a:r>
              <a:rPr lang="en-US" sz="2400" dirty="0">
                <a:solidFill>
                  <a:schemeClr val="tx1"/>
                </a:solidFill>
                <a:latin typeface="Times New Roman" pitchFamily="18" charset="0"/>
                <a:cs typeface="Times New Roman" pitchFamily="18" charset="0"/>
              </a:rPr>
              <a:t>computers to use</a:t>
            </a:r>
          </a:p>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Maybe </a:t>
            </a:r>
            <a:r>
              <a:rPr lang="en-US" sz="2400" dirty="0">
                <a:solidFill>
                  <a:schemeClr val="tx1"/>
                </a:solidFill>
                <a:latin typeface="Times New Roman" pitchFamily="18" charset="0"/>
                <a:cs typeface="Times New Roman" pitchFamily="18" charset="0"/>
              </a:rPr>
              <a:t>we can reduce any AI problem to figuring out how to represent it in logic and apply standard proof techniques to generate </a:t>
            </a:r>
            <a:r>
              <a:rPr lang="en-US" sz="2400" dirty="0" smtClean="0">
                <a:solidFill>
                  <a:schemeClr val="tx1"/>
                </a:solidFill>
                <a:latin typeface="Times New Roman" pitchFamily="18" charset="0"/>
                <a:cs typeface="Times New Roman" pitchFamily="18" charset="0"/>
              </a:rPr>
              <a:t>solutions.</a:t>
            </a:r>
          </a:p>
          <a:p>
            <a:r>
              <a:rPr lang="en-US" sz="2400" dirty="0">
                <a:solidFill>
                  <a:schemeClr val="tx1"/>
                </a:solidFill>
                <a:latin typeface="Times New Roman" pitchFamily="18" charset="0"/>
                <a:cs typeface="Times New Roman" pitchFamily="18" charset="0"/>
              </a:rPr>
              <a:t>Intelligent agents should have capacity for: </a:t>
            </a:r>
          </a:p>
          <a:p>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Perceiving</a:t>
            </a:r>
            <a:r>
              <a:rPr lang="en-US" sz="2400" dirty="0">
                <a:solidFill>
                  <a:schemeClr val="tx1"/>
                </a:solidFill>
                <a:latin typeface="Times New Roman" pitchFamily="18" charset="0"/>
                <a:cs typeface="Times New Roman" pitchFamily="18" charset="0"/>
              </a:rPr>
              <a:t>, that is, acquiring information from environment, </a:t>
            </a:r>
          </a:p>
          <a:p>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Knowledge Representation</a:t>
            </a:r>
            <a:r>
              <a:rPr lang="en-US" sz="2400" dirty="0">
                <a:solidFill>
                  <a:schemeClr val="tx1"/>
                </a:solidFill>
                <a:latin typeface="Times New Roman" pitchFamily="18" charset="0"/>
                <a:cs typeface="Times New Roman" pitchFamily="18" charset="0"/>
              </a:rPr>
              <a:t>, that is, representing its understanding of the world, </a:t>
            </a:r>
          </a:p>
          <a:p>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Reasoning</a:t>
            </a:r>
            <a:r>
              <a:rPr lang="en-US" sz="2400" dirty="0">
                <a:solidFill>
                  <a:schemeClr val="tx1"/>
                </a:solidFill>
                <a:latin typeface="Times New Roman" pitchFamily="18" charset="0"/>
                <a:cs typeface="Times New Roman" pitchFamily="18" charset="0"/>
              </a:rPr>
              <a:t>, that is, inferring the implications of what it knows and of the choices it has, and </a:t>
            </a:r>
          </a:p>
          <a:p>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Acting</a:t>
            </a:r>
            <a:r>
              <a:rPr lang="en-US" sz="2400" dirty="0">
                <a:solidFill>
                  <a:schemeClr val="tx1"/>
                </a:solidFill>
                <a:latin typeface="Times New Roman" pitchFamily="18" charset="0"/>
                <a:cs typeface="Times New Roman" pitchFamily="18" charset="0"/>
              </a:rPr>
              <a:t>, that is, choosing what it want to do and carry it out </a:t>
            </a:r>
          </a:p>
          <a:p>
            <a:pPr algn="just">
              <a:buFont typeface="Wingdings" panose="05000000000000000000" pitchFamily="2" charset="2"/>
              <a:buChar char="§"/>
            </a:pPr>
            <a:endParaRPr lang="en-US" sz="2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a:xfrm>
            <a:off x="1154083" y="-300251"/>
            <a:ext cx="10058400" cy="1450757"/>
          </a:xfrm>
        </p:spPr>
        <p:txBody>
          <a:bodyPr>
            <a:normAutofit/>
          </a:bodyPr>
          <a:lstStyle/>
          <a:p>
            <a:pPr algn="ctr" eaLnBrk="1" fontAlgn="auto" hangingPunct="1">
              <a:spcAft>
                <a:spcPts val="0"/>
              </a:spcAft>
              <a:defRPr/>
            </a:pPr>
            <a:r>
              <a:rPr lang="en-US" sz="4400" b="1" dirty="0" smtClean="0">
                <a:solidFill>
                  <a:schemeClr val="tx1"/>
                </a:solidFill>
                <a:latin typeface="Times New Roman" pitchFamily="18" charset="0"/>
                <a:cs typeface="Times New Roman" pitchFamily="18" charset="0"/>
              </a:rPr>
              <a:t>Logic</a:t>
            </a:r>
            <a:endParaRPr lang="en-US" sz="44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33E1CC7-140B-497A-BE28-80EC770BD411}" type="datetime1">
              <a:rPr lang="en-US" smtClean="0"/>
              <a:pPr/>
              <a:t>4/15/2021</a:t>
            </a:fld>
            <a:endParaRPr lang="en-US" dirty="0"/>
          </a:p>
        </p:txBody>
      </p:sp>
      <p:sp>
        <p:nvSpPr>
          <p:cNvPr id="5" name="Slide Number Placeholder 4"/>
          <p:cNvSpPr>
            <a:spLocks noGrp="1"/>
          </p:cNvSpPr>
          <p:nvPr>
            <p:ph type="sldNum" sz="quarter" idx="12"/>
          </p:nvPr>
        </p:nvSpPr>
        <p:spPr/>
        <p:txBody>
          <a:bodyPr/>
          <a:lstStyle/>
          <a:p>
            <a:fld id="{B6777EDF-8266-4D24-8986-7AADE8C439AE}" type="slidenum">
              <a:rPr lang="en-US" smtClean="0"/>
              <a:pPr/>
              <a:t>10</a:t>
            </a:fld>
            <a:endParaRPr lang="en-US"/>
          </a:p>
        </p:txBody>
      </p:sp>
      <p:sp>
        <p:nvSpPr>
          <p:cNvPr id="6" name="Footer Placeholder 5"/>
          <p:cNvSpPr>
            <a:spLocks noGrp="1"/>
          </p:cNvSpPr>
          <p:nvPr>
            <p:ph type="ftr" sz="quarter" idx="11"/>
          </p:nvPr>
        </p:nvSpPr>
        <p:spPr/>
        <p:txBody>
          <a:bodyPr/>
          <a:lstStyle/>
          <a:p>
            <a:r>
              <a:rPr lang="en-US" sz="1050" b="1" smtClean="0">
                <a:solidFill>
                  <a:schemeClr val="tx1"/>
                </a:solidFill>
              </a:rPr>
              <a:t>Artificial Intelligence</a:t>
            </a:r>
            <a:endParaRPr lang="en-US" sz="1050" b="1" dirty="0">
              <a:solidFill>
                <a:schemeClr val="tx1"/>
              </a:solidFill>
            </a:endParaRPr>
          </a:p>
        </p:txBody>
      </p:sp>
      <p:pic>
        <p:nvPicPr>
          <p:cNvPr id="7" name="Picture 6"/>
          <p:cNvPicPr>
            <a:picLocks noChangeAspect="1"/>
          </p:cNvPicPr>
          <p:nvPr/>
        </p:nvPicPr>
        <p:blipFill>
          <a:blip r:embed="rId3" cstate="print"/>
          <a:stretch>
            <a:fillRect/>
          </a:stretch>
        </p:blipFill>
        <p:spPr>
          <a:xfrm>
            <a:off x="55761" y="62693"/>
            <a:ext cx="1269598" cy="1200102"/>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057400" y="457200"/>
            <a:ext cx="8153400" cy="762000"/>
          </a:xfrm>
        </p:spPr>
        <p:txBody>
          <a:bodyPr/>
          <a:lstStyle/>
          <a:p>
            <a:pPr algn="ctr">
              <a:spcAft>
                <a:spcPct val="25000"/>
              </a:spcAft>
            </a:pPr>
            <a:r>
              <a:rPr lang="en-US" sz="3600" b="1" dirty="0">
                <a:solidFill>
                  <a:schemeClr val="tx1"/>
                </a:solidFill>
              </a:rPr>
              <a:t>Continued...</a:t>
            </a:r>
            <a:endParaRPr lang="en-US" altLang="en-US" sz="3600" dirty="0">
              <a:sym typeface="Symbol" panose="05050102010706020507" pitchFamily="18" charset="2"/>
            </a:endParaRPr>
          </a:p>
        </p:txBody>
      </p:sp>
      <p:sp>
        <p:nvSpPr>
          <p:cNvPr id="115715" name="Text Box 3"/>
          <p:cNvSpPr txBox="1">
            <a:spLocks noChangeArrowheads="1"/>
          </p:cNvSpPr>
          <p:nvPr/>
        </p:nvSpPr>
        <p:spPr bwMode="auto">
          <a:xfrm>
            <a:off x="2057399" y="1752483"/>
            <a:ext cx="9898039" cy="415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5000"/>
              </a:spcBef>
            </a:pPr>
            <a:r>
              <a:rPr lang="en-US" altLang="en-US" sz="2600" dirty="0">
                <a:latin typeface="+mj-lt"/>
                <a:cs typeface="Times New Roman" panose="02020603050405020304" pitchFamily="18" charset="0"/>
                <a:sym typeface="Symbol" panose="05050102010706020507" pitchFamily="18" charset="2"/>
              </a:rPr>
              <a:t>Hierarchical Planning / Plan Decomposition</a:t>
            </a:r>
          </a:p>
          <a:p>
            <a:pPr>
              <a:spcBef>
                <a:spcPct val="25000"/>
              </a:spcBef>
            </a:pPr>
            <a:r>
              <a:rPr lang="en-US" altLang="en-US" sz="2600" dirty="0">
                <a:latin typeface="+mj-lt"/>
                <a:cs typeface="Times New Roman" panose="02020603050405020304" pitchFamily="18" charset="0"/>
                <a:sym typeface="Symbol" panose="05050102010706020507" pitchFamily="18" charset="2"/>
              </a:rPr>
              <a:t>Plans are organized in a hierarchy. Links between nodes at different levels in the hierarchy denote a decomposition of a “complex action” into more primitive actions (operator expansion).</a:t>
            </a:r>
          </a:p>
          <a:p>
            <a:pPr>
              <a:spcBef>
                <a:spcPct val="25000"/>
              </a:spcBef>
            </a:pPr>
            <a:r>
              <a:rPr lang="en-US" altLang="en-US" sz="2600" u="sng" dirty="0">
                <a:latin typeface="+mj-lt"/>
                <a:cs typeface="Times New Roman" panose="02020603050405020304" pitchFamily="18" charset="0"/>
                <a:sym typeface="Symbol" panose="05050102010706020507" pitchFamily="18" charset="2"/>
              </a:rPr>
              <a:t>Example:</a:t>
            </a:r>
          </a:p>
          <a:p>
            <a:pPr algn="ctr">
              <a:lnSpc>
                <a:spcPct val="90000"/>
              </a:lnSpc>
            </a:pPr>
            <a:r>
              <a:rPr lang="en-US" altLang="en-US" sz="2600" dirty="0" smtClean="0">
                <a:latin typeface="+mj-lt"/>
                <a:cs typeface="Times New Roman" panose="02020603050405020304" pitchFamily="18" charset="0"/>
                <a:sym typeface="Symbol" panose="05050102010706020507" pitchFamily="18" charset="2"/>
              </a:rPr>
              <a:t>move </a:t>
            </a:r>
            <a:r>
              <a:rPr lang="en-US" altLang="en-US" sz="2600" dirty="0">
                <a:latin typeface="+mj-lt"/>
                <a:cs typeface="Times New Roman" panose="02020603050405020304" pitchFamily="18" charset="0"/>
                <a:sym typeface="Symbol" panose="05050102010706020507" pitchFamily="18" charset="2"/>
              </a:rPr>
              <a:t>(x, y, z)</a:t>
            </a:r>
          </a:p>
          <a:p>
            <a:pPr>
              <a:spcBef>
                <a:spcPct val="35000"/>
              </a:spcBef>
            </a:pPr>
            <a:r>
              <a:rPr lang="en-US" altLang="en-US" sz="2600" dirty="0">
                <a:latin typeface="+mj-lt"/>
                <a:cs typeface="Times New Roman" panose="02020603050405020304" pitchFamily="18" charset="0"/>
                <a:sym typeface="Symbol" panose="05050102010706020507" pitchFamily="18" charset="2"/>
              </a:rPr>
              <a:t>operator</a:t>
            </a:r>
          </a:p>
          <a:p>
            <a:r>
              <a:rPr lang="en-US" altLang="en-US" sz="2600" dirty="0">
                <a:latin typeface="+mj-lt"/>
                <a:cs typeface="Times New Roman" panose="02020603050405020304" pitchFamily="18" charset="0"/>
                <a:sym typeface="Symbol" panose="05050102010706020507" pitchFamily="18" charset="2"/>
              </a:rPr>
              <a:t>expansion	          </a:t>
            </a:r>
            <a:r>
              <a:rPr lang="en-US" altLang="en-US" sz="2600" dirty="0" smtClean="0">
                <a:latin typeface="+mj-lt"/>
                <a:cs typeface="Times New Roman" panose="02020603050405020304" pitchFamily="18" charset="0"/>
                <a:sym typeface="Symbol" panose="05050102010706020507" pitchFamily="18" charset="2"/>
              </a:rPr>
              <a:t>   pickup </a:t>
            </a:r>
            <a:r>
              <a:rPr lang="en-US" altLang="en-US" sz="2600" dirty="0">
                <a:latin typeface="+mj-lt"/>
                <a:cs typeface="Times New Roman" panose="02020603050405020304" pitchFamily="18" charset="0"/>
                <a:sym typeface="Symbol" panose="05050102010706020507" pitchFamily="18" charset="2"/>
              </a:rPr>
              <a:t>(x, y)     putdown (x, z) </a:t>
            </a:r>
          </a:p>
          <a:p>
            <a:pPr>
              <a:spcBef>
                <a:spcPct val="40000"/>
              </a:spcBef>
            </a:pPr>
            <a:r>
              <a:rPr lang="en-US" altLang="en-US" sz="2600" i="1" dirty="0">
                <a:latin typeface="+mj-lt"/>
                <a:cs typeface="Times New Roman" panose="02020603050405020304" pitchFamily="18" charset="0"/>
                <a:sym typeface="Symbol" panose="05050102010706020507" pitchFamily="18" charset="2"/>
              </a:rPr>
              <a:t>The lowest level corresponds to executable actions of the agent.</a:t>
            </a:r>
          </a:p>
        </p:txBody>
      </p:sp>
      <p:sp>
        <p:nvSpPr>
          <p:cNvPr id="115716" name="Line 4"/>
          <p:cNvSpPr>
            <a:spLocks noChangeShapeType="1"/>
          </p:cNvSpPr>
          <p:nvPr/>
        </p:nvSpPr>
        <p:spPr bwMode="auto">
          <a:xfrm flipH="1">
            <a:off x="5867400" y="43434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Line 5"/>
          <p:cNvSpPr>
            <a:spLocks noChangeShapeType="1"/>
          </p:cNvSpPr>
          <p:nvPr/>
        </p:nvSpPr>
        <p:spPr bwMode="auto">
          <a:xfrm>
            <a:off x="6858000" y="43434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5"/>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772336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p:txBody>
          <a:bodyPr/>
          <a:lstStyle/>
          <a:p>
            <a:pPr algn="ctr"/>
            <a:r>
              <a:rPr lang="en-US" altLang="en-US" sz="3600" b="1" dirty="0">
                <a:solidFill>
                  <a:schemeClr val="tx1"/>
                </a:solidFill>
              </a:rPr>
              <a:t>Hierarchical Plan - Example</a:t>
            </a:r>
          </a:p>
        </p:txBody>
      </p:sp>
      <p:sp>
        <p:nvSpPr>
          <p:cNvPr id="123911" name="Rectangle 7"/>
          <p:cNvSpPr>
            <a:spLocks noGrp="1" noChangeArrowheads="1"/>
          </p:cNvSpPr>
          <p:nvPr>
            <p:ph type="body" idx="1"/>
          </p:nvPr>
        </p:nvSpPr>
        <p:spPr>
          <a:xfrm>
            <a:off x="1983105" y="2160280"/>
            <a:ext cx="8458200" cy="4953000"/>
          </a:xfrm>
          <a:ln>
            <a:solidFill>
              <a:srgbClr val="000099"/>
            </a:solidFill>
            <a:miter lim="800000"/>
            <a:headEnd/>
            <a:tailEnd/>
          </a:ln>
        </p:spPr>
        <p:txBody>
          <a:bodyPr/>
          <a:lstStyle/>
          <a:p>
            <a:pPr algn="ctr">
              <a:lnSpc>
                <a:spcPct val="120000"/>
              </a:lnSpc>
              <a:buFont typeface="Wingdings" panose="05000000000000000000" pitchFamily="2" charset="2"/>
              <a:buNone/>
            </a:pPr>
            <a:r>
              <a:rPr lang="en-US" altLang="en-US" sz="2400" dirty="0"/>
              <a:t>Travel (source, </a:t>
            </a:r>
            <a:r>
              <a:rPr lang="en-US" altLang="en-US" sz="2400" dirty="0" err="1"/>
              <a:t>dest</a:t>
            </a:r>
            <a:r>
              <a:rPr lang="en-US" altLang="en-US" sz="2400" dirty="0"/>
              <a:t>.)</a:t>
            </a:r>
          </a:p>
          <a:p>
            <a:pPr algn="ctr">
              <a:buFont typeface="Wingdings" panose="05000000000000000000" pitchFamily="2" charset="2"/>
              <a:buNone/>
            </a:pPr>
            <a:endParaRPr lang="en-US" altLang="en-US" sz="2400" dirty="0"/>
          </a:p>
          <a:p>
            <a:pPr algn="ctr">
              <a:buFont typeface="Wingdings" panose="05000000000000000000" pitchFamily="2" charset="2"/>
              <a:buNone/>
            </a:pPr>
            <a:r>
              <a:rPr lang="en-US" altLang="en-US" sz="2200" dirty="0"/>
              <a:t>Take-Plane	Take-Bus	Take-Car</a:t>
            </a:r>
          </a:p>
          <a:p>
            <a:pPr algn="ctr">
              <a:buFont typeface="Wingdings" panose="05000000000000000000" pitchFamily="2" charset="2"/>
              <a:buNone/>
            </a:pPr>
            <a:endParaRPr lang="en-US" altLang="en-US" sz="2400" dirty="0"/>
          </a:p>
          <a:p>
            <a:pPr algn="ctr">
              <a:buFont typeface="Wingdings" panose="05000000000000000000" pitchFamily="2" charset="2"/>
              <a:buNone/>
            </a:pPr>
            <a:endParaRPr lang="en-US" altLang="en-US" sz="2400" dirty="0"/>
          </a:p>
          <a:p>
            <a:pPr algn="ctr">
              <a:buFont typeface="Wingdings" panose="05000000000000000000" pitchFamily="2" charset="2"/>
              <a:buNone/>
            </a:pPr>
            <a:r>
              <a:rPr lang="en-US" altLang="en-US" dirty="0" err="1"/>
              <a:t>Goto</a:t>
            </a:r>
            <a:r>
              <a:rPr lang="en-US" altLang="en-US" dirty="0"/>
              <a:t> (bus, source)   Buy-Ticket (bus)   Hop-on (bus)   Leave (bus, </a:t>
            </a:r>
            <a:r>
              <a:rPr lang="en-US" altLang="en-US" dirty="0" err="1"/>
              <a:t>dest</a:t>
            </a:r>
            <a:r>
              <a:rPr lang="en-US" altLang="en-US" dirty="0"/>
              <a:t>.)</a:t>
            </a:r>
          </a:p>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a:p>
            <a:pPr lvl="2">
              <a:buFont typeface="Wingdings" panose="05000000000000000000" pitchFamily="2" charset="2"/>
              <a:buNone/>
            </a:pPr>
            <a:r>
              <a:rPr lang="en-US" altLang="en-US" sz="2000" dirty="0" err="1"/>
              <a:t>Goto</a:t>
            </a:r>
            <a:r>
              <a:rPr lang="en-US" altLang="en-US" sz="2000" dirty="0"/>
              <a:t> (counter)    Request (ticket)   Pay  (ticket)   </a:t>
            </a:r>
          </a:p>
        </p:txBody>
      </p:sp>
      <p:grpSp>
        <p:nvGrpSpPr>
          <p:cNvPr id="123921" name="Group 17"/>
          <p:cNvGrpSpPr>
            <a:grpSpLocks/>
          </p:cNvGrpSpPr>
          <p:nvPr/>
        </p:nvGrpSpPr>
        <p:grpSpPr bwMode="auto">
          <a:xfrm>
            <a:off x="3115348" y="2839730"/>
            <a:ext cx="5803900" cy="2913063"/>
            <a:chOff x="1114" y="1230"/>
            <a:chExt cx="3656" cy="1835"/>
          </a:xfrm>
        </p:grpSpPr>
        <p:sp>
          <p:nvSpPr>
            <p:cNvPr id="123912" name="Line 8"/>
            <p:cNvSpPr>
              <a:spLocks noChangeShapeType="1"/>
            </p:cNvSpPr>
            <p:nvPr/>
          </p:nvSpPr>
          <p:spPr bwMode="auto">
            <a:xfrm flipH="1">
              <a:off x="1114" y="1756"/>
              <a:ext cx="1536" cy="576"/>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3" name="Line 9"/>
            <p:cNvSpPr>
              <a:spLocks noChangeShapeType="1"/>
            </p:cNvSpPr>
            <p:nvPr/>
          </p:nvSpPr>
          <p:spPr bwMode="auto">
            <a:xfrm flipH="1">
              <a:off x="2324" y="1766"/>
              <a:ext cx="508" cy="596"/>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4" name="Line 10"/>
            <p:cNvSpPr>
              <a:spLocks noChangeShapeType="1"/>
            </p:cNvSpPr>
            <p:nvPr/>
          </p:nvSpPr>
          <p:spPr bwMode="auto">
            <a:xfrm>
              <a:off x="2996" y="1757"/>
              <a:ext cx="499" cy="586"/>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5" name="Line 11"/>
            <p:cNvSpPr>
              <a:spLocks noChangeShapeType="1"/>
            </p:cNvSpPr>
            <p:nvPr/>
          </p:nvSpPr>
          <p:spPr bwMode="auto">
            <a:xfrm>
              <a:off x="3100" y="1747"/>
              <a:ext cx="1670" cy="595"/>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6" name="Line 12"/>
            <p:cNvSpPr>
              <a:spLocks noChangeShapeType="1"/>
            </p:cNvSpPr>
            <p:nvPr/>
          </p:nvSpPr>
          <p:spPr bwMode="auto">
            <a:xfrm>
              <a:off x="2468" y="2554"/>
              <a:ext cx="1" cy="50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7" name="Line 13"/>
            <p:cNvSpPr>
              <a:spLocks noChangeShapeType="1"/>
            </p:cNvSpPr>
            <p:nvPr/>
          </p:nvSpPr>
          <p:spPr bwMode="auto">
            <a:xfrm>
              <a:off x="2824" y="2546"/>
              <a:ext cx="865" cy="519"/>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8" name="Line 14"/>
            <p:cNvSpPr>
              <a:spLocks noChangeShapeType="1"/>
            </p:cNvSpPr>
            <p:nvPr/>
          </p:nvSpPr>
          <p:spPr bwMode="auto">
            <a:xfrm flipH="1">
              <a:off x="1521" y="2527"/>
              <a:ext cx="603" cy="528"/>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9" name="Line 15"/>
            <p:cNvSpPr>
              <a:spLocks noChangeShapeType="1"/>
            </p:cNvSpPr>
            <p:nvPr/>
          </p:nvSpPr>
          <p:spPr bwMode="auto">
            <a:xfrm>
              <a:off x="2892" y="1230"/>
              <a:ext cx="1" cy="327"/>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3" name="Picture 12"/>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53001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Slide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1100" y="584200"/>
            <a:ext cx="7289800" cy="568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stretch>
            <a:fillRect/>
          </a:stretch>
        </p:blipFill>
        <p:spPr>
          <a:xfrm>
            <a:off x="315069" y="232553"/>
            <a:ext cx="1269598" cy="1200102"/>
          </a:xfrm>
          <a:prstGeom prst="rect">
            <a:avLst/>
          </a:prstGeom>
        </p:spPr>
      </p:pic>
      <p:sp>
        <p:nvSpPr>
          <p:cNvPr id="2" name="Rectangle 1"/>
          <p:cNvSpPr/>
          <p:nvPr/>
        </p:nvSpPr>
        <p:spPr>
          <a:xfrm>
            <a:off x="2451100" y="5909481"/>
            <a:ext cx="1151909" cy="245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34290" y="232553"/>
            <a:ext cx="5896814" cy="523220"/>
          </a:xfrm>
          <a:prstGeom prst="rect">
            <a:avLst/>
          </a:prstGeom>
        </p:spPr>
        <p:txBody>
          <a:bodyPr wrap="square">
            <a:spAutoFit/>
          </a:bodyPr>
          <a:lstStyle/>
          <a:p>
            <a:r>
              <a:rPr lang="en-US" altLang="en-US" sz="2800" b="1" dirty="0"/>
              <a:t>Hierarchical Plan - Example</a:t>
            </a:r>
            <a:endParaRPr lang="en-US" sz="2800" dirty="0"/>
          </a:p>
        </p:txBody>
      </p:sp>
    </p:spTree>
    <p:extLst>
      <p:ext uri="{BB962C8B-B14F-4D97-AF65-F5344CB8AC3E}">
        <p14:creationId xmlns:p14="http://schemas.microsoft.com/office/powerpoint/2010/main" val="35207517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descr="Slide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300" y="1581150"/>
            <a:ext cx="76454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stretch>
            <a:fillRect/>
          </a:stretch>
        </p:blipFill>
        <p:spPr>
          <a:xfrm>
            <a:off x="315069" y="232553"/>
            <a:ext cx="1269598" cy="1200102"/>
          </a:xfrm>
          <a:prstGeom prst="rect">
            <a:avLst/>
          </a:prstGeom>
        </p:spPr>
      </p:pic>
      <p:sp>
        <p:nvSpPr>
          <p:cNvPr id="2" name="Rectangle 1"/>
          <p:cNvSpPr/>
          <p:nvPr/>
        </p:nvSpPr>
        <p:spPr>
          <a:xfrm>
            <a:off x="2552131" y="5022376"/>
            <a:ext cx="1050878" cy="25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15425" y="450917"/>
            <a:ext cx="5896814" cy="523220"/>
          </a:xfrm>
          <a:prstGeom prst="rect">
            <a:avLst/>
          </a:prstGeom>
        </p:spPr>
        <p:txBody>
          <a:bodyPr wrap="square">
            <a:spAutoFit/>
          </a:bodyPr>
          <a:lstStyle/>
          <a:p>
            <a:r>
              <a:rPr lang="en-US" altLang="en-US" sz="2800" b="1" dirty="0"/>
              <a:t>Hierarchical Plan - Example</a:t>
            </a:r>
            <a:endParaRPr lang="en-US" sz="2800" dirty="0"/>
          </a:p>
        </p:txBody>
      </p:sp>
    </p:spTree>
    <p:extLst>
      <p:ext uri="{BB962C8B-B14F-4D97-AF65-F5344CB8AC3E}">
        <p14:creationId xmlns:p14="http://schemas.microsoft.com/office/powerpoint/2010/main" val="415708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B5284-FE8E-4CF1-B5EC-253ECAAB9800}" type="datetime1">
              <a:rPr lang="en-US" sz="1050" b="1" smtClean="0">
                <a:solidFill>
                  <a:prstClr val="black"/>
                </a:solidFill>
                <a:latin typeface="Times New Roman" panose="02020603050405020304" pitchFamily="18" charset="0"/>
                <a:cs typeface="Times New Roman" panose="02020603050405020304" pitchFamily="18" charset="0"/>
              </a:rPr>
              <a:pPr/>
              <a:t>4/15/2021</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9"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Artificial Intelligence</a:t>
            </a:r>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104</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cstate="print"/>
          <a:srcRect l="43337" t="22449" r="31236" b="29129"/>
          <a:stretch/>
        </p:blipFill>
        <p:spPr>
          <a:xfrm>
            <a:off x="3651249" y="842963"/>
            <a:ext cx="4857740" cy="5172075"/>
          </a:xfrm>
          <a:prstGeom prst="rect">
            <a:avLst/>
          </a:prstGeom>
        </p:spPr>
      </p:pic>
      <p:pic>
        <p:nvPicPr>
          <p:cNvPr id="10" name="Picture 9"/>
          <p:cNvPicPr>
            <a:picLocks noChangeAspect="1"/>
          </p:cNvPicPr>
          <p:nvPr/>
        </p:nvPicPr>
        <p:blipFill>
          <a:blip r:embed="rId4" cstate="print"/>
          <a:stretch>
            <a:fillRect/>
          </a:stretch>
        </p:blipFill>
        <p:spPr>
          <a:xfrm>
            <a:off x="55761" y="62693"/>
            <a:ext cx="1269598" cy="1200102"/>
          </a:xfrm>
          <a:prstGeom prst="rect">
            <a:avLst/>
          </a:prstGeom>
        </p:spPr>
      </p:pic>
    </p:spTree>
    <p:extLst>
      <p:ext uri="{BB962C8B-B14F-4D97-AF65-F5344CB8AC3E}">
        <p14:creationId xmlns:p14="http://schemas.microsoft.com/office/powerpoint/2010/main" val="1969557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Continued…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Knowledge can also be represented by </a:t>
            </a:r>
            <a:r>
              <a:rPr lang="en-US" dirty="0" smtClean="0">
                <a:solidFill>
                  <a:schemeClr val="tx1"/>
                </a:solidFill>
                <a:latin typeface="Times New Roman" panose="02020603050405020304" pitchFamily="18" charset="0"/>
                <a:cs typeface="Times New Roman" panose="02020603050405020304" pitchFamily="18" charset="0"/>
              </a:rPr>
              <a:t>the symbols </a:t>
            </a:r>
            <a:r>
              <a:rPr lang="en-US" dirty="0">
                <a:solidFill>
                  <a:schemeClr val="tx1"/>
                </a:solidFill>
                <a:latin typeface="Times New Roman" panose="02020603050405020304" pitchFamily="18" charset="0"/>
                <a:cs typeface="Times New Roman" panose="02020603050405020304" pitchFamily="18" charset="0"/>
              </a:rPr>
              <a:t>of logic, which is the study of the rules</a:t>
            </a:r>
          </a:p>
          <a:p>
            <a:r>
              <a:rPr lang="en-US" dirty="0">
                <a:solidFill>
                  <a:schemeClr val="tx1"/>
                </a:solidFill>
                <a:latin typeface="Times New Roman" panose="02020603050405020304" pitchFamily="18" charset="0"/>
                <a:cs typeface="Times New Roman" panose="02020603050405020304" pitchFamily="18" charset="0"/>
              </a:rPr>
              <a:t>of exact reasoning.</a:t>
            </a:r>
          </a:p>
          <a:p>
            <a:r>
              <a:rPr lang="en-US" dirty="0">
                <a:solidFill>
                  <a:schemeClr val="tx1"/>
                </a:solidFill>
                <a:latin typeface="Times New Roman" panose="02020603050405020304" pitchFamily="18" charset="0"/>
                <a:cs typeface="Times New Roman" panose="02020603050405020304" pitchFamily="18" charset="0"/>
              </a:rPr>
              <a:t> Logic is also of primary importance in </a:t>
            </a:r>
            <a:r>
              <a:rPr lang="en-US" dirty="0" smtClean="0">
                <a:solidFill>
                  <a:schemeClr val="tx1"/>
                </a:solidFill>
                <a:latin typeface="Times New Roman" panose="02020603050405020304" pitchFamily="18" charset="0"/>
                <a:cs typeface="Times New Roman" panose="02020603050405020304" pitchFamily="18" charset="0"/>
              </a:rPr>
              <a:t>expert systems </a:t>
            </a:r>
            <a:r>
              <a:rPr lang="en-US" dirty="0">
                <a:solidFill>
                  <a:schemeClr val="tx1"/>
                </a:solidFill>
                <a:latin typeface="Times New Roman" panose="02020603050405020304" pitchFamily="18" charset="0"/>
                <a:cs typeface="Times New Roman" panose="02020603050405020304" pitchFamily="18" charset="0"/>
              </a:rPr>
              <a:t>in which the inference engine reasons</a:t>
            </a:r>
          </a:p>
          <a:p>
            <a:r>
              <a:rPr lang="en-US" dirty="0">
                <a:solidFill>
                  <a:schemeClr val="tx1"/>
                </a:solidFill>
                <a:latin typeface="Times New Roman" panose="02020603050405020304" pitchFamily="18" charset="0"/>
                <a:cs typeface="Times New Roman" panose="02020603050405020304" pitchFamily="18" charset="0"/>
              </a:rPr>
              <a:t>from facts to conclusions.</a:t>
            </a:r>
          </a:p>
          <a:p>
            <a:r>
              <a:rPr lang="en-US" dirty="0">
                <a:solidFill>
                  <a:schemeClr val="tx1"/>
                </a:solidFill>
                <a:latin typeface="Times New Roman" panose="02020603050405020304" pitchFamily="18" charset="0"/>
                <a:cs typeface="Times New Roman" panose="02020603050405020304" pitchFamily="18" charset="0"/>
              </a:rPr>
              <a:t> A descriptive term for logic programming </a:t>
            </a:r>
            <a:r>
              <a:rPr lang="en-US" dirty="0" smtClean="0">
                <a:solidFill>
                  <a:schemeClr val="tx1"/>
                </a:solidFill>
                <a:latin typeface="Times New Roman" panose="02020603050405020304" pitchFamily="18" charset="0"/>
                <a:cs typeface="Times New Roman" panose="02020603050405020304" pitchFamily="18" charset="0"/>
              </a:rPr>
              <a:t>and expert </a:t>
            </a:r>
            <a:r>
              <a:rPr lang="en-US" dirty="0">
                <a:solidFill>
                  <a:schemeClr val="tx1"/>
                </a:solidFill>
                <a:latin typeface="Times New Roman" panose="02020603050405020304" pitchFamily="18" charset="0"/>
                <a:cs typeface="Times New Roman" panose="02020603050405020304" pitchFamily="18" charset="0"/>
              </a:rPr>
              <a:t>systems is automated reasoning systems</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D9B0FF9-8F01-4F98-A0BF-A7A0C06BAAF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11</a:t>
            </a:fld>
            <a:endParaRPr lang="en-US"/>
          </a:p>
        </p:txBody>
      </p:sp>
      <p:pic>
        <p:nvPicPr>
          <p:cNvPr id="7" name="Picture 6"/>
          <p:cNvPicPr>
            <a:picLocks noChangeAspect="1"/>
          </p:cNvPicPr>
          <p:nvPr/>
        </p:nvPicPr>
        <p:blipFill>
          <a:blip r:embed="rId2" cstate="print"/>
          <a:stretch>
            <a:fillRect/>
          </a:stretch>
        </p:blipFill>
        <p:spPr>
          <a:xfrm>
            <a:off x="301420" y="286603"/>
            <a:ext cx="1269598" cy="1200102"/>
          </a:xfrm>
          <a:prstGeom prst="rect">
            <a:avLst/>
          </a:prstGeom>
        </p:spPr>
      </p:pic>
    </p:spTree>
    <p:extLst>
      <p:ext uri="{BB962C8B-B14F-4D97-AF65-F5344CB8AC3E}">
        <p14:creationId xmlns:p14="http://schemas.microsoft.com/office/powerpoint/2010/main" val="1762475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latin typeface="Times New Roman" pitchFamily="18" charset="0"/>
                <a:cs typeface="Times New Roman" pitchFamily="18" charset="0"/>
              </a:rPr>
              <a:t>  Logic in general</a:t>
            </a: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31775" indent="-231775"/>
            <a:r>
              <a:rPr lang="en-US" sz="2400" b="1" dirty="0">
                <a:solidFill>
                  <a:schemeClr val="tx1"/>
                </a:solidFill>
                <a:latin typeface="Times New Roman" pitchFamily="18" charset="0"/>
                <a:cs typeface="Times New Roman" pitchFamily="18" charset="0"/>
              </a:rPr>
              <a:t>Logics</a:t>
            </a:r>
            <a:r>
              <a:rPr lang="en-US" sz="2400" dirty="0">
                <a:solidFill>
                  <a:schemeClr val="tx1"/>
                </a:solidFill>
                <a:latin typeface="Times New Roman" pitchFamily="18" charset="0"/>
                <a:cs typeface="Times New Roman" pitchFamily="18" charset="0"/>
              </a:rPr>
              <a:t> are formal languages for representing information such that conclusions can be drawn</a:t>
            </a:r>
          </a:p>
          <a:p>
            <a:pPr marL="231775" indent="-231775"/>
            <a:r>
              <a:rPr lang="en-US" sz="2400" b="1" dirty="0">
                <a:solidFill>
                  <a:schemeClr val="tx1"/>
                </a:solidFill>
                <a:latin typeface="Times New Roman" pitchFamily="18" charset="0"/>
                <a:cs typeface="Times New Roman" pitchFamily="18" charset="0"/>
              </a:rPr>
              <a:t>Syntax</a:t>
            </a:r>
            <a:r>
              <a:rPr lang="en-US" sz="2400" dirty="0">
                <a:solidFill>
                  <a:schemeClr val="tx1"/>
                </a:solidFill>
                <a:latin typeface="Times New Roman" pitchFamily="18" charset="0"/>
                <a:cs typeface="Times New Roman" pitchFamily="18" charset="0"/>
              </a:rPr>
              <a:t> defines the sentences in the language</a:t>
            </a:r>
          </a:p>
          <a:p>
            <a:pPr marL="231775" indent="-231775"/>
            <a:r>
              <a:rPr lang="en-US" sz="2400" b="1" dirty="0">
                <a:solidFill>
                  <a:schemeClr val="tx1"/>
                </a:solidFill>
                <a:latin typeface="Times New Roman" pitchFamily="18" charset="0"/>
                <a:cs typeface="Times New Roman" pitchFamily="18" charset="0"/>
              </a:rPr>
              <a:t>Semantics</a:t>
            </a:r>
            <a:r>
              <a:rPr lang="en-US" sz="2400" dirty="0">
                <a:solidFill>
                  <a:schemeClr val="tx1"/>
                </a:solidFill>
                <a:latin typeface="Times New Roman" pitchFamily="18" charset="0"/>
                <a:cs typeface="Times New Roman" pitchFamily="18" charset="0"/>
              </a:rPr>
              <a:t> define the "meaning" of sentences</a:t>
            </a:r>
          </a:p>
          <a:p>
            <a:pPr marL="573088" lvl="1"/>
            <a:r>
              <a:rPr lang="en-US" sz="2000" dirty="0">
                <a:solidFill>
                  <a:schemeClr val="tx1"/>
                </a:solidFill>
                <a:latin typeface="Times New Roman" pitchFamily="18" charset="0"/>
                <a:cs typeface="Times New Roman" pitchFamily="18" charset="0"/>
              </a:rPr>
              <a:t>i.e., define </a:t>
            </a:r>
            <a:r>
              <a:rPr lang="en-US" sz="2000" b="1" dirty="0">
                <a:solidFill>
                  <a:schemeClr val="tx1"/>
                </a:solidFill>
                <a:latin typeface="Times New Roman" pitchFamily="18" charset="0"/>
                <a:cs typeface="Times New Roman" pitchFamily="18" charset="0"/>
              </a:rPr>
              <a:t>truth</a:t>
            </a:r>
            <a:r>
              <a:rPr lang="en-US" sz="2000" dirty="0">
                <a:solidFill>
                  <a:schemeClr val="tx1"/>
                </a:solidFill>
                <a:latin typeface="Times New Roman" pitchFamily="18" charset="0"/>
                <a:cs typeface="Times New Roman" pitchFamily="18" charset="0"/>
              </a:rPr>
              <a:t> of a sentence in a world</a:t>
            </a:r>
          </a:p>
          <a:p>
            <a:pPr marL="231775" indent="-231775"/>
            <a:r>
              <a:rPr lang="en-US" dirty="0">
                <a:solidFill>
                  <a:schemeClr val="tx1"/>
                </a:solidFill>
                <a:latin typeface="Times New Roman" pitchFamily="18" charset="0"/>
                <a:cs typeface="Times New Roman" pitchFamily="18" charset="0"/>
              </a:rPr>
              <a:t>E.g., the language of arithmetic</a:t>
            </a:r>
          </a:p>
          <a:p>
            <a:pPr marL="573088" lvl="1"/>
            <a:r>
              <a:rPr lang="en-US" sz="2000" dirty="0">
                <a:solidFill>
                  <a:schemeClr val="tx1"/>
                </a:solidFill>
                <a:latin typeface="Times New Roman" pitchFamily="18" charset="0"/>
                <a:cs typeface="Times New Roman" pitchFamily="18" charset="0"/>
              </a:rPr>
              <a:t>x+2 ≥ y is a sentence; x2+y &gt; {} is not a sentence</a:t>
            </a:r>
          </a:p>
          <a:p>
            <a:pPr marL="573088" lvl="1"/>
            <a:r>
              <a:rPr lang="en-US" sz="2000" dirty="0">
                <a:solidFill>
                  <a:schemeClr val="tx1"/>
                </a:solidFill>
                <a:latin typeface="Times New Roman" pitchFamily="18" charset="0"/>
                <a:cs typeface="Times New Roman" pitchFamily="18" charset="0"/>
              </a:rPr>
              <a:t>x+2 ≥ y is true </a:t>
            </a:r>
            <a:r>
              <a:rPr lang="en-US" sz="2000" dirty="0" err="1">
                <a:solidFill>
                  <a:schemeClr val="tx1"/>
                </a:solidFill>
                <a:latin typeface="Times New Roman" pitchFamily="18" charset="0"/>
                <a:cs typeface="Times New Roman" pitchFamily="18" charset="0"/>
              </a:rPr>
              <a:t>iff</a:t>
            </a:r>
            <a:r>
              <a:rPr lang="en-US" sz="2000" dirty="0">
                <a:solidFill>
                  <a:schemeClr val="tx1"/>
                </a:solidFill>
                <a:latin typeface="Times New Roman" pitchFamily="18" charset="0"/>
                <a:cs typeface="Times New Roman" pitchFamily="18" charset="0"/>
              </a:rPr>
              <a:t> the number x+2 is no less than the number y</a:t>
            </a:r>
          </a:p>
          <a:p>
            <a:pPr marL="573088" lvl="1"/>
            <a:r>
              <a:rPr lang="en-US" sz="2000" dirty="0">
                <a:solidFill>
                  <a:schemeClr val="tx1"/>
                </a:solidFill>
                <a:latin typeface="Times New Roman" pitchFamily="18" charset="0"/>
                <a:cs typeface="Times New Roman" pitchFamily="18" charset="0"/>
              </a:rPr>
              <a:t>x+2 ≥ y is true in a world where x = 7, y = 1</a:t>
            </a:r>
          </a:p>
          <a:p>
            <a:pPr marL="573088" lvl="1"/>
            <a:r>
              <a:rPr lang="en-US" sz="2000" dirty="0">
                <a:solidFill>
                  <a:schemeClr val="tx1"/>
                </a:solidFill>
                <a:latin typeface="Times New Roman" pitchFamily="18" charset="0"/>
                <a:cs typeface="Times New Roman" pitchFamily="18" charset="0"/>
              </a:rPr>
              <a:t>x+2 ≥ y is false in a world where x = 0, y = 6</a:t>
            </a:r>
          </a:p>
          <a:p>
            <a:endParaRPr lang="en-US" dirty="0"/>
          </a:p>
        </p:txBody>
      </p:sp>
      <p:pic>
        <p:nvPicPr>
          <p:cNvPr id="4" name="Picture 3"/>
          <p:cNvPicPr>
            <a:picLocks noChangeAspect="1"/>
          </p:cNvPicPr>
          <p:nvPr/>
        </p:nvPicPr>
        <p:blipFill>
          <a:blip r:embed="rId2" cstate="print"/>
          <a:stretch>
            <a:fillRect/>
          </a:stretch>
        </p:blipFill>
        <p:spPr>
          <a:xfrm>
            <a:off x="55761" y="62693"/>
            <a:ext cx="1269598" cy="1200102"/>
          </a:xfrm>
          <a:prstGeom prst="rect">
            <a:avLst/>
          </a:prstGeom>
        </p:spPr>
      </p:pic>
      <p:sp>
        <p:nvSpPr>
          <p:cNvPr id="5" name="Date Placeholder 4"/>
          <p:cNvSpPr>
            <a:spLocks noGrp="1"/>
          </p:cNvSpPr>
          <p:nvPr>
            <p:ph type="dt" sz="half" idx="10"/>
          </p:nvPr>
        </p:nvSpPr>
        <p:spPr/>
        <p:txBody>
          <a:bodyPr/>
          <a:lstStyle/>
          <a:p>
            <a:fld id="{D0979D01-1A51-4519-955D-61962174CE49}"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12</a:t>
            </a:fld>
            <a:endParaRPr lang="en-US"/>
          </a:p>
        </p:txBody>
      </p:sp>
    </p:spTree>
    <p:extLst>
      <p:ext uri="{BB962C8B-B14F-4D97-AF65-F5344CB8AC3E}">
        <p14:creationId xmlns:p14="http://schemas.microsoft.com/office/powerpoint/2010/main" val="1807644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838" y="394977"/>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Representation, reasoning, and logic</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Autofit/>
          </a:bodyPr>
          <a:lstStyle/>
          <a:p>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The object of knowledge representation is to </a:t>
            </a:r>
            <a:r>
              <a:rPr lang="en-US" sz="2400" dirty="0" smtClean="0">
                <a:solidFill>
                  <a:schemeClr val="tx1"/>
                </a:solidFill>
                <a:latin typeface="Times New Roman" panose="02020603050405020304" pitchFamily="18" charset="0"/>
                <a:cs typeface="Times New Roman" panose="02020603050405020304" pitchFamily="18" charset="0"/>
              </a:rPr>
              <a:t>express knowledge </a:t>
            </a:r>
            <a:r>
              <a:rPr lang="en-US" sz="2400" dirty="0">
                <a:solidFill>
                  <a:schemeClr val="tx1"/>
                </a:solidFill>
                <a:latin typeface="Times New Roman" panose="02020603050405020304" pitchFamily="18" charset="0"/>
                <a:cs typeface="Times New Roman" panose="02020603050405020304" pitchFamily="18" charset="0"/>
              </a:rPr>
              <a:t>in a computer-tractable form, so </a:t>
            </a:r>
            <a:r>
              <a:rPr lang="en-US" sz="2400" dirty="0" smtClean="0">
                <a:solidFill>
                  <a:schemeClr val="tx1"/>
                </a:solidFill>
                <a:latin typeface="Times New Roman" panose="02020603050405020304" pitchFamily="18" charset="0"/>
                <a:cs typeface="Times New Roman" panose="02020603050405020304" pitchFamily="18" charset="0"/>
              </a:rPr>
              <a:t>that agents </a:t>
            </a:r>
            <a:r>
              <a:rPr lang="en-US" sz="2400" dirty="0">
                <a:solidFill>
                  <a:schemeClr val="tx1"/>
                </a:solidFill>
                <a:latin typeface="Times New Roman" panose="02020603050405020304" pitchFamily="18" charset="0"/>
                <a:cs typeface="Times New Roman" panose="02020603050405020304" pitchFamily="18" charset="0"/>
              </a:rPr>
              <a:t>can perform </a:t>
            </a:r>
            <a:r>
              <a:rPr lang="en-US" sz="2400" dirty="0" smtClean="0">
                <a:solidFill>
                  <a:schemeClr val="tx1"/>
                </a:solidFill>
                <a:latin typeface="Times New Roman" panose="02020603050405020304" pitchFamily="18" charset="0"/>
                <a:cs typeface="Times New Roman" panose="02020603050405020304" pitchFamily="18" charset="0"/>
              </a:rPr>
              <a:t>well.</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 knowledge representation language is defined </a:t>
            </a:r>
            <a:r>
              <a:rPr lang="en-US" sz="2400" dirty="0" smtClean="0">
                <a:solidFill>
                  <a:schemeClr val="tx1"/>
                </a:solidFill>
                <a:latin typeface="Times New Roman" panose="02020603050405020304" pitchFamily="18" charset="0"/>
                <a:cs typeface="Times New Roman" panose="02020603050405020304" pitchFamily="18" charset="0"/>
              </a:rPr>
              <a:t>by its </a:t>
            </a:r>
            <a:r>
              <a:rPr lang="en-US" sz="2400" dirty="0">
                <a:solidFill>
                  <a:schemeClr val="tx1"/>
                </a:solidFill>
                <a:latin typeface="Times New Roman" panose="02020603050405020304" pitchFamily="18" charset="0"/>
                <a:cs typeface="Times New Roman" panose="02020603050405020304" pitchFamily="18" charset="0"/>
              </a:rPr>
              <a:t>syntax, which defines all possible sequences </a:t>
            </a:r>
            <a:r>
              <a:rPr lang="en-US" sz="2400" dirty="0" smtClean="0">
                <a:solidFill>
                  <a:schemeClr val="tx1"/>
                </a:solidFill>
                <a:latin typeface="Times New Roman" panose="02020603050405020304" pitchFamily="18" charset="0"/>
                <a:cs typeface="Times New Roman" panose="02020603050405020304" pitchFamily="18" charset="0"/>
              </a:rPr>
              <a:t>of symbols </a:t>
            </a:r>
            <a:r>
              <a:rPr lang="en-US" sz="2400" dirty="0">
                <a:solidFill>
                  <a:schemeClr val="tx1"/>
                </a:solidFill>
                <a:latin typeface="Times New Roman" panose="02020603050405020304" pitchFamily="18" charset="0"/>
                <a:cs typeface="Times New Roman" panose="02020603050405020304" pitchFamily="18" charset="0"/>
              </a:rPr>
              <a:t>that constitute sentences of the language</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Ex: Sentences in a book, bit patterns in </a:t>
            </a:r>
            <a:r>
              <a:rPr lang="en-US" sz="2400" dirty="0" smtClean="0">
                <a:solidFill>
                  <a:schemeClr val="tx1"/>
                </a:solidFill>
                <a:latin typeface="Times New Roman" panose="02020603050405020304" pitchFamily="18" charset="0"/>
                <a:cs typeface="Times New Roman" panose="02020603050405020304" pitchFamily="18" charset="0"/>
              </a:rPr>
              <a:t>computer memory its </a:t>
            </a:r>
            <a:r>
              <a:rPr lang="en-US" sz="2400" dirty="0">
                <a:solidFill>
                  <a:schemeClr val="tx1"/>
                </a:solidFill>
                <a:latin typeface="Times New Roman" panose="02020603050405020304" pitchFamily="18" charset="0"/>
                <a:cs typeface="Times New Roman" panose="02020603050405020304" pitchFamily="18" charset="0"/>
              </a:rPr>
              <a:t>semantics, which determines the facts in </a:t>
            </a:r>
            <a:r>
              <a:rPr lang="en-US" sz="2400" dirty="0" smtClean="0">
                <a:solidFill>
                  <a:schemeClr val="tx1"/>
                </a:solidFill>
                <a:latin typeface="Times New Roman" panose="02020603050405020304" pitchFamily="18" charset="0"/>
                <a:cs typeface="Times New Roman" panose="02020603050405020304" pitchFamily="18" charset="0"/>
              </a:rPr>
              <a:t>the world </a:t>
            </a:r>
            <a:r>
              <a:rPr lang="en-US" sz="2400" dirty="0">
                <a:solidFill>
                  <a:schemeClr val="tx1"/>
                </a:solidFill>
                <a:latin typeface="Times New Roman" panose="02020603050405020304" pitchFamily="18" charset="0"/>
                <a:cs typeface="Times New Roman" panose="02020603050405020304" pitchFamily="18" charset="0"/>
              </a:rPr>
              <a:t>to which the sentences refer</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Each sentence makes a claim about the world</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An agent is said to believe a sentence about the world.</a:t>
            </a:r>
          </a:p>
        </p:txBody>
      </p:sp>
      <p:sp>
        <p:nvSpPr>
          <p:cNvPr id="4" name="Date Placeholder 3"/>
          <p:cNvSpPr>
            <a:spLocks noGrp="1"/>
          </p:cNvSpPr>
          <p:nvPr>
            <p:ph type="dt" sz="half" idx="10"/>
          </p:nvPr>
        </p:nvSpPr>
        <p:spPr/>
        <p:txBody>
          <a:bodyPr/>
          <a:lstStyle/>
          <a:p>
            <a:fld id="{6A38F3AA-952A-4B44-AA75-CF02704A3838}"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13</a:t>
            </a:fld>
            <a:endParaRPr lang="en-US"/>
          </a:p>
        </p:txBody>
      </p:sp>
      <p:pic>
        <p:nvPicPr>
          <p:cNvPr id="7" name="Picture 6"/>
          <p:cNvPicPr>
            <a:picLocks noChangeAspect="1"/>
          </p:cNvPicPr>
          <p:nvPr/>
        </p:nvPicPr>
        <p:blipFill>
          <a:blip r:embed="rId3" cstate="print"/>
          <a:stretch>
            <a:fillRect/>
          </a:stretch>
        </p:blipFill>
        <p:spPr>
          <a:xfrm>
            <a:off x="55761" y="62693"/>
            <a:ext cx="1269598" cy="1200102"/>
          </a:xfrm>
          <a:prstGeom prst="rect">
            <a:avLst/>
          </a:prstGeom>
        </p:spPr>
      </p:pic>
    </p:spTree>
    <p:extLst>
      <p:ext uri="{BB962C8B-B14F-4D97-AF65-F5344CB8AC3E}">
        <p14:creationId xmlns:p14="http://schemas.microsoft.com/office/powerpoint/2010/main" val="1863608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Types of Logic</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79" y="1845734"/>
            <a:ext cx="10271305" cy="4323054"/>
          </a:xfrm>
        </p:spPr>
        <p:txBody>
          <a:bodyPr>
            <a:normAutofit/>
          </a:bodyPr>
          <a:lstStyle/>
          <a:p>
            <a:pPr algn="just"/>
            <a:r>
              <a:rPr lang="en-US" sz="2900" dirty="0">
                <a:solidFill>
                  <a:schemeClr val="tx1"/>
                </a:solidFill>
                <a:latin typeface="Times New Roman" pitchFamily="18" charset="0"/>
                <a:cs typeface="Times New Roman" pitchFamily="18" charset="0"/>
              </a:rPr>
              <a:t>There are a number of logical systems with different syntax and semantics. </a:t>
            </a:r>
            <a:endParaRPr lang="en-US" sz="2900" dirty="0" smtClean="0">
              <a:solidFill>
                <a:schemeClr val="tx1"/>
              </a:solidFill>
              <a:latin typeface="Times New Roman" pitchFamily="18" charset="0"/>
              <a:cs typeface="Times New Roman" pitchFamily="18" charset="0"/>
            </a:endParaRPr>
          </a:p>
          <a:p>
            <a:pPr marL="514350" indent="-514350" algn="just">
              <a:buAutoNum type="arabicPeriod"/>
            </a:pPr>
            <a:r>
              <a:rPr lang="en-US" sz="2900" dirty="0" smtClean="0">
                <a:solidFill>
                  <a:schemeClr val="tx1"/>
                </a:solidFill>
                <a:latin typeface="Times New Roman" pitchFamily="18" charset="0"/>
                <a:cs typeface="Times New Roman" pitchFamily="18" charset="0"/>
              </a:rPr>
              <a:t>Propositional </a:t>
            </a:r>
            <a:r>
              <a:rPr lang="en-US" sz="2900" dirty="0">
                <a:solidFill>
                  <a:schemeClr val="tx1"/>
                </a:solidFill>
                <a:latin typeface="Times New Roman" pitchFamily="18" charset="0"/>
                <a:cs typeface="Times New Roman" pitchFamily="18" charset="0"/>
              </a:rPr>
              <a:t>logic </a:t>
            </a:r>
          </a:p>
          <a:p>
            <a:pPr marL="514350" indent="-514350" algn="just">
              <a:buAutoNum type="arabicPeriod"/>
            </a:pPr>
            <a:r>
              <a:rPr lang="en-US" sz="2900" dirty="0" smtClean="0">
                <a:solidFill>
                  <a:schemeClr val="tx1"/>
                </a:solidFill>
                <a:latin typeface="Times New Roman" pitchFamily="18" charset="0"/>
                <a:cs typeface="Times New Roman" pitchFamily="18" charset="0"/>
              </a:rPr>
              <a:t>Predicate </a:t>
            </a:r>
            <a:r>
              <a:rPr lang="en-US" sz="2900" dirty="0">
                <a:solidFill>
                  <a:schemeClr val="tx1"/>
                </a:solidFill>
                <a:latin typeface="Times New Roman" pitchFamily="18" charset="0"/>
                <a:cs typeface="Times New Roman" pitchFamily="18" charset="0"/>
              </a:rPr>
              <a:t>logic </a:t>
            </a:r>
          </a:p>
          <a:p>
            <a:endParaRPr lang="en-US" dirty="0">
              <a:solidFill>
                <a:schemeClr val="tx1"/>
              </a:solidFill>
            </a:endParaRPr>
          </a:p>
        </p:txBody>
      </p:sp>
      <p:sp>
        <p:nvSpPr>
          <p:cNvPr id="4" name="Date Placeholder 3"/>
          <p:cNvSpPr>
            <a:spLocks noGrp="1"/>
          </p:cNvSpPr>
          <p:nvPr>
            <p:ph type="dt" sz="half" idx="10"/>
          </p:nvPr>
        </p:nvSpPr>
        <p:spPr/>
        <p:txBody>
          <a:bodyPr/>
          <a:lstStyle/>
          <a:p>
            <a:fld id="{63180277-9460-4241-9D92-127D46B9611C}"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14</a:t>
            </a:fld>
            <a:endParaRPr lang="en-US"/>
          </a:p>
        </p:txBody>
      </p:sp>
      <p:pic>
        <p:nvPicPr>
          <p:cNvPr id="7" name="Picture 6"/>
          <p:cNvPicPr>
            <a:picLocks noChangeAspect="1"/>
          </p:cNvPicPr>
          <p:nvPr/>
        </p:nvPicPr>
        <p:blipFill>
          <a:blip r:embed="rId2" cstate="print"/>
          <a:stretch>
            <a:fillRect/>
          </a:stretch>
        </p:blipFill>
        <p:spPr>
          <a:xfrm>
            <a:off x="55761" y="62693"/>
            <a:ext cx="1269598" cy="1200102"/>
          </a:xfrm>
          <a:prstGeom prst="rect">
            <a:avLst/>
          </a:prstGeom>
        </p:spPr>
      </p:pic>
    </p:spTree>
    <p:extLst>
      <p:ext uri="{BB962C8B-B14F-4D97-AF65-F5344CB8AC3E}">
        <p14:creationId xmlns:p14="http://schemas.microsoft.com/office/powerpoint/2010/main" val="3258865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Propositional Logic</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Propositional logic is a symbolic logic for manipulating propositions</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Propositional </a:t>
            </a:r>
            <a:r>
              <a:rPr lang="en-US" sz="2400" dirty="0">
                <a:solidFill>
                  <a:schemeClr val="tx1"/>
                </a:solidFill>
                <a:latin typeface="Times New Roman" panose="02020603050405020304" pitchFamily="18" charset="0"/>
                <a:cs typeface="Times New Roman" panose="02020603050405020304" pitchFamily="18" charset="0"/>
              </a:rPr>
              <a:t>logic is concerned with </a:t>
            </a:r>
            <a:r>
              <a:rPr lang="en-US" sz="2400" dirty="0" smtClean="0">
                <a:solidFill>
                  <a:schemeClr val="tx1"/>
                </a:solidFill>
                <a:latin typeface="Times New Roman" panose="02020603050405020304" pitchFamily="18" charset="0"/>
                <a:cs typeface="Times New Roman" panose="02020603050405020304" pitchFamily="18" charset="0"/>
              </a:rPr>
              <a:t>declarative sentences </a:t>
            </a:r>
            <a:r>
              <a:rPr lang="en-US" sz="2400" dirty="0">
                <a:solidFill>
                  <a:schemeClr val="tx1"/>
                </a:solidFill>
                <a:latin typeface="Times New Roman" panose="02020603050405020304" pitchFamily="18" charset="0"/>
                <a:cs typeface="Times New Roman" panose="02020603050405020304" pitchFamily="18" charset="0"/>
              </a:rPr>
              <a:t>that can be classified as either true or </a:t>
            </a:r>
            <a:r>
              <a:rPr lang="en-US" sz="2400" dirty="0" smtClean="0">
                <a:solidFill>
                  <a:schemeClr val="tx1"/>
                </a:solidFill>
                <a:latin typeface="Times New Roman" panose="02020603050405020304" pitchFamily="18" charset="0"/>
                <a:cs typeface="Times New Roman" panose="02020603050405020304" pitchFamily="18" charset="0"/>
              </a:rPr>
              <a:t>false</a:t>
            </a: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 sentence whose truth value can be determined is called </a:t>
            </a:r>
            <a:r>
              <a:rPr lang="en-US" sz="2400" dirty="0" smtClean="0">
                <a:solidFill>
                  <a:schemeClr val="tx1"/>
                </a:solidFill>
                <a:latin typeface="Times New Roman" panose="02020603050405020304" pitchFamily="18" charset="0"/>
                <a:cs typeface="Times New Roman" panose="02020603050405020304" pitchFamily="18" charset="0"/>
              </a:rPr>
              <a:t>a statement </a:t>
            </a:r>
            <a:r>
              <a:rPr lang="en-US" sz="2400" dirty="0">
                <a:solidFill>
                  <a:schemeClr val="tx1"/>
                </a:solidFill>
                <a:latin typeface="Times New Roman" panose="02020603050405020304" pitchFamily="18" charset="0"/>
                <a:cs typeface="Times New Roman" panose="02020603050405020304" pitchFamily="18" charset="0"/>
              </a:rPr>
              <a:t>or proposition</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statement is also called a closed sentence because its truth value </a:t>
            </a:r>
            <a:r>
              <a:rPr lang="en-US" sz="2400" dirty="0" smtClean="0">
                <a:solidFill>
                  <a:schemeClr val="tx1"/>
                </a:solidFill>
                <a:latin typeface="Times New Roman" panose="02020603050405020304" pitchFamily="18" charset="0"/>
                <a:cs typeface="Times New Roman" panose="02020603050405020304" pitchFamily="18" charset="0"/>
              </a:rPr>
              <a:t>is not </a:t>
            </a:r>
            <a:r>
              <a:rPr lang="en-US" sz="2400" dirty="0">
                <a:solidFill>
                  <a:schemeClr val="tx1"/>
                </a:solidFill>
                <a:latin typeface="Times New Roman" panose="02020603050405020304" pitchFamily="18" charset="0"/>
                <a:cs typeface="Times New Roman" panose="02020603050405020304" pitchFamily="18" charset="0"/>
              </a:rPr>
              <a:t>open to </a:t>
            </a:r>
            <a:r>
              <a:rPr lang="en-US" sz="2400" dirty="0" smtClean="0">
                <a:solidFill>
                  <a:schemeClr val="tx1"/>
                </a:solidFill>
                <a:latin typeface="Times New Roman" panose="02020603050405020304" pitchFamily="18" charset="0"/>
                <a:cs typeface="Times New Roman" panose="02020603050405020304" pitchFamily="18" charset="0"/>
              </a:rPr>
              <a:t>question</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Statements </a:t>
            </a:r>
            <a:r>
              <a:rPr lang="en-US" sz="2400" dirty="0">
                <a:solidFill>
                  <a:schemeClr val="tx1"/>
                </a:solidFill>
                <a:latin typeface="Times New Roman" panose="02020603050405020304" pitchFamily="18" charset="0"/>
                <a:cs typeface="Times New Roman" panose="02020603050405020304" pitchFamily="18" charset="0"/>
              </a:rPr>
              <a:t>that cannot be answered absolutely are called </a:t>
            </a:r>
            <a:r>
              <a:rPr lang="en-US" sz="2400" dirty="0" smtClean="0">
                <a:solidFill>
                  <a:schemeClr val="tx1"/>
                </a:solidFill>
                <a:latin typeface="Times New Roman" panose="02020603050405020304" pitchFamily="18" charset="0"/>
                <a:cs typeface="Times New Roman" panose="02020603050405020304" pitchFamily="18" charset="0"/>
              </a:rPr>
              <a:t>open sentences</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compound statement is formed by using logical connectives on</a:t>
            </a:r>
          </a:p>
          <a:p>
            <a:r>
              <a:rPr lang="en-US" sz="2400" dirty="0">
                <a:solidFill>
                  <a:schemeClr val="tx1"/>
                </a:solidFill>
                <a:latin typeface="Times New Roman" panose="02020603050405020304" pitchFamily="18" charset="0"/>
                <a:cs typeface="Times New Roman" panose="02020603050405020304" pitchFamily="18" charset="0"/>
              </a:rPr>
              <a:t>individual statements</a:t>
            </a:r>
          </a:p>
        </p:txBody>
      </p:sp>
      <p:sp>
        <p:nvSpPr>
          <p:cNvPr id="4" name="Date Placeholder 3"/>
          <p:cNvSpPr>
            <a:spLocks noGrp="1"/>
          </p:cNvSpPr>
          <p:nvPr>
            <p:ph type="dt" sz="half" idx="10"/>
          </p:nvPr>
        </p:nvSpPr>
        <p:spPr/>
        <p:txBody>
          <a:bodyPr/>
          <a:lstStyle/>
          <a:p>
            <a:fld id="{188B4384-D2CE-418C-9CD3-1FC7B67AED65}"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15</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86617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a:bodyPr>
          <a:lstStyle/>
          <a:p>
            <a:pPr algn="ctr"/>
            <a:r>
              <a:rPr lang="en-US" sz="4000" b="1" dirty="0">
                <a:solidFill>
                  <a:schemeClr val="tx1"/>
                </a:solidFill>
              </a:rPr>
              <a:t>Propositional logic</a:t>
            </a:r>
          </a:p>
        </p:txBody>
      </p:sp>
      <p:sp>
        <p:nvSpPr>
          <p:cNvPr id="193539" name="Rectangle 3"/>
          <p:cNvSpPr>
            <a:spLocks noGrp="1" noChangeArrowheads="1"/>
          </p:cNvSpPr>
          <p:nvPr>
            <p:ph type="body" idx="1"/>
          </p:nvPr>
        </p:nvSpPr>
        <p:spPr/>
        <p:txBody>
          <a:bodyPr/>
          <a:lstStyle/>
          <a:p>
            <a:pPr>
              <a:buFont typeface="Arial" panose="020B0604020202020204" pitchFamily="34" charset="0"/>
              <a:buChar char="•"/>
            </a:pPr>
            <a:r>
              <a:rPr lang="en-US" dirty="0" smtClean="0">
                <a:solidFill>
                  <a:schemeClr val="tx1"/>
                </a:solidFill>
              </a:rPr>
              <a:t> The </a:t>
            </a:r>
            <a:r>
              <a:rPr lang="en-US" dirty="0">
                <a:solidFill>
                  <a:schemeClr val="tx1"/>
                </a:solidFill>
              </a:rPr>
              <a:t>symbols of propositional calculus </a:t>
            </a:r>
            <a:r>
              <a:rPr lang="en-US" dirty="0" smtClean="0">
                <a:solidFill>
                  <a:schemeClr val="tx1"/>
                </a:solidFill>
              </a:rPr>
              <a:t>are  </a:t>
            </a:r>
            <a:r>
              <a:rPr lang="en-US" dirty="0">
                <a:solidFill>
                  <a:schemeClr val="tx1"/>
                </a:solidFill>
              </a:rPr>
              <a:t>the propositional symbols:</a:t>
            </a:r>
          </a:p>
          <a:p>
            <a:pPr>
              <a:buNone/>
            </a:pPr>
            <a:r>
              <a:rPr lang="en-US" dirty="0">
                <a:solidFill>
                  <a:schemeClr val="tx1"/>
                </a:solidFill>
              </a:rPr>
              <a:t>	</a:t>
            </a:r>
            <a:r>
              <a:rPr lang="en-US" dirty="0" smtClean="0">
                <a:solidFill>
                  <a:schemeClr val="tx1"/>
                </a:solidFill>
              </a:rPr>
              <a:t>P</a:t>
            </a:r>
            <a:r>
              <a:rPr lang="en-US" dirty="0">
                <a:solidFill>
                  <a:schemeClr val="tx1"/>
                </a:solidFill>
              </a:rPr>
              <a:t>, Q, R, S, …</a:t>
            </a:r>
          </a:p>
          <a:p>
            <a:pPr>
              <a:buFont typeface="Arial" panose="020B0604020202020204" pitchFamily="34" charset="0"/>
              <a:buChar char="•"/>
            </a:pPr>
            <a:r>
              <a:rPr lang="en-US" dirty="0" smtClean="0">
                <a:solidFill>
                  <a:schemeClr val="tx1"/>
                </a:solidFill>
              </a:rPr>
              <a:t> Truth </a:t>
            </a:r>
            <a:r>
              <a:rPr lang="en-US" dirty="0">
                <a:solidFill>
                  <a:schemeClr val="tx1"/>
                </a:solidFill>
              </a:rPr>
              <a:t>symbols:</a:t>
            </a:r>
          </a:p>
          <a:p>
            <a:pPr>
              <a:buNone/>
            </a:pPr>
            <a:r>
              <a:rPr lang="en-US" dirty="0">
                <a:solidFill>
                  <a:schemeClr val="tx1"/>
                </a:solidFill>
              </a:rPr>
              <a:t>	true, false</a:t>
            </a:r>
          </a:p>
          <a:p>
            <a:r>
              <a:rPr lang="en-US" dirty="0">
                <a:solidFill>
                  <a:schemeClr val="tx1"/>
                </a:solidFill>
              </a:rPr>
              <a:t>and connectives:</a:t>
            </a:r>
          </a:p>
          <a:p>
            <a:pPr>
              <a:buNone/>
            </a:pPr>
            <a:r>
              <a:rPr lang="en-US" dirty="0">
                <a:solidFill>
                  <a:schemeClr val="tx1"/>
                </a:solidFill>
              </a:rPr>
              <a:t>	</a:t>
            </a:r>
            <a:r>
              <a:rPr lang="en-US" dirty="0">
                <a:solidFill>
                  <a:schemeClr val="tx1"/>
                </a:solidFill>
                <a:sym typeface="Symbol" charset="2"/>
              </a:rPr>
              <a:t>, , , , </a:t>
            </a:r>
            <a:endParaRPr lang="en-US" dirty="0">
              <a:solidFill>
                <a:schemeClr val="tx1"/>
              </a:solidFill>
            </a:endParaRPr>
          </a:p>
        </p:txBody>
      </p:sp>
      <p:sp>
        <p:nvSpPr>
          <p:cNvPr id="2" name="Date Placeholder 1"/>
          <p:cNvSpPr>
            <a:spLocks noGrp="1"/>
          </p:cNvSpPr>
          <p:nvPr>
            <p:ph type="dt" sz="half" idx="10"/>
          </p:nvPr>
        </p:nvSpPr>
        <p:spPr/>
        <p:txBody>
          <a:bodyPr/>
          <a:lstStyle/>
          <a:p>
            <a:fld id="{F609D155-3E83-43B0-BDEB-14B5D6895AF8}"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16</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4057068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ropositional logic</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solidFill>
                  <a:schemeClr val="tx1"/>
                </a:solidFill>
                <a:latin typeface="Times New Roman" pitchFamily="18" charset="0"/>
                <a:cs typeface="Times New Roman" pitchFamily="18" charset="0"/>
              </a:rPr>
              <a:t>In </a:t>
            </a:r>
            <a:r>
              <a:rPr lang="en-US" dirty="0">
                <a:solidFill>
                  <a:schemeClr val="tx1"/>
                </a:solidFill>
                <a:latin typeface="Times New Roman" pitchFamily="18" charset="0"/>
                <a:cs typeface="Times New Roman" pitchFamily="18" charset="0"/>
              </a:rPr>
              <a:t>propositional logic (PL) an user defines a set of propositional symbols, like </a:t>
            </a:r>
            <a:r>
              <a:rPr lang="en-US" i="1" dirty="0">
                <a:solidFill>
                  <a:schemeClr val="tx1"/>
                </a:solidFill>
                <a:latin typeface="Times New Roman" pitchFamily="18" charset="0"/>
                <a:cs typeface="Times New Roman" pitchFamily="18" charset="0"/>
              </a:rPr>
              <a:t>P </a:t>
            </a:r>
            <a:r>
              <a:rPr lang="en-US" dirty="0">
                <a:solidFill>
                  <a:schemeClr val="tx1"/>
                </a:solidFill>
                <a:latin typeface="Times New Roman" pitchFamily="18" charset="0"/>
                <a:cs typeface="Times New Roman" pitchFamily="18" charset="0"/>
              </a:rPr>
              <a:t>and </a:t>
            </a:r>
            <a:r>
              <a:rPr lang="en-US" i="1" dirty="0">
                <a:solidFill>
                  <a:schemeClr val="tx1"/>
                </a:solidFill>
                <a:latin typeface="Times New Roman" pitchFamily="18" charset="0"/>
                <a:cs typeface="Times New Roman" pitchFamily="18" charset="0"/>
              </a:rPr>
              <a:t>Q</a:t>
            </a:r>
            <a:r>
              <a:rPr lang="en-US" dirty="0">
                <a:solidFill>
                  <a:schemeClr val="tx1"/>
                </a:solidFill>
                <a:latin typeface="Times New Roman" pitchFamily="18" charset="0"/>
                <a:cs typeface="Times New Roman" pitchFamily="18" charset="0"/>
              </a:rPr>
              <a:t>. User defines the semantics of each of these symbols. For example, </a:t>
            </a:r>
          </a:p>
          <a:p>
            <a:pPr lvl="1"/>
            <a:r>
              <a:rPr lang="en-US" sz="2000"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P means "It is hot" </a:t>
            </a:r>
          </a:p>
          <a:p>
            <a:pPr lvl="1"/>
            <a:r>
              <a:rPr lang="en-US" sz="2000"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Q means "It is humid" </a:t>
            </a:r>
          </a:p>
          <a:p>
            <a:pPr lvl="1"/>
            <a:r>
              <a:rPr lang="en-US" sz="2000"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R means "It is raining" </a:t>
            </a:r>
          </a:p>
          <a:p>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Examples of PL sentences: </a:t>
            </a:r>
          </a:p>
          <a:p>
            <a:r>
              <a:rPr lang="en-US" dirty="0">
                <a:solidFill>
                  <a:schemeClr val="tx1"/>
                </a:solidFill>
                <a:latin typeface="Times New Roman" pitchFamily="18" charset="0"/>
                <a:cs typeface="Times New Roman" pitchFamily="18" charset="0"/>
              </a:rPr>
              <a:t>o (P ^ Q) =&gt; R (here meaning "If it is hot and humid, then it is raining") </a:t>
            </a:r>
          </a:p>
          <a:p>
            <a:r>
              <a:rPr lang="en-US" dirty="0">
                <a:solidFill>
                  <a:schemeClr val="tx1"/>
                </a:solidFill>
                <a:latin typeface="Times New Roman" pitchFamily="18" charset="0"/>
                <a:cs typeface="Times New Roman" pitchFamily="18" charset="0"/>
              </a:rPr>
              <a:t>o Q =&gt; P (here meaning "If it is humid, then it is hot") </a:t>
            </a:r>
          </a:p>
          <a:p>
            <a:r>
              <a:rPr lang="en-US" dirty="0">
                <a:solidFill>
                  <a:schemeClr val="tx1"/>
                </a:solidFill>
                <a:latin typeface="Times New Roman" pitchFamily="18" charset="0"/>
                <a:cs typeface="Times New Roman" pitchFamily="18" charset="0"/>
              </a:rPr>
              <a:t>o Q (here meaning "It is humid.") </a:t>
            </a:r>
          </a:p>
          <a:p>
            <a:endParaRPr lang="en-US" dirty="0"/>
          </a:p>
        </p:txBody>
      </p:sp>
      <p:sp>
        <p:nvSpPr>
          <p:cNvPr id="4" name="Date Placeholder 3"/>
          <p:cNvSpPr>
            <a:spLocks noGrp="1"/>
          </p:cNvSpPr>
          <p:nvPr>
            <p:ph type="dt" sz="half" idx="10"/>
          </p:nvPr>
        </p:nvSpPr>
        <p:spPr/>
        <p:txBody>
          <a:bodyPr/>
          <a:lstStyle/>
          <a:p>
            <a:fld id="{44E21016-3F44-49BF-A11B-A5B37698E2D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17</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606943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Truth Table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cstate="print"/>
          <a:stretch>
            <a:fillRect/>
          </a:stretch>
        </p:blipFill>
        <p:spPr>
          <a:xfrm>
            <a:off x="2112083" y="2225273"/>
            <a:ext cx="8028159" cy="3264704"/>
          </a:xfrm>
          <a:prstGeom prst="rect">
            <a:avLst/>
          </a:prstGeom>
        </p:spPr>
      </p:pic>
      <p:sp>
        <p:nvSpPr>
          <p:cNvPr id="4" name="Date Placeholder 3"/>
          <p:cNvSpPr>
            <a:spLocks noGrp="1"/>
          </p:cNvSpPr>
          <p:nvPr>
            <p:ph type="dt" sz="half" idx="10"/>
          </p:nvPr>
        </p:nvSpPr>
        <p:spPr/>
        <p:txBody>
          <a:bodyPr/>
          <a:lstStyle/>
          <a:p>
            <a:fld id="{70FD67F6-847C-4481-A47E-BCF0CEAEBDC1}"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18</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418709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Inference rules in Propositional logic</a:t>
            </a:r>
            <a:r>
              <a:rPr lang="en-US" sz="3600" dirty="0">
                <a:solidFill>
                  <a:schemeClr val="tx1"/>
                </a:solidFill>
                <a:latin typeface="Times New Roman" panose="02020603050405020304" pitchFamily="18" charset="0"/>
                <a:cs typeface="Times New Roman" panose="02020603050405020304" pitchFamily="18" charset="0"/>
              </a:rPr>
              <a:t/>
            </a:r>
            <a:br>
              <a:rPr lang="en-US" sz="3600" dirty="0">
                <a:solidFill>
                  <a:schemeClr val="tx1"/>
                </a:solidFill>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solidFill>
                  <a:schemeClr val="tx1"/>
                </a:solidFill>
                <a:latin typeface="Times New Roman" panose="02020603050405020304" pitchFamily="18" charset="0"/>
              </a:rPr>
              <a:t>1</a:t>
            </a:r>
            <a:r>
              <a:rPr lang="en-US" dirty="0">
                <a:solidFill>
                  <a:schemeClr val="tx1"/>
                </a:solidFill>
                <a:latin typeface="Times New Roman" panose="02020603050405020304" pitchFamily="18" charset="0"/>
              </a:rPr>
              <a:t>. Idempotent rule:</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P ==&gt; P</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P ==&gt; P</a:t>
            </a:r>
          </a:p>
          <a:p>
            <a:r>
              <a:rPr lang="en-US" dirty="0">
                <a:solidFill>
                  <a:schemeClr val="tx1"/>
                </a:solidFill>
                <a:latin typeface="Times New Roman" panose="02020603050405020304" pitchFamily="18" charset="0"/>
              </a:rPr>
              <a:t>2. Commutative rule:</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Q ==&gt; Q </a:t>
            </a:r>
            <a:r>
              <a:rPr lang="en-US" b="1" dirty="0">
                <a:solidFill>
                  <a:schemeClr val="tx1"/>
                </a:solidFill>
                <a:latin typeface="Times New Roman,Bold"/>
              </a:rPr>
              <a:t>˄ </a:t>
            </a:r>
            <a:r>
              <a:rPr lang="en-US" b="1" dirty="0">
                <a:solidFill>
                  <a:schemeClr val="tx1"/>
                </a:solidFill>
                <a:latin typeface="Times New Roman" panose="02020603050405020304" pitchFamily="18" charset="0"/>
              </a:rPr>
              <a:t>P</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Q ==&gt; Q </a:t>
            </a:r>
            <a:r>
              <a:rPr lang="en-US" b="1" dirty="0">
                <a:solidFill>
                  <a:schemeClr val="tx1"/>
                </a:solidFill>
                <a:latin typeface="Times New Roman,Bold"/>
              </a:rPr>
              <a:t>˅ </a:t>
            </a:r>
            <a:r>
              <a:rPr lang="en-US" b="1" dirty="0">
                <a:solidFill>
                  <a:schemeClr val="tx1"/>
                </a:solidFill>
                <a:latin typeface="Times New Roman" panose="02020603050405020304" pitchFamily="18" charset="0"/>
              </a:rPr>
              <a:t>P</a:t>
            </a:r>
          </a:p>
          <a:p>
            <a:r>
              <a:rPr lang="en-US" dirty="0">
                <a:solidFill>
                  <a:schemeClr val="tx1"/>
                </a:solidFill>
                <a:latin typeface="Times New Roman" panose="02020603050405020304" pitchFamily="18" charset="0"/>
              </a:rPr>
              <a:t>3.Associative rule:</a:t>
            </a:r>
          </a:p>
          <a:p>
            <a:r>
              <a:rPr lang="pt-BR" b="1" dirty="0">
                <a:solidFill>
                  <a:schemeClr val="tx1"/>
                </a:solidFill>
                <a:latin typeface="Times New Roman" panose="02020603050405020304" pitchFamily="18" charset="0"/>
              </a:rPr>
              <a:t>P </a:t>
            </a:r>
            <a:r>
              <a:rPr lang="pt-BR" b="1" dirty="0">
                <a:solidFill>
                  <a:schemeClr val="tx1"/>
                </a:solidFill>
                <a:latin typeface="Times New Roman,Bold"/>
              </a:rPr>
              <a:t>˄ (</a:t>
            </a:r>
            <a:r>
              <a:rPr lang="pt-BR" b="1" dirty="0">
                <a:solidFill>
                  <a:schemeClr val="tx1"/>
                </a:solidFill>
                <a:latin typeface="Times New Roman" panose="02020603050405020304" pitchFamily="18" charset="0"/>
              </a:rPr>
              <a:t>Q </a:t>
            </a:r>
            <a:r>
              <a:rPr lang="pt-BR" b="1" dirty="0">
                <a:solidFill>
                  <a:schemeClr val="tx1"/>
                </a:solidFill>
                <a:latin typeface="Times New Roman,Bold"/>
              </a:rPr>
              <a:t>˄ </a:t>
            </a:r>
            <a:r>
              <a:rPr lang="pt-BR" b="1" dirty="0">
                <a:solidFill>
                  <a:schemeClr val="tx1"/>
                </a:solidFill>
                <a:latin typeface="Times New Roman" panose="02020603050405020304" pitchFamily="18" charset="0"/>
              </a:rPr>
              <a:t>R) ==&gt; (P </a:t>
            </a:r>
            <a:r>
              <a:rPr lang="pt-BR" b="1" dirty="0">
                <a:solidFill>
                  <a:schemeClr val="tx1"/>
                </a:solidFill>
                <a:latin typeface="Times New Roman,Bold"/>
              </a:rPr>
              <a:t>˄ </a:t>
            </a:r>
            <a:r>
              <a:rPr lang="pt-BR" b="1" dirty="0">
                <a:solidFill>
                  <a:schemeClr val="tx1"/>
                </a:solidFill>
                <a:latin typeface="Times New Roman" panose="02020603050405020304" pitchFamily="18" charset="0"/>
              </a:rPr>
              <a:t>Q) </a:t>
            </a:r>
            <a:r>
              <a:rPr lang="pt-BR" b="1" dirty="0">
                <a:solidFill>
                  <a:schemeClr val="tx1"/>
                </a:solidFill>
                <a:latin typeface="Times New Roman,Bold"/>
              </a:rPr>
              <a:t>˄ </a:t>
            </a:r>
            <a:r>
              <a:rPr lang="pt-BR" b="1" dirty="0">
                <a:solidFill>
                  <a:schemeClr val="tx1"/>
                </a:solidFill>
                <a:latin typeface="Times New Roman" panose="02020603050405020304" pitchFamily="18" charset="0"/>
              </a:rPr>
              <a:t>R</a:t>
            </a:r>
          </a:p>
          <a:p>
            <a:r>
              <a:rPr lang="pt-BR" b="1" dirty="0">
                <a:solidFill>
                  <a:schemeClr val="tx1"/>
                </a:solidFill>
                <a:latin typeface="Times New Roman" panose="02020603050405020304" pitchFamily="18" charset="0"/>
              </a:rPr>
              <a:t>P </a:t>
            </a:r>
            <a:r>
              <a:rPr lang="pt-BR" b="1" dirty="0">
                <a:solidFill>
                  <a:schemeClr val="tx1"/>
                </a:solidFill>
                <a:latin typeface="Times New Roman,Bold"/>
              </a:rPr>
              <a:t>˅ </a:t>
            </a:r>
            <a:r>
              <a:rPr lang="pt-BR" b="1" dirty="0">
                <a:solidFill>
                  <a:schemeClr val="tx1"/>
                </a:solidFill>
                <a:latin typeface="Times New Roman" panose="02020603050405020304" pitchFamily="18" charset="0"/>
              </a:rPr>
              <a:t>(Q </a:t>
            </a:r>
            <a:r>
              <a:rPr lang="pt-BR" b="1" dirty="0">
                <a:solidFill>
                  <a:schemeClr val="tx1"/>
                </a:solidFill>
                <a:latin typeface="Times New Roman,Bold"/>
              </a:rPr>
              <a:t>˅ </a:t>
            </a:r>
            <a:r>
              <a:rPr lang="pt-BR" b="1" dirty="0">
                <a:solidFill>
                  <a:schemeClr val="tx1"/>
                </a:solidFill>
                <a:latin typeface="Times New Roman" panose="02020603050405020304" pitchFamily="18" charset="0"/>
              </a:rPr>
              <a:t>R) ==&gt; (P </a:t>
            </a:r>
            <a:r>
              <a:rPr lang="pt-BR" b="1" dirty="0">
                <a:solidFill>
                  <a:schemeClr val="tx1"/>
                </a:solidFill>
                <a:latin typeface="Times New Roman,Bold"/>
              </a:rPr>
              <a:t>˅ </a:t>
            </a:r>
            <a:r>
              <a:rPr lang="pt-BR" b="1" dirty="0">
                <a:solidFill>
                  <a:schemeClr val="tx1"/>
                </a:solidFill>
                <a:latin typeface="Times New Roman" panose="02020603050405020304" pitchFamily="18" charset="0"/>
              </a:rPr>
              <a:t>Q) </a:t>
            </a:r>
            <a:r>
              <a:rPr lang="pt-BR" b="1" dirty="0">
                <a:solidFill>
                  <a:schemeClr val="tx1"/>
                </a:solidFill>
                <a:latin typeface="Times New Roman,Bold"/>
              </a:rPr>
              <a:t>˅ </a:t>
            </a:r>
            <a:r>
              <a:rPr lang="pt-BR" b="1" dirty="0">
                <a:solidFill>
                  <a:schemeClr val="tx1"/>
                </a:solidFill>
                <a:latin typeface="Times New Roman" panose="02020603050405020304" pitchFamily="18" charset="0"/>
              </a:rPr>
              <a:t>R</a:t>
            </a:r>
          </a:p>
          <a:p>
            <a:endParaRPr lang="en-US" dirty="0"/>
          </a:p>
        </p:txBody>
      </p:sp>
      <p:sp>
        <p:nvSpPr>
          <p:cNvPr id="4" name="Date Placeholder 3"/>
          <p:cNvSpPr>
            <a:spLocks noGrp="1"/>
          </p:cNvSpPr>
          <p:nvPr>
            <p:ph type="dt" sz="half" idx="10"/>
          </p:nvPr>
        </p:nvSpPr>
        <p:spPr/>
        <p:txBody>
          <a:bodyPr/>
          <a:lstStyle/>
          <a:p>
            <a:fld id="{9EAAA078-3C47-412F-9325-3DA4F112BDF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19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66448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55761" y="62693"/>
            <a:ext cx="1269598" cy="1200102"/>
          </a:xfrm>
          <a:prstGeom prst="rect">
            <a:avLst/>
          </a:prstGeom>
        </p:spPr>
      </p:pic>
      <p:sp>
        <p:nvSpPr>
          <p:cNvPr id="2" name="Title 1"/>
          <p:cNvSpPr>
            <a:spLocks noGrp="1"/>
          </p:cNvSpPr>
          <p:nvPr>
            <p:ph type="title"/>
          </p:nvPr>
        </p:nvSpPr>
        <p:spPr>
          <a:xfrm>
            <a:off x="1097280" y="1126148"/>
            <a:ext cx="10172901" cy="505561"/>
          </a:xfrm>
        </p:spPr>
        <p:txBody>
          <a:bodyPr>
            <a:noAutofit/>
          </a:bodyPr>
          <a:lstStyle/>
          <a:p>
            <a:pPr algn="ctr"/>
            <a:r>
              <a:rPr lang="en-US" sz="2800" b="1" dirty="0" smtClean="0">
                <a:solidFill>
                  <a:schemeClr val="tx1"/>
                </a:solidFill>
                <a:latin typeface="Arial" panose="020B0604020202020204" pitchFamily="34" charset="0"/>
                <a:cs typeface="Arial" panose="020B0604020202020204" pitchFamily="34" charset="0"/>
              </a:rPr>
              <a:t>CS 332 Artificial Intelligence</a:t>
            </a:r>
            <a:endParaRPr lang="en-US" sz="2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701800"/>
            <a:ext cx="10058400" cy="4641850"/>
          </a:xfrm>
        </p:spPr>
        <p:txBody>
          <a:bodyPr>
            <a:normAutofit/>
          </a:bodyPr>
          <a:lstStyle/>
          <a:p>
            <a:endParaRPr lang="en-US" sz="200" b="1" dirty="0" smtClean="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1800" b="1" dirty="0" smtClean="0">
                <a:solidFill>
                  <a:schemeClr val="tx1"/>
                </a:solidFill>
                <a:latin typeface="Arial" panose="020B0604020202020204" pitchFamily="34" charset="0"/>
                <a:cs typeface="Arial" panose="020B0604020202020204" pitchFamily="34" charset="0"/>
              </a:rPr>
              <a:t>Teaching Scheme				</a:t>
            </a:r>
            <a:r>
              <a:rPr lang="en-US" sz="1800" b="1" dirty="0">
                <a:solidFill>
                  <a:schemeClr val="tx1"/>
                </a:solidFill>
                <a:latin typeface="Arial" panose="020B0604020202020204" pitchFamily="34" charset="0"/>
                <a:cs typeface="Arial" panose="020B0604020202020204" pitchFamily="34" charset="0"/>
              </a:rPr>
              <a:t>Credits: </a:t>
            </a:r>
            <a:r>
              <a:rPr lang="en-US" sz="1800" b="1" dirty="0" smtClean="0">
                <a:solidFill>
                  <a:schemeClr val="tx1"/>
                </a:solidFill>
                <a:latin typeface="Arial" panose="020B0604020202020204" pitchFamily="34" charset="0"/>
                <a:cs typeface="Arial" panose="020B0604020202020204" pitchFamily="34" charset="0"/>
              </a:rPr>
              <a:t>2 + 1 = 3</a:t>
            </a:r>
          </a:p>
          <a:p>
            <a:pPr marL="0" indent="0">
              <a:lnSpc>
                <a:spcPct val="110000"/>
              </a:lnSpc>
              <a:spcBef>
                <a:spcPts val="0"/>
              </a:spcBef>
              <a:spcAft>
                <a:spcPts val="0"/>
              </a:spcAft>
              <a:buNone/>
            </a:pPr>
            <a:r>
              <a:rPr lang="en-US" b="1" dirty="0" smtClean="0">
                <a:solidFill>
                  <a:schemeClr val="tx1"/>
                </a:solidFill>
              </a:rPr>
              <a:t> Theory</a:t>
            </a:r>
            <a:r>
              <a:rPr lang="en-US" b="1" dirty="0">
                <a:solidFill>
                  <a:schemeClr val="tx1"/>
                </a:solidFill>
              </a:rPr>
              <a:t>: 4</a:t>
            </a:r>
            <a:r>
              <a:rPr lang="en-US" dirty="0" smtClean="0">
                <a:solidFill>
                  <a:schemeClr val="tx1"/>
                </a:solidFill>
              </a:rPr>
              <a:t> </a:t>
            </a:r>
            <a:r>
              <a:rPr lang="en-US" dirty="0">
                <a:solidFill>
                  <a:schemeClr val="tx1"/>
                </a:solidFill>
              </a:rPr>
              <a:t>Hrs / Week 	</a:t>
            </a:r>
            <a:r>
              <a:rPr lang="en-US" dirty="0" smtClean="0">
                <a:solidFill>
                  <a:schemeClr val="tx1"/>
                </a:solidFill>
                <a:latin typeface="Arial" panose="020B0604020202020204" pitchFamily="34" charset="0"/>
                <a:cs typeface="Arial" panose="020B0604020202020204" pitchFamily="34" charset="0"/>
              </a:rPr>
              <a:t>			</a:t>
            </a:r>
            <a:r>
              <a:rPr lang="en-US" b="1" dirty="0">
                <a:solidFill>
                  <a:schemeClr val="tx1"/>
                </a:solidFill>
              </a:rPr>
              <a:t>Practical: </a:t>
            </a:r>
            <a:r>
              <a:rPr lang="en-US" dirty="0" smtClean="0">
                <a:solidFill>
                  <a:schemeClr val="tx1"/>
                </a:solidFill>
              </a:rPr>
              <a:t>2 Hrs / Week</a:t>
            </a:r>
            <a:endParaRPr lang="en-US" dirty="0" smtClean="0">
              <a:solidFill>
                <a:schemeClr val="tx1"/>
              </a:solidFill>
              <a:latin typeface="Arial" panose="020B0604020202020204" pitchFamily="34" charset="0"/>
              <a:cs typeface="Arial" panose="020B0604020202020204" pitchFamily="34" charset="0"/>
            </a:endParaRPr>
          </a:p>
          <a:p>
            <a:pPr>
              <a:lnSpc>
                <a:spcPct val="100000"/>
              </a:lnSpc>
              <a:spcBef>
                <a:spcPts val="600"/>
              </a:spcBef>
              <a:spcAft>
                <a:spcPts val="600"/>
              </a:spcAft>
            </a:pPr>
            <a:r>
              <a:rPr lang="en-US" sz="1800" b="1" dirty="0" smtClean="0">
                <a:solidFill>
                  <a:schemeClr val="tx1"/>
                </a:solidFill>
                <a:latin typeface="Arial" panose="020B0604020202020204" pitchFamily="34" charset="0"/>
                <a:cs typeface="Arial" panose="020B0604020202020204" pitchFamily="34" charset="0"/>
              </a:rPr>
              <a:t>Course Objectives:</a:t>
            </a:r>
            <a:endParaRPr lang="en-US" sz="1800" dirty="0">
              <a:solidFill>
                <a:schemeClr val="tx1"/>
              </a:solidFill>
            </a:endParaRPr>
          </a:p>
          <a:p>
            <a:pPr marL="342900" lvl="0" indent="-342900">
              <a:buFont typeface="+mj-lt"/>
              <a:buAutoNum type="arabicParenR"/>
            </a:pPr>
            <a:r>
              <a:rPr lang="en-US" sz="1800" dirty="0">
                <a:solidFill>
                  <a:schemeClr val="tx1"/>
                </a:solidFill>
              </a:rPr>
              <a:t>To understand the concept of Artificial Intelligence (AI) </a:t>
            </a:r>
          </a:p>
          <a:p>
            <a:pPr marL="342900" lvl="0" indent="-342900">
              <a:buFont typeface="+mj-lt"/>
              <a:buAutoNum type="arabicParenR"/>
            </a:pPr>
            <a:r>
              <a:rPr lang="en-US" sz="1800" dirty="0">
                <a:solidFill>
                  <a:schemeClr val="tx1"/>
                </a:solidFill>
              </a:rPr>
              <a:t>To learn various peculiar search strategies for AI </a:t>
            </a:r>
          </a:p>
          <a:p>
            <a:pPr marL="342900" lvl="0" indent="-342900">
              <a:buFont typeface="+mj-lt"/>
              <a:buAutoNum type="arabicParenR"/>
            </a:pPr>
            <a:r>
              <a:rPr lang="en-US" sz="1800" dirty="0">
                <a:solidFill>
                  <a:schemeClr val="tx1"/>
                </a:solidFill>
              </a:rPr>
              <a:t>To develop a mind to solve real world problems unconventionally with optimality </a:t>
            </a:r>
          </a:p>
          <a:p>
            <a:pPr>
              <a:lnSpc>
                <a:spcPct val="150000"/>
              </a:lnSpc>
              <a:spcBef>
                <a:spcPts val="600"/>
              </a:spcBef>
              <a:spcAft>
                <a:spcPts val="600"/>
              </a:spcAft>
            </a:pPr>
            <a:r>
              <a:rPr lang="en-US" sz="1800" b="1" dirty="0" smtClean="0">
                <a:solidFill>
                  <a:schemeClr val="tx1"/>
                </a:solidFill>
                <a:latin typeface="Arial" panose="020B0604020202020204" pitchFamily="34" charset="0"/>
                <a:cs typeface="Arial" panose="020B0604020202020204" pitchFamily="34" charset="0"/>
              </a:rPr>
              <a:t>Course </a:t>
            </a:r>
            <a:r>
              <a:rPr lang="en-US" sz="1800" b="1" dirty="0">
                <a:solidFill>
                  <a:schemeClr val="tx1"/>
                </a:solidFill>
                <a:latin typeface="Arial" panose="020B0604020202020204" pitchFamily="34" charset="0"/>
                <a:cs typeface="Arial" panose="020B0604020202020204" pitchFamily="34" charset="0"/>
              </a:rPr>
              <a:t>Outcomes:</a:t>
            </a:r>
          </a:p>
          <a:p>
            <a:pPr marL="457200" lvl="0" indent="-457200">
              <a:buFont typeface="+mj-lt"/>
              <a:buAutoNum type="arabicParenR"/>
            </a:pPr>
            <a:r>
              <a:rPr lang="en-US" sz="1800" dirty="0">
                <a:solidFill>
                  <a:schemeClr val="tx1"/>
                </a:solidFill>
              </a:rPr>
              <a:t>Identify and apply suitable Intelligent agents for various AI applications </a:t>
            </a:r>
          </a:p>
          <a:p>
            <a:pPr marL="457200" lvl="0" indent="-457200">
              <a:buFont typeface="+mj-lt"/>
              <a:buAutoNum type="arabicParenR"/>
            </a:pPr>
            <a:r>
              <a:rPr lang="en-US" sz="1800" dirty="0">
                <a:solidFill>
                  <a:schemeClr val="tx1"/>
                </a:solidFill>
              </a:rPr>
              <a:t>Design smart system using different informed search / uninformed search or heuristic approaches. </a:t>
            </a:r>
          </a:p>
          <a:p>
            <a:pPr marL="457200" lvl="0" indent="-457200">
              <a:buFont typeface="+mj-lt"/>
              <a:buAutoNum type="arabicParenR"/>
            </a:pPr>
            <a:r>
              <a:rPr lang="en-US" sz="1800" dirty="0">
                <a:solidFill>
                  <a:schemeClr val="tx1"/>
                </a:solidFill>
              </a:rPr>
              <a:t>Identify knowledge associated and represent it by ontological engineering to plan a strategy to solve given problem. </a:t>
            </a:r>
          </a:p>
          <a:p>
            <a:pPr marL="749808" lvl="1" indent="-457200">
              <a:buClrTx/>
              <a:buFont typeface="+mj-lt"/>
              <a:buAutoNum type="arabicParenR"/>
            </a:pPr>
            <a:endParaRPr lang="en-US" sz="19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762000" y="6459784"/>
            <a:ext cx="2743200" cy="365125"/>
          </a:xfrm>
        </p:spPr>
        <p:txBody>
          <a:bodyPr/>
          <a:lstStyle/>
          <a:p>
            <a:fld id="{EB958D37-8E4A-452D-8F08-91F0D7711903}" type="datetime1">
              <a:rPr lang="en-US" sz="1050" b="1" smtClean="0">
                <a:solidFill>
                  <a:schemeClr val="tx1"/>
                </a:solidFill>
                <a:latin typeface="Times New Roman" panose="02020603050405020304" pitchFamily="18" charset="0"/>
                <a:cs typeface="Times New Roman" panose="02020603050405020304" pitchFamily="18" charset="0"/>
              </a:rPr>
              <a:pPr/>
              <a:t>4/15/2021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Artificial Intelligence</a:t>
            </a:r>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2</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92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Continued…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4. Distributive </a:t>
            </a:r>
            <a:r>
              <a:rPr lang="en-US" dirty="0">
                <a:solidFill>
                  <a:schemeClr val="tx1"/>
                </a:solidFill>
                <a:latin typeface="Times New Roman" panose="02020603050405020304" pitchFamily="18" charset="0"/>
                <a:cs typeface="Times New Roman" panose="02020603050405020304" pitchFamily="18" charset="0"/>
              </a:rPr>
              <a:t>Rule:</a:t>
            </a:r>
          </a:p>
          <a:p>
            <a:r>
              <a:rPr lang="pt-BR" b="1" dirty="0">
                <a:solidFill>
                  <a:schemeClr val="tx1"/>
                </a:solidFill>
                <a:latin typeface="Times New Roman" panose="02020603050405020304" pitchFamily="18" charset="0"/>
                <a:cs typeface="Times New Roman" panose="02020603050405020304" pitchFamily="18" charset="0"/>
              </a:rPr>
              <a:t>P ˅ (Q ˄ R) ==&gt; (P ˅ Q) ˄ (P ˅ R)</a:t>
            </a:r>
          </a:p>
          <a:p>
            <a:r>
              <a:rPr lang="pt-BR" b="1" dirty="0">
                <a:solidFill>
                  <a:schemeClr val="tx1"/>
                </a:solidFill>
                <a:latin typeface="Times New Roman" panose="02020603050405020304" pitchFamily="18" charset="0"/>
                <a:cs typeface="Times New Roman" panose="02020603050405020304" pitchFamily="18" charset="0"/>
              </a:rPr>
              <a:t>P ˄ (Q ˅ R) ==&gt; (P ˄ Q) ˅ (P ˄ R)</a:t>
            </a:r>
          </a:p>
          <a:p>
            <a:r>
              <a:rPr lang="en-US" dirty="0">
                <a:solidFill>
                  <a:schemeClr val="tx1"/>
                </a:solidFill>
                <a:latin typeface="Times New Roman" panose="02020603050405020304" pitchFamily="18" charset="0"/>
                <a:cs typeface="Times New Roman" panose="02020603050405020304" pitchFamily="18" charset="0"/>
              </a:rPr>
              <a:t>5. De-Morgan’s Rule:</a:t>
            </a:r>
          </a:p>
          <a:p>
            <a:r>
              <a:rPr lang="he-IL" b="1" dirty="0" smtClean="0">
                <a:solidFill>
                  <a:schemeClr val="tx1"/>
                </a:solidFill>
                <a:latin typeface="Times New Roman" panose="02020603050405020304" pitchFamily="18" charset="0"/>
                <a:cs typeface="Times New Roman" panose="02020603050405020304" pitchFamily="18" charset="0"/>
              </a:rPr>
              <a:t>ך(</a:t>
            </a:r>
            <a:r>
              <a:rPr lang="en-US" b="1" dirty="0">
                <a:solidFill>
                  <a:schemeClr val="tx1"/>
                </a:solidFill>
                <a:latin typeface="Times New Roman" panose="02020603050405020304" pitchFamily="18" charset="0"/>
                <a:cs typeface="Times New Roman" panose="02020603050405020304" pitchFamily="18" charset="0"/>
              </a:rPr>
              <a:t>P ˅ Q) ==&gt; </a:t>
            </a:r>
            <a:r>
              <a:rPr lang="he-IL" b="1" dirty="0">
                <a:solidFill>
                  <a:schemeClr val="tx1"/>
                </a:solidFill>
                <a:latin typeface="Times New Roman" panose="02020603050405020304" pitchFamily="18" charset="0"/>
                <a:cs typeface="Times New Roman" panose="02020603050405020304" pitchFamily="18" charset="0"/>
              </a:rPr>
              <a:t>ך</a:t>
            </a:r>
            <a:r>
              <a:rPr lang="en-US" b="1" dirty="0">
                <a:solidFill>
                  <a:schemeClr val="tx1"/>
                </a:solidFill>
                <a:latin typeface="Times New Roman" panose="02020603050405020304" pitchFamily="18" charset="0"/>
                <a:cs typeface="Times New Roman" panose="02020603050405020304" pitchFamily="18" charset="0"/>
              </a:rPr>
              <a:t>P ˄ </a:t>
            </a:r>
            <a:r>
              <a:rPr lang="he-IL" b="1" dirty="0">
                <a:solidFill>
                  <a:schemeClr val="tx1"/>
                </a:solidFill>
                <a:latin typeface="Times New Roman" panose="02020603050405020304" pitchFamily="18" charset="0"/>
                <a:cs typeface="Times New Roman" panose="02020603050405020304" pitchFamily="18" charset="0"/>
              </a:rPr>
              <a:t>ך</a:t>
            </a:r>
            <a:r>
              <a:rPr lang="en-US" b="1" dirty="0">
                <a:solidFill>
                  <a:schemeClr val="tx1"/>
                </a:solidFill>
                <a:latin typeface="Times New Roman" panose="02020603050405020304" pitchFamily="18" charset="0"/>
                <a:cs typeface="Times New Roman" panose="02020603050405020304" pitchFamily="18" charset="0"/>
              </a:rPr>
              <a:t>Q</a:t>
            </a:r>
          </a:p>
          <a:p>
            <a:r>
              <a:rPr lang="he-IL" b="1" dirty="0">
                <a:solidFill>
                  <a:schemeClr val="tx1"/>
                </a:solidFill>
                <a:latin typeface="Times New Roman" panose="02020603050405020304" pitchFamily="18" charset="0"/>
                <a:cs typeface="Times New Roman" panose="02020603050405020304" pitchFamily="18" charset="0"/>
              </a:rPr>
              <a:t>ך (</a:t>
            </a:r>
            <a:r>
              <a:rPr lang="en-US" b="1" dirty="0">
                <a:solidFill>
                  <a:schemeClr val="tx1"/>
                </a:solidFill>
                <a:latin typeface="Times New Roman" panose="02020603050405020304" pitchFamily="18" charset="0"/>
                <a:cs typeface="Times New Roman" panose="02020603050405020304" pitchFamily="18" charset="0"/>
              </a:rPr>
              <a:t>P ˄ Q) ==&gt; </a:t>
            </a:r>
            <a:r>
              <a:rPr lang="he-IL" b="1" dirty="0">
                <a:solidFill>
                  <a:schemeClr val="tx1"/>
                </a:solidFill>
                <a:latin typeface="Times New Roman" panose="02020603050405020304" pitchFamily="18" charset="0"/>
                <a:cs typeface="Times New Roman" panose="02020603050405020304" pitchFamily="18" charset="0"/>
              </a:rPr>
              <a:t>ך </a:t>
            </a:r>
            <a:r>
              <a:rPr lang="en-US" b="1" dirty="0">
                <a:solidFill>
                  <a:schemeClr val="tx1"/>
                </a:solidFill>
                <a:latin typeface="Times New Roman" panose="02020603050405020304" pitchFamily="18" charset="0"/>
                <a:cs typeface="Times New Roman" panose="02020603050405020304" pitchFamily="18" charset="0"/>
              </a:rPr>
              <a:t>P ˅ </a:t>
            </a:r>
            <a:r>
              <a:rPr lang="he-IL" b="1" dirty="0">
                <a:solidFill>
                  <a:schemeClr val="tx1"/>
                </a:solidFill>
                <a:latin typeface="Times New Roman" panose="02020603050405020304" pitchFamily="18" charset="0"/>
                <a:cs typeface="Times New Roman" panose="02020603050405020304" pitchFamily="18" charset="0"/>
              </a:rPr>
              <a:t>ך</a:t>
            </a:r>
            <a:r>
              <a:rPr lang="en-US" b="1" dirty="0">
                <a:solidFill>
                  <a:schemeClr val="tx1"/>
                </a:solidFill>
                <a:latin typeface="Times New Roman" panose="02020603050405020304" pitchFamily="18" charset="0"/>
                <a:cs typeface="Times New Roman" panose="02020603050405020304" pitchFamily="18" charset="0"/>
              </a:rPr>
              <a:t>Q</a:t>
            </a:r>
          </a:p>
          <a:p>
            <a:r>
              <a:rPr lang="en-US" dirty="0">
                <a:solidFill>
                  <a:schemeClr val="tx1"/>
                </a:solidFill>
                <a:latin typeface="Times New Roman" panose="02020603050405020304" pitchFamily="18" charset="0"/>
                <a:cs typeface="Times New Roman" panose="02020603050405020304" pitchFamily="18" charset="0"/>
              </a:rPr>
              <a:t>6. Implication elimination:</a:t>
            </a:r>
          </a:p>
          <a:p>
            <a:r>
              <a:rPr lang="en-US" b="1" dirty="0">
                <a:solidFill>
                  <a:schemeClr val="tx1"/>
                </a:solidFill>
                <a:latin typeface="Times New Roman" panose="02020603050405020304" pitchFamily="18" charset="0"/>
              </a:rPr>
              <a:t>P </a:t>
            </a:r>
            <a:r>
              <a:rPr lang="en-US" dirty="0">
                <a:solidFill>
                  <a:schemeClr val="tx1"/>
                </a:solidFill>
                <a:latin typeface="Wingdings" panose="05000000000000000000" pitchFamily="2" charset="2"/>
              </a:rPr>
              <a:t> </a:t>
            </a:r>
            <a:r>
              <a:rPr lang="en-US" b="1" dirty="0">
                <a:solidFill>
                  <a:schemeClr val="tx1"/>
                </a:solidFill>
                <a:latin typeface="Times New Roman" panose="02020603050405020304" pitchFamily="18" charset="0"/>
              </a:rPr>
              <a:t>Q =&gt; </a:t>
            </a:r>
            <a:r>
              <a:rPr lang="he-IL" b="1" dirty="0">
                <a:solidFill>
                  <a:schemeClr val="tx1"/>
                </a:solidFill>
                <a:latin typeface="Times New Roman,Bold"/>
              </a:rPr>
              <a:t>ך</a:t>
            </a:r>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Q</a:t>
            </a:r>
            <a:endParaRPr lang="en-US" dirty="0">
              <a:solidFill>
                <a:schemeClr val="tx1"/>
              </a:solidFill>
            </a:endParaRPr>
          </a:p>
        </p:txBody>
      </p:sp>
      <p:sp>
        <p:nvSpPr>
          <p:cNvPr id="4" name="Date Placeholder 3"/>
          <p:cNvSpPr>
            <a:spLocks noGrp="1"/>
          </p:cNvSpPr>
          <p:nvPr>
            <p:ph type="dt" sz="half" idx="10"/>
          </p:nvPr>
        </p:nvSpPr>
        <p:spPr/>
        <p:txBody>
          <a:bodyPr/>
          <a:lstStyle/>
          <a:p>
            <a:fld id="{494B144A-89B8-498F-B62B-D34E3F87C282}"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638426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rPr>
              <a:t>7. Bidirectional Implication elimination:</a:t>
            </a:r>
          </a:p>
          <a:p>
            <a:r>
              <a:rPr lang="en-US" b="1" dirty="0">
                <a:solidFill>
                  <a:schemeClr val="tx1"/>
                </a:solidFill>
                <a:latin typeface="Times New Roman" panose="02020603050405020304" pitchFamily="18" charset="0"/>
              </a:rPr>
              <a:t>( P </a:t>
            </a:r>
            <a:r>
              <a:rPr lang="en-US" dirty="0">
                <a:solidFill>
                  <a:schemeClr val="tx1"/>
                </a:solidFill>
                <a:latin typeface="Wingdings" panose="05000000000000000000" pitchFamily="2" charset="2"/>
              </a:rPr>
              <a:t> </a:t>
            </a:r>
            <a:r>
              <a:rPr lang="en-US" b="1" dirty="0">
                <a:solidFill>
                  <a:schemeClr val="tx1"/>
                </a:solidFill>
                <a:latin typeface="Times New Roman" panose="02020603050405020304" pitchFamily="18" charset="0"/>
              </a:rPr>
              <a:t>Q ) ==&gt; ( P </a:t>
            </a:r>
            <a:r>
              <a:rPr lang="en-US" dirty="0">
                <a:solidFill>
                  <a:schemeClr val="tx1"/>
                </a:solidFill>
                <a:latin typeface="Wingdings" panose="05000000000000000000" pitchFamily="2" charset="2"/>
              </a:rPr>
              <a:t> </a:t>
            </a:r>
            <a:r>
              <a:rPr lang="en-US" b="1" dirty="0">
                <a:solidFill>
                  <a:schemeClr val="tx1"/>
                </a:solidFill>
                <a:latin typeface="Times New Roman" panose="02020603050405020304" pitchFamily="18" charset="0"/>
              </a:rPr>
              <a:t>Q ) </a:t>
            </a:r>
            <a:r>
              <a:rPr lang="en-US" b="1" dirty="0">
                <a:solidFill>
                  <a:schemeClr val="tx1"/>
                </a:solidFill>
                <a:latin typeface="Times New Roman,Bold"/>
              </a:rPr>
              <a:t>˄ </a:t>
            </a:r>
            <a:r>
              <a:rPr lang="en-US" b="1" dirty="0">
                <a:solidFill>
                  <a:schemeClr val="tx1"/>
                </a:solidFill>
                <a:latin typeface="Times New Roman" panose="02020603050405020304" pitchFamily="18" charset="0"/>
              </a:rPr>
              <a:t>(Q </a:t>
            </a:r>
            <a:r>
              <a:rPr lang="en-US" dirty="0">
                <a:solidFill>
                  <a:schemeClr val="tx1"/>
                </a:solidFill>
                <a:latin typeface="Wingdings" panose="05000000000000000000" pitchFamily="2" charset="2"/>
              </a:rPr>
              <a:t> </a:t>
            </a:r>
            <a:r>
              <a:rPr lang="en-US" b="1" dirty="0">
                <a:solidFill>
                  <a:schemeClr val="tx1"/>
                </a:solidFill>
                <a:latin typeface="Times New Roman" panose="02020603050405020304" pitchFamily="18" charset="0"/>
              </a:rPr>
              <a:t>P)</a:t>
            </a:r>
          </a:p>
          <a:p>
            <a:r>
              <a:rPr lang="en-US" dirty="0">
                <a:solidFill>
                  <a:schemeClr val="tx1"/>
                </a:solidFill>
                <a:latin typeface="Times New Roman" panose="02020603050405020304" pitchFamily="18" charset="0"/>
              </a:rPr>
              <a:t>8. Contrapositive rule:</a:t>
            </a:r>
          </a:p>
          <a:p>
            <a:r>
              <a:rPr lang="en-US" b="1" dirty="0">
                <a:solidFill>
                  <a:schemeClr val="tx1"/>
                </a:solidFill>
                <a:latin typeface="Times New Roman" panose="02020603050405020304" pitchFamily="18" charset="0"/>
              </a:rPr>
              <a:t>P </a:t>
            </a:r>
            <a:r>
              <a:rPr lang="en-US" dirty="0">
                <a:solidFill>
                  <a:schemeClr val="tx1"/>
                </a:solidFill>
                <a:latin typeface="Wingdings" panose="05000000000000000000" pitchFamily="2" charset="2"/>
              </a:rPr>
              <a:t> </a:t>
            </a:r>
            <a:r>
              <a:rPr lang="en-US" b="1" dirty="0">
                <a:solidFill>
                  <a:schemeClr val="tx1"/>
                </a:solidFill>
                <a:latin typeface="Times New Roman" panose="02020603050405020304" pitchFamily="18" charset="0"/>
              </a:rPr>
              <a:t>Q =&gt; </a:t>
            </a:r>
            <a:r>
              <a:rPr lang="he-IL" b="1" dirty="0">
                <a:solidFill>
                  <a:schemeClr val="tx1"/>
                </a:solidFill>
                <a:latin typeface="Times New Roman,Bold"/>
              </a:rPr>
              <a:t>ך</a:t>
            </a:r>
            <a:r>
              <a:rPr lang="en-US" b="1" dirty="0">
                <a:solidFill>
                  <a:schemeClr val="tx1"/>
                </a:solidFill>
                <a:latin typeface="Times New Roman" panose="02020603050405020304" pitchFamily="18" charset="0"/>
              </a:rPr>
              <a:t>P </a:t>
            </a:r>
            <a:r>
              <a:rPr lang="en-US" dirty="0">
                <a:solidFill>
                  <a:schemeClr val="tx1"/>
                </a:solidFill>
                <a:latin typeface="Wingdings" panose="05000000000000000000" pitchFamily="2" charset="2"/>
              </a:rPr>
              <a:t> </a:t>
            </a:r>
            <a:r>
              <a:rPr lang="he-IL" b="1" dirty="0">
                <a:solidFill>
                  <a:schemeClr val="tx1"/>
                </a:solidFill>
                <a:latin typeface="Times New Roman,Bold"/>
              </a:rPr>
              <a:t>ך</a:t>
            </a:r>
            <a:r>
              <a:rPr lang="en-US" b="1" dirty="0">
                <a:solidFill>
                  <a:schemeClr val="tx1"/>
                </a:solidFill>
                <a:latin typeface="Times New Roman" panose="02020603050405020304" pitchFamily="18" charset="0"/>
              </a:rPr>
              <a:t>Q</a:t>
            </a:r>
          </a:p>
          <a:p>
            <a:r>
              <a:rPr lang="en-US" dirty="0">
                <a:solidFill>
                  <a:schemeClr val="tx1"/>
                </a:solidFill>
                <a:latin typeface="Times New Roman" panose="02020603050405020304" pitchFamily="18" charset="0"/>
              </a:rPr>
              <a:t>9. Double Negation rule:</a:t>
            </a:r>
          </a:p>
          <a:p>
            <a:r>
              <a:rPr lang="he-IL" b="1" dirty="0">
                <a:solidFill>
                  <a:schemeClr val="tx1"/>
                </a:solidFill>
                <a:latin typeface="Times New Roman,Bold"/>
              </a:rPr>
              <a:t>ך </a:t>
            </a:r>
            <a:r>
              <a:rPr lang="he-IL" b="1" dirty="0">
                <a:solidFill>
                  <a:schemeClr val="tx1"/>
                </a:solidFill>
                <a:latin typeface="Times New Roman" panose="02020603050405020304" pitchFamily="18" charset="0"/>
              </a:rPr>
              <a:t>)</a:t>
            </a:r>
            <a:r>
              <a:rPr lang="he-IL" b="1" dirty="0">
                <a:solidFill>
                  <a:schemeClr val="tx1"/>
                </a:solidFill>
                <a:latin typeface="Times New Roman,Bold"/>
              </a:rPr>
              <a:t>ך </a:t>
            </a:r>
            <a:r>
              <a:rPr lang="en-US" b="1" dirty="0">
                <a:solidFill>
                  <a:schemeClr val="tx1"/>
                </a:solidFill>
                <a:latin typeface="Times New Roman" panose="02020603050405020304" pitchFamily="18" charset="0"/>
              </a:rPr>
              <a:t>P) =&gt; P</a:t>
            </a:r>
          </a:p>
          <a:p>
            <a:r>
              <a:rPr lang="en-US" dirty="0">
                <a:solidFill>
                  <a:schemeClr val="tx1"/>
                </a:solidFill>
                <a:latin typeface="Arial Unicode MS" panose="020B0604020202020204" pitchFamily="34" charset="-128"/>
              </a:rPr>
              <a:t>10. </a:t>
            </a:r>
            <a:r>
              <a:rPr lang="en-US" dirty="0">
                <a:solidFill>
                  <a:schemeClr val="tx1"/>
                </a:solidFill>
                <a:latin typeface="Times New Roman" panose="02020603050405020304" pitchFamily="18" charset="0"/>
              </a:rPr>
              <a:t>Absorption Rule:</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 P </a:t>
            </a:r>
            <a:r>
              <a:rPr lang="en-US" b="1" dirty="0">
                <a:solidFill>
                  <a:schemeClr val="tx1"/>
                </a:solidFill>
                <a:latin typeface="Times New Roman,Bold"/>
              </a:rPr>
              <a:t>˄ </a:t>
            </a:r>
            <a:r>
              <a:rPr lang="en-US" b="1" dirty="0">
                <a:solidFill>
                  <a:schemeClr val="tx1"/>
                </a:solidFill>
                <a:latin typeface="Times New Roman" panose="02020603050405020304" pitchFamily="18" charset="0"/>
              </a:rPr>
              <a:t>Q) =&gt; P</a:t>
            </a:r>
          </a:p>
          <a:p>
            <a:r>
              <a:rPr lang="en-US" b="1" dirty="0">
                <a:solidFill>
                  <a:schemeClr val="tx1"/>
                </a:solidFill>
                <a:latin typeface="Times New Roman" panose="02020603050405020304" pitchFamily="18" charset="0"/>
              </a:rPr>
              <a:t>P </a:t>
            </a:r>
            <a:r>
              <a:rPr lang="en-US" b="1" dirty="0">
                <a:solidFill>
                  <a:schemeClr val="tx1"/>
                </a:solidFill>
                <a:latin typeface="Times New Roman,Bold"/>
              </a:rPr>
              <a:t>˄ </a:t>
            </a:r>
            <a:r>
              <a:rPr lang="en-US" b="1" dirty="0">
                <a:solidFill>
                  <a:schemeClr val="tx1"/>
                </a:solidFill>
                <a:latin typeface="Times New Roman" panose="02020603050405020304" pitchFamily="18" charset="0"/>
              </a:rPr>
              <a:t>( P </a:t>
            </a:r>
            <a:r>
              <a:rPr lang="en-US" b="1" dirty="0">
                <a:solidFill>
                  <a:schemeClr val="tx1"/>
                </a:solidFill>
                <a:latin typeface="Times New Roman,Bold"/>
              </a:rPr>
              <a:t>˅ </a:t>
            </a:r>
            <a:r>
              <a:rPr lang="en-US" b="1" dirty="0">
                <a:solidFill>
                  <a:schemeClr val="tx1"/>
                </a:solidFill>
                <a:latin typeface="Times New Roman" panose="02020603050405020304" pitchFamily="18" charset="0"/>
              </a:rPr>
              <a:t>Q) =&gt; P</a:t>
            </a:r>
            <a:endParaRPr lang="en-US" dirty="0">
              <a:solidFill>
                <a:schemeClr val="tx1"/>
              </a:solidFill>
            </a:endParaRPr>
          </a:p>
        </p:txBody>
      </p:sp>
      <p:sp>
        <p:nvSpPr>
          <p:cNvPr id="4" name="Date Placeholder 3"/>
          <p:cNvSpPr>
            <a:spLocks noGrp="1"/>
          </p:cNvSpPr>
          <p:nvPr>
            <p:ph type="dt" sz="half" idx="10"/>
          </p:nvPr>
        </p:nvSpPr>
        <p:spPr/>
        <p:txBody>
          <a:bodyPr/>
          <a:lstStyle/>
          <a:p>
            <a:fld id="{34675485-71EE-49F4-99E3-3B21DCBCA1C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21</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916367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9987" name="Picture 3"/>
          <p:cNvPicPr>
            <a:picLocks noChangeAspect="1" noChangeArrowheads="1"/>
          </p:cNvPicPr>
          <p:nvPr/>
        </p:nvPicPr>
        <p:blipFill>
          <a:blip r:embed="rId3" cstate="print"/>
          <a:srcRect/>
          <a:stretch>
            <a:fillRect/>
          </a:stretch>
        </p:blipFill>
        <p:spPr bwMode="auto">
          <a:xfrm>
            <a:off x="1599917" y="2345328"/>
            <a:ext cx="8799513" cy="3378200"/>
          </a:xfrm>
          <a:prstGeom prst="rect">
            <a:avLst/>
          </a:prstGeom>
          <a:noFill/>
        </p:spPr>
      </p:pic>
      <p:sp>
        <p:nvSpPr>
          <p:cNvPr id="169990" name="Rectangle 6"/>
          <p:cNvSpPr>
            <a:spLocks noGrp="1" noChangeArrowheads="1"/>
          </p:cNvSpPr>
          <p:nvPr>
            <p:ph type="title"/>
          </p:nvPr>
        </p:nvSpPr>
        <p:spPr/>
        <p:txBody>
          <a:bodyPr>
            <a:normAutofit/>
          </a:bodyPr>
          <a:lstStyle/>
          <a:p>
            <a:pPr algn="ctr"/>
            <a:r>
              <a:rPr lang="en-US" sz="4000" b="1" dirty="0" smtClean="0">
                <a:solidFill>
                  <a:schemeClr val="tx1"/>
                </a:solidFill>
                <a:sym typeface="Symbol" charset="2"/>
              </a:rPr>
              <a:t></a:t>
            </a:r>
            <a:r>
              <a:rPr lang="en-US" sz="4000" b="1" dirty="0">
                <a:solidFill>
                  <a:schemeClr val="tx1"/>
                </a:solidFill>
                <a:sym typeface="Symbol" charset="2"/>
              </a:rPr>
              <a:t>PQ and PQ</a:t>
            </a:r>
            <a:endParaRPr lang="en-US" sz="4000" b="1" dirty="0">
              <a:solidFill>
                <a:schemeClr val="tx1"/>
              </a:solidFill>
            </a:endParaRPr>
          </a:p>
        </p:txBody>
      </p:sp>
      <p:sp>
        <p:nvSpPr>
          <p:cNvPr id="2" name="Date Placeholder 1"/>
          <p:cNvSpPr>
            <a:spLocks noGrp="1"/>
          </p:cNvSpPr>
          <p:nvPr>
            <p:ph type="dt" sz="half" idx="10"/>
          </p:nvPr>
        </p:nvSpPr>
        <p:spPr/>
        <p:txBody>
          <a:bodyPr/>
          <a:lstStyle/>
          <a:p>
            <a:fld id="{57A31A53-12A7-4B5B-9B71-7C1E3C197AE1}"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22</a:t>
            </a:fld>
            <a:endParaRPr lang="en-US"/>
          </a:p>
        </p:txBody>
      </p:sp>
      <p:pic>
        <p:nvPicPr>
          <p:cNvPr id="7" name="Picture 6"/>
          <p:cNvPicPr>
            <a:picLocks noChangeAspect="1"/>
          </p:cNvPicPr>
          <p:nvPr/>
        </p:nvPicPr>
        <p:blipFill>
          <a:blip r:embed="rId4"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3214615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Example:</a:t>
            </a:r>
          </a:p>
          <a:p>
            <a:r>
              <a:rPr lang="en-US" dirty="0">
                <a:solidFill>
                  <a:schemeClr val="tx1"/>
                </a:solidFill>
                <a:latin typeface="Times New Roman" panose="02020603050405020304" pitchFamily="18" charset="0"/>
                <a:cs typeface="Times New Roman" panose="02020603050405020304" pitchFamily="18" charset="0"/>
              </a:rPr>
              <a:t>“I will get wet if it rains and I go out of the house”</a:t>
            </a:r>
          </a:p>
          <a:p>
            <a:r>
              <a:rPr lang="en-US" dirty="0">
                <a:solidFill>
                  <a:schemeClr val="tx1"/>
                </a:solidFill>
                <a:latin typeface="Times New Roman" panose="02020603050405020304" pitchFamily="18" charset="0"/>
                <a:cs typeface="Times New Roman" panose="02020603050405020304" pitchFamily="18" charset="0"/>
              </a:rPr>
              <a:t>Let Propositions be:</a:t>
            </a:r>
          </a:p>
          <a:p>
            <a:r>
              <a:rPr lang="en-US" dirty="0">
                <a:solidFill>
                  <a:schemeClr val="tx1"/>
                </a:solidFill>
                <a:latin typeface="Times New Roman" panose="02020603050405020304" pitchFamily="18" charset="0"/>
                <a:cs typeface="Times New Roman" panose="02020603050405020304" pitchFamily="18" charset="0"/>
              </a:rPr>
              <a:t>W : “I will get wet “</a:t>
            </a:r>
          </a:p>
          <a:p>
            <a:r>
              <a:rPr lang="en-US" dirty="0">
                <a:solidFill>
                  <a:schemeClr val="tx1"/>
                </a:solidFill>
                <a:latin typeface="Times New Roman" panose="02020603050405020304" pitchFamily="18" charset="0"/>
                <a:cs typeface="Times New Roman" panose="02020603050405020304" pitchFamily="18" charset="0"/>
              </a:rPr>
              <a:t>R : “it rains “</a:t>
            </a:r>
          </a:p>
          <a:p>
            <a:r>
              <a:rPr lang="en-US" dirty="0">
                <a:solidFill>
                  <a:schemeClr val="tx1"/>
                </a:solidFill>
                <a:latin typeface="Times New Roman" panose="02020603050405020304" pitchFamily="18" charset="0"/>
                <a:cs typeface="Times New Roman" panose="02020603050405020304" pitchFamily="18" charset="0"/>
              </a:rPr>
              <a:t>S : “I go out of the house”</a:t>
            </a:r>
          </a:p>
          <a:p>
            <a:r>
              <a:rPr lang="en-US" sz="1800" dirty="0">
                <a:solidFill>
                  <a:schemeClr val="tx1"/>
                </a:solidFill>
                <a:latin typeface="Arial Unicode MS" panose="020B0604020202020204" pitchFamily="34" charset="-128"/>
              </a:rPr>
              <a:t>(S </a:t>
            </a:r>
            <a:r>
              <a:rPr lang="en-US" sz="1800" b="1" dirty="0">
                <a:solidFill>
                  <a:schemeClr val="tx1"/>
                </a:solidFill>
                <a:latin typeface="Times New Roman,Bold"/>
              </a:rPr>
              <a:t>˄ </a:t>
            </a:r>
            <a:r>
              <a:rPr lang="en-US" sz="1800" dirty="0">
                <a:solidFill>
                  <a:schemeClr val="tx1"/>
                </a:solidFill>
                <a:latin typeface="Arial Unicode MS" panose="020B0604020202020204" pitchFamily="34" charset="-128"/>
              </a:rPr>
              <a:t>R) </a:t>
            </a:r>
            <a:r>
              <a:rPr lang="en-US" sz="1800" dirty="0">
                <a:solidFill>
                  <a:schemeClr val="tx1"/>
                </a:solidFill>
                <a:latin typeface="Wingdings" panose="05000000000000000000" pitchFamily="2" charset="2"/>
              </a:rPr>
              <a:t> </a:t>
            </a:r>
            <a:r>
              <a:rPr lang="en-US" sz="1800" dirty="0">
                <a:solidFill>
                  <a:schemeClr val="tx1"/>
                </a:solidFill>
                <a:latin typeface="Arial Unicode MS" panose="020B0604020202020204" pitchFamily="34" charset="-128"/>
              </a:rPr>
              <a:t>W</a:t>
            </a:r>
          </a:p>
          <a:p>
            <a:endParaRPr lang="en-US" dirty="0"/>
          </a:p>
        </p:txBody>
      </p:sp>
      <p:sp>
        <p:nvSpPr>
          <p:cNvPr id="4" name="Date Placeholder 3"/>
          <p:cNvSpPr>
            <a:spLocks noGrp="1"/>
          </p:cNvSpPr>
          <p:nvPr>
            <p:ph type="dt" sz="half" idx="10"/>
          </p:nvPr>
        </p:nvSpPr>
        <p:spPr/>
        <p:txBody>
          <a:bodyPr/>
          <a:lstStyle/>
          <a:p>
            <a:fld id="{4C15FC42-6205-475C-BBF7-6F19E83B1158}"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23</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
        <p:nvSpPr>
          <p:cNvPr id="8" name="Rectangle 7"/>
          <p:cNvSpPr/>
          <p:nvPr/>
        </p:nvSpPr>
        <p:spPr>
          <a:xfrm>
            <a:off x="4188806" y="832603"/>
            <a:ext cx="4136327"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Continued…</a:t>
            </a:r>
            <a:endParaRPr lang="en-US" sz="4000" dirty="0"/>
          </a:p>
        </p:txBody>
      </p:sp>
    </p:spTree>
    <p:extLst>
      <p:ext uri="{BB962C8B-B14F-4D97-AF65-F5344CB8AC3E}">
        <p14:creationId xmlns:p14="http://schemas.microsoft.com/office/powerpoint/2010/main" val="1706472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a:r>
              <a:rPr lang="en-US" sz="4000" b="1" dirty="0">
                <a:solidFill>
                  <a:schemeClr val="tx1"/>
                </a:solidFill>
              </a:rPr>
              <a:t>Pros and cons of propositional logic</a:t>
            </a:r>
          </a:p>
        </p:txBody>
      </p:sp>
      <p:sp>
        <p:nvSpPr>
          <p:cNvPr id="5123" name="Rectangle 3"/>
          <p:cNvSpPr>
            <a:spLocks noGrp="1" noChangeArrowheads="1"/>
          </p:cNvSpPr>
          <p:nvPr>
            <p:ph type="body" idx="1"/>
          </p:nvPr>
        </p:nvSpPr>
        <p:spPr>
          <a:xfrm>
            <a:off x="805218" y="2018731"/>
            <a:ext cx="9596651" cy="5562600"/>
          </a:xfrm>
        </p:spPr>
        <p:txBody>
          <a:bodyPr>
            <a:normAutofit/>
          </a:bodyPr>
          <a:lstStyle/>
          <a:p>
            <a:pPr algn="just">
              <a:lnSpc>
                <a:spcPct val="80000"/>
              </a:lnSpc>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Propositional </a:t>
            </a:r>
            <a:r>
              <a:rPr lang="en-US" sz="2800" dirty="0">
                <a:solidFill>
                  <a:schemeClr val="tx1"/>
                </a:solidFill>
                <a:latin typeface="Times New Roman" pitchFamily="18" charset="0"/>
                <a:cs typeface="Times New Roman" pitchFamily="18" charset="0"/>
              </a:rPr>
              <a:t>logic is declarative</a:t>
            </a:r>
          </a:p>
          <a:p>
            <a:pPr algn="just">
              <a:lnSpc>
                <a:spcPct val="80000"/>
              </a:lnSpc>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Propositional </a:t>
            </a:r>
            <a:r>
              <a:rPr lang="en-US" sz="2800" dirty="0">
                <a:solidFill>
                  <a:schemeClr val="tx1"/>
                </a:solidFill>
                <a:latin typeface="Times New Roman" pitchFamily="18" charset="0"/>
                <a:cs typeface="Times New Roman" pitchFamily="18" charset="0"/>
              </a:rPr>
              <a:t>logic allows partial/disjunctive/negated </a:t>
            </a:r>
            <a:r>
              <a:rPr lang="en-US" sz="2800" dirty="0" smtClean="0">
                <a:solidFill>
                  <a:schemeClr val="tx1"/>
                </a:solidFill>
                <a:latin typeface="Times New Roman" pitchFamily="18" charset="0"/>
                <a:cs typeface="Times New Roman" pitchFamily="18" charset="0"/>
              </a:rPr>
              <a:t>information</a:t>
            </a:r>
          </a:p>
          <a:p>
            <a:pPr algn="just">
              <a:lnSpc>
                <a:spcPct val="80000"/>
              </a:lnSpc>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Propositional </a:t>
            </a:r>
            <a:r>
              <a:rPr lang="en-US" sz="2800" dirty="0">
                <a:solidFill>
                  <a:schemeClr val="tx1"/>
                </a:solidFill>
                <a:latin typeface="Times New Roman" pitchFamily="18" charset="0"/>
                <a:cs typeface="Times New Roman" pitchFamily="18" charset="0"/>
              </a:rPr>
              <a:t>logic is </a:t>
            </a:r>
            <a:r>
              <a:rPr lang="en-US" sz="2800" dirty="0" smtClean="0">
                <a:solidFill>
                  <a:schemeClr val="tx1"/>
                </a:solidFill>
                <a:latin typeface="Times New Roman" pitchFamily="18" charset="0"/>
                <a:cs typeface="Times New Roman" pitchFamily="18" charset="0"/>
              </a:rPr>
              <a:t>compositional</a:t>
            </a:r>
          </a:p>
          <a:p>
            <a:pPr algn="just">
              <a:lnSpc>
                <a:spcPct val="80000"/>
              </a:lnSpc>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Propositional </a:t>
            </a:r>
            <a:r>
              <a:rPr lang="en-US" sz="2800" dirty="0">
                <a:solidFill>
                  <a:schemeClr val="tx1"/>
                </a:solidFill>
                <a:latin typeface="Times New Roman" pitchFamily="18" charset="0"/>
                <a:cs typeface="Times New Roman" pitchFamily="18" charset="0"/>
              </a:rPr>
              <a:t>logic has very limited expressive </a:t>
            </a:r>
            <a:r>
              <a:rPr lang="en-US" sz="2800" dirty="0" smtClean="0">
                <a:solidFill>
                  <a:schemeClr val="tx1"/>
                </a:solidFill>
                <a:latin typeface="Times New Roman" pitchFamily="18" charset="0"/>
                <a:cs typeface="Times New Roman" pitchFamily="18" charset="0"/>
              </a:rPr>
              <a:t>power</a:t>
            </a:r>
          </a:p>
          <a:p>
            <a:pPr algn="just">
              <a:lnSpc>
                <a:spcPct val="80000"/>
              </a:lnSpc>
            </a:pPr>
            <a:endParaRPr lang="en-US" sz="2800" dirty="0">
              <a:solidFill>
                <a:schemeClr val="tx1"/>
              </a:solidFill>
              <a:latin typeface="Times New Roman" pitchFamily="18" charset="0"/>
              <a:cs typeface="Times New Roman" pitchFamily="18" charset="0"/>
            </a:endParaRPr>
          </a:p>
          <a:p>
            <a:pPr lvl="1" algn="just">
              <a:lnSpc>
                <a:spcPct val="80000"/>
              </a:lnSpc>
            </a:pPr>
            <a:endParaRPr lang="en-US" sz="1800" dirty="0"/>
          </a:p>
        </p:txBody>
      </p:sp>
      <p:sp>
        <p:nvSpPr>
          <p:cNvPr id="2" name="Date Placeholder 1"/>
          <p:cNvSpPr>
            <a:spLocks noGrp="1"/>
          </p:cNvSpPr>
          <p:nvPr>
            <p:ph type="dt" sz="half" idx="10"/>
          </p:nvPr>
        </p:nvSpPr>
        <p:spPr/>
        <p:txBody>
          <a:bodyPr/>
          <a:lstStyle/>
          <a:p>
            <a:fld id="{E7F6582A-CE8C-4EF9-A7FA-EF619F2B7750}"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24</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626814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Predicate </a:t>
            </a:r>
            <a:r>
              <a:rPr lang="en-US" b="1" dirty="0" smtClean="0">
                <a:solidFill>
                  <a:schemeClr val="tx1"/>
                </a:solidFill>
                <a:latin typeface="Times New Roman" panose="02020603050405020304" pitchFamily="18" charset="0"/>
                <a:cs typeface="Times New Roman" panose="02020603050405020304" pitchFamily="18" charset="0"/>
              </a:rPr>
              <a:t>Logic</a:t>
            </a:r>
            <a:endParaRPr lang="en-US" dirty="0"/>
          </a:p>
        </p:txBody>
      </p:sp>
      <p:sp>
        <p:nvSpPr>
          <p:cNvPr id="3" name="Content Placeholder 2"/>
          <p:cNvSpPr>
            <a:spLocks noGrp="1"/>
          </p:cNvSpPr>
          <p:nvPr>
            <p:ph idx="1"/>
          </p:nvPr>
        </p:nvSpPr>
        <p:spPr>
          <a:xfrm>
            <a:off x="1097280" y="1686863"/>
            <a:ext cx="10058400" cy="4023360"/>
          </a:xfrm>
        </p:spPr>
        <p:txBody>
          <a:bodyPr>
            <a:noAutofit/>
          </a:bodyPr>
          <a:lstStyle/>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Representing </a:t>
            </a:r>
            <a:r>
              <a:rPr lang="en-US" dirty="0">
                <a:solidFill>
                  <a:schemeClr val="tx1"/>
                </a:solidFill>
                <a:latin typeface="Times New Roman" panose="02020603050405020304" pitchFamily="18" charset="0"/>
                <a:cs typeface="Times New Roman" panose="02020603050405020304" pitchFamily="18" charset="0"/>
              </a:rPr>
              <a:t>simple facts (Preposition)</a:t>
            </a:r>
          </a:p>
          <a:p>
            <a:r>
              <a:rPr lang="en-US" dirty="0">
                <a:solidFill>
                  <a:schemeClr val="tx1"/>
                </a:solidFill>
                <a:latin typeface="Times New Roman" panose="02020603050405020304" pitchFamily="18" charset="0"/>
                <a:cs typeface="Times New Roman" panose="02020603050405020304" pitchFamily="18" charset="0"/>
              </a:rPr>
              <a:t>“SOCRATES IS A MAN”</a:t>
            </a:r>
          </a:p>
          <a:p>
            <a:r>
              <a:rPr lang="en-US" dirty="0">
                <a:solidFill>
                  <a:schemeClr val="tx1"/>
                </a:solidFill>
                <a:latin typeface="Times New Roman" panose="02020603050405020304" pitchFamily="18" charset="0"/>
                <a:cs typeface="Times New Roman" panose="02020603050405020304" pitchFamily="18" charset="0"/>
              </a:rPr>
              <a:t>SOCRATESMAN ---------1</a:t>
            </a:r>
          </a:p>
          <a:p>
            <a:r>
              <a:rPr lang="en-US" dirty="0">
                <a:solidFill>
                  <a:schemeClr val="tx1"/>
                </a:solidFill>
                <a:latin typeface="Times New Roman" panose="02020603050405020304" pitchFamily="18" charset="0"/>
                <a:cs typeface="Times New Roman" panose="02020603050405020304" pitchFamily="18" charset="0"/>
              </a:rPr>
              <a:t>“PLATO IS A MAN”</a:t>
            </a:r>
          </a:p>
          <a:p>
            <a:r>
              <a:rPr lang="en-US" dirty="0">
                <a:solidFill>
                  <a:schemeClr val="tx1"/>
                </a:solidFill>
                <a:latin typeface="Times New Roman" panose="02020603050405020304" pitchFamily="18" charset="0"/>
                <a:cs typeface="Times New Roman" panose="02020603050405020304" pitchFamily="18" charset="0"/>
              </a:rPr>
              <a:t>PLATOMAN ---------2</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Fails </a:t>
            </a:r>
            <a:r>
              <a:rPr lang="en-US" dirty="0">
                <a:solidFill>
                  <a:schemeClr val="tx1"/>
                </a:solidFill>
                <a:latin typeface="Times New Roman" panose="02020603050405020304" pitchFamily="18" charset="0"/>
                <a:cs typeface="Times New Roman" panose="02020603050405020304" pitchFamily="18" charset="0"/>
              </a:rPr>
              <a:t>to capture relationship between Socrates and man</a:t>
            </a:r>
            <a:r>
              <a:rPr lang="en-US" dirty="0" smtClean="0">
                <a:solidFill>
                  <a:schemeClr val="tx1"/>
                </a:solidFill>
                <a:latin typeface="Times New Roman" panose="02020603050405020304" pitchFamily="18" charset="0"/>
                <a:cs typeface="Times New Roman" panose="02020603050405020304" pitchFamily="18" charset="0"/>
              </a:rPr>
              <a:t>. We </a:t>
            </a:r>
            <a:r>
              <a:rPr lang="en-US" dirty="0">
                <a:solidFill>
                  <a:schemeClr val="tx1"/>
                </a:solidFill>
                <a:latin typeface="Times New Roman" panose="02020603050405020304" pitchFamily="18" charset="0"/>
                <a:cs typeface="Times New Roman" panose="02020603050405020304" pitchFamily="18" charset="0"/>
              </a:rPr>
              <a:t>do not get any information about the objects involved</a:t>
            </a:r>
          </a:p>
          <a:p>
            <a:r>
              <a:rPr lang="en-US" dirty="0">
                <a:solidFill>
                  <a:schemeClr val="tx1"/>
                </a:solidFill>
                <a:latin typeface="Times New Roman" panose="02020603050405020304" pitchFamily="18" charset="0"/>
                <a:cs typeface="Times New Roman" panose="02020603050405020304" pitchFamily="18" charset="0"/>
              </a:rPr>
              <a:t>Ex</a:t>
            </a:r>
            <a:r>
              <a:rPr lang="en-US" dirty="0" smtClean="0">
                <a:solidFill>
                  <a:schemeClr val="tx1"/>
                </a:solidFill>
                <a:latin typeface="Times New Roman" panose="02020603050405020304" pitchFamily="18" charset="0"/>
                <a:cs typeface="Times New Roman" panose="02020603050405020304" pitchFamily="18" charset="0"/>
              </a:rPr>
              <a:t>: if </a:t>
            </a:r>
            <a:r>
              <a:rPr lang="en-US" dirty="0">
                <a:solidFill>
                  <a:schemeClr val="tx1"/>
                </a:solidFill>
                <a:latin typeface="Times New Roman" panose="02020603050405020304" pitchFamily="18" charset="0"/>
                <a:cs typeface="Times New Roman" panose="02020603050405020304" pitchFamily="18" charset="0"/>
              </a:rPr>
              <a:t>asked a question : “who is a man?” we cannot get</a:t>
            </a:r>
          </a:p>
          <a:p>
            <a:r>
              <a:rPr lang="en-US" dirty="0" smtClean="0">
                <a:solidFill>
                  <a:schemeClr val="tx1"/>
                </a:solidFill>
                <a:latin typeface="Times New Roman" panose="02020603050405020304" pitchFamily="18" charset="0"/>
                <a:cs typeface="Times New Roman" panose="02020603050405020304" pitchFamily="18" charset="0"/>
              </a:rPr>
              <a:t>answer. Using </a:t>
            </a:r>
            <a:r>
              <a:rPr lang="en-US" dirty="0">
                <a:solidFill>
                  <a:schemeClr val="tx1"/>
                </a:solidFill>
                <a:latin typeface="Times New Roman" panose="02020603050405020304" pitchFamily="18" charset="0"/>
                <a:cs typeface="Times New Roman" panose="02020603050405020304" pitchFamily="18" charset="0"/>
              </a:rPr>
              <a:t>Predicate Logic however we can represent above</a:t>
            </a:r>
          </a:p>
          <a:p>
            <a:r>
              <a:rPr lang="en-US" dirty="0">
                <a:solidFill>
                  <a:schemeClr val="tx1"/>
                </a:solidFill>
                <a:latin typeface="Times New Roman" panose="02020603050405020304" pitchFamily="18" charset="0"/>
                <a:cs typeface="Times New Roman" panose="02020603050405020304" pitchFamily="18" charset="0"/>
              </a:rPr>
              <a:t>facts as: Man(</a:t>
            </a:r>
            <a:r>
              <a:rPr lang="en-US" dirty="0" err="1">
                <a:solidFill>
                  <a:schemeClr val="tx1"/>
                </a:solidFill>
                <a:latin typeface="Times New Roman" panose="02020603050405020304" pitchFamily="18" charset="0"/>
                <a:cs typeface="Times New Roman" panose="02020603050405020304" pitchFamily="18" charset="0"/>
              </a:rPr>
              <a:t>Socretes</a:t>
            </a:r>
            <a:r>
              <a:rPr lang="en-US" dirty="0">
                <a:solidFill>
                  <a:schemeClr val="tx1"/>
                </a:solidFill>
                <a:latin typeface="Times New Roman" panose="02020603050405020304" pitchFamily="18" charset="0"/>
                <a:cs typeface="Times New Roman" panose="02020603050405020304" pitchFamily="18" charset="0"/>
              </a:rPr>
              <a:t>) and Man(Plato</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p>
          <a:p>
            <a:r>
              <a:rPr lang="en-US" dirty="0">
                <a:solidFill>
                  <a:schemeClr val="tx1"/>
                </a:solidFill>
                <a:latin typeface="Times New Roman" panose="02020603050405020304" pitchFamily="18" charset="0"/>
                <a:cs typeface="Times New Roman" panose="02020603050405020304" pitchFamily="18" charset="0"/>
              </a:rPr>
              <a:t>1. Marcus was a man</a:t>
            </a:r>
            <a:r>
              <a:rPr lang="en-US" dirty="0" smtClean="0">
                <a:solidFill>
                  <a:schemeClr val="tx1"/>
                </a:solidFill>
                <a:latin typeface="Times New Roman" panose="02020603050405020304" pitchFamily="18" charset="0"/>
                <a:cs typeface="Times New Roman" panose="02020603050405020304" pitchFamily="18" charset="0"/>
              </a:rPr>
              <a:t>. man(Marcus</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8EF260-06C1-49AC-9594-DB9B603B00A5}" type="datetime1">
              <a:rPr lang="en-US" smtClean="0"/>
              <a:pPr/>
              <a:t>4/15/2021</a:t>
            </a:fld>
            <a:endParaRPr lang="en-US"/>
          </a:p>
        </p:txBody>
      </p:sp>
      <p:sp>
        <p:nvSpPr>
          <p:cNvPr id="5" name="Footer Placeholder 4"/>
          <p:cNvSpPr>
            <a:spLocks noGrp="1"/>
          </p:cNvSpPr>
          <p:nvPr>
            <p:ph type="ftr" sz="quarter" idx="11"/>
          </p:nvPr>
        </p:nvSpPr>
        <p:spPr/>
        <p:txBody>
          <a:bodyPr/>
          <a:lstStyle/>
          <a:p>
            <a:r>
              <a:rPr lang="en-US" dirty="0" smtClean="0"/>
              <a:t>Artificial Intelligence</a:t>
            </a:r>
            <a:endParaRPr lang="en-US" dirty="0"/>
          </a:p>
        </p:txBody>
      </p:sp>
      <p:sp>
        <p:nvSpPr>
          <p:cNvPr id="6" name="Slide Number Placeholder 5"/>
          <p:cNvSpPr>
            <a:spLocks noGrp="1"/>
          </p:cNvSpPr>
          <p:nvPr>
            <p:ph type="sldNum" sz="quarter" idx="12"/>
          </p:nvPr>
        </p:nvSpPr>
        <p:spPr/>
        <p:txBody>
          <a:bodyPr/>
          <a:lstStyle/>
          <a:p>
            <a:fld id="{B6777EDF-8266-4D24-8986-7AADE8C439AE}" type="slidenum">
              <a:rPr lang="en-US" smtClean="0"/>
              <a:pPr/>
              <a:t>25</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285292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Continued</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r>
              <a:rPr lang="en-US" sz="2400" b="1" dirty="0">
                <a:solidFill>
                  <a:schemeClr val="tx1"/>
                </a:solidFill>
                <a:latin typeface="Times New Roman" panose="02020603050405020304" pitchFamily="18" charset="0"/>
                <a:cs typeface="Times New Roman" panose="02020603050405020304" pitchFamily="18" charset="0"/>
              </a:rPr>
              <a:t>Representation and Mapping</a:t>
            </a:r>
          </a:p>
          <a:p>
            <a:r>
              <a:rPr lang="en-US" dirty="0">
                <a:solidFill>
                  <a:schemeClr val="tx1"/>
                </a:solidFill>
                <a:latin typeface="Times New Roman" panose="02020603050405020304" pitchFamily="18" charset="0"/>
                <a:cs typeface="Times New Roman" panose="02020603050405020304" pitchFamily="18" charset="0"/>
              </a:rPr>
              <a:t>• Spot is a dog</a:t>
            </a:r>
          </a:p>
          <a:p>
            <a:r>
              <a:rPr lang="en-US" dirty="0">
                <a:solidFill>
                  <a:schemeClr val="tx1"/>
                </a:solidFill>
                <a:latin typeface="Times New Roman" panose="02020603050405020304" pitchFamily="18" charset="0"/>
                <a:cs typeface="Times New Roman" panose="02020603050405020304" pitchFamily="18" charset="0"/>
              </a:rPr>
              <a:t>dog(Spot)</a:t>
            </a:r>
          </a:p>
          <a:p>
            <a:r>
              <a:rPr lang="en-US" dirty="0">
                <a:solidFill>
                  <a:schemeClr val="tx1"/>
                </a:solidFill>
                <a:latin typeface="Times New Roman" panose="02020603050405020304" pitchFamily="18" charset="0"/>
                <a:cs typeface="Times New Roman" panose="02020603050405020304" pitchFamily="18" charset="0"/>
              </a:rPr>
              <a:t>• Every dog has a </a:t>
            </a:r>
            <a:r>
              <a:rPr lang="en-US" dirty="0" smtClean="0">
                <a:solidFill>
                  <a:schemeClr val="tx1"/>
                </a:solidFill>
                <a:latin typeface="Times New Roman" panose="02020603050405020304" pitchFamily="18" charset="0"/>
                <a:cs typeface="Times New Roman" panose="02020603050405020304" pitchFamily="18" charset="0"/>
              </a:rPr>
              <a:t>tail</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Spot </a:t>
            </a:r>
            <a:r>
              <a:rPr lang="en-US" dirty="0">
                <a:solidFill>
                  <a:schemeClr val="tx1"/>
                </a:solidFill>
                <a:latin typeface="Times New Roman" panose="02020603050405020304" pitchFamily="18" charset="0"/>
                <a:cs typeface="Times New Roman" panose="02020603050405020304" pitchFamily="18" charset="0"/>
              </a:rPr>
              <a:t>has a tail</a:t>
            </a:r>
          </a:p>
        </p:txBody>
      </p:sp>
      <p:sp>
        <p:nvSpPr>
          <p:cNvPr id="4" name="Date Placeholder 3"/>
          <p:cNvSpPr>
            <a:spLocks noGrp="1"/>
          </p:cNvSpPr>
          <p:nvPr>
            <p:ph type="dt" sz="half" idx="10"/>
          </p:nvPr>
        </p:nvSpPr>
        <p:spPr/>
        <p:txBody>
          <a:bodyPr/>
          <a:lstStyle/>
          <a:p>
            <a:fld id="{2F3E8BDD-870E-4385-9805-042049F11124}"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26</a:t>
            </a:fld>
            <a:endParaRPr lang="en-US"/>
          </a:p>
        </p:txBody>
      </p:sp>
      <p:pic>
        <p:nvPicPr>
          <p:cNvPr id="7" name="Picture 6"/>
          <p:cNvPicPr>
            <a:picLocks noChangeAspect="1"/>
          </p:cNvPicPr>
          <p:nvPr/>
        </p:nvPicPr>
        <p:blipFill>
          <a:blip r:embed="rId2" cstate="print"/>
          <a:stretch>
            <a:fillRect/>
          </a:stretch>
        </p:blipFill>
        <p:spPr>
          <a:xfrm>
            <a:off x="1366967" y="3671248"/>
            <a:ext cx="2686417" cy="1037230"/>
          </a:xfrm>
          <a:prstGeom prst="rect">
            <a:avLst/>
          </a:prstGeom>
        </p:spPr>
      </p:pic>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008762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Quantifiers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smtClean="0">
                <a:solidFill>
                  <a:schemeClr val="tx1"/>
                </a:solidFill>
                <a:latin typeface="Arial Unicode MS" panose="020B0604020202020204" pitchFamily="34" charset="-128"/>
              </a:rPr>
              <a:t>1.  </a:t>
            </a:r>
            <a:r>
              <a:rPr lang="en-US" b="1" dirty="0">
                <a:solidFill>
                  <a:schemeClr val="tx1"/>
                </a:solidFill>
                <a:latin typeface="Arial Unicode MS" panose="020B0604020202020204" pitchFamily="34" charset="-128"/>
              </a:rPr>
              <a:t>Universal quantifier (</a:t>
            </a:r>
            <a:r>
              <a:rPr lang="en-US" b="1" dirty="0">
                <a:solidFill>
                  <a:schemeClr val="tx1"/>
                </a:solidFill>
                <a:latin typeface="Symbol" panose="05050102010706020507" pitchFamily="18" charset="2"/>
              </a:rPr>
              <a:t></a:t>
            </a:r>
            <a:r>
              <a:rPr lang="en-US" b="1" dirty="0">
                <a:solidFill>
                  <a:schemeClr val="tx1"/>
                </a:solidFill>
                <a:latin typeface="Arial Unicode MS" panose="020B0604020202020204" pitchFamily="34" charset="-128"/>
              </a:rPr>
              <a:t>)</a:t>
            </a:r>
          </a:p>
          <a:p>
            <a:r>
              <a:rPr lang="en-US" dirty="0">
                <a:solidFill>
                  <a:schemeClr val="tx1"/>
                </a:solidFill>
                <a:latin typeface="Arial Unicode MS" panose="020B0604020202020204" pitchFamily="34" charset="-128"/>
              </a:rPr>
              <a:t>• </a:t>
            </a:r>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means “for all” x</a:t>
            </a:r>
          </a:p>
          <a:p>
            <a:r>
              <a:rPr lang="en-US" dirty="0">
                <a:solidFill>
                  <a:schemeClr val="tx1"/>
                </a:solidFill>
                <a:latin typeface="Arial Unicode MS" panose="020B0604020202020204" pitchFamily="34" charset="-128"/>
              </a:rPr>
              <a:t>• It is used to represent phrase “ for all”.</a:t>
            </a:r>
          </a:p>
          <a:p>
            <a:r>
              <a:rPr lang="en-US" dirty="0">
                <a:solidFill>
                  <a:schemeClr val="tx1"/>
                </a:solidFill>
                <a:latin typeface="Arial Unicode MS" panose="020B0604020202020204" pitchFamily="34" charset="-128"/>
              </a:rPr>
              <a:t>• It says that something is true for all possible values of</a:t>
            </a:r>
          </a:p>
          <a:p>
            <a:r>
              <a:rPr lang="en-US" dirty="0">
                <a:solidFill>
                  <a:schemeClr val="tx1"/>
                </a:solidFill>
                <a:latin typeface="Arial Unicode MS" panose="020B0604020202020204" pitchFamily="34" charset="-128"/>
              </a:rPr>
              <a:t>a variable.</a:t>
            </a:r>
          </a:p>
          <a:p>
            <a:r>
              <a:rPr lang="en-US" dirty="0">
                <a:solidFill>
                  <a:schemeClr val="tx1"/>
                </a:solidFill>
                <a:latin typeface="Arial Unicode MS" panose="020B0604020202020204" pitchFamily="34" charset="-128"/>
              </a:rPr>
              <a:t>• Ex. “ John loves everyone”</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loves(John , x)</a:t>
            </a:r>
          </a:p>
          <a:p>
            <a:endParaRPr lang="en-US" dirty="0"/>
          </a:p>
        </p:txBody>
      </p:sp>
      <p:sp>
        <p:nvSpPr>
          <p:cNvPr id="4" name="Date Placeholder 3"/>
          <p:cNvSpPr>
            <a:spLocks noGrp="1"/>
          </p:cNvSpPr>
          <p:nvPr>
            <p:ph type="dt" sz="half" idx="10"/>
          </p:nvPr>
        </p:nvSpPr>
        <p:spPr/>
        <p:txBody>
          <a:bodyPr/>
          <a:lstStyle/>
          <a:p>
            <a:fld id="{90B7CB2E-7D8C-4183-BE69-5453E45087F9}"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27</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344432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57D89597-5A6D-4FD2-A1A3-40E45A7FDC62}"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28</a:t>
            </a:fld>
            <a:endParaRPr lang="en-US"/>
          </a:p>
        </p:txBody>
      </p:sp>
      <p:sp>
        <p:nvSpPr>
          <p:cNvPr id="7" name="Rectangle 6"/>
          <p:cNvSpPr/>
          <p:nvPr/>
        </p:nvSpPr>
        <p:spPr>
          <a:xfrm>
            <a:off x="1433015" y="2190200"/>
            <a:ext cx="7710985" cy="2862322"/>
          </a:xfrm>
          <a:prstGeom prst="rect">
            <a:avLst/>
          </a:prstGeom>
        </p:spPr>
        <p:txBody>
          <a:bodyPr wrap="square">
            <a:spAutoFit/>
          </a:bodyPr>
          <a:lstStyle/>
          <a:p>
            <a:r>
              <a:rPr lang="en-US" b="1" dirty="0" smtClean="0">
                <a:latin typeface="Arial Unicode MS" panose="020B0604020202020204" pitchFamily="34" charset="-128"/>
              </a:rPr>
              <a:t>2. Existential </a:t>
            </a:r>
            <a:r>
              <a:rPr lang="en-US" b="1" dirty="0">
                <a:latin typeface="Arial Unicode MS" panose="020B0604020202020204" pitchFamily="34" charset="-128"/>
              </a:rPr>
              <a:t>quantifier ( </a:t>
            </a:r>
            <a:r>
              <a:rPr lang="en-US" b="1" dirty="0">
                <a:latin typeface="Symbol" panose="05050102010706020507" pitchFamily="18" charset="2"/>
              </a:rPr>
              <a:t> </a:t>
            </a:r>
            <a:r>
              <a:rPr lang="en-US" b="1" dirty="0" smtClean="0">
                <a:latin typeface="Arial Unicode MS" panose="020B0604020202020204" pitchFamily="34" charset="-128"/>
              </a:rPr>
              <a:t>):</a:t>
            </a:r>
          </a:p>
          <a:p>
            <a:endParaRPr lang="en-US" b="1" dirty="0">
              <a:latin typeface="Arial Unicode MS" panose="020B0604020202020204" pitchFamily="34" charset="-128"/>
            </a:endParaRPr>
          </a:p>
          <a:p>
            <a:r>
              <a:rPr lang="en-US" dirty="0">
                <a:latin typeface="Arial Unicode MS" panose="020B0604020202020204" pitchFamily="34" charset="-128"/>
              </a:rPr>
              <a:t>• Used to represent the fact “ there exists some”</a:t>
            </a:r>
          </a:p>
          <a:p>
            <a:r>
              <a:rPr lang="en-US" dirty="0">
                <a:latin typeface="Arial Unicode MS" panose="020B0604020202020204" pitchFamily="34" charset="-128"/>
              </a:rPr>
              <a:t>• Ex:</a:t>
            </a:r>
          </a:p>
          <a:p>
            <a:r>
              <a:rPr lang="en-US" dirty="0">
                <a:latin typeface="Arial Unicode MS" panose="020B0604020202020204" pitchFamily="34" charset="-128"/>
              </a:rPr>
              <a:t>• “some people like reading and hence they gain good</a:t>
            </a:r>
          </a:p>
          <a:p>
            <a:r>
              <a:rPr lang="en-US" dirty="0">
                <a:latin typeface="Arial Unicode MS" panose="020B0604020202020204" pitchFamily="34" charset="-128"/>
              </a:rPr>
              <a:t>knowledge”</a:t>
            </a:r>
          </a:p>
          <a:p>
            <a:r>
              <a:rPr lang="en-US" dirty="0">
                <a:latin typeface="Symbol" panose="05050102010706020507" pitchFamily="18" charset="2"/>
              </a:rPr>
              <a:t> </a:t>
            </a:r>
            <a:r>
              <a:rPr lang="en-US" dirty="0">
                <a:latin typeface="Arial Unicode MS" panose="020B0604020202020204" pitchFamily="34" charset="-128"/>
              </a:rPr>
              <a:t>x: { [person(x) </a:t>
            </a:r>
            <a:r>
              <a:rPr lang="en-US" dirty="0">
                <a:latin typeface="Symbol" panose="05050102010706020507" pitchFamily="18" charset="2"/>
              </a:rPr>
              <a:t> </a:t>
            </a:r>
            <a:r>
              <a:rPr lang="en-US" dirty="0">
                <a:latin typeface="Arial Unicode MS" panose="020B0604020202020204" pitchFamily="34" charset="-128"/>
              </a:rPr>
              <a:t>like (x , reading)] </a:t>
            </a:r>
            <a:r>
              <a:rPr lang="en-US" dirty="0">
                <a:latin typeface="Wingdings" panose="05000000000000000000" pitchFamily="2" charset="2"/>
              </a:rPr>
              <a:t></a:t>
            </a:r>
            <a:r>
              <a:rPr lang="en-US" dirty="0">
                <a:latin typeface="Arial Unicode MS" panose="020B0604020202020204" pitchFamily="34" charset="-128"/>
              </a:rPr>
              <a:t>gain(x, knowledge) }</a:t>
            </a:r>
          </a:p>
          <a:p>
            <a:r>
              <a:rPr lang="en-US" dirty="0">
                <a:latin typeface="Arial" panose="020B0604020202020204" pitchFamily="34" charset="0"/>
              </a:rPr>
              <a:t>• </a:t>
            </a:r>
            <a:r>
              <a:rPr lang="en-US" dirty="0">
                <a:latin typeface="Arial Unicode MS" panose="020B0604020202020204" pitchFamily="34" charset="-128"/>
              </a:rPr>
              <a:t>“lord </a:t>
            </a:r>
            <a:r>
              <a:rPr lang="en-US" dirty="0" err="1">
                <a:latin typeface="Arial Unicode MS" panose="020B0604020202020204" pitchFamily="34" charset="-128"/>
              </a:rPr>
              <a:t>Haggins</a:t>
            </a:r>
            <a:r>
              <a:rPr lang="en-US" dirty="0">
                <a:latin typeface="Arial Unicode MS" panose="020B0604020202020204" pitchFamily="34" charset="-128"/>
              </a:rPr>
              <a:t> has a crown on his head”</a:t>
            </a:r>
          </a:p>
          <a:p>
            <a:r>
              <a:rPr lang="en-US" dirty="0">
                <a:latin typeface="Arial" panose="020B0604020202020204" pitchFamily="34" charset="0"/>
              </a:rPr>
              <a:t>• </a:t>
            </a:r>
            <a:r>
              <a:rPr lang="en-US" dirty="0">
                <a:latin typeface="Symbol" panose="05050102010706020507" pitchFamily="18" charset="2"/>
              </a:rPr>
              <a:t> </a:t>
            </a:r>
            <a:r>
              <a:rPr lang="en-US" dirty="0">
                <a:latin typeface="Arial Unicode MS" panose="020B0604020202020204" pitchFamily="34" charset="-128"/>
              </a:rPr>
              <a:t>x: crown(x) </a:t>
            </a:r>
            <a:r>
              <a:rPr lang="en-US" dirty="0">
                <a:latin typeface="Symbol" panose="05050102010706020507" pitchFamily="18" charset="2"/>
              </a:rPr>
              <a:t> </a:t>
            </a:r>
            <a:r>
              <a:rPr lang="en-US" dirty="0" err="1">
                <a:latin typeface="Arial Unicode MS" panose="020B0604020202020204" pitchFamily="34" charset="-128"/>
              </a:rPr>
              <a:t>onhead</a:t>
            </a:r>
            <a:r>
              <a:rPr lang="en-US" dirty="0">
                <a:latin typeface="Arial Unicode MS" panose="020B0604020202020204" pitchFamily="34" charset="-128"/>
              </a:rPr>
              <a:t> (x , </a:t>
            </a:r>
            <a:r>
              <a:rPr lang="en-US" dirty="0" err="1">
                <a:latin typeface="Arial Unicode MS" panose="020B0604020202020204" pitchFamily="34" charset="-128"/>
              </a:rPr>
              <a:t>Haggins</a:t>
            </a:r>
            <a:r>
              <a:rPr lang="en-US" dirty="0">
                <a:latin typeface="Arial Unicode MS" panose="020B0604020202020204" pitchFamily="34" charset="-128"/>
              </a:rPr>
              <a:t>)</a:t>
            </a:r>
          </a:p>
          <a:p>
            <a:endParaRPr lang="en-US" dirty="0"/>
          </a:p>
        </p:txBody>
      </p:sp>
      <p:pic>
        <p:nvPicPr>
          <p:cNvPr id="8" name="Picture 7"/>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465225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sz="2600" b="1" dirty="0" smtClean="0">
                <a:solidFill>
                  <a:schemeClr val="tx1"/>
                </a:solidFill>
                <a:latin typeface="Arial Unicode MS" panose="020B0604020202020204" pitchFamily="34" charset="-128"/>
              </a:rPr>
              <a:t>3. Nested </a:t>
            </a:r>
            <a:r>
              <a:rPr lang="en-US" sz="2600" b="1" dirty="0">
                <a:solidFill>
                  <a:schemeClr val="tx1"/>
                </a:solidFill>
                <a:latin typeface="Arial Unicode MS" panose="020B0604020202020204" pitchFamily="34" charset="-128"/>
              </a:rPr>
              <a:t>Quantifiers</a:t>
            </a:r>
          </a:p>
          <a:p>
            <a:r>
              <a:rPr lang="en-US" dirty="0">
                <a:solidFill>
                  <a:schemeClr val="tx1"/>
                </a:solidFill>
                <a:latin typeface="Arial Unicode MS" panose="020B0604020202020204" pitchFamily="34" charset="-128"/>
              </a:rPr>
              <a:t>• We can use both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and </a:t>
            </a:r>
            <a:r>
              <a:rPr lang="en-US" dirty="0">
                <a:solidFill>
                  <a:schemeClr val="tx1"/>
                </a:solidFill>
                <a:latin typeface="Symbol" panose="05050102010706020507" pitchFamily="18" charset="2"/>
              </a:rPr>
              <a:t> </a:t>
            </a:r>
            <a:r>
              <a:rPr lang="en-US" dirty="0" err="1">
                <a:solidFill>
                  <a:schemeClr val="tx1"/>
                </a:solidFill>
                <a:latin typeface="Arial Unicode MS" panose="020B0604020202020204" pitchFamily="34" charset="-128"/>
              </a:rPr>
              <a:t>seperately</a:t>
            </a:r>
            <a:endParaRPr lang="en-US" dirty="0">
              <a:solidFill>
                <a:schemeClr val="tx1"/>
              </a:solidFill>
              <a:latin typeface="Arial Unicode MS" panose="020B0604020202020204" pitchFamily="34" charset="-128"/>
            </a:endParaRPr>
          </a:p>
          <a:p>
            <a:r>
              <a:rPr lang="en-US" dirty="0">
                <a:solidFill>
                  <a:schemeClr val="tx1"/>
                </a:solidFill>
                <a:latin typeface="Arial Unicode MS" panose="020B0604020202020204" pitchFamily="34" charset="-128"/>
              </a:rPr>
              <a:t>• Ex: “ everybody loves somebody ”</a:t>
            </a:r>
          </a:p>
          <a:p>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x: </a:t>
            </a:r>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y: </a:t>
            </a:r>
            <a:r>
              <a:rPr lang="es-ES" dirty="0" err="1">
                <a:solidFill>
                  <a:schemeClr val="tx1"/>
                </a:solidFill>
                <a:latin typeface="Arial Unicode MS" panose="020B0604020202020204" pitchFamily="34" charset="-128"/>
              </a:rPr>
              <a:t>loves</a:t>
            </a:r>
            <a:r>
              <a:rPr lang="es-ES" dirty="0">
                <a:solidFill>
                  <a:schemeClr val="tx1"/>
                </a:solidFill>
                <a:latin typeface="Arial Unicode MS" panose="020B0604020202020204" pitchFamily="34" charset="-128"/>
              </a:rPr>
              <a:t> ( x , y)</a:t>
            </a:r>
          </a:p>
          <a:p>
            <a:r>
              <a:rPr lang="en-US" dirty="0">
                <a:solidFill>
                  <a:schemeClr val="tx1"/>
                </a:solidFill>
                <a:latin typeface="Arial Unicode MS" panose="020B0604020202020204" pitchFamily="34" charset="-128"/>
              </a:rPr>
              <a:t>• Connection between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and </a:t>
            </a:r>
            <a:r>
              <a:rPr lang="en-US" dirty="0">
                <a:solidFill>
                  <a:schemeClr val="tx1"/>
                </a:solidFill>
                <a:latin typeface="Symbol" panose="05050102010706020507" pitchFamily="18" charset="2"/>
              </a:rPr>
              <a:t></a:t>
            </a:r>
          </a:p>
          <a:p>
            <a:r>
              <a:rPr lang="en-US" dirty="0">
                <a:solidFill>
                  <a:schemeClr val="tx1"/>
                </a:solidFill>
                <a:latin typeface="Arial Unicode MS" panose="020B0604020202020204" pitchFamily="34" charset="-128"/>
              </a:rPr>
              <a:t>• “ everyone dislikes garlic”</a:t>
            </a:r>
          </a:p>
          <a:p>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x: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like ( x , garlic )</a:t>
            </a:r>
          </a:p>
          <a:p>
            <a:r>
              <a:rPr lang="en-US" dirty="0">
                <a:solidFill>
                  <a:schemeClr val="tx1"/>
                </a:solidFill>
                <a:latin typeface="Wingdings" panose="05000000000000000000" pitchFamily="2" charset="2"/>
              </a:rPr>
              <a:t> </a:t>
            </a:r>
            <a:r>
              <a:rPr lang="en-US" dirty="0">
                <a:solidFill>
                  <a:schemeClr val="tx1"/>
                </a:solidFill>
                <a:latin typeface="Arial Unicode MS" panose="020B0604020202020204" pitchFamily="34" charset="-128"/>
              </a:rPr>
              <a:t>This can be also said as:</a:t>
            </a:r>
          </a:p>
          <a:p>
            <a:r>
              <a:rPr lang="en-US" dirty="0">
                <a:solidFill>
                  <a:schemeClr val="tx1"/>
                </a:solidFill>
                <a:latin typeface="Arial Unicode MS" panose="020B0604020202020204" pitchFamily="34" charset="-128"/>
              </a:rPr>
              <a:t>“there does not exists someone who likes garlic”</a:t>
            </a:r>
          </a:p>
          <a:p>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x: like (x, garlic)</a:t>
            </a:r>
            <a:endParaRPr lang="en-US" dirty="0">
              <a:solidFill>
                <a:schemeClr val="tx1"/>
              </a:solidFill>
            </a:endParaRPr>
          </a:p>
        </p:txBody>
      </p:sp>
      <p:sp>
        <p:nvSpPr>
          <p:cNvPr id="4" name="Date Placeholder 3"/>
          <p:cNvSpPr>
            <a:spLocks noGrp="1"/>
          </p:cNvSpPr>
          <p:nvPr>
            <p:ph type="dt" sz="half" idx="10"/>
          </p:nvPr>
        </p:nvSpPr>
        <p:spPr/>
        <p:txBody>
          <a:bodyPr/>
          <a:lstStyle/>
          <a:p>
            <a:fld id="{90B0E620-244C-47BF-85A1-4326A5D98037}"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29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080722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286604"/>
            <a:ext cx="9377680" cy="96844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Syllabus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08150"/>
            <a:ext cx="10058400" cy="4643684"/>
          </a:xfrm>
        </p:spPr>
        <p:txBody>
          <a:bodyPr>
            <a:noAutofit/>
          </a:bodyPr>
          <a:lstStyle/>
          <a:p>
            <a:pPr algn="just"/>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rPr>
              <a:t>Knowledge </a:t>
            </a:r>
            <a:r>
              <a:rPr lang="en-US" sz="2400" b="1" dirty="0">
                <a:solidFill>
                  <a:schemeClr val="tx1"/>
                </a:solidFill>
                <a:latin typeface="Times New Roman" panose="02020603050405020304" pitchFamily="18" charset="0"/>
                <a:cs typeface="Times New Roman" panose="02020603050405020304" pitchFamily="18" charset="0"/>
              </a:rPr>
              <a:t>Representation and Planning</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Propositional logic and predicate logic, Knowledge Representation structure such as frame, Conceptual dependencies, Semantic networks and script, Resolution in predicate logic, Unification algorithm, Forward and Backward chaining, Logic Programming </a:t>
            </a:r>
          </a:p>
          <a:p>
            <a:pPr algn="just"/>
            <a:r>
              <a:rPr lang="en-IN" sz="2400" b="1" dirty="0">
                <a:solidFill>
                  <a:schemeClr val="tx1"/>
                </a:solidFill>
                <a:latin typeface="Times New Roman" panose="02020603050405020304" pitchFamily="18" charset="0"/>
                <a:cs typeface="Times New Roman" panose="02020603050405020304" pitchFamily="18" charset="0"/>
              </a:rPr>
              <a:t>Planning:</a:t>
            </a:r>
            <a:r>
              <a:rPr lang="en-IN" sz="2400" dirty="0">
                <a:solidFill>
                  <a:schemeClr val="tx1"/>
                </a:solidFill>
                <a:latin typeface="Times New Roman" panose="02020603050405020304" pitchFamily="18" charset="0"/>
                <a:cs typeface="Times New Roman" panose="02020603050405020304" pitchFamily="18" charset="0"/>
              </a:rPr>
              <a:t> Forward and Backward planning, Goal Stack Planning, Hierarchical Planning.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62000" y="6459784"/>
            <a:ext cx="2743200" cy="365125"/>
          </a:xfrm>
        </p:spPr>
        <p:txBody>
          <a:bodyPr/>
          <a:lstStyle/>
          <a:p>
            <a:fld id="{5D72A712-BD2E-42D5-BCA0-86821B4F1C34}" type="datetime1">
              <a:rPr lang="en-US" sz="1050" b="1" smtClean="0">
                <a:solidFill>
                  <a:schemeClr val="tx1"/>
                </a:solidFill>
                <a:latin typeface="Times New Roman" panose="02020603050405020304" pitchFamily="18" charset="0"/>
                <a:cs typeface="Times New Roman" panose="02020603050405020304" pitchFamily="18" charset="0"/>
              </a:rPr>
              <a:pPr/>
              <a:t>4/15/2021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Artificial Intelligence</a:t>
            </a:r>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55761" y="62693"/>
            <a:ext cx="1269598" cy="1200102"/>
          </a:xfrm>
          <a:prstGeom prst="rect">
            <a:avLst/>
          </a:prstGeom>
        </p:spPr>
      </p:pic>
    </p:spTree>
    <p:extLst>
      <p:ext uri="{BB962C8B-B14F-4D97-AF65-F5344CB8AC3E}">
        <p14:creationId xmlns:p14="http://schemas.microsoft.com/office/powerpoint/2010/main" val="3601796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lstStyle/>
          <a:p>
            <a:r>
              <a:rPr lang="en-US" dirty="0">
                <a:solidFill>
                  <a:schemeClr val="tx1"/>
                </a:solidFill>
                <a:latin typeface="Arial Unicode MS" panose="020B0604020202020204" pitchFamily="34" charset="-128"/>
              </a:rPr>
              <a:t>All Romans were either loyal to Caesar or hated him.</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Roman(x) </a:t>
            </a:r>
            <a:r>
              <a:rPr lang="en-US" dirty="0">
                <a:solidFill>
                  <a:schemeClr val="tx1"/>
                </a:solidFill>
                <a:latin typeface="Symbol" panose="05050102010706020507" pitchFamily="18" charset="2"/>
              </a:rPr>
              <a:t> </a:t>
            </a:r>
            <a:r>
              <a:rPr lang="en-US" dirty="0" err="1">
                <a:solidFill>
                  <a:schemeClr val="tx1"/>
                </a:solidFill>
                <a:latin typeface="Arial Unicode MS" panose="020B0604020202020204" pitchFamily="34" charset="-128"/>
              </a:rPr>
              <a:t>loyalto</a:t>
            </a:r>
            <a:r>
              <a:rPr lang="en-US" dirty="0">
                <a:solidFill>
                  <a:schemeClr val="tx1"/>
                </a:solidFill>
                <a:latin typeface="Arial Unicode MS" panose="020B0604020202020204" pitchFamily="34" charset="-128"/>
              </a:rPr>
              <a:t> (x, Caesar)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hate(x, Caesar)</a:t>
            </a:r>
          </a:p>
          <a:p>
            <a:r>
              <a:rPr lang="en-US" dirty="0">
                <a:solidFill>
                  <a:schemeClr val="tx1"/>
                </a:solidFill>
                <a:latin typeface="Arial Unicode MS" panose="020B0604020202020204" pitchFamily="34" charset="-128"/>
              </a:rPr>
              <a:t>4. Every one is loyal to someone.</a:t>
            </a:r>
          </a:p>
          <a:p>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x: </a:t>
            </a:r>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y: </a:t>
            </a:r>
            <a:r>
              <a:rPr lang="es-ES" dirty="0" err="1">
                <a:solidFill>
                  <a:schemeClr val="tx1"/>
                </a:solidFill>
                <a:latin typeface="Arial Unicode MS" panose="020B0604020202020204" pitchFamily="34" charset="-128"/>
              </a:rPr>
              <a:t>loyalto</a:t>
            </a:r>
            <a:r>
              <a:rPr lang="es-ES" dirty="0">
                <a:solidFill>
                  <a:schemeClr val="tx1"/>
                </a:solidFill>
                <a:latin typeface="Arial Unicode MS" panose="020B0604020202020204" pitchFamily="34" charset="-128"/>
              </a:rPr>
              <a:t>(x, y) </a:t>
            </a:r>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y: </a:t>
            </a:r>
            <a:r>
              <a:rPr lang="es-ES" dirty="0">
                <a:solidFill>
                  <a:schemeClr val="tx1"/>
                </a:solidFill>
                <a:latin typeface="Symbol" panose="05050102010706020507" pitchFamily="18" charset="2"/>
              </a:rPr>
              <a:t></a:t>
            </a:r>
            <a:r>
              <a:rPr lang="es-ES" dirty="0">
                <a:solidFill>
                  <a:schemeClr val="tx1"/>
                </a:solidFill>
                <a:latin typeface="Arial Unicode MS" panose="020B0604020202020204" pitchFamily="34" charset="-128"/>
              </a:rPr>
              <a:t>x: </a:t>
            </a:r>
            <a:r>
              <a:rPr lang="es-ES" dirty="0" err="1">
                <a:solidFill>
                  <a:schemeClr val="tx1"/>
                </a:solidFill>
                <a:latin typeface="Arial Unicode MS" panose="020B0604020202020204" pitchFamily="34" charset="-128"/>
              </a:rPr>
              <a:t>loyalto</a:t>
            </a:r>
            <a:r>
              <a:rPr lang="es-ES" dirty="0">
                <a:solidFill>
                  <a:schemeClr val="tx1"/>
                </a:solidFill>
                <a:latin typeface="Arial Unicode MS" panose="020B0604020202020204" pitchFamily="34" charset="-128"/>
              </a:rPr>
              <a:t>(x, y)</a:t>
            </a:r>
          </a:p>
          <a:p>
            <a:r>
              <a:rPr lang="en-US" dirty="0">
                <a:solidFill>
                  <a:schemeClr val="tx1"/>
                </a:solidFill>
                <a:latin typeface="Arial Unicode MS" panose="020B0604020202020204" pitchFamily="34" charset="-128"/>
              </a:rPr>
              <a:t>5. People only try to assassinate rulers they are not loyal to.</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a:t>
            </a:r>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y: person(x)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ruler(y) </a:t>
            </a:r>
            <a:r>
              <a:rPr lang="en-US" dirty="0">
                <a:solidFill>
                  <a:schemeClr val="tx1"/>
                </a:solidFill>
                <a:latin typeface="Symbol" panose="05050102010706020507" pitchFamily="18" charset="2"/>
              </a:rPr>
              <a:t> </a:t>
            </a:r>
            <a:r>
              <a:rPr lang="en-US" dirty="0" err="1">
                <a:solidFill>
                  <a:schemeClr val="tx1"/>
                </a:solidFill>
                <a:latin typeface="Arial Unicode MS" panose="020B0604020202020204" pitchFamily="34" charset="-128"/>
              </a:rPr>
              <a:t>tryassassinate</a:t>
            </a:r>
            <a:r>
              <a:rPr lang="en-US" dirty="0">
                <a:solidFill>
                  <a:schemeClr val="tx1"/>
                </a:solidFill>
                <a:latin typeface="Arial Unicode MS" panose="020B0604020202020204" pitchFamily="34" charset="-128"/>
              </a:rPr>
              <a:t>(x, y)</a:t>
            </a:r>
          </a:p>
          <a:p>
            <a:r>
              <a:rPr lang="en-US" dirty="0">
                <a:solidFill>
                  <a:schemeClr val="tx1"/>
                </a:solidFill>
                <a:latin typeface="Symbol" panose="05050102010706020507" pitchFamily="18" charset="2"/>
              </a:rPr>
              <a:t> </a:t>
            </a:r>
            <a:r>
              <a:rPr lang="en-US" dirty="0" err="1">
                <a:solidFill>
                  <a:schemeClr val="tx1"/>
                </a:solidFill>
                <a:latin typeface="Arial Unicode MS" panose="020B0604020202020204" pitchFamily="34" charset="-128"/>
              </a:rPr>
              <a:t>loyalto</a:t>
            </a:r>
            <a:r>
              <a:rPr lang="en-US" dirty="0">
                <a:solidFill>
                  <a:schemeClr val="tx1"/>
                </a:solidFill>
                <a:latin typeface="Arial Unicode MS" panose="020B0604020202020204" pitchFamily="34" charset="-128"/>
              </a:rPr>
              <a:t>(x, y)</a:t>
            </a:r>
          </a:p>
          <a:p>
            <a:endParaRPr lang="en-US" dirty="0"/>
          </a:p>
        </p:txBody>
      </p:sp>
      <p:sp>
        <p:nvSpPr>
          <p:cNvPr id="4" name="Date Placeholder 3"/>
          <p:cNvSpPr>
            <a:spLocks noGrp="1"/>
          </p:cNvSpPr>
          <p:nvPr>
            <p:ph type="dt" sz="half" idx="10"/>
          </p:nvPr>
        </p:nvSpPr>
        <p:spPr/>
        <p:txBody>
          <a:bodyPr/>
          <a:lstStyle/>
          <a:p>
            <a:fld id="{535A435A-BB55-4CCC-AA58-D405C0A8ACE3}"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30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85292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15B80A-474B-4798-9D3D-5967BC810602}" type="slidenum">
              <a:rPr lang="en-US"/>
              <a:pPr/>
              <a:t>31</a:t>
            </a:fld>
            <a:endParaRPr lang="en-US"/>
          </a:p>
        </p:txBody>
      </p:sp>
      <p:sp>
        <p:nvSpPr>
          <p:cNvPr id="513026" name="Rectangle 2"/>
          <p:cNvSpPr>
            <a:spLocks noGrp="1" noChangeArrowheads="1"/>
          </p:cNvSpPr>
          <p:nvPr>
            <p:ph type="title"/>
          </p:nvPr>
        </p:nvSpPr>
        <p:spPr>
          <a:xfrm>
            <a:off x="3414215" y="1432655"/>
            <a:ext cx="8229600" cy="334962"/>
          </a:xfrm>
        </p:spPr>
        <p:txBody>
          <a:bodyPr>
            <a:normAutofit fontScale="90000"/>
          </a:bodyPr>
          <a:lstStyle/>
          <a:p>
            <a:r>
              <a:rPr lang="en-US" sz="4400" b="1" dirty="0">
                <a:solidFill>
                  <a:schemeClr val="tx1"/>
                </a:solidFill>
              </a:rPr>
              <a:t>Inference Methods</a:t>
            </a:r>
            <a:r>
              <a:rPr lang="en-US" dirty="0">
                <a:solidFill>
                  <a:srgbClr val="C00000"/>
                </a:solidFill>
              </a:rPr>
              <a:t/>
            </a:r>
            <a:br>
              <a:rPr lang="en-US" dirty="0">
                <a:solidFill>
                  <a:srgbClr val="C00000"/>
                </a:solidFill>
              </a:rPr>
            </a:br>
            <a:endParaRPr lang="en-US" dirty="0">
              <a:solidFill>
                <a:srgbClr val="C00000"/>
              </a:solidFill>
            </a:endParaRPr>
          </a:p>
        </p:txBody>
      </p:sp>
      <p:sp>
        <p:nvSpPr>
          <p:cNvPr id="513027" name="Rectangle 3"/>
          <p:cNvSpPr>
            <a:spLocks noGrp="1" noChangeArrowheads="1"/>
          </p:cNvSpPr>
          <p:nvPr>
            <p:ph type="body" idx="1"/>
          </p:nvPr>
        </p:nvSpPr>
        <p:spPr>
          <a:xfrm>
            <a:off x="1981200" y="990601"/>
            <a:ext cx="8229600" cy="5135563"/>
          </a:xfrm>
        </p:spPr>
        <p:txBody>
          <a:bodyPr>
            <a:normAutofit/>
          </a:bodyPr>
          <a:lstStyle/>
          <a:p>
            <a:pPr>
              <a:lnSpc>
                <a:spcPct val="90000"/>
              </a:lnSpc>
              <a:buFont typeface="Arial" panose="020B0604020202020204" pitchFamily="34" charset="0"/>
              <a:buChar char="•"/>
            </a:pPr>
            <a:endParaRPr lang="en-US" sz="2400" dirty="0" smtClean="0">
              <a:solidFill>
                <a:schemeClr val="tx1"/>
              </a:solidFill>
            </a:endParaRPr>
          </a:p>
          <a:p>
            <a:pPr>
              <a:lnSpc>
                <a:spcPct val="90000"/>
              </a:lnSpc>
              <a:buFont typeface="Arial" panose="020B0604020202020204" pitchFamily="34" charset="0"/>
              <a:buChar char="•"/>
            </a:pPr>
            <a:endParaRPr lang="en-US" sz="2400" dirty="0">
              <a:solidFill>
                <a:schemeClr val="tx1"/>
              </a:solidFill>
            </a:endParaRPr>
          </a:p>
          <a:p>
            <a:pPr>
              <a:lnSpc>
                <a:spcPct val="90000"/>
              </a:lnSpc>
              <a:buFont typeface="Arial" panose="020B0604020202020204" pitchFamily="34" charset="0"/>
              <a:buChar char="•"/>
            </a:pPr>
            <a:r>
              <a:rPr lang="en-US" sz="2400" dirty="0" smtClean="0">
                <a:solidFill>
                  <a:schemeClr val="tx1"/>
                </a:solidFill>
              </a:rPr>
              <a:t> Unification </a:t>
            </a:r>
            <a:r>
              <a:rPr lang="en-US" sz="2400" dirty="0">
                <a:solidFill>
                  <a:schemeClr val="tx1"/>
                </a:solidFill>
              </a:rPr>
              <a:t>(prerequisite)</a:t>
            </a:r>
          </a:p>
          <a:p>
            <a:pPr>
              <a:lnSpc>
                <a:spcPct val="90000"/>
              </a:lnSpc>
              <a:buFont typeface="Arial" panose="020B0604020202020204" pitchFamily="34" charset="0"/>
              <a:buChar char="•"/>
            </a:pPr>
            <a:r>
              <a:rPr lang="en-US" sz="2400" dirty="0" smtClean="0">
                <a:solidFill>
                  <a:schemeClr val="tx1"/>
                </a:solidFill>
              </a:rPr>
              <a:t> Forward </a:t>
            </a:r>
            <a:r>
              <a:rPr lang="en-US" sz="2400" dirty="0">
                <a:solidFill>
                  <a:schemeClr val="tx1"/>
                </a:solidFill>
              </a:rPr>
              <a:t>Chaining</a:t>
            </a:r>
          </a:p>
          <a:p>
            <a:pPr>
              <a:lnSpc>
                <a:spcPct val="90000"/>
              </a:lnSpc>
              <a:buFont typeface="Arial" panose="020B0604020202020204" pitchFamily="34" charset="0"/>
              <a:buChar char="•"/>
            </a:pPr>
            <a:r>
              <a:rPr lang="en-US" sz="2400" dirty="0" smtClean="0">
                <a:solidFill>
                  <a:schemeClr val="tx1"/>
                </a:solidFill>
              </a:rPr>
              <a:t> Backward Chaining</a:t>
            </a:r>
          </a:p>
          <a:p>
            <a:pPr>
              <a:lnSpc>
                <a:spcPct val="90000"/>
              </a:lnSpc>
              <a:buFont typeface="Arial" panose="020B0604020202020204" pitchFamily="34" charset="0"/>
              <a:buChar char="•"/>
            </a:pPr>
            <a:r>
              <a:rPr lang="en-US" sz="2400" dirty="0" smtClean="0">
                <a:solidFill>
                  <a:schemeClr val="tx1"/>
                </a:solidFill>
              </a:rPr>
              <a:t> Logic </a:t>
            </a:r>
            <a:r>
              <a:rPr lang="en-US" sz="2400" dirty="0">
                <a:solidFill>
                  <a:schemeClr val="tx1"/>
                </a:solidFill>
              </a:rPr>
              <a:t>Programming (Prolog)</a:t>
            </a:r>
          </a:p>
          <a:p>
            <a:pPr>
              <a:lnSpc>
                <a:spcPct val="90000"/>
              </a:lnSpc>
              <a:buFont typeface="Arial" panose="020B0604020202020204" pitchFamily="34" charset="0"/>
              <a:buChar char="•"/>
            </a:pPr>
            <a:r>
              <a:rPr lang="en-US" sz="2400" dirty="0" smtClean="0">
                <a:solidFill>
                  <a:schemeClr val="tx1"/>
                </a:solidFill>
              </a:rPr>
              <a:t> Resolution</a:t>
            </a:r>
            <a:endParaRPr lang="en-US" sz="2400" dirty="0">
              <a:solidFill>
                <a:schemeClr val="tx1"/>
              </a:solidFill>
            </a:endParaRPr>
          </a:p>
          <a:p>
            <a:pPr lvl="1">
              <a:lnSpc>
                <a:spcPct val="90000"/>
              </a:lnSpc>
              <a:buFont typeface="Arial" panose="020B0604020202020204" pitchFamily="34" charset="0"/>
              <a:buChar char="•"/>
            </a:pPr>
            <a:r>
              <a:rPr lang="en-US" sz="2400" dirty="0">
                <a:solidFill>
                  <a:schemeClr val="tx1"/>
                </a:solidFill>
              </a:rPr>
              <a:t>Transform to CNF (Chomsky normal form )</a:t>
            </a:r>
          </a:p>
          <a:p>
            <a:pPr lvl="1">
              <a:lnSpc>
                <a:spcPct val="90000"/>
              </a:lnSpc>
              <a:buFont typeface="Arial" panose="020B0604020202020204" pitchFamily="34" charset="0"/>
              <a:buChar char="•"/>
            </a:pPr>
            <a:r>
              <a:rPr lang="en-US" sz="2400" dirty="0">
                <a:solidFill>
                  <a:schemeClr val="tx1"/>
                </a:solidFill>
              </a:rPr>
              <a:t>Generalization of Prop. Logic resolution</a:t>
            </a:r>
          </a:p>
        </p:txBody>
      </p:sp>
      <p:sp>
        <p:nvSpPr>
          <p:cNvPr id="2" name="Date Placeholder 1"/>
          <p:cNvSpPr>
            <a:spLocks noGrp="1"/>
          </p:cNvSpPr>
          <p:nvPr>
            <p:ph type="dt" sz="half" idx="10"/>
          </p:nvPr>
        </p:nvSpPr>
        <p:spPr/>
        <p:txBody>
          <a:bodyPr/>
          <a:lstStyle/>
          <a:p>
            <a:fld id="{172B81A1-0B7A-4BBA-A758-311DD84A6B58}"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975831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47DB37-F0E0-4CA7-9EF7-78DBCB947B45}" type="slidenum">
              <a:rPr lang="en-US"/>
              <a:pPr/>
              <a:t>32</a:t>
            </a:fld>
            <a:endParaRPr lang="en-US"/>
          </a:p>
        </p:txBody>
      </p:sp>
      <p:sp>
        <p:nvSpPr>
          <p:cNvPr id="462850" name="Rectangle 2"/>
          <p:cNvSpPr>
            <a:spLocks noGrp="1" noChangeArrowheads="1"/>
          </p:cNvSpPr>
          <p:nvPr>
            <p:ph type="title"/>
          </p:nvPr>
        </p:nvSpPr>
        <p:spPr/>
        <p:txBody>
          <a:bodyPr>
            <a:normAutofit/>
          </a:bodyPr>
          <a:lstStyle/>
          <a:p>
            <a:pPr algn="ctr"/>
            <a:r>
              <a:rPr lang="en-US" sz="3400" b="1" dirty="0">
                <a:solidFill>
                  <a:schemeClr val="tx1"/>
                </a:solidFill>
              </a:rPr>
              <a:t>Forward Chaining</a:t>
            </a:r>
          </a:p>
        </p:txBody>
      </p:sp>
      <p:sp>
        <p:nvSpPr>
          <p:cNvPr id="462851" name="Rectangle 3"/>
          <p:cNvSpPr>
            <a:spLocks noGrp="1" noChangeArrowheads="1"/>
          </p:cNvSpPr>
          <p:nvPr>
            <p:ph type="body" idx="1"/>
          </p:nvPr>
        </p:nvSpPr>
        <p:spPr>
          <a:xfrm>
            <a:off x="1097280" y="1845734"/>
            <a:ext cx="10058400" cy="4309346"/>
          </a:xfrm>
        </p:spPr>
        <p:txBody>
          <a:bodyPr>
            <a:normAutofit fontScale="92500" lnSpcReduction="20000"/>
          </a:bodyPr>
          <a:lstStyle/>
          <a:p>
            <a:pPr>
              <a:buFont typeface="Arial" panose="020B0604020202020204" pitchFamily="34" charset="0"/>
              <a:buChar char="•"/>
            </a:pPr>
            <a:r>
              <a:rPr lang="en-US" sz="2800" dirty="0" smtClean="0">
                <a:solidFill>
                  <a:schemeClr val="tx1"/>
                </a:solidFill>
              </a:rPr>
              <a:t> Forward </a:t>
            </a:r>
            <a:r>
              <a:rPr lang="en-US" sz="2800" dirty="0">
                <a:solidFill>
                  <a:schemeClr val="tx1"/>
                </a:solidFill>
              </a:rPr>
              <a:t>Chaining</a:t>
            </a:r>
          </a:p>
          <a:p>
            <a:pPr lvl="1"/>
            <a:r>
              <a:rPr lang="en-US" sz="2800" dirty="0">
                <a:solidFill>
                  <a:schemeClr val="tx1"/>
                </a:solidFill>
              </a:rPr>
              <a:t>Start with atomic sentences in the KB and apply Modus Ponens in the forward direction, adding new atomic sentences, until no further inferences can be made</a:t>
            </a:r>
            <a:r>
              <a:rPr lang="en-US" sz="2800" dirty="0" smtClean="0">
                <a:solidFill>
                  <a:schemeClr val="tx1"/>
                </a:solidFill>
              </a:rPr>
              <a:t>.</a:t>
            </a:r>
          </a:p>
          <a:p>
            <a:pPr lvl="1"/>
            <a:r>
              <a:rPr lang="en-US" sz="2800" i="1" dirty="0" smtClean="0">
                <a:solidFill>
                  <a:schemeClr val="tx1"/>
                </a:solidFill>
              </a:rPr>
              <a:t>P</a:t>
            </a:r>
            <a:r>
              <a:rPr lang="en-US" sz="2800" dirty="0" smtClean="0">
                <a:solidFill>
                  <a:schemeClr val="tx1"/>
                </a:solidFill>
              </a:rPr>
              <a:t> </a:t>
            </a:r>
            <a:r>
              <a:rPr lang="en-US" sz="2800" u="sng" dirty="0" smtClean="0">
                <a:solidFill>
                  <a:schemeClr val="tx1"/>
                </a:solidFill>
                <a:hlinkClick r:id="rId3" tooltip="Material conditional"/>
              </a:rPr>
              <a:t>implies</a:t>
            </a:r>
            <a:r>
              <a:rPr lang="en-US" sz="2800" dirty="0" smtClean="0">
                <a:solidFill>
                  <a:schemeClr val="tx1"/>
                </a:solidFill>
              </a:rPr>
              <a:t> </a:t>
            </a:r>
            <a:r>
              <a:rPr lang="en-US" sz="2800" i="1" dirty="0" smtClean="0">
                <a:solidFill>
                  <a:schemeClr val="tx1"/>
                </a:solidFill>
              </a:rPr>
              <a:t>Q</a:t>
            </a:r>
            <a:r>
              <a:rPr lang="en-US" sz="2800" dirty="0" smtClean="0">
                <a:solidFill>
                  <a:schemeClr val="tx1"/>
                </a:solidFill>
              </a:rPr>
              <a:t> and </a:t>
            </a:r>
            <a:r>
              <a:rPr lang="en-US" sz="2800" i="1" dirty="0" smtClean="0">
                <a:solidFill>
                  <a:schemeClr val="tx1"/>
                </a:solidFill>
              </a:rPr>
              <a:t>P</a:t>
            </a:r>
            <a:r>
              <a:rPr lang="en-US" sz="2800" dirty="0" smtClean="0">
                <a:solidFill>
                  <a:schemeClr val="tx1"/>
                </a:solidFill>
              </a:rPr>
              <a:t> is asserted to be true, so therefore </a:t>
            </a:r>
            <a:r>
              <a:rPr lang="en-US" sz="2800" i="1" dirty="0" smtClean="0">
                <a:solidFill>
                  <a:schemeClr val="tx1"/>
                </a:solidFill>
              </a:rPr>
              <a:t>Q</a:t>
            </a:r>
            <a:r>
              <a:rPr lang="en-US" sz="2800" dirty="0" smtClean="0">
                <a:solidFill>
                  <a:schemeClr val="tx1"/>
                </a:solidFill>
              </a:rPr>
              <a:t> must be true</a:t>
            </a:r>
          </a:p>
          <a:p>
            <a:pPr>
              <a:buFont typeface="Arial" panose="020B0604020202020204" pitchFamily="34" charset="0"/>
              <a:buChar char="•"/>
            </a:pPr>
            <a:r>
              <a:rPr lang="en-US" sz="2800" dirty="0" smtClean="0">
                <a:solidFill>
                  <a:schemeClr val="tx1"/>
                </a:solidFill>
              </a:rPr>
              <a:t>Given a new fact, generate all consequences</a:t>
            </a:r>
          </a:p>
          <a:p>
            <a:pPr>
              <a:buFont typeface="Arial" panose="020B0604020202020204" pitchFamily="34" charset="0"/>
              <a:buChar char="•"/>
            </a:pPr>
            <a:r>
              <a:rPr lang="en-US" sz="2800" dirty="0" smtClean="0">
                <a:solidFill>
                  <a:schemeClr val="tx1"/>
                </a:solidFill>
              </a:rPr>
              <a:t>Assumes all rules are of the form</a:t>
            </a:r>
          </a:p>
          <a:p>
            <a:pPr>
              <a:buFont typeface="Arial" panose="020B0604020202020204" pitchFamily="34" charset="0"/>
              <a:buChar char="•"/>
            </a:pPr>
            <a:r>
              <a:rPr lang="en-US" sz="2800" dirty="0" smtClean="0">
                <a:solidFill>
                  <a:schemeClr val="tx1"/>
                </a:solidFill>
              </a:rPr>
              <a:t>Each rule &amp; binding generates a new fact</a:t>
            </a:r>
          </a:p>
          <a:p>
            <a:pPr>
              <a:buFont typeface="Arial" panose="020B0604020202020204" pitchFamily="34" charset="0"/>
              <a:buChar char="•"/>
            </a:pPr>
            <a:r>
              <a:rPr lang="en-US" sz="2800" dirty="0" smtClean="0">
                <a:solidFill>
                  <a:schemeClr val="tx1"/>
                </a:solidFill>
              </a:rPr>
              <a:t>This new fact will “trigger” other rules</a:t>
            </a:r>
          </a:p>
          <a:p>
            <a:pPr>
              <a:buFont typeface="Arial" panose="020B0604020202020204" pitchFamily="34" charset="0"/>
              <a:buChar char="•"/>
            </a:pPr>
            <a:r>
              <a:rPr lang="en-US" sz="2800" dirty="0" smtClean="0">
                <a:solidFill>
                  <a:schemeClr val="tx1"/>
                </a:solidFill>
              </a:rPr>
              <a:t>Keep going until the desired fact is generated</a:t>
            </a:r>
          </a:p>
          <a:p>
            <a:pPr lvl="1"/>
            <a:endParaRPr lang="en-US" sz="2400" dirty="0">
              <a:solidFill>
                <a:schemeClr val="tx1"/>
              </a:solidFill>
            </a:endParaRPr>
          </a:p>
        </p:txBody>
      </p:sp>
      <p:sp>
        <p:nvSpPr>
          <p:cNvPr id="2" name="Date Placeholder 1"/>
          <p:cNvSpPr>
            <a:spLocks noGrp="1"/>
          </p:cNvSpPr>
          <p:nvPr>
            <p:ph type="dt" sz="half" idx="10"/>
          </p:nvPr>
        </p:nvSpPr>
        <p:spPr/>
        <p:txBody>
          <a:bodyPr/>
          <a:lstStyle/>
          <a:p>
            <a:fld id="{259010B1-532B-4C67-8501-0EC78B3D50B5}"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4"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105934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F781D32-9A13-4DC2-9488-F32561C92830}" type="slidenum">
              <a:rPr lang="en-US"/>
              <a:pPr/>
              <a:t>33</a:t>
            </a:fld>
            <a:endParaRPr lang="en-US"/>
          </a:p>
        </p:txBody>
      </p:sp>
      <p:sp>
        <p:nvSpPr>
          <p:cNvPr id="461826" name="Rectangle 2"/>
          <p:cNvSpPr>
            <a:spLocks noGrp="1" noChangeArrowheads="1"/>
          </p:cNvSpPr>
          <p:nvPr>
            <p:ph type="title"/>
          </p:nvPr>
        </p:nvSpPr>
        <p:spPr/>
        <p:txBody>
          <a:bodyPr>
            <a:normAutofit/>
          </a:bodyPr>
          <a:lstStyle/>
          <a:p>
            <a:pPr algn="ctr"/>
            <a:r>
              <a:rPr lang="en-US" sz="4000" b="1" dirty="0" smtClean="0">
                <a:solidFill>
                  <a:schemeClr val="tx1"/>
                </a:solidFill>
              </a:rPr>
              <a:t>Example </a:t>
            </a:r>
            <a:r>
              <a:rPr lang="en-US" sz="4000" b="1" dirty="0">
                <a:solidFill>
                  <a:schemeClr val="tx1"/>
                </a:solidFill>
              </a:rPr>
              <a:t>Knowledge Base</a:t>
            </a:r>
          </a:p>
        </p:txBody>
      </p:sp>
      <p:sp>
        <p:nvSpPr>
          <p:cNvPr id="461827" name="Rectangle 3"/>
          <p:cNvSpPr>
            <a:spLocks noGrp="1" noChangeArrowheads="1"/>
          </p:cNvSpPr>
          <p:nvPr>
            <p:ph type="body" idx="1"/>
          </p:nvPr>
        </p:nvSpPr>
        <p:spPr/>
        <p:txBody>
          <a:bodyPr/>
          <a:lstStyle/>
          <a:p>
            <a:r>
              <a:rPr lang="en-US" sz="2400" dirty="0">
                <a:solidFill>
                  <a:schemeClr val="tx1"/>
                </a:solidFill>
              </a:rPr>
              <a:t>The law says that it is a crime for an American to sell weapons to hostile nations.  The country </a:t>
            </a:r>
            <a:r>
              <a:rPr lang="en-US" sz="2400" dirty="0" err="1">
                <a:solidFill>
                  <a:schemeClr val="tx1"/>
                </a:solidFill>
              </a:rPr>
              <a:t>Nono</a:t>
            </a:r>
            <a:r>
              <a:rPr lang="en-US" sz="2400" dirty="0">
                <a:solidFill>
                  <a:schemeClr val="tx1"/>
                </a:solidFill>
              </a:rPr>
              <a:t>, an enemy America, has some missiles, and all of its missiles were sold to it by Col. West, who is an American.</a:t>
            </a:r>
          </a:p>
          <a:p>
            <a:endParaRPr lang="en-US" sz="2400" dirty="0">
              <a:solidFill>
                <a:schemeClr val="tx1"/>
              </a:solidFill>
            </a:endParaRPr>
          </a:p>
          <a:p>
            <a:r>
              <a:rPr lang="en-US" sz="2400" dirty="0">
                <a:solidFill>
                  <a:schemeClr val="tx1"/>
                </a:solidFill>
              </a:rPr>
              <a:t>Prove that Col. West is a criminal.</a:t>
            </a:r>
          </a:p>
        </p:txBody>
      </p:sp>
      <p:sp>
        <p:nvSpPr>
          <p:cNvPr id="2" name="Date Placeholder 1"/>
          <p:cNvSpPr>
            <a:spLocks noGrp="1"/>
          </p:cNvSpPr>
          <p:nvPr>
            <p:ph type="dt" sz="half" idx="10"/>
          </p:nvPr>
        </p:nvSpPr>
        <p:spPr/>
        <p:txBody>
          <a:bodyPr/>
          <a:lstStyle/>
          <a:p>
            <a:fld id="{0704FBAE-4327-411F-BDB0-CBB900B1180B}" type="datetime1">
              <a:rPr lang="en-US" smtClean="0"/>
              <a:pPr/>
              <a:t>4/15/2021</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21761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5890CE-E3E7-435A-913B-02E2B9329359}" type="slidenum">
              <a:rPr lang="en-US"/>
              <a:pPr/>
              <a:t>34</a:t>
            </a:fld>
            <a:endParaRPr lang="en-US"/>
          </a:p>
        </p:txBody>
      </p:sp>
      <p:sp>
        <p:nvSpPr>
          <p:cNvPr id="459778" name="Rectangle 2"/>
          <p:cNvSpPr>
            <a:spLocks noGrp="1" noChangeArrowheads="1"/>
          </p:cNvSpPr>
          <p:nvPr>
            <p:ph type="title"/>
          </p:nvPr>
        </p:nvSpPr>
        <p:spPr/>
        <p:txBody>
          <a:bodyPr>
            <a:normAutofit/>
          </a:bodyPr>
          <a:lstStyle/>
          <a:p>
            <a:pPr algn="ctr"/>
            <a:r>
              <a:rPr lang="en-US" sz="4000" b="1" dirty="0" smtClean="0">
                <a:solidFill>
                  <a:schemeClr val="tx1"/>
                </a:solidFill>
              </a:rPr>
              <a:t>Example </a:t>
            </a:r>
            <a:r>
              <a:rPr lang="en-US" sz="4000" b="1" dirty="0">
                <a:solidFill>
                  <a:schemeClr val="tx1"/>
                </a:solidFill>
              </a:rPr>
              <a:t>Knowledge Base</a:t>
            </a:r>
          </a:p>
        </p:txBody>
      </p:sp>
      <p:sp>
        <p:nvSpPr>
          <p:cNvPr id="459779" name="Rectangle 3"/>
          <p:cNvSpPr>
            <a:spLocks noGrp="1" noChangeArrowheads="1"/>
          </p:cNvSpPr>
          <p:nvPr>
            <p:ph type="body" idx="1"/>
          </p:nvPr>
        </p:nvSpPr>
        <p:spPr/>
        <p:txBody>
          <a:bodyPr>
            <a:noAutofit/>
          </a:bodyPr>
          <a:lstStyle/>
          <a:p>
            <a:pPr>
              <a:lnSpc>
                <a:spcPct val="80000"/>
              </a:lnSpc>
              <a:buFont typeface="Arial" panose="020B0604020202020204" pitchFamily="34" charset="0"/>
              <a:buChar char="•"/>
            </a:pPr>
            <a:r>
              <a:rPr lang="en-US" sz="2800" dirty="0" smtClean="0">
                <a:solidFill>
                  <a:schemeClr val="tx1"/>
                </a:solidFill>
              </a:rPr>
              <a:t> It </a:t>
            </a:r>
            <a:r>
              <a:rPr lang="en-US" sz="2800" dirty="0">
                <a:solidFill>
                  <a:schemeClr val="tx1"/>
                </a:solidFill>
              </a:rPr>
              <a:t>is a crime for an American to sell weapons to hostile nations</a:t>
            </a:r>
          </a:p>
          <a:p>
            <a:pPr lvl="1">
              <a:lnSpc>
                <a:spcPct val="80000"/>
              </a:lnSpc>
              <a:buFontTx/>
              <a:buNone/>
            </a:pPr>
            <a:r>
              <a:rPr lang="en-US" sz="2800" i="1" dirty="0">
                <a:solidFill>
                  <a:schemeClr val="tx1"/>
                </a:solidFill>
              </a:rPr>
              <a:t>American(x) </a:t>
            </a:r>
            <a:r>
              <a:rPr lang="en-US" sz="2800" i="1" dirty="0">
                <a:solidFill>
                  <a:schemeClr val="tx1"/>
                </a:solidFill>
                <a:sym typeface="Symbol" pitchFamily="18" charset="2"/>
              </a:rPr>
              <a:t>Weapon(y) Sells(</a:t>
            </a:r>
            <a:r>
              <a:rPr lang="en-US" sz="2800" i="1" dirty="0" err="1">
                <a:solidFill>
                  <a:schemeClr val="tx1"/>
                </a:solidFill>
                <a:sym typeface="Symbol" pitchFamily="18" charset="2"/>
              </a:rPr>
              <a:t>x,y,z</a:t>
            </a:r>
            <a:r>
              <a:rPr lang="en-US" sz="2800" i="1" dirty="0">
                <a:solidFill>
                  <a:schemeClr val="tx1"/>
                </a:solidFill>
                <a:sym typeface="Symbol" pitchFamily="18" charset="2"/>
              </a:rPr>
              <a:t>) Hostile(z)  Criminal(x)</a:t>
            </a:r>
          </a:p>
          <a:p>
            <a:pPr>
              <a:lnSpc>
                <a:spcPct val="80000"/>
              </a:lnSpc>
              <a:buFont typeface="Arial" panose="020B0604020202020204" pitchFamily="34" charset="0"/>
              <a:buChar char="•"/>
            </a:pPr>
            <a:r>
              <a:rPr lang="en-US" sz="2800" dirty="0" smtClean="0">
                <a:solidFill>
                  <a:schemeClr val="tx1"/>
                </a:solidFill>
              </a:rPr>
              <a:t> </a:t>
            </a:r>
            <a:r>
              <a:rPr lang="en-US" sz="2800" dirty="0" err="1" smtClean="0">
                <a:solidFill>
                  <a:schemeClr val="tx1"/>
                </a:solidFill>
              </a:rPr>
              <a:t>Nono</a:t>
            </a:r>
            <a:r>
              <a:rPr lang="en-US" sz="2800" dirty="0" smtClean="0">
                <a:solidFill>
                  <a:schemeClr val="tx1"/>
                </a:solidFill>
              </a:rPr>
              <a:t>…has </a:t>
            </a:r>
            <a:r>
              <a:rPr lang="en-US" sz="2800" dirty="0">
                <a:solidFill>
                  <a:schemeClr val="tx1"/>
                </a:solidFill>
              </a:rPr>
              <a:t>some missiles</a:t>
            </a:r>
          </a:p>
          <a:p>
            <a:pPr lvl="1">
              <a:lnSpc>
                <a:spcPct val="80000"/>
              </a:lnSpc>
              <a:buFontTx/>
              <a:buNone/>
            </a:pPr>
            <a:r>
              <a:rPr lang="en-US" sz="2800" dirty="0">
                <a:solidFill>
                  <a:schemeClr val="tx1"/>
                </a:solidFill>
                <a:sym typeface="Symbol" pitchFamily="18" charset="2"/>
              </a:rPr>
              <a:t>x Owns(</a:t>
            </a:r>
            <a:r>
              <a:rPr lang="en-US" sz="2800" dirty="0" err="1">
                <a:solidFill>
                  <a:schemeClr val="tx1"/>
                </a:solidFill>
                <a:sym typeface="Symbol" pitchFamily="18" charset="2"/>
              </a:rPr>
              <a:t>Nono</a:t>
            </a:r>
            <a:r>
              <a:rPr lang="en-US" sz="2800" dirty="0">
                <a:solidFill>
                  <a:schemeClr val="tx1"/>
                </a:solidFill>
                <a:sym typeface="Symbol" pitchFamily="18" charset="2"/>
              </a:rPr>
              <a:t>, x)  Missiles(x)</a:t>
            </a:r>
          </a:p>
          <a:p>
            <a:pPr lvl="1">
              <a:lnSpc>
                <a:spcPct val="80000"/>
              </a:lnSpc>
              <a:buFontTx/>
              <a:buNone/>
            </a:pPr>
            <a:r>
              <a:rPr lang="en-US" sz="2800" i="1" dirty="0" smtClean="0">
                <a:solidFill>
                  <a:schemeClr val="tx1"/>
                </a:solidFill>
                <a:sym typeface="Symbol" pitchFamily="18" charset="2"/>
              </a:rPr>
              <a:t>Owns(</a:t>
            </a:r>
            <a:r>
              <a:rPr lang="en-US" sz="2800" i="1" dirty="0" err="1" smtClean="0">
                <a:solidFill>
                  <a:schemeClr val="tx1"/>
                </a:solidFill>
                <a:sym typeface="Symbol" pitchFamily="18" charset="2"/>
              </a:rPr>
              <a:t>Nono</a:t>
            </a:r>
            <a:r>
              <a:rPr lang="en-US" sz="2800" i="1" dirty="0">
                <a:solidFill>
                  <a:schemeClr val="tx1"/>
                </a:solidFill>
                <a:sym typeface="Symbol" pitchFamily="18" charset="2"/>
              </a:rPr>
              <a:t>, M</a:t>
            </a:r>
            <a:r>
              <a:rPr lang="en-US" sz="2800" i="1" baseline="-25000" dirty="0">
                <a:solidFill>
                  <a:schemeClr val="tx1"/>
                </a:solidFill>
                <a:sym typeface="Symbol" pitchFamily="18" charset="2"/>
              </a:rPr>
              <a:t>1</a:t>
            </a:r>
            <a:r>
              <a:rPr lang="en-US" sz="2800" i="1" dirty="0">
                <a:solidFill>
                  <a:schemeClr val="tx1"/>
                </a:solidFill>
                <a:sym typeface="Symbol" pitchFamily="18" charset="2"/>
              </a:rPr>
              <a:t>) and </a:t>
            </a:r>
            <a:r>
              <a:rPr lang="en-US" sz="2800" i="1" dirty="0" err="1">
                <a:solidFill>
                  <a:schemeClr val="tx1"/>
                </a:solidFill>
                <a:sym typeface="Symbol" pitchFamily="18" charset="2"/>
              </a:rPr>
              <a:t>Missle</a:t>
            </a:r>
            <a:r>
              <a:rPr lang="en-US" sz="2800" i="1" dirty="0">
                <a:solidFill>
                  <a:schemeClr val="tx1"/>
                </a:solidFill>
                <a:sym typeface="Symbol" pitchFamily="18" charset="2"/>
              </a:rPr>
              <a:t>(M</a:t>
            </a:r>
            <a:r>
              <a:rPr lang="en-US" sz="2800" i="1" baseline="-25000" dirty="0">
                <a:solidFill>
                  <a:schemeClr val="tx1"/>
                </a:solidFill>
                <a:sym typeface="Symbol" pitchFamily="18" charset="2"/>
              </a:rPr>
              <a:t>1</a:t>
            </a:r>
            <a:r>
              <a:rPr lang="en-US" sz="2800" i="1" dirty="0">
                <a:solidFill>
                  <a:schemeClr val="tx1"/>
                </a:solidFill>
                <a:sym typeface="Symbol" pitchFamily="18" charset="2"/>
              </a:rPr>
              <a:t>)</a:t>
            </a:r>
          </a:p>
          <a:p>
            <a:pPr>
              <a:lnSpc>
                <a:spcPct val="80000"/>
              </a:lnSpc>
              <a:buFont typeface="Arial" panose="020B0604020202020204" pitchFamily="34" charset="0"/>
              <a:buChar char="•"/>
            </a:pPr>
            <a:r>
              <a:rPr lang="en-US" sz="2800" dirty="0" smtClean="0">
                <a:solidFill>
                  <a:schemeClr val="tx1"/>
                </a:solidFill>
                <a:sym typeface="Symbol" pitchFamily="18" charset="2"/>
              </a:rPr>
              <a:t> All </a:t>
            </a:r>
            <a:r>
              <a:rPr lang="en-US" sz="2800" dirty="0">
                <a:solidFill>
                  <a:schemeClr val="tx1"/>
                </a:solidFill>
                <a:sym typeface="Symbol" pitchFamily="18" charset="2"/>
              </a:rPr>
              <a:t>of its missiles were sold to it by Col. West</a:t>
            </a:r>
          </a:p>
          <a:p>
            <a:pPr lvl="1">
              <a:lnSpc>
                <a:spcPct val="80000"/>
              </a:lnSpc>
              <a:buFontTx/>
              <a:buNone/>
            </a:pPr>
            <a:r>
              <a:rPr lang="en-US" sz="2800" i="1" dirty="0">
                <a:solidFill>
                  <a:schemeClr val="tx1"/>
                </a:solidFill>
                <a:sym typeface="Symbol" pitchFamily="18" charset="2"/>
              </a:rPr>
              <a:t>x </a:t>
            </a:r>
            <a:r>
              <a:rPr lang="en-US" sz="2800" i="1" dirty="0" err="1">
                <a:solidFill>
                  <a:schemeClr val="tx1"/>
                </a:solidFill>
                <a:sym typeface="Symbol" pitchFamily="18" charset="2"/>
              </a:rPr>
              <a:t>Missle</a:t>
            </a:r>
            <a:r>
              <a:rPr lang="en-US" sz="2800" i="1" dirty="0">
                <a:solidFill>
                  <a:schemeClr val="tx1"/>
                </a:solidFill>
                <a:sym typeface="Symbol" pitchFamily="18" charset="2"/>
              </a:rPr>
              <a:t>(x)  Owns(</a:t>
            </a:r>
            <a:r>
              <a:rPr lang="en-US" sz="2800" i="1" dirty="0" err="1">
                <a:solidFill>
                  <a:schemeClr val="tx1"/>
                </a:solidFill>
                <a:sym typeface="Symbol" pitchFamily="18" charset="2"/>
              </a:rPr>
              <a:t>Nono</a:t>
            </a:r>
            <a:r>
              <a:rPr lang="en-US" sz="2800" i="1" dirty="0">
                <a:solidFill>
                  <a:schemeClr val="tx1"/>
                </a:solidFill>
                <a:sym typeface="Symbol" pitchFamily="18" charset="2"/>
              </a:rPr>
              <a:t>, x)  Sells( West, x, </a:t>
            </a:r>
            <a:r>
              <a:rPr lang="en-US" sz="2800" i="1" dirty="0" err="1">
                <a:solidFill>
                  <a:schemeClr val="tx1"/>
                </a:solidFill>
                <a:sym typeface="Symbol" pitchFamily="18" charset="2"/>
              </a:rPr>
              <a:t>Nono</a:t>
            </a:r>
            <a:r>
              <a:rPr lang="en-US" sz="2800" i="1" dirty="0">
                <a:solidFill>
                  <a:schemeClr val="tx1"/>
                </a:solidFill>
                <a:sym typeface="Symbol" pitchFamily="18" charset="2"/>
              </a:rPr>
              <a:t>)</a:t>
            </a:r>
          </a:p>
          <a:p>
            <a:pPr>
              <a:lnSpc>
                <a:spcPct val="80000"/>
              </a:lnSpc>
              <a:buFont typeface="Arial" panose="020B0604020202020204" pitchFamily="34" charset="0"/>
              <a:buChar char="•"/>
            </a:pPr>
            <a:r>
              <a:rPr lang="en-US" sz="2800" dirty="0" smtClean="0">
                <a:solidFill>
                  <a:schemeClr val="tx1"/>
                </a:solidFill>
                <a:sym typeface="Symbol" pitchFamily="18" charset="2"/>
              </a:rPr>
              <a:t> Missiles </a:t>
            </a:r>
            <a:r>
              <a:rPr lang="en-US" sz="2800" dirty="0">
                <a:solidFill>
                  <a:schemeClr val="tx1"/>
                </a:solidFill>
                <a:sym typeface="Symbol" pitchFamily="18" charset="2"/>
              </a:rPr>
              <a:t>are weapons</a:t>
            </a:r>
          </a:p>
          <a:p>
            <a:pPr lvl="1">
              <a:lnSpc>
                <a:spcPct val="80000"/>
              </a:lnSpc>
              <a:buFontTx/>
              <a:buNone/>
            </a:pPr>
            <a:r>
              <a:rPr lang="en-US" sz="2800" i="1" dirty="0" err="1">
                <a:solidFill>
                  <a:schemeClr val="tx1"/>
                </a:solidFill>
                <a:sym typeface="Symbol" pitchFamily="18" charset="2"/>
              </a:rPr>
              <a:t>Missle</a:t>
            </a:r>
            <a:r>
              <a:rPr lang="en-US" sz="2800" i="1" dirty="0">
                <a:solidFill>
                  <a:schemeClr val="tx1"/>
                </a:solidFill>
                <a:sym typeface="Symbol" pitchFamily="18" charset="2"/>
              </a:rPr>
              <a:t>(x)  Weapon(x)</a:t>
            </a:r>
            <a:r>
              <a:rPr lang="en-US" sz="2800" dirty="0">
                <a:solidFill>
                  <a:schemeClr val="tx1"/>
                </a:solidFill>
                <a:sym typeface="Symbol" pitchFamily="18" charset="2"/>
              </a:rPr>
              <a:t> </a:t>
            </a:r>
          </a:p>
        </p:txBody>
      </p:sp>
      <p:sp>
        <p:nvSpPr>
          <p:cNvPr id="2" name="Date Placeholder 1"/>
          <p:cNvSpPr>
            <a:spLocks noGrp="1"/>
          </p:cNvSpPr>
          <p:nvPr>
            <p:ph type="dt" sz="half" idx="10"/>
          </p:nvPr>
        </p:nvSpPr>
        <p:spPr/>
        <p:txBody>
          <a:bodyPr/>
          <a:lstStyle/>
          <a:p>
            <a:fld id="{BC1ABAF9-5829-489A-85E8-60059CCD24C1}"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520756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5BA888-A48C-4EBA-8088-BB76A963C7E8}" type="slidenum">
              <a:rPr lang="en-US"/>
              <a:pPr/>
              <a:t>35</a:t>
            </a:fld>
            <a:endParaRPr lang="en-US"/>
          </a:p>
        </p:txBody>
      </p:sp>
      <p:sp>
        <p:nvSpPr>
          <p:cNvPr id="463874" name="Rectangle 2"/>
          <p:cNvSpPr>
            <a:spLocks noGrp="1" noChangeArrowheads="1"/>
          </p:cNvSpPr>
          <p:nvPr>
            <p:ph type="title"/>
          </p:nvPr>
        </p:nvSpPr>
        <p:spPr/>
        <p:txBody>
          <a:bodyPr>
            <a:normAutofit/>
          </a:bodyPr>
          <a:lstStyle/>
          <a:p>
            <a:pPr algn="ctr"/>
            <a:r>
              <a:rPr lang="en-US" sz="4000" b="1" dirty="0" smtClean="0">
                <a:solidFill>
                  <a:schemeClr val="tx1"/>
                </a:solidFill>
              </a:rPr>
              <a:t>Example </a:t>
            </a:r>
            <a:r>
              <a:rPr lang="en-US" sz="4000" b="1" dirty="0">
                <a:solidFill>
                  <a:schemeClr val="tx1"/>
                </a:solidFill>
              </a:rPr>
              <a:t>Knowledge </a:t>
            </a:r>
            <a:r>
              <a:rPr lang="en-US" sz="4000" b="1" dirty="0" smtClean="0">
                <a:solidFill>
                  <a:schemeClr val="tx1"/>
                </a:solidFill>
              </a:rPr>
              <a:t>Base</a:t>
            </a:r>
            <a:endParaRPr lang="en-US" sz="4000" b="1" dirty="0">
              <a:solidFill>
                <a:schemeClr val="tx1"/>
              </a:solidFill>
            </a:endParaRPr>
          </a:p>
        </p:txBody>
      </p:sp>
      <p:sp>
        <p:nvSpPr>
          <p:cNvPr id="463875" name="Rectangle 3"/>
          <p:cNvSpPr>
            <a:spLocks noGrp="1" noChangeArrowheads="1"/>
          </p:cNvSpPr>
          <p:nvPr>
            <p:ph type="body" idx="1"/>
          </p:nvPr>
        </p:nvSpPr>
        <p:spPr/>
        <p:txBody>
          <a:bodyPr>
            <a:normAutofit/>
          </a:bodyPr>
          <a:lstStyle/>
          <a:p>
            <a:r>
              <a:rPr lang="en-US" sz="2400" dirty="0">
                <a:solidFill>
                  <a:schemeClr val="tx1"/>
                </a:solidFill>
                <a:sym typeface="Symbol" pitchFamily="18" charset="2"/>
              </a:rPr>
              <a:t>An enemy of America counts as “hostile”</a:t>
            </a:r>
          </a:p>
          <a:p>
            <a:pPr lvl="1">
              <a:buFontTx/>
              <a:buNone/>
            </a:pPr>
            <a:r>
              <a:rPr lang="en-US" sz="2400" i="1" dirty="0">
                <a:solidFill>
                  <a:schemeClr val="tx1"/>
                </a:solidFill>
                <a:sym typeface="Symbol" pitchFamily="18" charset="2"/>
              </a:rPr>
              <a:t>Enemy( x, America )  Hostile(x)</a:t>
            </a:r>
          </a:p>
          <a:p>
            <a:pPr lvl="1">
              <a:buFontTx/>
              <a:buNone/>
            </a:pPr>
            <a:endParaRPr lang="en-US" sz="2400" i="1" dirty="0">
              <a:solidFill>
                <a:schemeClr val="tx1"/>
              </a:solidFill>
              <a:sym typeface="Symbol" pitchFamily="18" charset="2"/>
            </a:endParaRPr>
          </a:p>
          <a:p>
            <a:r>
              <a:rPr lang="en-US" sz="2400" dirty="0">
                <a:solidFill>
                  <a:schemeClr val="tx1"/>
                </a:solidFill>
                <a:sym typeface="Symbol" pitchFamily="18" charset="2"/>
              </a:rPr>
              <a:t>Col. West who is an American</a:t>
            </a:r>
          </a:p>
          <a:p>
            <a:pPr lvl="1">
              <a:buFontTx/>
              <a:buNone/>
            </a:pPr>
            <a:r>
              <a:rPr lang="en-US" sz="2400" i="1" dirty="0">
                <a:solidFill>
                  <a:schemeClr val="tx1"/>
                </a:solidFill>
                <a:sym typeface="Symbol" pitchFamily="18" charset="2"/>
              </a:rPr>
              <a:t>American( Col. West )</a:t>
            </a:r>
          </a:p>
          <a:p>
            <a:pPr lvl="1">
              <a:buFontTx/>
              <a:buNone/>
            </a:pPr>
            <a:endParaRPr lang="en-US" sz="2400" i="1" dirty="0">
              <a:solidFill>
                <a:schemeClr val="tx1"/>
              </a:solidFill>
              <a:sym typeface="Symbol" pitchFamily="18" charset="2"/>
            </a:endParaRPr>
          </a:p>
          <a:p>
            <a:r>
              <a:rPr lang="en-US" sz="2400" dirty="0">
                <a:solidFill>
                  <a:schemeClr val="tx1"/>
                </a:solidFill>
                <a:sym typeface="Symbol" pitchFamily="18" charset="2"/>
              </a:rPr>
              <a:t>The country </a:t>
            </a:r>
            <a:r>
              <a:rPr lang="en-US" sz="2400" dirty="0" err="1">
                <a:solidFill>
                  <a:schemeClr val="tx1"/>
                </a:solidFill>
                <a:sym typeface="Symbol" pitchFamily="18" charset="2"/>
              </a:rPr>
              <a:t>Nono</a:t>
            </a:r>
            <a:r>
              <a:rPr lang="en-US" sz="2400" dirty="0">
                <a:solidFill>
                  <a:schemeClr val="tx1"/>
                </a:solidFill>
                <a:sym typeface="Symbol" pitchFamily="18" charset="2"/>
              </a:rPr>
              <a:t>, an enemy of America</a:t>
            </a:r>
          </a:p>
          <a:p>
            <a:pPr lvl="1">
              <a:buFontTx/>
              <a:buNone/>
            </a:pPr>
            <a:r>
              <a:rPr lang="en-US" sz="2400" i="1" dirty="0">
                <a:solidFill>
                  <a:schemeClr val="tx1"/>
                </a:solidFill>
                <a:sym typeface="Symbol" pitchFamily="18" charset="2"/>
              </a:rPr>
              <a:t>Enemy(</a:t>
            </a:r>
            <a:r>
              <a:rPr lang="en-US" sz="2400" i="1" dirty="0" err="1">
                <a:solidFill>
                  <a:schemeClr val="tx1"/>
                </a:solidFill>
                <a:sym typeface="Symbol" pitchFamily="18" charset="2"/>
              </a:rPr>
              <a:t>Nono</a:t>
            </a:r>
            <a:r>
              <a:rPr lang="en-US" sz="2400" i="1" dirty="0">
                <a:solidFill>
                  <a:schemeClr val="tx1"/>
                </a:solidFill>
                <a:sym typeface="Symbol" pitchFamily="18" charset="2"/>
              </a:rPr>
              <a:t>, America)</a:t>
            </a:r>
          </a:p>
        </p:txBody>
      </p:sp>
      <p:sp>
        <p:nvSpPr>
          <p:cNvPr id="2" name="Date Placeholder 1"/>
          <p:cNvSpPr>
            <a:spLocks noGrp="1"/>
          </p:cNvSpPr>
          <p:nvPr>
            <p:ph type="dt" sz="half" idx="10"/>
          </p:nvPr>
        </p:nvSpPr>
        <p:spPr/>
        <p:txBody>
          <a:bodyPr/>
          <a:lstStyle/>
          <a:p>
            <a:fld id="{6E862FC6-C5D8-43AD-89E5-286673797875}"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255400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D1D4BAA-DB7A-46A5-B652-338261696CB3}" type="slidenum">
              <a:rPr lang="en-US"/>
              <a:pPr/>
              <a:t>36</a:t>
            </a:fld>
            <a:endParaRPr lang="en-US"/>
          </a:p>
        </p:txBody>
      </p:sp>
      <p:sp>
        <p:nvSpPr>
          <p:cNvPr id="466946" name="Rectangle 2"/>
          <p:cNvSpPr>
            <a:spLocks noGrp="1" noChangeArrowheads="1"/>
          </p:cNvSpPr>
          <p:nvPr>
            <p:ph type="title"/>
          </p:nvPr>
        </p:nvSpPr>
        <p:spPr/>
        <p:txBody>
          <a:bodyPr>
            <a:normAutofit/>
          </a:bodyPr>
          <a:lstStyle/>
          <a:p>
            <a:pPr algn="ctr"/>
            <a:r>
              <a:rPr lang="en-US" sz="4000" b="1" dirty="0" smtClean="0">
                <a:solidFill>
                  <a:schemeClr val="tx1"/>
                </a:solidFill>
              </a:rPr>
              <a:t>Example </a:t>
            </a:r>
            <a:r>
              <a:rPr lang="en-US" sz="4000" b="1" dirty="0">
                <a:solidFill>
                  <a:schemeClr val="tx1"/>
                </a:solidFill>
              </a:rPr>
              <a:t>Knowledge Base</a:t>
            </a:r>
          </a:p>
        </p:txBody>
      </p:sp>
      <p:pic>
        <p:nvPicPr>
          <p:cNvPr id="466948" name="Picture 4"/>
          <p:cNvPicPr>
            <a:picLocks noChangeAspect="1" noChangeArrowheads="1"/>
          </p:cNvPicPr>
          <p:nvPr/>
        </p:nvPicPr>
        <p:blipFill>
          <a:blip r:embed="rId2" cstate="print"/>
          <a:srcRect/>
          <a:stretch>
            <a:fillRect/>
          </a:stretch>
        </p:blipFill>
        <p:spPr bwMode="auto">
          <a:xfrm>
            <a:off x="1754187" y="1737360"/>
            <a:ext cx="8686800" cy="38671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A1B9EB9E-3C6E-48B8-B1D7-BA131AA533C5}"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379548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904BC291-FD5D-45E5-855A-96387B326563}" type="slidenum">
              <a:rPr lang="en-US"/>
              <a:pPr/>
              <a:t>37</a:t>
            </a:fld>
            <a:endParaRPr lang="en-US"/>
          </a:p>
        </p:txBody>
      </p:sp>
      <p:sp>
        <p:nvSpPr>
          <p:cNvPr id="460802" name="Rectangle 2"/>
          <p:cNvSpPr>
            <a:spLocks noGrp="1" noChangeArrowheads="1"/>
          </p:cNvSpPr>
          <p:nvPr>
            <p:ph type="title"/>
          </p:nvPr>
        </p:nvSpPr>
        <p:spPr/>
        <p:txBody>
          <a:bodyPr>
            <a:normAutofit/>
          </a:bodyPr>
          <a:lstStyle/>
          <a:p>
            <a:pPr algn="ctr"/>
            <a:r>
              <a:rPr lang="en-US" sz="4000" b="1" dirty="0">
                <a:solidFill>
                  <a:schemeClr val="tx1"/>
                </a:solidFill>
              </a:rPr>
              <a:t>Forward Chaining Algorithm</a:t>
            </a:r>
          </a:p>
        </p:txBody>
      </p:sp>
      <p:pic>
        <p:nvPicPr>
          <p:cNvPr id="460804" name="Picture 4"/>
          <p:cNvPicPr>
            <a:picLocks noChangeAspect="1" noChangeArrowheads="1"/>
          </p:cNvPicPr>
          <p:nvPr/>
        </p:nvPicPr>
        <p:blipFill>
          <a:blip r:embed="rId2" cstate="print"/>
          <a:srcRect/>
          <a:stretch>
            <a:fillRect/>
          </a:stretch>
        </p:blipFill>
        <p:spPr bwMode="auto">
          <a:xfrm>
            <a:off x="1968817" y="1984622"/>
            <a:ext cx="8315325" cy="4657725"/>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4D03AA0B-045F-4F67-AAA6-2CDD9914EBA2}"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24726795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D71CE7-232A-4CA4-B2D2-9CB2593D072E}" type="slidenum">
              <a:rPr lang="en-US"/>
              <a:pPr/>
              <a:t>38</a:t>
            </a:fld>
            <a:endParaRPr lang="en-US"/>
          </a:p>
        </p:txBody>
      </p:sp>
      <p:sp>
        <p:nvSpPr>
          <p:cNvPr id="450562" name="Rectangle 2"/>
          <p:cNvSpPr>
            <a:spLocks noGrp="1" noChangeArrowheads="1"/>
          </p:cNvSpPr>
          <p:nvPr>
            <p:ph type="title"/>
          </p:nvPr>
        </p:nvSpPr>
        <p:spPr/>
        <p:txBody>
          <a:bodyPr/>
          <a:lstStyle/>
          <a:p>
            <a:pPr algn="ctr"/>
            <a:r>
              <a:rPr lang="en-US" b="1" dirty="0">
                <a:solidFill>
                  <a:schemeClr val="tx1"/>
                </a:solidFill>
              </a:rPr>
              <a:t>Backward Chaining</a:t>
            </a:r>
          </a:p>
        </p:txBody>
      </p:sp>
      <p:sp>
        <p:nvSpPr>
          <p:cNvPr id="450563" name="Rectangle 3"/>
          <p:cNvSpPr>
            <a:spLocks noGrp="1" noChangeArrowheads="1"/>
          </p:cNvSpPr>
          <p:nvPr>
            <p:ph type="body" idx="1"/>
          </p:nvPr>
        </p:nvSpPr>
        <p:spPr/>
        <p:txBody>
          <a:bodyPr/>
          <a:lstStyle/>
          <a:p>
            <a:pPr>
              <a:buFont typeface="Arial" panose="020B0604020202020204" pitchFamily="34" charset="0"/>
              <a:buChar char="•"/>
            </a:pPr>
            <a:r>
              <a:rPr lang="en-US" sz="2800" dirty="0" smtClean="0">
                <a:solidFill>
                  <a:schemeClr val="tx1"/>
                </a:solidFill>
              </a:rPr>
              <a:t> Consider </a:t>
            </a:r>
            <a:r>
              <a:rPr lang="en-US" sz="2800" dirty="0">
                <a:solidFill>
                  <a:schemeClr val="tx1"/>
                </a:solidFill>
              </a:rPr>
              <a:t>the item to be proven a goal</a:t>
            </a:r>
          </a:p>
          <a:p>
            <a:pPr>
              <a:buFont typeface="Arial" panose="020B0604020202020204" pitchFamily="34" charset="0"/>
              <a:buChar char="•"/>
            </a:pPr>
            <a:r>
              <a:rPr lang="en-US" sz="2800" dirty="0" smtClean="0">
                <a:solidFill>
                  <a:schemeClr val="tx1"/>
                </a:solidFill>
              </a:rPr>
              <a:t> Find </a:t>
            </a:r>
            <a:r>
              <a:rPr lang="en-US" sz="2800" dirty="0">
                <a:solidFill>
                  <a:schemeClr val="tx1"/>
                </a:solidFill>
              </a:rPr>
              <a:t>a rule whose head is the goal (and bindings)</a:t>
            </a:r>
          </a:p>
          <a:p>
            <a:pPr>
              <a:buFont typeface="Arial" panose="020B0604020202020204" pitchFamily="34" charset="0"/>
              <a:buChar char="•"/>
            </a:pPr>
            <a:r>
              <a:rPr lang="en-US" sz="2800" dirty="0" smtClean="0">
                <a:solidFill>
                  <a:schemeClr val="tx1"/>
                </a:solidFill>
              </a:rPr>
              <a:t> Apply </a:t>
            </a:r>
            <a:r>
              <a:rPr lang="en-US" sz="2800" dirty="0">
                <a:solidFill>
                  <a:schemeClr val="tx1"/>
                </a:solidFill>
              </a:rPr>
              <a:t>bindings to the body, and prove these (</a:t>
            </a:r>
            <a:r>
              <a:rPr lang="en-US" sz="2800" dirty="0" err="1">
                <a:solidFill>
                  <a:schemeClr val="tx1"/>
                </a:solidFill>
              </a:rPr>
              <a:t>subgoals</a:t>
            </a:r>
            <a:r>
              <a:rPr lang="en-US" sz="2800" dirty="0">
                <a:solidFill>
                  <a:schemeClr val="tx1"/>
                </a:solidFill>
              </a:rPr>
              <a:t>) in turn</a:t>
            </a:r>
          </a:p>
          <a:p>
            <a:pPr>
              <a:buFont typeface="Arial" panose="020B0604020202020204" pitchFamily="34" charset="0"/>
              <a:buChar char="•"/>
            </a:pPr>
            <a:r>
              <a:rPr lang="en-US" sz="2800" dirty="0" smtClean="0">
                <a:solidFill>
                  <a:schemeClr val="tx1"/>
                </a:solidFill>
              </a:rPr>
              <a:t> If </a:t>
            </a:r>
            <a:r>
              <a:rPr lang="en-US" sz="2800" dirty="0">
                <a:solidFill>
                  <a:schemeClr val="tx1"/>
                </a:solidFill>
              </a:rPr>
              <a:t>you prove all the </a:t>
            </a:r>
            <a:r>
              <a:rPr lang="en-US" sz="2800" dirty="0" err="1">
                <a:solidFill>
                  <a:schemeClr val="tx1"/>
                </a:solidFill>
              </a:rPr>
              <a:t>subgoals</a:t>
            </a:r>
            <a:r>
              <a:rPr lang="en-US" sz="2800" dirty="0">
                <a:solidFill>
                  <a:schemeClr val="tx1"/>
                </a:solidFill>
              </a:rPr>
              <a:t>, increasing the binding set as you go, you will prove the item.</a:t>
            </a:r>
          </a:p>
          <a:p>
            <a:pPr>
              <a:buFont typeface="Arial" panose="020B0604020202020204" pitchFamily="34" charset="0"/>
              <a:buChar char="•"/>
            </a:pPr>
            <a:r>
              <a:rPr lang="en-US" sz="2800" dirty="0" smtClean="0">
                <a:solidFill>
                  <a:schemeClr val="tx1"/>
                </a:solidFill>
              </a:rPr>
              <a:t> Logic </a:t>
            </a:r>
            <a:r>
              <a:rPr lang="en-US" sz="2800" dirty="0">
                <a:solidFill>
                  <a:schemeClr val="tx1"/>
                </a:solidFill>
              </a:rPr>
              <a:t>Programming (</a:t>
            </a:r>
            <a:r>
              <a:rPr lang="en-US" sz="2800" dirty="0" err="1">
                <a:solidFill>
                  <a:schemeClr val="tx1"/>
                </a:solidFill>
              </a:rPr>
              <a:t>cprolog</a:t>
            </a:r>
            <a:r>
              <a:rPr lang="en-US" sz="2800" dirty="0">
                <a:solidFill>
                  <a:schemeClr val="tx1"/>
                </a:solidFill>
              </a:rPr>
              <a:t>, on CS)</a:t>
            </a:r>
          </a:p>
        </p:txBody>
      </p:sp>
      <p:sp>
        <p:nvSpPr>
          <p:cNvPr id="2" name="Date Placeholder 1"/>
          <p:cNvSpPr>
            <a:spLocks noGrp="1"/>
          </p:cNvSpPr>
          <p:nvPr>
            <p:ph type="dt" sz="half" idx="10"/>
          </p:nvPr>
        </p:nvSpPr>
        <p:spPr/>
        <p:txBody>
          <a:bodyPr/>
          <a:lstStyle/>
          <a:p>
            <a:fld id="{E5EDAC77-4FAD-4919-9270-84D8D3BD117A}"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096747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B8AFD125-4DEB-46FB-AC4B-FB9A58D35DAB}" type="slidenum">
              <a:rPr lang="en-US"/>
              <a:pPr/>
              <a:t>39</a:t>
            </a:fld>
            <a:endParaRPr lang="en-US"/>
          </a:p>
        </p:txBody>
      </p:sp>
      <p:sp>
        <p:nvSpPr>
          <p:cNvPr id="499714" name="Rectangle 2"/>
          <p:cNvSpPr>
            <a:spLocks noGrp="1" noChangeArrowheads="1"/>
          </p:cNvSpPr>
          <p:nvPr>
            <p:ph type="title"/>
          </p:nvPr>
        </p:nvSpPr>
        <p:spPr/>
        <p:txBody>
          <a:bodyPr>
            <a:normAutofit/>
          </a:bodyPr>
          <a:lstStyle/>
          <a:p>
            <a:pPr algn="ctr"/>
            <a:r>
              <a:rPr lang="en-US" sz="4000" b="1" dirty="0">
                <a:solidFill>
                  <a:schemeClr val="tx1"/>
                </a:solidFill>
              </a:rPr>
              <a:t>Backward Chaining Example</a:t>
            </a:r>
          </a:p>
        </p:txBody>
      </p:sp>
      <p:pic>
        <p:nvPicPr>
          <p:cNvPr id="499715" name="Picture 3"/>
          <p:cNvPicPr>
            <a:picLocks noChangeAspect="1" noChangeArrowheads="1"/>
          </p:cNvPicPr>
          <p:nvPr/>
        </p:nvPicPr>
        <p:blipFill>
          <a:blip r:embed="rId2" cstate="print"/>
          <a:srcRect/>
          <a:stretch>
            <a:fillRect/>
          </a:stretch>
        </p:blipFill>
        <p:spPr bwMode="auto">
          <a:xfrm>
            <a:off x="1945870" y="1737360"/>
            <a:ext cx="8610600" cy="47625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B5103652-C8B1-400D-ACEA-7B0F824917B2}"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756772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2B9924-F2EE-4051-8652-A51CFB01C7A4}" type="datetime1">
              <a:rPr lang="en-US" sz="1050" b="1" smtClean="0">
                <a:solidFill>
                  <a:schemeClr val="tx1"/>
                </a:solidFill>
                <a:latin typeface="Times New Roman" panose="02020603050405020304" pitchFamily="18" charset="0"/>
                <a:cs typeface="Times New Roman" panose="02020603050405020304" pitchFamily="18" charset="0"/>
              </a:rPr>
              <a:pPr/>
              <a:t>4/15/2021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10"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Artificial Intelligence</a:t>
            </a:r>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19943" y="2572043"/>
            <a:ext cx="9140965"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Knowledge Representation and Planning</a:t>
            </a:r>
            <a:endParaRPr lang="en-US" sz="4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cstate="print"/>
          <a:stretch>
            <a:fillRect/>
          </a:stretch>
        </p:blipFill>
        <p:spPr>
          <a:xfrm>
            <a:off x="55761" y="62693"/>
            <a:ext cx="1269598" cy="1200102"/>
          </a:xfrm>
          <a:prstGeom prst="rect">
            <a:avLst/>
          </a:prstGeom>
        </p:spPr>
      </p:pic>
    </p:spTree>
    <p:extLst>
      <p:ext uri="{BB962C8B-B14F-4D97-AF65-F5344CB8AC3E}">
        <p14:creationId xmlns:p14="http://schemas.microsoft.com/office/powerpoint/2010/main" val="1042622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A57A9B3-4F07-4AD0-AEB2-7976E783971C}" type="slidenum">
              <a:rPr lang="en-US"/>
              <a:pPr/>
              <a:t>40</a:t>
            </a:fld>
            <a:endParaRPr lang="en-US"/>
          </a:p>
        </p:txBody>
      </p:sp>
      <p:sp>
        <p:nvSpPr>
          <p:cNvPr id="474114" name="Rectangle 2"/>
          <p:cNvSpPr>
            <a:spLocks noGrp="1" noChangeArrowheads="1"/>
          </p:cNvSpPr>
          <p:nvPr>
            <p:ph type="title"/>
          </p:nvPr>
        </p:nvSpPr>
        <p:spPr/>
        <p:txBody>
          <a:bodyPr>
            <a:normAutofit/>
          </a:bodyPr>
          <a:lstStyle/>
          <a:p>
            <a:pPr algn="ctr"/>
            <a:r>
              <a:rPr lang="en-US" sz="4000" b="1" dirty="0">
                <a:solidFill>
                  <a:schemeClr val="tx1"/>
                </a:solidFill>
              </a:rPr>
              <a:t>Backward Chaining Algorithm</a:t>
            </a:r>
          </a:p>
        </p:txBody>
      </p:sp>
      <p:pic>
        <p:nvPicPr>
          <p:cNvPr id="474116" name="Picture 4"/>
          <p:cNvPicPr>
            <a:picLocks noChangeAspect="1" noChangeArrowheads="1"/>
          </p:cNvPicPr>
          <p:nvPr/>
        </p:nvPicPr>
        <p:blipFill>
          <a:blip r:embed="rId2" cstate="print"/>
          <a:srcRect/>
          <a:stretch>
            <a:fillRect/>
          </a:stretch>
        </p:blipFill>
        <p:spPr bwMode="auto">
          <a:xfrm>
            <a:off x="1935480" y="1892489"/>
            <a:ext cx="8382000" cy="38100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65F61AB0-F01E-4D49-8E36-2F0358177390}"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636168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F4C052-6F87-4A47-81AE-4658CADA8734}" type="datetime1">
              <a:rPr lang="en-US" smtClean="0"/>
              <a:pPr/>
              <a:t>4/15/2021</a:t>
            </a:fld>
            <a:endParaRPr lang="en-US" dirty="0"/>
          </a:p>
        </p:txBody>
      </p:sp>
      <p:sp>
        <p:nvSpPr>
          <p:cNvPr id="6" name="Footer Placeholder 5"/>
          <p:cNvSpPr>
            <a:spLocks noGrp="1"/>
          </p:cNvSpPr>
          <p:nvPr>
            <p:ph type="ftr" sz="quarter" idx="11"/>
          </p:nvPr>
        </p:nvSpPr>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p:txBody>
          <a:bodyPr/>
          <a:lstStyle/>
          <a:p>
            <a:fld id="{25801F5A-D5D9-440E-BE60-CE4D622CCBD1}" type="slidenum">
              <a:rPr lang="en-US"/>
              <a:pPr/>
              <a:t>41</a:t>
            </a:fld>
            <a:endParaRPr lang="en-US"/>
          </a:p>
        </p:txBody>
      </p:sp>
      <p:sp>
        <p:nvSpPr>
          <p:cNvPr id="501762" name="Rectangle 2"/>
          <p:cNvSpPr>
            <a:spLocks noGrp="1" noChangeArrowheads="1"/>
          </p:cNvSpPr>
          <p:nvPr>
            <p:ph type="title"/>
          </p:nvPr>
        </p:nvSpPr>
        <p:spPr/>
        <p:txBody>
          <a:bodyPr>
            <a:normAutofit/>
          </a:bodyPr>
          <a:lstStyle/>
          <a:p>
            <a:pPr algn="ctr"/>
            <a:r>
              <a:rPr lang="en-US" sz="4000" b="1" dirty="0">
                <a:solidFill>
                  <a:schemeClr val="tx1"/>
                </a:solidFill>
              </a:rPr>
              <a:t>Logic Programming</a:t>
            </a:r>
          </a:p>
        </p:txBody>
      </p:sp>
      <p:sp>
        <p:nvSpPr>
          <p:cNvPr id="501764" name="Rectangle 4"/>
          <p:cNvSpPr>
            <a:spLocks noGrp="1" noChangeArrowheads="1"/>
          </p:cNvSpPr>
          <p:nvPr>
            <p:ph type="body" sz="half" idx="1"/>
          </p:nvPr>
        </p:nvSpPr>
        <p:spPr/>
        <p:txBody>
          <a:bodyPr/>
          <a:lstStyle/>
          <a:p>
            <a:r>
              <a:rPr lang="en-US" sz="2400" dirty="0">
                <a:solidFill>
                  <a:schemeClr val="tx1"/>
                </a:solidFill>
              </a:rPr>
              <a:t>Logic Programming</a:t>
            </a:r>
          </a:p>
          <a:p>
            <a:pPr lvl="1"/>
            <a:r>
              <a:rPr lang="en-US" sz="2000" dirty="0">
                <a:solidFill>
                  <a:schemeClr val="tx1"/>
                </a:solidFill>
              </a:rPr>
              <a:t>Identify problem</a:t>
            </a:r>
          </a:p>
          <a:p>
            <a:pPr lvl="1"/>
            <a:r>
              <a:rPr lang="en-US" sz="2000" dirty="0">
                <a:solidFill>
                  <a:schemeClr val="tx1"/>
                </a:solidFill>
              </a:rPr>
              <a:t>Assemble information</a:t>
            </a:r>
          </a:p>
          <a:p>
            <a:pPr lvl="1"/>
            <a:r>
              <a:rPr lang="en-US" sz="2000" dirty="0">
                <a:solidFill>
                  <a:schemeClr val="tx1"/>
                </a:solidFill>
              </a:rPr>
              <a:t>Encode information in KB</a:t>
            </a:r>
          </a:p>
          <a:p>
            <a:pPr lvl="1"/>
            <a:r>
              <a:rPr lang="en-US" sz="2000" dirty="0">
                <a:solidFill>
                  <a:schemeClr val="tx1"/>
                </a:solidFill>
              </a:rPr>
              <a:t>Encode problem instance as facts</a:t>
            </a:r>
          </a:p>
          <a:p>
            <a:pPr lvl="1"/>
            <a:r>
              <a:rPr lang="en-US" sz="2000" dirty="0">
                <a:solidFill>
                  <a:schemeClr val="tx1"/>
                </a:solidFill>
              </a:rPr>
              <a:t>Ask queries</a:t>
            </a:r>
          </a:p>
          <a:p>
            <a:pPr lvl="1"/>
            <a:r>
              <a:rPr lang="en-US" sz="2000" dirty="0">
                <a:solidFill>
                  <a:schemeClr val="tx1"/>
                </a:solidFill>
              </a:rPr>
              <a:t>Find false facts</a:t>
            </a:r>
          </a:p>
        </p:txBody>
      </p:sp>
      <p:sp>
        <p:nvSpPr>
          <p:cNvPr id="501765" name="Rectangle 5"/>
          <p:cNvSpPr>
            <a:spLocks noGrp="1" noChangeArrowheads="1"/>
          </p:cNvSpPr>
          <p:nvPr>
            <p:ph type="body" sz="half" idx="2"/>
          </p:nvPr>
        </p:nvSpPr>
        <p:spPr/>
        <p:txBody>
          <a:bodyPr/>
          <a:lstStyle/>
          <a:p>
            <a:r>
              <a:rPr lang="en-US" sz="2400" dirty="0">
                <a:solidFill>
                  <a:schemeClr val="tx1"/>
                </a:solidFill>
              </a:rPr>
              <a:t>Ordinary Programming</a:t>
            </a:r>
          </a:p>
          <a:p>
            <a:pPr lvl="1"/>
            <a:r>
              <a:rPr lang="en-US" sz="2000" dirty="0">
                <a:solidFill>
                  <a:schemeClr val="tx1"/>
                </a:solidFill>
              </a:rPr>
              <a:t>Identify problem</a:t>
            </a:r>
          </a:p>
          <a:p>
            <a:pPr lvl="1"/>
            <a:r>
              <a:rPr lang="en-US" sz="2000" dirty="0">
                <a:solidFill>
                  <a:schemeClr val="tx1"/>
                </a:solidFill>
              </a:rPr>
              <a:t>Assemble information</a:t>
            </a:r>
          </a:p>
          <a:p>
            <a:pPr lvl="1"/>
            <a:r>
              <a:rPr lang="en-US" sz="2000" dirty="0">
                <a:solidFill>
                  <a:schemeClr val="tx1"/>
                </a:solidFill>
              </a:rPr>
              <a:t>Figure out solution</a:t>
            </a:r>
          </a:p>
          <a:p>
            <a:pPr lvl="1"/>
            <a:r>
              <a:rPr lang="en-US" sz="2000" dirty="0">
                <a:solidFill>
                  <a:schemeClr val="tx1"/>
                </a:solidFill>
              </a:rPr>
              <a:t>Program Solution</a:t>
            </a:r>
          </a:p>
          <a:p>
            <a:pPr lvl="1"/>
            <a:r>
              <a:rPr lang="en-US" sz="2000" dirty="0">
                <a:solidFill>
                  <a:schemeClr val="tx1"/>
                </a:solidFill>
              </a:rPr>
              <a:t>Encode problem instance as data</a:t>
            </a:r>
          </a:p>
          <a:p>
            <a:pPr lvl="1"/>
            <a:r>
              <a:rPr lang="en-US" sz="2000" dirty="0">
                <a:solidFill>
                  <a:schemeClr val="tx1"/>
                </a:solidFill>
              </a:rPr>
              <a:t>Apply program to data</a:t>
            </a:r>
          </a:p>
          <a:p>
            <a:pPr lvl="1"/>
            <a:r>
              <a:rPr lang="en-US" sz="2000" dirty="0">
                <a:solidFill>
                  <a:schemeClr val="tx1"/>
                </a:solidFill>
              </a:rPr>
              <a:t>Debug procedural errors</a:t>
            </a:r>
          </a:p>
        </p:txBody>
      </p:sp>
      <p:pic>
        <p:nvPicPr>
          <p:cNvPr id="8" name="Picture 7"/>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1468679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6FB3DB-C193-4772-94A3-2685482D93CB}" type="slidenum">
              <a:rPr lang="en-US"/>
              <a:pPr/>
              <a:t>42</a:t>
            </a:fld>
            <a:endParaRPr lang="en-US"/>
          </a:p>
        </p:txBody>
      </p:sp>
      <p:sp>
        <p:nvSpPr>
          <p:cNvPr id="502786" name="Rectangle 2"/>
          <p:cNvSpPr>
            <a:spLocks noGrp="1" noChangeArrowheads="1"/>
          </p:cNvSpPr>
          <p:nvPr>
            <p:ph type="title"/>
          </p:nvPr>
        </p:nvSpPr>
        <p:spPr/>
        <p:txBody>
          <a:bodyPr>
            <a:normAutofit/>
          </a:bodyPr>
          <a:lstStyle/>
          <a:p>
            <a:pPr algn="ctr"/>
            <a:r>
              <a:rPr lang="en-US" sz="4000" b="1" dirty="0">
                <a:solidFill>
                  <a:schemeClr val="tx1"/>
                </a:solidFill>
              </a:rPr>
              <a:t>Logic Programming</a:t>
            </a:r>
          </a:p>
        </p:txBody>
      </p:sp>
      <p:sp>
        <p:nvSpPr>
          <p:cNvPr id="502787" name="Rectangle 3"/>
          <p:cNvSpPr>
            <a:spLocks noGrp="1" noChangeArrowheads="1"/>
          </p:cNvSpPr>
          <p:nvPr>
            <p:ph type="body" idx="1"/>
          </p:nvPr>
        </p:nvSpPr>
        <p:spPr/>
        <p:txBody>
          <a:bodyPr>
            <a:noAutofit/>
          </a:bodyPr>
          <a:lstStyle/>
          <a:p>
            <a:pPr>
              <a:lnSpc>
                <a:spcPct val="90000"/>
              </a:lnSpc>
              <a:buFont typeface="Wingdings" panose="05000000000000000000" pitchFamily="2" charset="2"/>
              <a:buChar char="§"/>
            </a:pPr>
            <a:r>
              <a:rPr lang="en-US" sz="2400" dirty="0" smtClean="0">
                <a:solidFill>
                  <a:schemeClr val="tx1"/>
                </a:solidFill>
              </a:rPr>
              <a:t> Basis</a:t>
            </a:r>
            <a:r>
              <a:rPr lang="en-US" sz="2400" dirty="0">
                <a:solidFill>
                  <a:schemeClr val="tx1"/>
                </a:solidFill>
              </a:rPr>
              <a:t>: backward chaining with Horn clauses + lots of bells and whistles</a:t>
            </a:r>
          </a:p>
          <a:p>
            <a:pPr lvl="1">
              <a:lnSpc>
                <a:spcPct val="90000"/>
              </a:lnSpc>
            </a:pPr>
            <a:r>
              <a:rPr lang="en-US" sz="2400" dirty="0">
                <a:solidFill>
                  <a:schemeClr val="tx1"/>
                </a:solidFill>
              </a:rPr>
              <a:t>Widely used in Europe and Japan</a:t>
            </a:r>
          </a:p>
          <a:p>
            <a:pPr lvl="2">
              <a:lnSpc>
                <a:spcPct val="90000"/>
              </a:lnSpc>
            </a:pPr>
            <a:r>
              <a:rPr lang="en-US" sz="2400" dirty="0">
                <a:solidFill>
                  <a:schemeClr val="tx1"/>
                </a:solidFill>
              </a:rPr>
              <a:t>Basis of 5</a:t>
            </a:r>
            <a:r>
              <a:rPr lang="en-US" sz="2400" baseline="30000" dirty="0">
                <a:solidFill>
                  <a:schemeClr val="tx1"/>
                </a:solidFill>
              </a:rPr>
              <a:t>th</a:t>
            </a:r>
            <a:r>
              <a:rPr lang="en-US" sz="2400" dirty="0">
                <a:solidFill>
                  <a:schemeClr val="tx1"/>
                </a:solidFill>
              </a:rPr>
              <a:t> Generation Languages and Projects</a:t>
            </a:r>
          </a:p>
          <a:p>
            <a:pPr>
              <a:lnSpc>
                <a:spcPct val="90000"/>
              </a:lnSpc>
              <a:buFont typeface="Wingdings" panose="05000000000000000000" pitchFamily="2" charset="2"/>
              <a:buChar char="§"/>
            </a:pPr>
            <a:r>
              <a:rPr lang="en-US" sz="2400" dirty="0" smtClean="0">
                <a:solidFill>
                  <a:schemeClr val="tx1"/>
                </a:solidFill>
              </a:rPr>
              <a:t> Compilation </a:t>
            </a:r>
            <a:r>
              <a:rPr lang="en-US" sz="2400" dirty="0">
                <a:solidFill>
                  <a:schemeClr val="tx1"/>
                </a:solidFill>
              </a:rPr>
              <a:t>techniques -&gt; 60 million LIPS</a:t>
            </a:r>
          </a:p>
          <a:p>
            <a:pPr>
              <a:lnSpc>
                <a:spcPct val="90000"/>
              </a:lnSpc>
              <a:buFont typeface="Wingdings" panose="05000000000000000000" pitchFamily="2" charset="2"/>
              <a:buChar char="§"/>
            </a:pPr>
            <a:r>
              <a:rPr lang="en-US" sz="2400" dirty="0" smtClean="0">
                <a:solidFill>
                  <a:schemeClr val="tx1"/>
                </a:solidFill>
              </a:rPr>
              <a:t> Programming </a:t>
            </a:r>
            <a:r>
              <a:rPr lang="en-US" sz="2400" dirty="0">
                <a:solidFill>
                  <a:schemeClr val="tx1"/>
                </a:solidFill>
              </a:rPr>
              <a:t>= set of clauses</a:t>
            </a:r>
          </a:p>
          <a:p>
            <a:pPr lvl="1">
              <a:lnSpc>
                <a:spcPct val="90000"/>
              </a:lnSpc>
              <a:buFontTx/>
              <a:buNone/>
            </a:pPr>
            <a:r>
              <a:rPr lang="en-US" sz="2400" dirty="0">
                <a:solidFill>
                  <a:schemeClr val="tx1"/>
                </a:solidFill>
              </a:rPr>
              <a:t>head :- literal1, …, </a:t>
            </a:r>
            <a:r>
              <a:rPr lang="en-US" sz="2400" dirty="0" err="1">
                <a:solidFill>
                  <a:schemeClr val="tx1"/>
                </a:solidFill>
              </a:rPr>
              <a:t>literaln</a:t>
            </a:r>
            <a:endParaRPr lang="en-US" sz="2400" dirty="0">
              <a:solidFill>
                <a:schemeClr val="tx1"/>
              </a:solidFill>
            </a:endParaRPr>
          </a:p>
          <a:p>
            <a:pPr lvl="1">
              <a:lnSpc>
                <a:spcPct val="90000"/>
              </a:lnSpc>
              <a:buFontTx/>
              <a:buNone/>
            </a:pPr>
            <a:r>
              <a:rPr lang="en-US" sz="2400" dirty="0" smtClean="0">
                <a:solidFill>
                  <a:schemeClr val="tx1"/>
                </a:solidFill>
              </a:rPr>
              <a:t>criminal(X</a:t>
            </a:r>
            <a:r>
              <a:rPr lang="en-US" sz="2400" dirty="0">
                <a:solidFill>
                  <a:schemeClr val="tx1"/>
                </a:solidFill>
              </a:rPr>
              <a:t>) :- </a:t>
            </a:r>
            <a:r>
              <a:rPr lang="en-US" sz="2400" dirty="0" err="1">
                <a:solidFill>
                  <a:schemeClr val="tx1"/>
                </a:solidFill>
              </a:rPr>
              <a:t>american</a:t>
            </a:r>
            <a:r>
              <a:rPr lang="en-US" sz="2400" dirty="0">
                <a:solidFill>
                  <a:schemeClr val="tx1"/>
                </a:solidFill>
              </a:rPr>
              <a:t>(X), weapon(X), sells(X, Y, Z), hostile(Z)</a:t>
            </a:r>
          </a:p>
        </p:txBody>
      </p:sp>
      <p:sp>
        <p:nvSpPr>
          <p:cNvPr id="2" name="Date Placeholder 1"/>
          <p:cNvSpPr>
            <a:spLocks noGrp="1"/>
          </p:cNvSpPr>
          <p:nvPr>
            <p:ph type="dt" sz="half" idx="10"/>
          </p:nvPr>
        </p:nvSpPr>
        <p:spPr/>
        <p:txBody>
          <a:bodyPr/>
          <a:lstStyle/>
          <a:p>
            <a:fld id="{1C80C7E0-54AD-4A8C-86CA-7E43D8B17144}"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63387487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B62142-5F57-4918-B477-983E6DBACDB4}" type="datetime1">
              <a:rPr lang="en-US" smtClean="0"/>
              <a:pPr/>
              <a:t>4/15/2021</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8E98032F-1568-4526-A6D3-979B19A7A8E1}" type="slidenum">
              <a:rPr lang="en-US"/>
              <a:pPr/>
              <a:t>43</a:t>
            </a:fld>
            <a:endParaRPr lang="en-US"/>
          </a:p>
        </p:txBody>
      </p:sp>
      <p:sp>
        <p:nvSpPr>
          <p:cNvPr id="506882" name="Rectangle 2"/>
          <p:cNvSpPr>
            <a:spLocks noGrp="1" noChangeArrowheads="1"/>
          </p:cNvSpPr>
          <p:nvPr>
            <p:ph type="title"/>
          </p:nvPr>
        </p:nvSpPr>
        <p:spPr/>
        <p:txBody>
          <a:bodyPr>
            <a:normAutofit/>
          </a:bodyPr>
          <a:lstStyle/>
          <a:p>
            <a:pPr algn="ctr"/>
            <a:r>
              <a:rPr lang="en-US" sz="4000" b="1" dirty="0">
                <a:solidFill>
                  <a:schemeClr val="tx1"/>
                </a:solidFill>
              </a:rPr>
              <a:t>Logic Programming</a:t>
            </a:r>
          </a:p>
        </p:txBody>
      </p:sp>
      <p:sp>
        <p:nvSpPr>
          <p:cNvPr id="506883" name="Rectangle 3"/>
          <p:cNvSpPr>
            <a:spLocks noGrp="1" noChangeArrowheads="1"/>
          </p:cNvSpPr>
          <p:nvPr>
            <p:ph type="body" idx="1"/>
          </p:nvPr>
        </p:nvSpPr>
        <p:spPr/>
        <p:txBody>
          <a:bodyPr>
            <a:normAutofit/>
          </a:bodyPr>
          <a:lstStyle/>
          <a:p>
            <a:pPr>
              <a:lnSpc>
                <a:spcPct val="80000"/>
              </a:lnSpc>
              <a:buFont typeface="Wingdings" panose="05000000000000000000" pitchFamily="2" charset="2"/>
              <a:buChar char="§"/>
            </a:pPr>
            <a:r>
              <a:rPr lang="en-US" sz="2400" dirty="0" smtClean="0">
                <a:solidFill>
                  <a:schemeClr val="tx1"/>
                </a:solidFill>
              </a:rPr>
              <a:t> Rule </a:t>
            </a:r>
            <a:r>
              <a:rPr lang="en-US" sz="2400" dirty="0">
                <a:solidFill>
                  <a:schemeClr val="tx1"/>
                </a:solidFill>
              </a:rPr>
              <a:t>Example</a:t>
            </a:r>
          </a:p>
          <a:p>
            <a:pPr lvl="1">
              <a:lnSpc>
                <a:spcPct val="80000"/>
              </a:lnSpc>
              <a:buFontTx/>
              <a:buNone/>
            </a:pPr>
            <a:r>
              <a:rPr lang="en-US" sz="2400" dirty="0" err="1">
                <a:solidFill>
                  <a:schemeClr val="tx1"/>
                </a:solidFill>
              </a:rPr>
              <a:t>puton</a:t>
            </a:r>
            <a:r>
              <a:rPr lang="en-US" sz="2400" dirty="0">
                <a:solidFill>
                  <a:schemeClr val="tx1"/>
                </a:solidFill>
              </a:rPr>
              <a:t>(X,Y) :- </a:t>
            </a:r>
            <a:r>
              <a:rPr lang="en-US" sz="2400" dirty="0" err="1">
                <a:solidFill>
                  <a:schemeClr val="tx1"/>
                </a:solidFill>
              </a:rPr>
              <a:t>cleartop</a:t>
            </a:r>
            <a:r>
              <a:rPr lang="en-US" sz="2400" dirty="0">
                <a:solidFill>
                  <a:schemeClr val="tx1"/>
                </a:solidFill>
              </a:rPr>
              <a:t>(X), </a:t>
            </a:r>
            <a:r>
              <a:rPr lang="en-US" sz="2400" dirty="0" err="1">
                <a:solidFill>
                  <a:schemeClr val="tx1"/>
                </a:solidFill>
              </a:rPr>
              <a:t>cleartop</a:t>
            </a:r>
            <a:r>
              <a:rPr lang="en-US" sz="2400" dirty="0">
                <a:solidFill>
                  <a:schemeClr val="tx1"/>
                </a:solidFill>
              </a:rPr>
              <a:t>(Y), takeoff(X,Y).</a:t>
            </a:r>
          </a:p>
          <a:p>
            <a:pPr>
              <a:lnSpc>
                <a:spcPct val="80000"/>
              </a:lnSpc>
              <a:buFont typeface="Wingdings" panose="05000000000000000000" pitchFamily="2" charset="2"/>
              <a:buChar char="§"/>
            </a:pPr>
            <a:r>
              <a:rPr lang="en-US" sz="2400" dirty="0" smtClean="0">
                <a:solidFill>
                  <a:schemeClr val="tx1"/>
                </a:solidFill>
              </a:rPr>
              <a:t> Capital </a:t>
            </a:r>
            <a:r>
              <a:rPr lang="en-US" sz="2400" dirty="0">
                <a:solidFill>
                  <a:schemeClr val="tx1"/>
                </a:solidFill>
              </a:rPr>
              <a:t>letters are variables</a:t>
            </a:r>
          </a:p>
          <a:p>
            <a:pPr>
              <a:lnSpc>
                <a:spcPct val="80000"/>
              </a:lnSpc>
              <a:buFont typeface="Wingdings" panose="05000000000000000000" pitchFamily="2" charset="2"/>
              <a:buChar char="§"/>
            </a:pPr>
            <a:r>
              <a:rPr lang="en-US" sz="2400" dirty="0" smtClean="0">
                <a:solidFill>
                  <a:schemeClr val="tx1"/>
                </a:solidFill>
              </a:rPr>
              <a:t> Three </a:t>
            </a:r>
            <a:r>
              <a:rPr lang="en-US" sz="2400" dirty="0">
                <a:solidFill>
                  <a:schemeClr val="tx1"/>
                </a:solidFill>
              </a:rPr>
              <a:t>parts to the rule</a:t>
            </a:r>
          </a:p>
          <a:p>
            <a:pPr lvl="1">
              <a:lnSpc>
                <a:spcPct val="80000"/>
              </a:lnSpc>
            </a:pPr>
            <a:r>
              <a:rPr lang="en-US" sz="2400" dirty="0">
                <a:solidFill>
                  <a:schemeClr val="tx1"/>
                </a:solidFill>
              </a:rPr>
              <a:t>Head (thing to prove) 	</a:t>
            </a:r>
          </a:p>
          <a:p>
            <a:pPr lvl="1">
              <a:lnSpc>
                <a:spcPct val="80000"/>
              </a:lnSpc>
            </a:pPr>
            <a:r>
              <a:rPr lang="en-US" sz="2400" dirty="0">
                <a:solidFill>
                  <a:schemeClr val="tx1"/>
                </a:solidFill>
              </a:rPr>
              <a:t>Neck	:-</a:t>
            </a:r>
          </a:p>
          <a:p>
            <a:pPr lvl="1">
              <a:lnSpc>
                <a:spcPct val="80000"/>
              </a:lnSpc>
            </a:pPr>
            <a:r>
              <a:rPr lang="en-US" sz="2400" dirty="0">
                <a:solidFill>
                  <a:schemeClr val="tx1"/>
                </a:solidFill>
              </a:rPr>
              <a:t>Body (</a:t>
            </a:r>
            <a:r>
              <a:rPr lang="en-US" sz="2400" dirty="0" err="1">
                <a:solidFill>
                  <a:schemeClr val="tx1"/>
                </a:solidFill>
              </a:rPr>
              <a:t>subgoals</a:t>
            </a:r>
            <a:r>
              <a:rPr lang="en-US" sz="2400" dirty="0">
                <a:solidFill>
                  <a:schemeClr val="tx1"/>
                </a:solidFill>
              </a:rPr>
              <a:t>, separated by ,)</a:t>
            </a:r>
          </a:p>
          <a:p>
            <a:pPr>
              <a:lnSpc>
                <a:spcPct val="80000"/>
              </a:lnSpc>
              <a:buFont typeface="Wingdings" panose="05000000000000000000" pitchFamily="2" charset="2"/>
              <a:buChar char="§"/>
            </a:pPr>
            <a:r>
              <a:rPr lang="en-US" sz="2400" dirty="0" smtClean="0">
                <a:solidFill>
                  <a:schemeClr val="tx1"/>
                </a:solidFill>
              </a:rPr>
              <a:t> Rules </a:t>
            </a:r>
            <a:r>
              <a:rPr lang="en-US" sz="2400" dirty="0">
                <a:solidFill>
                  <a:schemeClr val="tx1"/>
                </a:solidFill>
              </a:rPr>
              <a:t>end with .</a:t>
            </a:r>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9627417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94E9E6-30B0-4CF3-973E-B1F06E916A10}" type="slidenum">
              <a:rPr lang="en-US"/>
              <a:pPr/>
              <a:t>44</a:t>
            </a:fld>
            <a:endParaRPr lang="en-US"/>
          </a:p>
        </p:txBody>
      </p:sp>
      <p:sp>
        <p:nvSpPr>
          <p:cNvPr id="503810" name="Rectangle 2"/>
          <p:cNvSpPr>
            <a:spLocks noGrp="1" noChangeArrowheads="1"/>
          </p:cNvSpPr>
          <p:nvPr>
            <p:ph type="title"/>
          </p:nvPr>
        </p:nvSpPr>
        <p:spPr/>
        <p:txBody>
          <a:bodyPr>
            <a:normAutofit/>
          </a:bodyPr>
          <a:lstStyle/>
          <a:p>
            <a:pPr algn="ctr"/>
            <a:r>
              <a:rPr lang="en-US" sz="4400" b="1" dirty="0">
                <a:solidFill>
                  <a:schemeClr val="tx1"/>
                </a:solidFill>
              </a:rPr>
              <a:t>Logic Programming</a:t>
            </a:r>
          </a:p>
        </p:txBody>
      </p:sp>
      <p:sp>
        <p:nvSpPr>
          <p:cNvPr id="503811" name="Rectangle 3"/>
          <p:cNvSpPr>
            <a:spLocks noGrp="1" noChangeArrowheads="1"/>
          </p:cNvSpPr>
          <p:nvPr>
            <p:ph type="body" idx="1"/>
          </p:nvPr>
        </p:nvSpPr>
        <p:spPr/>
        <p:txBody>
          <a:bodyPr>
            <a:normAutofit/>
          </a:bodyPr>
          <a:lstStyle/>
          <a:p>
            <a:pPr>
              <a:buFont typeface="Wingdings" panose="05000000000000000000" pitchFamily="2" charset="2"/>
              <a:buChar char="§"/>
            </a:pPr>
            <a:r>
              <a:rPr lang="en-US" sz="2400" dirty="0">
                <a:solidFill>
                  <a:schemeClr val="tx1"/>
                </a:solidFill>
              </a:rPr>
              <a:t>Efficient unification by open coding</a:t>
            </a:r>
          </a:p>
          <a:p>
            <a:pPr>
              <a:buFont typeface="Wingdings" panose="05000000000000000000" pitchFamily="2" charset="2"/>
              <a:buChar char="§"/>
            </a:pPr>
            <a:r>
              <a:rPr lang="en-US" sz="2400" dirty="0">
                <a:solidFill>
                  <a:schemeClr val="tx1"/>
                </a:solidFill>
              </a:rPr>
              <a:t>Efficient retrieval of matching clauses by direct linking</a:t>
            </a:r>
          </a:p>
          <a:p>
            <a:pPr>
              <a:buFont typeface="Wingdings" panose="05000000000000000000" pitchFamily="2" charset="2"/>
              <a:buChar char="§"/>
            </a:pPr>
            <a:r>
              <a:rPr lang="en-US" sz="2400" dirty="0">
                <a:solidFill>
                  <a:schemeClr val="tx1"/>
                </a:solidFill>
              </a:rPr>
              <a:t>Depth-first, left-to-right, backward chaining</a:t>
            </a:r>
          </a:p>
          <a:p>
            <a:pPr>
              <a:buFont typeface="Wingdings" panose="05000000000000000000" pitchFamily="2" charset="2"/>
              <a:buChar char="§"/>
            </a:pPr>
            <a:r>
              <a:rPr lang="en-US" sz="2400" dirty="0">
                <a:solidFill>
                  <a:schemeClr val="tx1"/>
                </a:solidFill>
              </a:rPr>
              <a:t>Built-in predicate for arithmetic e.g. X is Y*Z+2</a:t>
            </a:r>
          </a:p>
          <a:p>
            <a:pPr>
              <a:buFont typeface="Wingdings" panose="05000000000000000000" pitchFamily="2" charset="2"/>
              <a:buChar char="§"/>
            </a:pPr>
            <a:r>
              <a:rPr lang="en-US" sz="2400" dirty="0">
                <a:solidFill>
                  <a:schemeClr val="tx1"/>
                </a:solidFill>
              </a:rPr>
              <a:t>Closed-world assumption (“negation as failure”)</a:t>
            </a:r>
          </a:p>
          <a:p>
            <a:pPr lvl="1"/>
            <a:r>
              <a:rPr lang="en-US" sz="2400" dirty="0">
                <a:solidFill>
                  <a:schemeClr val="tx1"/>
                </a:solidFill>
              </a:rPr>
              <a:t>e.g. given alive(X) :- not dead(X).</a:t>
            </a:r>
          </a:p>
          <a:p>
            <a:pPr lvl="1"/>
            <a:r>
              <a:rPr lang="en-US" sz="2400" dirty="0">
                <a:solidFill>
                  <a:schemeClr val="tx1"/>
                </a:solidFill>
              </a:rPr>
              <a:t>alive(Joe) succeeds if dead(joe) fails</a:t>
            </a:r>
          </a:p>
        </p:txBody>
      </p:sp>
      <p:sp>
        <p:nvSpPr>
          <p:cNvPr id="2" name="Date Placeholder 1"/>
          <p:cNvSpPr>
            <a:spLocks noGrp="1"/>
          </p:cNvSpPr>
          <p:nvPr>
            <p:ph type="dt" sz="half" idx="10"/>
          </p:nvPr>
        </p:nvSpPr>
        <p:spPr/>
        <p:txBody>
          <a:bodyPr/>
          <a:lstStyle/>
          <a:p>
            <a:fld id="{92FFE3AF-E07C-49CD-85F8-E428292FB001}"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54545113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6C476D-E8AE-44EA-826C-EFFE4045B4DA}" type="slidenum">
              <a:rPr lang="en-US"/>
              <a:pPr/>
              <a:t>45</a:t>
            </a:fld>
            <a:endParaRPr lang="en-US"/>
          </a:p>
        </p:txBody>
      </p:sp>
      <p:sp>
        <p:nvSpPr>
          <p:cNvPr id="507906" name="Rectangle 2"/>
          <p:cNvSpPr>
            <a:spLocks noGrp="1" noChangeArrowheads="1"/>
          </p:cNvSpPr>
          <p:nvPr>
            <p:ph type="title"/>
          </p:nvPr>
        </p:nvSpPr>
        <p:spPr/>
        <p:txBody>
          <a:bodyPr>
            <a:normAutofit/>
          </a:bodyPr>
          <a:lstStyle/>
          <a:p>
            <a:pPr algn="ctr"/>
            <a:r>
              <a:rPr lang="en-US" sz="4400" b="1" dirty="0">
                <a:solidFill>
                  <a:schemeClr val="tx1"/>
                </a:solidFill>
              </a:rPr>
              <a:t>Logic Programming</a:t>
            </a:r>
          </a:p>
        </p:txBody>
      </p:sp>
      <p:sp>
        <p:nvSpPr>
          <p:cNvPr id="507907" name="Rectangle 3"/>
          <p:cNvSpPr>
            <a:spLocks noGrp="1" noChangeArrowheads="1"/>
          </p:cNvSpPr>
          <p:nvPr>
            <p:ph type="body" idx="1"/>
          </p:nvPr>
        </p:nvSpPr>
        <p:spPr/>
        <p:txBody>
          <a:bodyPr/>
          <a:lstStyle/>
          <a:p>
            <a:pPr>
              <a:lnSpc>
                <a:spcPct val="80000"/>
              </a:lnSpc>
              <a:buFont typeface="Wingdings" panose="05000000000000000000" pitchFamily="2" charset="2"/>
              <a:buChar char="§"/>
            </a:pPr>
            <a:r>
              <a:rPr lang="en-US" sz="2400" dirty="0">
                <a:solidFill>
                  <a:schemeClr val="tx1"/>
                </a:solidFill>
              </a:rPr>
              <a:t>These notes are for </a:t>
            </a:r>
            <a:r>
              <a:rPr lang="en-US" sz="2400" dirty="0" err="1">
                <a:solidFill>
                  <a:schemeClr val="tx1"/>
                </a:solidFill>
              </a:rPr>
              <a:t>gprolog</a:t>
            </a:r>
            <a:endParaRPr lang="en-US" sz="2400" dirty="0">
              <a:solidFill>
                <a:schemeClr val="tx1"/>
              </a:solidFill>
            </a:endParaRPr>
          </a:p>
          <a:p>
            <a:pPr>
              <a:lnSpc>
                <a:spcPct val="80000"/>
              </a:lnSpc>
              <a:buFont typeface="Wingdings" panose="05000000000000000000" pitchFamily="2" charset="2"/>
              <a:buChar char="§"/>
            </a:pPr>
            <a:r>
              <a:rPr lang="en-US" sz="2400" dirty="0">
                <a:solidFill>
                  <a:schemeClr val="tx1"/>
                </a:solidFill>
              </a:rPr>
              <a:t>To read a file, consult(‘file’).</a:t>
            </a:r>
          </a:p>
          <a:p>
            <a:pPr>
              <a:lnSpc>
                <a:spcPct val="80000"/>
              </a:lnSpc>
              <a:buFont typeface="Wingdings" panose="05000000000000000000" pitchFamily="2" charset="2"/>
              <a:buChar char="§"/>
            </a:pPr>
            <a:r>
              <a:rPr lang="en-US" sz="2400" dirty="0">
                <a:solidFill>
                  <a:schemeClr val="tx1"/>
                </a:solidFill>
              </a:rPr>
              <a:t>To enter data directly, consult(user).</a:t>
            </a:r>
          </a:p>
          <a:p>
            <a:pPr>
              <a:lnSpc>
                <a:spcPct val="80000"/>
              </a:lnSpc>
              <a:buFont typeface="Wingdings" panose="05000000000000000000" pitchFamily="2" charset="2"/>
              <a:buChar char="§"/>
            </a:pPr>
            <a:r>
              <a:rPr lang="en-US" sz="2400" dirty="0">
                <a:solidFill>
                  <a:schemeClr val="tx1"/>
                </a:solidFill>
              </a:rPr>
              <a:t>Every statement must end in a period.  If  you forget, put it on the next line.</a:t>
            </a:r>
          </a:p>
          <a:p>
            <a:pPr>
              <a:lnSpc>
                <a:spcPct val="80000"/>
              </a:lnSpc>
              <a:buFont typeface="Wingdings" panose="05000000000000000000" pitchFamily="2" charset="2"/>
              <a:buChar char="§"/>
            </a:pPr>
            <a:r>
              <a:rPr lang="en-US" sz="2400" dirty="0">
                <a:solidFill>
                  <a:schemeClr val="tx1"/>
                </a:solidFill>
              </a:rPr>
              <a:t>To prove a fact, enter the fact directly at the command line.  </a:t>
            </a:r>
            <a:r>
              <a:rPr lang="en-US" sz="2400" dirty="0" err="1">
                <a:solidFill>
                  <a:schemeClr val="tx1"/>
                </a:solidFill>
              </a:rPr>
              <a:t>gprolog</a:t>
            </a:r>
            <a:r>
              <a:rPr lang="en-US" sz="2400" dirty="0">
                <a:solidFill>
                  <a:schemeClr val="tx1"/>
                </a:solidFill>
              </a:rPr>
              <a:t> will respond Yes, No, or give you a binding set.  If you want another answer, type ; otherwise return.</a:t>
            </a:r>
          </a:p>
          <a:p>
            <a:pPr>
              <a:lnSpc>
                <a:spcPct val="80000"/>
              </a:lnSpc>
              <a:buFont typeface="Wingdings" panose="05000000000000000000" pitchFamily="2" charset="2"/>
              <a:buChar char="§"/>
            </a:pPr>
            <a:r>
              <a:rPr lang="en-US" sz="2400" dirty="0">
                <a:solidFill>
                  <a:schemeClr val="tx1"/>
                </a:solidFill>
              </a:rPr>
              <a:t>Trace(predicate) or trace(all) will allow you to watch the backward chaining process.</a:t>
            </a:r>
          </a:p>
        </p:txBody>
      </p:sp>
      <p:sp>
        <p:nvSpPr>
          <p:cNvPr id="2" name="Date Placeholder 1"/>
          <p:cNvSpPr>
            <a:spLocks noGrp="1"/>
          </p:cNvSpPr>
          <p:nvPr>
            <p:ph type="dt" sz="half" idx="10"/>
          </p:nvPr>
        </p:nvSpPr>
        <p:spPr/>
        <p:txBody>
          <a:bodyPr/>
          <a:lstStyle/>
          <a:p>
            <a:fld id="{E5EF49BC-A222-430C-8DFC-11DB8BD226C3}"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18846778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8725" y="1127079"/>
            <a:ext cx="9943758" cy="6049963"/>
          </a:xfrm>
        </p:spPr>
        <p:txBody>
          <a:bodyPr>
            <a:normAutofit fontScale="62500" lnSpcReduction="20000"/>
          </a:bodyPr>
          <a:lstStyle/>
          <a:p>
            <a:pPr algn="ctr">
              <a:buNone/>
            </a:pPr>
            <a:r>
              <a:rPr lang="en-US" sz="4600" b="1" dirty="0">
                <a:solidFill>
                  <a:schemeClr val="tx1"/>
                </a:solidFill>
                <a:latin typeface="Times New Roman" panose="02020603050405020304" pitchFamily="18" charset="0"/>
                <a:cs typeface="Times New Roman" panose="02020603050405020304" pitchFamily="18" charset="0"/>
              </a:rPr>
              <a:t>RESOLUTION IN PREDICATE LOGIC</a:t>
            </a:r>
            <a:endParaRPr lang="en-US" sz="4600" b="1" dirty="0" smtClean="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endParaRPr lang="en-US" sz="3400" dirty="0" smtClean="0">
              <a:solidFill>
                <a:schemeClr val="tx1"/>
              </a:solidFill>
              <a:latin typeface="Times New Roman" pitchFamily="18" charset="0"/>
              <a:cs typeface="Times New Roman" pitchFamily="18" charset="0"/>
            </a:endParaRPr>
          </a:p>
          <a:p>
            <a:pPr>
              <a:lnSpc>
                <a:spcPct val="170000"/>
              </a:lnSpc>
              <a:buFont typeface="Wingdings" panose="05000000000000000000" pitchFamily="2" charset="2"/>
              <a:buChar char="§"/>
            </a:pPr>
            <a:r>
              <a:rPr lang="en-US" sz="3400" dirty="0">
                <a:solidFill>
                  <a:schemeClr val="tx1"/>
                </a:solidFill>
                <a:latin typeface="Times New Roman" pitchFamily="18" charset="0"/>
                <a:cs typeface="Times New Roman" pitchFamily="18" charset="0"/>
              </a:rPr>
              <a:t>T</a:t>
            </a:r>
            <a:r>
              <a:rPr lang="en-US" sz="3400" dirty="0" smtClean="0">
                <a:solidFill>
                  <a:schemeClr val="tx1"/>
                </a:solidFill>
                <a:latin typeface="Times New Roman" pitchFamily="18" charset="0"/>
                <a:cs typeface="Times New Roman" pitchFamily="18" charset="0"/>
              </a:rPr>
              <a:t>wo </a:t>
            </a:r>
            <a:r>
              <a:rPr lang="en-US" sz="3400" dirty="0">
                <a:solidFill>
                  <a:schemeClr val="tx1"/>
                </a:solidFill>
                <a:latin typeface="Times New Roman" pitchFamily="18" charset="0"/>
                <a:cs typeface="Times New Roman" pitchFamily="18" charset="0"/>
              </a:rPr>
              <a:t>literals are contradictory if one can be unified with the negation of the other. </a:t>
            </a:r>
            <a:endParaRPr lang="en-US" sz="3400" dirty="0" smtClean="0">
              <a:solidFill>
                <a:schemeClr val="tx1"/>
              </a:solidFill>
              <a:latin typeface="Times New Roman" pitchFamily="18" charset="0"/>
              <a:cs typeface="Times New Roman" pitchFamily="18" charset="0"/>
            </a:endParaRPr>
          </a:p>
          <a:p>
            <a:pPr>
              <a:lnSpc>
                <a:spcPct val="170000"/>
              </a:lnSpc>
              <a:buFont typeface="Wingdings" panose="05000000000000000000" pitchFamily="2" charset="2"/>
              <a:buChar char="§"/>
            </a:pPr>
            <a:r>
              <a:rPr lang="en-US" sz="3400" dirty="0" smtClean="0">
                <a:solidFill>
                  <a:schemeClr val="tx1"/>
                </a:solidFill>
                <a:latin typeface="Times New Roman" pitchFamily="18" charset="0"/>
                <a:cs typeface="Times New Roman" pitchFamily="18" charset="0"/>
              </a:rPr>
              <a:t>For </a:t>
            </a:r>
            <a:r>
              <a:rPr lang="en-US" sz="3400" dirty="0">
                <a:solidFill>
                  <a:schemeClr val="tx1"/>
                </a:solidFill>
                <a:latin typeface="Times New Roman" pitchFamily="18" charset="0"/>
                <a:cs typeface="Times New Roman" pitchFamily="18" charset="0"/>
              </a:rPr>
              <a:t>example man(x) and man (Himalayas) are contradictory since man(x) and man(Himalayas ) can be unified. </a:t>
            </a:r>
          </a:p>
          <a:p>
            <a:pPr>
              <a:lnSpc>
                <a:spcPct val="170000"/>
              </a:lnSpc>
              <a:buFont typeface="Wingdings" panose="05000000000000000000" pitchFamily="2" charset="2"/>
              <a:buChar char="§"/>
            </a:pPr>
            <a:r>
              <a:rPr lang="en-US" sz="3400" dirty="0">
                <a:solidFill>
                  <a:schemeClr val="tx1"/>
                </a:solidFill>
                <a:latin typeface="Times New Roman" pitchFamily="18" charset="0"/>
                <a:cs typeface="Times New Roman" pitchFamily="18" charset="0"/>
              </a:rPr>
              <a:t>In predicate logic unification algorithm is used to locate pairs of literals that cancel out. </a:t>
            </a:r>
          </a:p>
          <a:p>
            <a:pPr>
              <a:lnSpc>
                <a:spcPct val="170000"/>
              </a:lnSpc>
              <a:buFont typeface="Wingdings" panose="05000000000000000000" pitchFamily="2" charset="2"/>
              <a:buChar char="§"/>
            </a:pPr>
            <a:r>
              <a:rPr lang="en-US" sz="3400" dirty="0">
                <a:solidFill>
                  <a:schemeClr val="tx1"/>
                </a:solidFill>
                <a:latin typeface="Times New Roman" pitchFamily="18" charset="0"/>
                <a:cs typeface="Times New Roman" pitchFamily="18" charset="0"/>
              </a:rPr>
              <a:t>It is important that if two instances of the same variable occur, then they must be given identical substitutions. </a:t>
            </a:r>
          </a:p>
          <a:p>
            <a:endParaRPr lang="en-US" sz="33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12E020C5-3B51-4E6C-818F-E55503FFC176}"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46</a:t>
            </a:fld>
            <a:endParaRPr lang="en-US"/>
          </a:p>
        </p:txBody>
      </p:sp>
      <p:pic>
        <p:nvPicPr>
          <p:cNvPr id="6" name="Picture 5"/>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21398352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93" y="832604"/>
            <a:ext cx="10017456" cy="4742597"/>
          </a:xfrm>
        </p:spPr>
        <p:txBody>
          <a:bodyPr>
            <a:normAutofit fontScale="25000" lnSpcReduction="20000"/>
          </a:bodyPr>
          <a:lstStyle/>
          <a:p>
            <a:pPr algn="ctr">
              <a:lnSpc>
                <a:spcPct val="170000"/>
              </a:lnSpc>
            </a:pPr>
            <a:r>
              <a:rPr lang="en-US" sz="16000" b="1" dirty="0" smtClean="0">
                <a:solidFill>
                  <a:schemeClr val="tx1"/>
                </a:solidFill>
                <a:latin typeface="Times New Roman" pitchFamily="18" charset="0"/>
                <a:cs typeface="Times New Roman" pitchFamily="18" charset="0"/>
              </a:rPr>
              <a:t>Resolution Algorithm</a:t>
            </a:r>
          </a:p>
          <a:p>
            <a:pPr>
              <a:lnSpc>
                <a:spcPct val="170000"/>
              </a:lnSpc>
            </a:pPr>
            <a:r>
              <a:rPr lang="en-US" sz="7400" dirty="0" smtClean="0">
                <a:solidFill>
                  <a:schemeClr val="tx1"/>
                </a:solidFill>
                <a:latin typeface="Times New Roman" pitchFamily="18" charset="0"/>
                <a:cs typeface="Times New Roman" pitchFamily="18" charset="0"/>
              </a:rPr>
              <a:t>Let </a:t>
            </a:r>
            <a:r>
              <a:rPr lang="en-US" sz="7400" dirty="0">
                <a:solidFill>
                  <a:schemeClr val="tx1"/>
                </a:solidFill>
                <a:latin typeface="Times New Roman" pitchFamily="18" charset="0"/>
                <a:cs typeface="Times New Roman" pitchFamily="18" charset="0"/>
              </a:rPr>
              <a:t>f be a set of given statements and S is a statement to be proved.</a:t>
            </a:r>
          </a:p>
          <a:p>
            <a:pPr>
              <a:lnSpc>
                <a:spcPct val="170000"/>
              </a:lnSpc>
              <a:buNone/>
            </a:pPr>
            <a:r>
              <a:rPr lang="en-US" sz="7400" dirty="0">
                <a:solidFill>
                  <a:schemeClr val="tx1"/>
                </a:solidFill>
                <a:latin typeface="Times New Roman" pitchFamily="18" charset="0"/>
                <a:cs typeface="Times New Roman" pitchFamily="18" charset="0"/>
              </a:rPr>
              <a:t>1. Covert all the statements of  F to clause form.</a:t>
            </a:r>
          </a:p>
          <a:p>
            <a:pPr>
              <a:lnSpc>
                <a:spcPct val="170000"/>
              </a:lnSpc>
              <a:buNone/>
            </a:pPr>
            <a:r>
              <a:rPr lang="en-US" sz="7400" dirty="0">
                <a:solidFill>
                  <a:schemeClr val="tx1"/>
                </a:solidFill>
                <a:latin typeface="Times New Roman" pitchFamily="18" charset="0"/>
                <a:cs typeface="Times New Roman" pitchFamily="18" charset="0"/>
              </a:rPr>
              <a:t>2. Negate S and convert the result to clause form. Add it to the set of clauses obtained in 1.</a:t>
            </a:r>
          </a:p>
          <a:p>
            <a:pPr>
              <a:lnSpc>
                <a:spcPct val="170000"/>
              </a:lnSpc>
              <a:buNone/>
            </a:pPr>
            <a:r>
              <a:rPr lang="en-US" sz="7400" dirty="0">
                <a:solidFill>
                  <a:schemeClr val="tx1"/>
                </a:solidFill>
                <a:latin typeface="Times New Roman" pitchFamily="18" charset="0"/>
                <a:cs typeface="Times New Roman" pitchFamily="18" charset="0"/>
              </a:rPr>
              <a:t>3. Repeat until either a contradiction is found or no progress can be made or a predetermined amount of effort has been expended</a:t>
            </a:r>
            <a:r>
              <a:rPr lang="en-US" sz="7400" dirty="0" smtClean="0">
                <a:solidFill>
                  <a:schemeClr val="tx1"/>
                </a:solidFill>
                <a:latin typeface="Times New Roman" pitchFamily="18" charset="0"/>
                <a:cs typeface="Times New Roman" pitchFamily="18" charset="0"/>
              </a:rPr>
              <a:t>.</a:t>
            </a:r>
            <a:r>
              <a:rPr lang="en-US" sz="7400" dirty="0">
                <a:solidFill>
                  <a:schemeClr val="tx1"/>
                </a:solidFill>
                <a:latin typeface="Times New Roman" pitchFamily="18" charset="0"/>
                <a:cs typeface="Times New Roman" pitchFamily="18" charset="0"/>
              </a:rPr>
              <a:t>	a) Select two clauses. Call them parent clauses</a:t>
            </a:r>
            <a:r>
              <a:rPr lang="en-US" sz="7400" dirty="0" smtClean="0">
                <a:solidFill>
                  <a:schemeClr val="tx1"/>
                </a:solidFill>
                <a:latin typeface="Times New Roman" pitchFamily="18" charset="0"/>
                <a:cs typeface="Times New Roman" pitchFamily="18" charset="0"/>
              </a:rPr>
              <a:t>.</a:t>
            </a:r>
          </a:p>
          <a:p>
            <a:pPr>
              <a:lnSpc>
                <a:spcPct val="170000"/>
              </a:lnSpc>
              <a:buNone/>
            </a:pPr>
            <a:r>
              <a:rPr lang="en-US" sz="7400" dirty="0">
                <a:solidFill>
                  <a:schemeClr val="tx1"/>
                </a:solidFill>
                <a:latin typeface="Times New Roman" pitchFamily="18" charset="0"/>
                <a:cs typeface="Times New Roman" pitchFamily="18" charset="0"/>
              </a:rPr>
              <a:t>	b) Resolve them together. </a:t>
            </a:r>
            <a:r>
              <a:rPr lang="en-US" sz="7400" dirty="0" smtClean="0">
                <a:solidFill>
                  <a:schemeClr val="tx1"/>
                </a:solidFill>
                <a:latin typeface="Times New Roman" pitchFamily="18" charset="0"/>
                <a:cs typeface="Times New Roman" pitchFamily="18" charset="0"/>
              </a:rPr>
              <a:t>The </a:t>
            </a:r>
            <a:r>
              <a:rPr lang="en-US" sz="7400" dirty="0" err="1">
                <a:solidFill>
                  <a:schemeClr val="tx1"/>
                </a:solidFill>
                <a:latin typeface="Times New Roman" pitchFamily="18" charset="0"/>
                <a:cs typeface="Times New Roman" pitchFamily="18" charset="0"/>
              </a:rPr>
              <a:t>resolvent</a:t>
            </a:r>
            <a:r>
              <a:rPr lang="en-US" sz="7400" dirty="0">
                <a:solidFill>
                  <a:schemeClr val="tx1"/>
                </a:solidFill>
                <a:latin typeface="Times New Roman" pitchFamily="18" charset="0"/>
                <a:cs typeface="Times New Roman" pitchFamily="18" charset="0"/>
              </a:rPr>
              <a:t> will be the disjunction of all of these literals of both clauses. If there is a pair of literals T1 and T2 such that one parent clause contains Ti and the other contains T2 and if T1 and T2 are </a:t>
            </a:r>
            <a:r>
              <a:rPr lang="en-US" sz="7400" dirty="0" err="1">
                <a:solidFill>
                  <a:schemeClr val="tx1"/>
                </a:solidFill>
                <a:latin typeface="Times New Roman" pitchFamily="18" charset="0"/>
                <a:cs typeface="Times New Roman" pitchFamily="18" charset="0"/>
              </a:rPr>
              <a:t>unifiable</a:t>
            </a:r>
            <a:r>
              <a:rPr lang="en-US" sz="7400" dirty="0">
                <a:solidFill>
                  <a:schemeClr val="tx1"/>
                </a:solidFill>
                <a:latin typeface="Times New Roman" pitchFamily="18" charset="0"/>
                <a:cs typeface="Times New Roman" pitchFamily="18" charset="0"/>
              </a:rPr>
              <a:t>, then neither t1 nor T2 should appear in the </a:t>
            </a:r>
            <a:r>
              <a:rPr lang="en-US" sz="7400" dirty="0" err="1">
                <a:solidFill>
                  <a:schemeClr val="tx1"/>
                </a:solidFill>
                <a:latin typeface="Times New Roman" pitchFamily="18" charset="0"/>
                <a:cs typeface="Times New Roman" pitchFamily="18" charset="0"/>
              </a:rPr>
              <a:t>resolvent</a:t>
            </a:r>
            <a:r>
              <a:rPr lang="en-US" sz="7400" dirty="0">
                <a:solidFill>
                  <a:schemeClr val="tx1"/>
                </a:solidFill>
                <a:latin typeface="Times New Roman" pitchFamily="18" charset="0"/>
                <a:cs typeface="Times New Roman" pitchFamily="18" charset="0"/>
              </a:rPr>
              <a:t>. Here Ti and T2 are called complimentary literals.</a:t>
            </a:r>
          </a:p>
          <a:p>
            <a:pPr>
              <a:lnSpc>
                <a:spcPct val="170000"/>
              </a:lnSpc>
              <a:buNone/>
            </a:pPr>
            <a:r>
              <a:rPr lang="en-US" sz="7400" dirty="0">
                <a:solidFill>
                  <a:schemeClr val="tx1"/>
                </a:solidFill>
                <a:latin typeface="Times New Roman" pitchFamily="18" charset="0"/>
                <a:cs typeface="Times New Roman" pitchFamily="18" charset="0"/>
              </a:rPr>
              <a:t>	C) If the </a:t>
            </a:r>
            <a:r>
              <a:rPr lang="en-US" sz="7400" dirty="0" err="1">
                <a:solidFill>
                  <a:schemeClr val="tx1"/>
                </a:solidFill>
                <a:latin typeface="Times New Roman" pitchFamily="18" charset="0"/>
                <a:cs typeface="Times New Roman" pitchFamily="18" charset="0"/>
              </a:rPr>
              <a:t>resolvent</a:t>
            </a:r>
            <a:r>
              <a:rPr lang="en-US" sz="7400" dirty="0">
                <a:solidFill>
                  <a:schemeClr val="tx1"/>
                </a:solidFill>
                <a:latin typeface="Times New Roman" pitchFamily="18" charset="0"/>
                <a:cs typeface="Times New Roman" pitchFamily="18" charset="0"/>
              </a:rPr>
              <a:t> is the empty clause , then a contradiction has been found. If  it is not, then add it to the set of clauses available to the procedure.</a:t>
            </a:r>
            <a:endParaRPr lang="en-US" sz="7400" dirty="0">
              <a:solidFill>
                <a:schemeClr val="tx1"/>
              </a:solidFill>
            </a:endParaRPr>
          </a:p>
        </p:txBody>
      </p:sp>
      <p:sp>
        <p:nvSpPr>
          <p:cNvPr id="2" name="Date Placeholder 1"/>
          <p:cNvSpPr>
            <a:spLocks noGrp="1"/>
          </p:cNvSpPr>
          <p:nvPr>
            <p:ph type="dt" sz="half" idx="10"/>
          </p:nvPr>
        </p:nvSpPr>
        <p:spPr/>
        <p:txBody>
          <a:bodyPr/>
          <a:lstStyle/>
          <a:p>
            <a:fld id="{39DA2AAD-E455-4368-AC6C-F5E04688B467}"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47</a:t>
            </a:fld>
            <a:endParaRPr lang="en-US"/>
          </a:p>
        </p:txBody>
      </p:sp>
      <p:pic>
        <p:nvPicPr>
          <p:cNvPr id="6" name="Picture 5"/>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76481692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mn-lt"/>
              </a:rPr>
              <a:t>Unification</a:t>
            </a:r>
            <a:r>
              <a:rPr lang="en-US" dirty="0">
                <a:solidFill>
                  <a:srgbClr val="FF0000"/>
                </a:solidFill>
                <a:latin typeface="Arial Unicode MS" panose="020B0604020202020204" pitchFamily="34" charset="-128"/>
              </a:rPr>
              <a:t/>
            </a:r>
            <a:br>
              <a:rPr lang="en-US" dirty="0">
                <a:solidFill>
                  <a:srgbClr val="FF0000"/>
                </a:solidFill>
                <a:latin typeface="Arial Unicode MS" panose="020B0604020202020204" pitchFamily="34" charset="-128"/>
              </a:rPr>
            </a:b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 </a:t>
            </a:r>
            <a:r>
              <a:rPr lang="en-US" dirty="0">
                <a:solidFill>
                  <a:srgbClr val="000000"/>
                </a:solidFill>
              </a:rPr>
              <a:t>It’s a matching procedure that compares two literals and </a:t>
            </a:r>
            <a:r>
              <a:rPr lang="en-US" dirty="0" smtClean="0">
                <a:solidFill>
                  <a:srgbClr val="000000"/>
                </a:solidFill>
              </a:rPr>
              <a:t>discovers whether </a:t>
            </a:r>
            <a:r>
              <a:rPr lang="en-US" dirty="0">
                <a:solidFill>
                  <a:srgbClr val="000000"/>
                </a:solidFill>
              </a:rPr>
              <a:t>there exists a set of substitutions that can make </a:t>
            </a:r>
            <a:r>
              <a:rPr lang="en-US" dirty="0" smtClean="0">
                <a:solidFill>
                  <a:srgbClr val="000000"/>
                </a:solidFill>
              </a:rPr>
              <a:t>them identical</a:t>
            </a:r>
            <a:r>
              <a:rPr lang="en-US" dirty="0">
                <a:solidFill>
                  <a:srgbClr val="000000"/>
                </a:solidFill>
              </a:rPr>
              <a:t>.</a:t>
            </a:r>
          </a:p>
          <a:p>
            <a:r>
              <a:rPr lang="en-US" dirty="0">
                <a:solidFill>
                  <a:srgbClr val="000000"/>
                </a:solidFill>
              </a:rPr>
              <a:t>• E.g</a:t>
            </a:r>
            <a:r>
              <a:rPr lang="en-US" dirty="0" smtClean="0">
                <a:solidFill>
                  <a:srgbClr val="000000"/>
                </a:solidFill>
              </a:rPr>
              <a:t>. 1</a:t>
            </a:r>
            <a:endParaRPr lang="en-US" dirty="0">
              <a:solidFill>
                <a:srgbClr val="000000"/>
              </a:solidFill>
            </a:endParaRPr>
          </a:p>
          <a:p>
            <a:r>
              <a:rPr lang="pt-BR" dirty="0">
                <a:solidFill>
                  <a:srgbClr val="000000"/>
                </a:solidFill>
              </a:rPr>
              <a:t>Hate( marcus , </a:t>
            </a:r>
            <a:r>
              <a:rPr lang="pt-BR" dirty="0">
                <a:solidFill>
                  <a:srgbClr val="C10000"/>
                </a:solidFill>
              </a:rPr>
              <a:t>X</a:t>
            </a:r>
            <a:r>
              <a:rPr lang="pt-BR" dirty="0">
                <a:solidFill>
                  <a:srgbClr val="000000"/>
                </a:solidFill>
              </a:rPr>
              <a:t>) Hate (marcus , </a:t>
            </a:r>
            <a:r>
              <a:rPr lang="pt-BR" dirty="0">
                <a:solidFill>
                  <a:srgbClr val="C10000"/>
                </a:solidFill>
              </a:rPr>
              <a:t>caesar</a:t>
            </a:r>
            <a:r>
              <a:rPr lang="pt-BR" dirty="0">
                <a:solidFill>
                  <a:srgbClr val="000000"/>
                </a:solidFill>
              </a:rPr>
              <a:t>)</a:t>
            </a:r>
          </a:p>
          <a:p>
            <a:r>
              <a:rPr lang="en-US" dirty="0" err="1">
                <a:solidFill>
                  <a:srgbClr val="000000"/>
                </a:solidFill>
              </a:rPr>
              <a:t>caesar</a:t>
            </a:r>
            <a:r>
              <a:rPr lang="en-US" dirty="0">
                <a:solidFill>
                  <a:srgbClr val="000000"/>
                </a:solidFill>
              </a:rPr>
              <a:t>/ X</a:t>
            </a:r>
          </a:p>
          <a:p>
            <a:r>
              <a:rPr lang="en-US" dirty="0">
                <a:solidFill>
                  <a:srgbClr val="000000"/>
                </a:solidFill>
              </a:rPr>
              <a:t>e.g. 2.</a:t>
            </a:r>
          </a:p>
          <a:p>
            <a:r>
              <a:rPr lang="en-US" dirty="0">
                <a:solidFill>
                  <a:srgbClr val="000000"/>
                </a:solidFill>
              </a:rPr>
              <a:t>Hate(X,Y) Hate( john, Z) could be unified as:</a:t>
            </a:r>
          </a:p>
          <a:p>
            <a:r>
              <a:rPr lang="en-US" dirty="0">
                <a:solidFill>
                  <a:srgbClr val="000000"/>
                </a:solidFill>
              </a:rPr>
              <a:t>John/X and y/z</a:t>
            </a:r>
          </a:p>
          <a:p>
            <a:endParaRPr lang="en-US" dirty="0"/>
          </a:p>
        </p:txBody>
      </p:sp>
      <p:sp>
        <p:nvSpPr>
          <p:cNvPr id="4" name="Date Placeholder 3"/>
          <p:cNvSpPr>
            <a:spLocks noGrp="1"/>
          </p:cNvSpPr>
          <p:nvPr>
            <p:ph type="dt" sz="half" idx="10"/>
          </p:nvPr>
        </p:nvSpPr>
        <p:spPr/>
        <p:txBody>
          <a:bodyPr/>
          <a:lstStyle/>
          <a:p>
            <a:fld id="{AA35ACD2-D8C5-4C94-BAB8-99C6F59B392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48</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815977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sz="1800" dirty="0">
                <a:solidFill>
                  <a:schemeClr val="tx1"/>
                </a:solidFill>
                <a:latin typeface="Arial Unicode MS" panose="020B0604020202020204" pitchFamily="34" charset="-128"/>
              </a:rPr>
              <a:t>UNIFY(p, q) = unifier </a:t>
            </a:r>
            <a:r>
              <a:rPr lang="en-US" sz="1800" dirty="0">
                <a:solidFill>
                  <a:schemeClr val="tx1"/>
                </a:solidFill>
                <a:latin typeface="Symbol" panose="05050102010706020507" pitchFamily="18" charset="2"/>
              </a:rPr>
              <a:t> </a:t>
            </a:r>
            <a:r>
              <a:rPr lang="en-US" sz="1800" dirty="0">
                <a:solidFill>
                  <a:schemeClr val="tx1"/>
                </a:solidFill>
                <a:latin typeface="Arial Unicode MS" panose="020B0604020202020204" pitchFamily="34" charset="-128"/>
              </a:rPr>
              <a:t>where SUBST(</a:t>
            </a:r>
            <a:r>
              <a:rPr lang="en-US" sz="1800" dirty="0">
                <a:solidFill>
                  <a:schemeClr val="tx1"/>
                </a:solidFill>
                <a:latin typeface="Symbol" panose="05050102010706020507" pitchFamily="18" charset="2"/>
              </a:rPr>
              <a:t></a:t>
            </a:r>
            <a:r>
              <a:rPr lang="en-US" sz="1800" dirty="0">
                <a:solidFill>
                  <a:schemeClr val="tx1"/>
                </a:solidFill>
                <a:latin typeface="Arial Unicode MS" panose="020B0604020202020204" pitchFamily="34" charset="-128"/>
              </a:rPr>
              <a:t>, p) = SUBST(</a:t>
            </a:r>
            <a:r>
              <a:rPr lang="en-US" sz="1800" dirty="0">
                <a:solidFill>
                  <a:schemeClr val="tx1"/>
                </a:solidFill>
                <a:latin typeface="Symbol" panose="05050102010706020507" pitchFamily="18" charset="2"/>
              </a:rPr>
              <a:t></a:t>
            </a:r>
            <a:r>
              <a:rPr lang="en-US" sz="1800" dirty="0">
                <a:solidFill>
                  <a:schemeClr val="tx1"/>
                </a:solidFill>
                <a:latin typeface="Arial Unicode MS" panose="020B0604020202020204" pitchFamily="34" charset="-128"/>
              </a:rPr>
              <a:t>, q)</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knows(John, x) </a:t>
            </a:r>
            <a:r>
              <a:rPr lang="en-US" dirty="0">
                <a:solidFill>
                  <a:schemeClr val="tx1"/>
                </a:solidFill>
                <a:latin typeface="Symbol" panose="05050102010706020507" pitchFamily="18" charset="2"/>
              </a:rPr>
              <a:t> </a:t>
            </a:r>
            <a:r>
              <a:rPr lang="en-US" dirty="0">
                <a:solidFill>
                  <a:schemeClr val="tx1"/>
                </a:solidFill>
                <a:latin typeface="Arial Unicode MS" panose="020B0604020202020204" pitchFamily="34" charset="-128"/>
              </a:rPr>
              <a:t>hates(John, x)</a:t>
            </a:r>
          </a:p>
          <a:p>
            <a:r>
              <a:rPr lang="en-US" dirty="0">
                <a:solidFill>
                  <a:schemeClr val="tx1"/>
                </a:solidFill>
                <a:latin typeface="Arial Unicode MS" panose="020B0604020202020204" pitchFamily="34" charset="-128"/>
              </a:rPr>
              <a:t>knows(John, Jane)</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y: knows(y, Leonid)</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y: knows(y, mother(y))</a:t>
            </a:r>
          </a:p>
          <a:p>
            <a:r>
              <a:rPr lang="en-US" dirty="0">
                <a:solidFill>
                  <a:schemeClr val="tx1"/>
                </a:solidFill>
                <a:latin typeface="Symbol" panose="05050102010706020507" pitchFamily="18" charset="2"/>
              </a:rPr>
              <a:t></a:t>
            </a:r>
            <a:r>
              <a:rPr lang="en-US" dirty="0">
                <a:solidFill>
                  <a:schemeClr val="tx1"/>
                </a:solidFill>
                <a:latin typeface="Arial Unicode MS" panose="020B0604020202020204" pitchFamily="34" charset="-128"/>
              </a:rPr>
              <a:t>x: knows(x, Elizabeth)</a:t>
            </a:r>
          </a:p>
          <a:p>
            <a:r>
              <a:rPr lang="en-US" dirty="0">
                <a:solidFill>
                  <a:schemeClr val="tx1"/>
                </a:solidFill>
                <a:latin typeface="Arial Unicode MS" panose="020B0604020202020204" pitchFamily="34" charset="-128"/>
              </a:rPr>
              <a:t>UNIFY(knows(John ,x) ,knows(John, Jane)) = {Jane/x}</a:t>
            </a:r>
          </a:p>
          <a:p>
            <a:r>
              <a:rPr lang="en-US" dirty="0">
                <a:solidFill>
                  <a:schemeClr val="tx1"/>
                </a:solidFill>
                <a:latin typeface="Arial Unicode MS" panose="020B0604020202020204" pitchFamily="34" charset="-128"/>
              </a:rPr>
              <a:t>UNIFY(knows(John, x), knows(y, Leonid)) = {Leonid/x, John/y}</a:t>
            </a:r>
          </a:p>
          <a:p>
            <a:r>
              <a:rPr lang="en-US" dirty="0">
                <a:solidFill>
                  <a:schemeClr val="tx1"/>
                </a:solidFill>
                <a:latin typeface="Arial Unicode MS" panose="020B0604020202020204" pitchFamily="34" charset="-128"/>
              </a:rPr>
              <a:t>UNIFY(knows(John, x), knows(y, mother(y))) = {John/y,</a:t>
            </a:r>
          </a:p>
          <a:p>
            <a:r>
              <a:rPr lang="en-US" dirty="0">
                <a:solidFill>
                  <a:schemeClr val="tx1"/>
                </a:solidFill>
                <a:latin typeface="Arial Unicode MS" panose="020B0604020202020204" pitchFamily="34" charset="-128"/>
              </a:rPr>
              <a:t>mother(John)/x}</a:t>
            </a:r>
          </a:p>
          <a:p>
            <a:r>
              <a:rPr lang="en-US" dirty="0">
                <a:solidFill>
                  <a:schemeClr val="tx1"/>
                </a:solidFill>
                <a:latin typeface="Arial Unicode MS" panose="020B0604020202020204" pitchFamily="34" charset="-128"/>
              </a:rPr>
              <a:t>UNIFY(knows(John, x), knows(x, Elizabeth)) = FAIL</a:t>
            </a:r>
            <a:endParaRPr lang="en-US" dirty="0">
              <a:solidFill>
                <a:schemeClr val="tx1"/>
              </a:solidFill>
            </a:endParaRPr>
          </a:p>
        </p:txBody>
      </p:sp>
      <p:sp>
        <p:nvSpPr>
          <p:cNvPr id="4" name="Date Placeholder 3"/>
          <p:cNvSpPr>
            <a:spLocks noGrp="1"/>
          </p:cNvSpPr>
          <p:nvPr>
            <p:ph type="dt" sz="half" idx="10"/>
          </p:nvPr>
        </p:nvSpPr>
        <p:spPr/>
        <p:txBody>
          <a:bodyPr/>
          <a:lstStyle/>
          <a:p>
            <a:fld id="{AC27A54F-C18F-41C3-BDFA-8D2AF65D8548}"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49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995321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286604"/>
            <a:ext cx="9377680" cy="968440"/>
          </a:xfrm>
        </p:spPr>
        <p:txBody>
          <a:bodyPr>
            <a:normAutofit/>
          </a:bodyPr>
          <a:lstStyle/>
          <a:p>
            <a:r>
              <a:rPr lang="en-US" sz="3800" b="1" dirty="0">
                <a:solidFill>
                  <a:schemeClr val="tx1"/>
                </a:solidFill>
              </a:rPr>
              <a:t>Contents</a:t>
            </a:r>
          </a:p>
        </p:txBody>
      </p:sp>
      <p:sp>
        <p:nvSpPr>
          <p:cNvPr id="3" name="Content Placeholder 2"/>
          <p:cNvSpPr>
            <a:spLocks noGrp="1"/>
          </p:cNvSpPr>
          <p:nvPr>
            <p:ph idx="1"/>
          </p:nvPr>
        </p:nvSpPr>
        <p:spPr>
          <a:xfrm>
            <a:off x="762000" y="1835084"/>
            <a:ext cx="10937174" cy="4481388"/>
          </a:xfrm>
        </p:spPr>
        <p:txBody>
          <a:bodyPr>
            <a:noAutofit/>
          </a:bodyPr>
          <a:lstStyle/>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Propositional </a:t>
            </a:r>
            <a:r>
              <a:rPr lang="en-US" sz="2400" dirty="0">
                <a:solidFill>
                  <a:schemeClr val="tx1"/>
                </a:solidFill>
                <a:latin typeface="Times New Roman" panose="02020603050405020304" pitchFamily="18" charset="0"/>
                <a:cs typeface="Times New Roman" panose="02020603050405020304" pitchFamily="18" charset="0"/>
              </a:rPr>
              <a:t>logic and predicate </a:t>
            </a:r>
            <a:r>
              <a:rPr lang="en-US" sz="2400" dirty="0" smtClean="0">
                <a:solidFill>
                  <a:schemeClr val="tx1"/>
                </a:solidFill>
                <a:latin typeface="Times New Roman" panose="02020603050405020304" pitchFamily="18" charset="0"/>
                <a:cs typeface="Times New Roman" panose="02020603050405020304" pitchFamily="18" charset="0"/>
              </a:rPr>
              <a:t>logic</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Knowledge </a:t>
            </a:r>
            <a:r>
              <a:rPr lang="en-US" sz="2400" dirty="0">
                <a:solidFill>
                  <a:schemeClr val="tx1"/>
                </a:solidFill>
                <a:latin typeface="Times New Roman" panose="02020603050405020304" pitchFamily="18" charset="0"/>
                <a:cs typeface="Times New Roman" panose="02020603050405020304" pitchFamily="18" charset="0"/>
              </a:rPr>
              <a:t>Representation structure such as frame, Conceptual dependencies, Semantic networks and </a:t>
            </a:r>
            <a:r>
              <a:rPr lang="en-US" sz="2400" dirty="0" smtClean="0">
                <a:solidFill>
                  <a:schemeClr val="tx1"/>
                </a:solidFill>
                <a:latin typeface="Times New Roman" panose="02020603050405020304" pitchFamily="18" charset="0"/>
                <a:cs typeface="Times New Roman" panose="02020603050405020304" pitchFamily="18" charset="0"/>
              </a:rPr>
              <a:t>script </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Resolution </a:t>
            </a:r>
            <a:r>
              <a:rPr lang="en-US" sz="2400" dirty="0">
                <a:solidFill>
                  <a:schemeClr val="tx1"/>
                </a:solidFill>
                <a:latin typeface="Times New Roman" panose="02020603050405020304" pitchFamily="18" charset="0"/>
                <a:cs typeface="Times New Roman" panose="02020603050405020304" pitchFamily="18" charset="0"/>
              </a:rPr>
              <a:t>in predicate </a:t>
            </a:r>
            <a:r>
              <a:rPr lang="en-US" sz="2400" dirty="0" smtClean="0">
                <a:solidFill>
                  <a:schemeClr val="tx1"/>
                </a:solidFill>
                <a:latin typeface="Times New Roman" panose="02020603050405020304" pitchFamily="18" charset="0"/>
                <a:cs typeface="Times New Roman" panose="02020603050405020304" pitchFamily="18" charset="0"/>
              </a:rPr>
              <a:t>logic</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Unification algorithm </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Forward </a:t>
            </a:r>
            <a:r>
              <a:rPr lang="en-US" sz="2400" dirty="0">
                <a:solidFill>
                  <a:schemeClr val="tx1"/>
                </a:solidFill>
                <a:latin typeface="Times New Roman" panose="02020603050405020304" pitchFamily="18" charset="0"/>
                <a:cs typeface="Times New Roman" panose="02020603050405020304" pitchFamily="18" charset="0"/>
              </a:rPr>
              <a:t>and Backward </a:t>
            </a:r>
            <a:r>
              <a:rPr lang="en-US" sz="2400" dirty="0" smtClean="0">
                <a:solidFill>
                  <a:schemeClr val="tx1"/>
                </a:solidFill>
                <a:latin typeface="Times New Roman" panose="02020603050405020304" pitchFamily="18" charset="0"/>
                <a:cs typeface="Times New Roman" panose="02020603050405020304" pitchFamily="18" charset="0"/>
              </a:rPr>
              <a:t>chaining </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Logic </a:t>
            </a:r>
            <a:r>
              <a:rPr lang="en-US" sz="2400" dirty="0">
                <a:solidFill>
                  <a:schemeClr val="tx1"/>
                </a:solidFill>
                <a:latin typeface="Times New Roman" panose="02020603050405020304" pitchFamily="18" charset="0"/>
                <a:cs typeface="Times New Roman" panose="02020603050405020304" pitchFamily="18" charset="0"/>
              </a:rPr>
              <a:t>Programming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solidFill>
                  <a:schemeClr val="tx1"/>
                </a:solidFill>
                <a:latin typeface="Times New Roman" panose="02020603050405020304" pitchFamily="18" charset="0"/>
                <a:cs typeface="Times New Roman" panose="02020603050405020304" pitchFamily="18" charset="0"/>
              </a:rPr>
              <a:t> Forward </a:t>
            </a:r>
            <a:r>
              <a:rPr lang="en-IN" sz="2400" dirty="0">
                <a:solidFill>
                  <a:schemeClr val="tx1"/>
                </a:solidFill>
                <a:latin typeface="Times New Roman" panose="02020603050405020304" pitchFamily="18" charset="0"/>
                <a:cs typeface="Times New Roman" panose="02020603050405020304" pitchFamily="18" charset="0"/>
              </a:rPr>
              <a:t>and Backward </a:t>
            </a:r>
            <a:r>
              <a:rPr lang="en-IN" sz="2400" dirty="0" smtClean="0">
                <a:solidFill>
                  <a:schemeClr val="tx1"/>
                </a:solidFill>
                <a:latin typeface="Times New Roman" panose="02020603050405020304" pitchFamily="18" charset="0"/>
                <a:cs typeface="Times New Roman" panose="02020603050405020304" pitchFamily="18" charset="0"/>
              </a:rPr>
              <a:t>planning </a:t>
            </a:r>
          </a:p>
          <a:p>
            <a:pPr>
              <a:buFont typeface="Wingdings" panose="05000000000000000000" pitchFamily="2" charset="2"/>
              <a:buChar char="§"/>
            </a:pPr>
            <a:r>
              <a:rPr lang="en-IN" sz="2400" dirty="0" smtClean="0">
                <a:solidFill>
                  <a:schemeClr val="tx1"/>
                </a:solidFill>
                <a:latin typeface="Times New Roman" panose="02020603050405020304" pitchFamily="18" charset="0"/>
                <a:cs typeface="Times New Roman" panose="02020603050405020304" pitchFamily="18" charset="0"/>
              </a:rPr>
              <a:t> Goal </a:t>
            </a:r>
            <a:r>
              <a:rPr lang="en-IN" sz="2400" dirty="0">
                <a:solidFill>
                  <a:schemeClr val="tx1"/>
                </a:solidFill>
                <a:latin typeface="Times New Roman" panose="02020603050405020304" pitchFamily="18" charset="0"/>
                <a:cs typeface="Times New Roman" panose="02020603050405020304" pitchFamily="18" charset="0"/>
              </a:rPr>
              <a:t>Stack </a:t>
            </a:r>
            <a:r>
              <a:rPr lang="en-IN" sz="2400" dirty="0" smtClean="0">
                <a:solidFill>
                  <a:schemeClr val="tx1"/>
                </a:solidFill>
                <a:latin typeface="Times New Roman" panose="02020603050405020304" pitchFamily="18" charset="0"/>
                <a:cs typeface="Times New Roman" panose="02020603050405020304" pitchFamily="18" charset="0"/>
              </a:rPr>
              <a:t>Planning and Hierarchical Planning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62000" y="6459784"/>
            <a:ext cx="2743200" cy="365125"/>
          </a:xfrm>
        </p:spPr>
        <p:txBody>
          <a:bodyPr/>
          <a:lstStyle/>
          <a:p>
            <a:fld id="{B14A6659-8824-4C26-A151-D1F8942FCBD0}" type="datetime1">
              <a:rPr lang="en-US" sz="1050" b="1" smtClean="0">
                <a:solidFill>
                  <a:schemeClr val="tx1"/>
                </a:solidFill>
                <a:latin typeface="Times New Roman" panose="02020603050405020304" pitchFamily="18" charset="0"/>
                <a:cs typeface="Times New Roman" panose="02020603050405020304" pitchFamily="18" charset="0"/>
              </a:rPr>
              <a:pPr/>
              <a:t>4/15/2021</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050" b="1" dirty="0" smtClean="0">
                <a:solidFill>
                  <a:schemeClr val="tx1"/>
                </a:solidFill>
                <a:latin typeface="Times New Roman" panose="02020603050405020304" pitchFamily="18" charset="0"/>
                <a:cs typeface="Times New Roman" panose="02020603050405020304" pitchFamily="18" charset="0"/>
              </a:rPr>
              <a:t>Artificial Intelligence</a:t>
            </a:r>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5</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383308" y="286604"/>
            <a:ext cx="1269598" cy="1200102"/>
          </a:xfrm>
          <a:prstGeom prst="rect">
            <a:avLst/>
          </a:prstGeom>
        </p:spPr>
      </p:pic>
    </p:spTree>
    <p:extLst>
      <p:ext uri="{BB962C8B-B14F-4D97-AF65-F5344CB8AC3E}">
        <p14:creationId xmlns:p14="http://schemas.microsoft.com/office/powerpoint/2010/main" val="2035955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4580"/>
            <a:ext cx="8229600" cy="182562"/>
          </a:xfrm>
        </p:spPr>
        <p:txBody>
          <a:bodyPr>
            <a:noAutofit/>
          </a:bodyPr>
          <a:lstStyle/>
          <a:p>
            <a:pPr algn="ctr"/>
            <a:r>
              <a:rPr lang="en-US" sz="4000" b="1" dirty="0">
                <a:solidFill>
                  <a:schemeClr val="tx1"/>
                </a:solidFill>
              </a:rPr>
              <a:t>Algorithm</a:t>
            </a:r>
          </a:p>
        </p:txBody>
      </p:sp>
      <p:sp>
        <p:nvSpPr>
          <p:cNvPr id="3" name="Content Placeholder 2"/>
          <p:cNvSpPr>
            <a:spLocks noGrp="1"/>
          </p:cNvSpPr>
          <p:nvPr>
            <p:ph idx="1"/>
          </p:nvPr>
        </p:nvSpPr>
        <p:spPr>
          <a:xfrm>
            <a:off x="2543943" y="862186"/>
            <a:ext cx="9214513" cy="5422555"/>
          </a:xfrm>
        </p:spPr>
        <p:txBody>
          <a:bodyPr>
            <a:normAutofit fontScale="32500" lnSpcReduction="20000"/>
          </a:bodyPr>
          <a:lstStyle/>
          <a:p>
            <a:pPr>
              <a:buNone/>
            </a:pPr>
            <a:r>
              <a:rPr lang="en-US" sz="4200" dirty="0" smtClean="0">
                <a:solidFill>
                  <a:schemeClr val="tx1"/>
                </a:solidFill>
              </a:rPr>
              <a:t>UNIFY (L1, L2)</a:t>
            </a:r>
          </a:p>
          <a:p>
            <a:pPr>
              <a:buNone/>
            </a:pPr>
            <a:r>
              <a:rPr lang="en-US" sz="4200" dirty="0" smtClean="0">
                <a:solidFill>
                  <a:schemeClr val="tx1"/>
                </a:solidFill>
              </a:rPr>
              <a:t>1. if L1 or L2 is an atom part of same thing do</a:t>
            </a:r>
          </a:p>
          <a:p>
            <a:pPr>
              <a:buNone/>
            </a:pPr>
            <a:r>
              <a:rPr lang="en-US" sz="4200" dirty="0" smtClean="0">
                <a:solidFill>
                  <a:schemeClr val="tx1"/>
                </a:solidFill>
              </a:rPr>
              <a:t>	(a) if L1 or L2 are identical then return NIL</a:t>
            </a:r>
          </a:p>
          <a:p>
            <a:pPr>
              <a:buNone/>
            </a:pPr>
            <a:r>
              <a:rPr lang="en-US" sz="4200" dirty="0" smtClean="0">
                <a:solidFill>
                  <a:schemeClr val="tx1"/>
                </a:solidFill>
              </a:rPr>
              <a:t>	(b) else if L1 is a variable then do </a:t>
            </a:r>
          </a:p>
          <a:p>
            <a:pPr lvl="1"/>
            <a:r>
              <a:rPr lang="en-US" sz="4200" dirty="0" smtClean="0">
                <a:solidFill>
                  <a:schemeClr val="tx1"/>
                </a:solidFill>
              </a:rPr>
              <a:t>(</a:t>
            </a:r>
            <a:r>
              <a:rPr lang="en-US" sz="4200" dirty="0" err="1" smtClean="0">
                <a:solidFill>
                  <a:schemeClr val="tx1"/>
                </a:solidFill>
              </a:rPr>
              <a:t>i</a:t>
            </a:r>
            <a:r>
              <a:rPr lang="en-US" sz="4200" dirty="0" smtClean="0">
                <a:solidFill>
                  <a:schemeClr val="tx1"/>
                </a:solidFill>
              </a:rPr>
              <a:t>) if L1 occurs in L2 then return F else return (L2/L1)</a:t>
            </a:r>
          </a:p>
          <a:p>
            <a:pPr lvl="1"/>
            <a:r>
              <a:rPr lang="en-US" sz="4200" dirty="0" smtClean="0">
                <a:solidFill>
                  <a:schemeClr val="tx1"/>
                </a:solidFill>
              </a:rPr>
              <a:t>© else if L2 is a variable then do </a:t>
            </a:r>
          </a:p>
          <a:p>
            <a:pPr lvl="1"/>
            <a:r>
              <a:rPr lang="en-US" sz="4200" dirty="0" smtClean="0">
                <a:solidFill>
                  <a:schemeClr val="tx1"/>
                </a:solidFill>
              </a:rPr>
              <a:t>(</a:t>
            </a:r>
            <a:r>
              <a:rPr lang="en-US" sz="4200" dirty="0" err="1" smtClean="0">
                <a:solidFill>
                  <a:schemeClr val="tx1"/>
                </a:solidFill>
              </a:rPr>
              <a:t>i</a:t>
            </a:r>
            <a:r>
              <a:rPr lang="en-US" sz="4200" dirty="0" smtClean="0">
                <a:solidFill>
                  <a:schemeClr val="tx1"/>
                </a:solidFill>
              </a:rPr>
              <a:t>) if L2 occurs in L1 then return F else return (L1/L2)</a:t>
            </a:r>
          </a:p>
          <a:p>
            <a:pPr lvl="1"/>
            <a:r>
              <a:rPr lang="en-US" sz="4200" dirty="0" smtClean="0">
                <a:solidFill>
                  <a:schemeClr val="tx1"/>
                </a:solidFill>
              </a:rPr>
              <a:t>else return F.</a:t>
            </a:r>
          </a:p>
          <a:p>
            <a:pPr>
              <a:buNone/>
            </a:pPr>
            <a:r>
              <a:rPr lang="en-US" sz="4200" dirty="0" smtClean="0">
                <a:solidFill>
                  <a:schemeClr val="tx1"/>
                </a:solidFill>
              </a:rPr>
              <a:t>2. If length (L!) is not equal to length (L2) then return F.</a:t>
            </a:r>
          </a:p>
          <a:p>
            <a:pPr>
              <a:buNone/>
            </a:pPr>
            <a:r>
              <a:rPr lang="en-US" sz="4200" dirty="0" smtClean="0">
                <a:solidFill>
                  <a:schemeClr val="tx1"/>
                </a:solidFill>
              </a:rPr>
              <a:t>3. Set SUBST to NIL</a:t>
            </a:r>
          </a:p>
          <a:p>
            <a:pPr>
              <a:buNone/>
            </a:pPr>
            <a:r>
              <a:rPr lang="en-US" sz="4200" dirty="0" smtClean="0">
                <a:solidFill>
                  <a:schemeClr val="tx1"/>
                </a:solidFill>
              </a:rPr>
              <a:t>	( at the end of this procedure , SUBST will contain all the substitutions used to unify L1 and L2).</a:t>
            </a:r>
          </a:p>
          <a:p>
            <a:pPr>
              <a:buNone/>
            </a:pPr>
            <a:r>
              <a:rPr lang="en-US" sz="4200" dirty="0" smtClean="0">
                <a:solidFill>
                  <a:schemeClr val="tx1"/>
                </a:solidFill>
              </a:rPr>
              <a:t>4. For I = 1 to number of elements in L1 do </a:t>
            </a:r>
          </a:p>
          <a:p>
            <a:pPr>
              <a:buNone/>
            </a:pPr>
            <a:r>
              <a:rPr lang="en-US" sz="4200" dirty="0" smtClean="0">
                <a:solidFill>
                  <a:schemeClr val="tx1"/>
                </a:solidFill>
              </a:rPr>
              <a:t>	</a:t>
            </a:r>
            <a:r>
              <a:rPr lang="en-US" sz="4200" dirty="0" err="1" smtClean="0">
                <a:solidFill>
                  <a:schemeClr val="tx1"/>
                </a:solidFill>
              </a:rPr>
              <a:t>i</a:t>
            </a:r>
            <a:r>
              <a:rPr lang="en-US" sz="4200" dirty="0" smtClean="0">
                <a:solidFill>
                  <a:schemeClr val="tx1"/>
                </a:solidFill>
              </a:rPr>
              <a:t>) call UNIFY with the </a:t>
            </a:r>
            <a:r>
              <a:rPr lang="en-US" sz="4200" dirty="0" err="1" smtClean="0">
                <a:solidFill>
                  <a:schemeClr val="tx1"/>
                </a:solidFill>
              </a:rPr>
              <a:t>i</a:t>
            </a:r>
            <a:r>
              <a:rPr lang="en-US" sz="4200" dirty="0" smtClean="0">
                <a:solidFill>
                  <a:schemeClr val="tx1"/>
                </a:solidFill>
              </a:rPr>
              <a:t> </a:t>
            </a:r>
            <a:r>
              <a:rPr lang="en-US" sz="4200" dirty="0" err="1" smtClean="0">
                <a:solidFill>
                  <a:schemeClr val="tx1"/>
                </a:solidFill>
              </a:rPr>
              <a:t>th</a:t>
            </a:r>
            <a:r>
              <a:rPr lang="en-US" sz="4200" dirty="0" smtClean="0">
                <a:solidFill>
                  <a:schemeClr val="tx1"/>
                </a:solidFill>
              </a:rPr>
              <a:t> element of L1 and </a:t>
            </a:r>
            <a:r>
              <a:rPr lang="en-US" sz="4200" dirty="0" err="1" smtClean="0">
                <a:solidFill>
                  <a:schemeClr val="tx1"/>
                </a:solidFill>
              </a:rPr>
              <a:t>I’th</a:t>
            </a:r>
            <a:r>
              <a:rPr lang="en-US" sz="4200" dirty="0" smtClean="0">
                <a:solidFill>
                  <a:schemeClr val="tx1"/>
                </a:solidFill>
              </a:rPr>
              <a:t> element of L2, putting the result in S</a:t>
            </a:r>
          </a:p>
          <a:p>
            <a:pPr>
              <a:buNone/>
            </a:pPr>
            <a:r>
              <a:rPr lang="en-US" sz="4200" dirty="0" smtClean="0">
                <a:solidFill>
                  <a:schemeClr val="tx1"/>
                </a:solidFill>
              </a:rPr>
              <a:t>	ii) if S = F then return F </a:t>
            </a:r>
          </a:p>
          <a:p>
            <a:pPr>
              <a:buNone/>
            </a:pPr>
            <a:r>
              <a:rPr lang="en-US" sz="4200" dirty="0" smtClean="0">
                <a:solidFill>
                  <a:schemeClr val="tx1"/>
                </a:solidFill>
              </a:rPr>
              <a:t>	iii) if S is not equal to NIL then do</a:t>
            </a:r>
          </a:p>
          <a:p>
            <a:pPr>
              <a:buNone/>
            </a:pPr>
            <a:endParaRPr lang="en-US" sz="4200" dirty="0" smtClean="0">
              <a:solidFill>
                <a:schemeClr val="tx1"/>
              </a:solidFill>
            </a:endParaRPr>
          </a:p>
          <a:p>
            <a:pPr>
              <a:buNone/>
            </a:pPr>
            <a:r>
              <a:rPr lang="en-US" sz="4200" dirty="0" smtClean="0">
                <a:solidFill>
                  <a:schemeClr val="tx1"/>
                </a:solidFill>
              </a:rPr>
              <a:t>	(A) apply S to the remainder of both L1 and L2</a:t>
            </a:r>
          </a:p>
          <a:p>
            <a:pPr>
              <a:buNone/>
            </a:pPr>
            <a:r>
              <a:rPr lang="en-US" sz="4200" dirty="0" smtClean="0">
                <a:solidFill>
                  <a:schemeClr val="tx1"/>
                </a:solidFill>
              </a:rPr>
              <a:t>	(B) SUBST := APPEND (S, SUBST) return SUBST.</a:t>
            </a:r>
          </a:p>
          <a:p>
            <a:endParaRPr lang="en-US" dirty="0"/>
          </a:p>
        </p:txBody>
      </p:sp>
      <p:sp>
        <p:nvSpPr>
          <p:cNvPr id="4" name="Date Placeholder 3"/>
          <p:cNvSpPr>
            <a:spLocks noGrp="1"/>
          </p:cNvSpPr>
          <p:nvPr>
            <p:ph type="dt" sz="half" idx="10"/>
          </p:nvPr>
        </p:nvSpPr>
        <p:spPr/>
        <p:txBody>
          <a:bodyPr/>
          <a:lstStyle/>
          <a:p>
            <a:fld id="{C3AA7D1F-688D-4E61-81E5-7CDE26C40B43}"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50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94255987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Text Box 7"/>
          <p:cNvSpPr txBox="1">
            <a:spLocks noChangeArrowheads="1"/>
          </p:cNvSpPr>
          <p:nvPr/>
        </p:nvSpPr>
        <p:spPr bwMode="auto">
          <a:xfrm>
            <a:off x="1427328" y="1737360"/>
            <a:ext cx="909509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sz="2800" dirty="0">
                <a:latin typeface="Times New Roman" pitchFamily="18" charset="0"/>
              </a:rPr>
              <a:t> </a:t>
            </a:r>
            <a:r>
              <a:rPr lang="en-US" sz="2800" dirty="0" smtClean="0">
                <a:latin typeface="Times New Roman" pitchFamily="18" charset="0"/>
              </a:rPr>
              <a:t>Knowledge types :</a:t>
            </a:r>
          </a:p>
          <a:p>
            <a:pPr>
              <a:spcBef>
                <a:spcPct val="50000"/>
              </a:spcBef>
            </a:pPr>
            <a:r>
              <a:rPr lang="en-US" sz="2800" dirty="0">
                <a:latin typeface="Times New Roman" pitchFamily="18" charset="0"/>
              </a:rPr>
              <a:t> </a:t>
            </a:r>
            <a:r>
              <a:rPr lang="en-US" sz="2800" dirty="0" smtClean="0">
                <a:latin typeface="Times New Roman" pitchFamily="18" charset="0"/>
              </a:rPr>
              <a:t>  1. Declarative</a:t>
            </a:r>
          </a:p>
          <a:p>
            <a:pPr>
              <a:spcBef>
                <a:spcPct val="50000"/>
              </a:spcBef>
            </a:pPr>
            <a:r>
              <a:rPr lang="en-US" sz="2800" dirty="0">
                <a:latin typeface="Times New Roman" pitchFamily="18" charset="0"/>
              </a:rPr>
              <a:t> </a:t>
            </a:r>
            <a:r>
              <a:rPr lang="en-US" sz="2800" dirty="0" smtClean="0">
                <a:latin typeface="Times New Roman" pitchFamily="18" charset="0"/>
              </a:rPr>
              <a:t>  2. Procedural</a:t>
            </a:r>
          </a:p>
          <a:p>
            <a:pPr>
              <a:spcBef>
                <a:spcPct val="50000"/>
              </a:spcBef>
              <a:buFontTx/>
              <a:buChar char="•"/>
            </a:pPr>
            <a:r>
              <a:rPr lang="en-US" sz="2800" dirty="0" smtClean="0">
                <a:latin typeface="Times New Roman" pitchFamily="18" charset="0"/>
              </a:rPr>
              <a:t>Declarative </a:t>
            </a:r>
            <a:r>
              <a:rPr lang="en-US" sz="2800" dirty="0">
                <a:latin typeface="Times New Roman" pitchFamily="18" charset="0"/>
              </a:rPr>
              <a:t>knowledge deals with factoid questions (what is the capital of India? Who won the Wimbledon in 2005? Etc.)</a:t>
            </a:r>
          </a:p>
          <a:p>
            <a:pPr>
              <a:spcBef>
                <a:spcPct val="50000"/>
              </a:spcBef>
              <a:buFontTx/>
              <a:buChar char="•"/>
            </a:pPr>
            <a:r>
              <a:rPr lang="en-US" sz="2800" dirty="0">
                <a:latin typeface="Times New Roman" pitchFamily="18" charset="0"/>
              </a:rPr>
              <a:t> Procedural knowledge deals with “How”</a:t>
            </a:r>
          </a:p>
          <a:p>
            <a:pPr>
              <a:spcBef>
                <a:spcPct val="50000"/>
              </a:spcBef>
              <a:buFontTx/>
              <a:buChar char="•"/>
            </a:pPr>
            <a:r>
              <a:rPr lang="en-US" sz="2800" dirty="0">
                <a:latin typeface="Times New Roman" pitchFamily="18" charset="0"/>
              </a:rPr>
              <a:t> Procedural knowledge can be embedded in   declarative knowledge</a:t>
            </a:r>
          </a:p>
        </p:txBody>
      </p:sp>
      <p:sp>
        <p:nvSpPr>
          <p:cNvPr id="2" name="Date Placeholder 1"/>
          <p:cNvSpPr>
            <a:spLocks noGrp="1"/>
          </p:cNvSpPr>
          <p:nvPr>
            <p:ph type="dt" sz="half" idx="10"/>
          </p:nvPr>
        </p:nvSpPr>
        <p:spPr/>
        <p:txBody>
          <a:bodyPr/>
          <a:lstStyle/>
          <a:p>
            <a:fld id="{952FDB17-B69C-4FCB-B89A-5EC0AD538434}"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51</a:t>
            </a:fld>
            <a:endParaRPr lang="en-US"/>
          </a:p>
        </p:txBody>
      </p:sp>
      <p:pic>
        <p:nvPicPr>
          <p:cNvPr id="9" name="Picture 8"/>
          <p:cNvPicPr>
            <a:picLocks noChangeAspect="1"/>
          </p:cNvPicPr>
          <p:nvPr/>
        </p:nvPicPr>
        <p:blipFill>
          <a:blip r:embed="rId2" cstate="print"/>
          <a:stretch>
            <a:fillRect/>
          </a:stretch>
        </p:blipFill>
        <p:spPr>
          <a:xfrm>
            <a:off x="315069" y="232553"/>
            <a:ext cx="1269598" cy="1200102"/>
          </a:xfrm>
          <a:prstGeom prst="rect">
            <a:avLst/>
          </a:prstGeom>
        </p:spPr>
      </p:pic>
      <p:sp>
        <p:nvSpPr>
          <p:cNvPr id="10" name="Title 1"/>
          <p:cNvSpPr>
            <a:spLocks noGrp="1"/>
          </p:cNvSpPr>
          <p:nvPr>
            <p:ph type="title"/>
          </p:nvPr>
        </p:nvSpPr>
        <p:spPr>
          <a:xfrm>
            <a:off x="1097280" y="286603"/>
            <a:ext cx="10058400" cy="1450757"/>
          </a:xfrm>
        </p:spPr>
        <p:txBody>
          <a:bodyPr>
            <a:normAutofit/>
          </a:bodyPr>
          <a:lstStyle/>
          <a:p>
            <a:pPr algn="ctr"/>
            <a:r>
              <a:rPr lang="en-US" sz="4000" b="1" dirty="0" smtClean="0">
                <a:solidFill>
                  <a:schemeClr val="tx1"/>
                </a:solidFill>
              </a:rPr>
              <a:t>Knowledge Representation structure</a:t>
            </a:r>
            <a:endParaRPr lang="en-US" sz="4000" b="1" dirty="0">
              <a:solidFill>
                <a:schemeClr val="tx1"/>
              </a:solidFill>
            </a:endParaRPr>
          </a:p>
        </p:txBody>
      </p:sp>
    </p:spTree>
    <p:extLst>
      <p:ext uri="{BB962C8B-B14F-4D97-AF65-F5344CB8AC3E}">
        <p14:creationId xmlns:p14="http://schemas.microsoft.com/office/powerpoint/2010/main" val="20397102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981200" y="274638"/>
            <a:ext cx="8229600" cy="1143000"/>
          </a:xfrm>
          <a:ln/>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chemeClr val="tx1"/>
                </a:solidFill>
              </a:rPr>
              <a:t>Classification</a:t>
            </a:r>
          </a:p>
        </p:txBody>
      </p:sp>
      <p:sp>
        <p:nvSpPr>
          <p:cNvPr id="8195" name="Text Box 3"/>
          <p:cNvSpPr txBox="1">
            <a:spLocks noChangeArrowheads="1"/>
          </p:cNvSpPr>
          <p:nvPr/>
        </p:nvSpPr>
        <p:spPr bwMode="auto">
          <a:xfrm>
            <a:off x="4043116" y="1722436"/>
            <a:ext cx="352081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dirty="0">
                <a:solidFill>
                  <a:schemeClr val="tx1"/>
                </a:solidFill>
                <a:latin typeface="+mj-lt"/>
              </a:rPr>
              <a:t>Knowledge Representation</a:t>
            </a:r>
          </a:p>
        </p:txBody>
      </p:sp>
      <p:grpSp>
        <p:nvGrpSpPr>
          <p:cNvPr id="8196" name="Group 4"/>
          <p:cNvGrpSpPr>
            <a:grpSpLocks/>
          </p:cNvGrpSpPr>
          <p:nvPr/>
        </p:nvGrpSpPr>
        <p:grpSpPr bwMode="auto">
          <a:xfrm>
            <a:off x="2132013" y="2133602"/>
            <a:ext cx="7767638" cy="1595438"/>
            <a:chOff x="383" y="1344"/>
            <a:chExt cx="4893" cy="1005"/>
          </a:xfrm>
        </p:grpSpPr>
        <p:sp>
          <p:nvSpPr>
            <p:cNvPr id="8197" name="Line 5"/>
            <p:cNvSpPr>
              <a:spLocks noChangeShapeType="1"/>
            </p:cNvSpPr>
            <p:nvPr/>
          </p:nvSpPr>
          <p:spPr bwMode="auto">
            <a:xfrm flipH="1">
              <a:off x="621" y="1344"/>
              <a:ext cx="2070" cy="768"/>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n>
                  <a:solidFill>
                    <a:schemeClr val="bg1"/>
                  </a:solidFill>
                </a:ln>
              </a:endParaRPr>
            </a:p>
          </p:txBody>
        </p:sp>
        <p:sp>
          <p:nvSpPr>
            <p:cNvPr id="8198" name="Line 6"/>
            <p:cNvSpPr>
              <a:spLocks noChangeShapeType="1"/>
            </p:cNvSpPr>
            <p:nvPr/>
          </p:nvSpPr>
          <p:spPr bwMode="auto">
            <a:xfrm flipH="1">
              <a:off x="2445" y="1344"/>
              <a:ext cx="246" cy="768"/>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n>
                  <a:solidFill>
                    <a:schemeClr val="bg1"/>
                  </a:solidFill>
                </a:ln>
              </a:endParaRPr>
            </a:p>
          </p:txBody>
        </p:sp>
        <p:sp>
          <p:nvSpPr>
            <p:cNvPr id="8199" name="Line 7"/>
            <p:cNvSpPr>
              <a:spLocks noChangeShapeType="1"/>
            </p:cNvSpPr>
            <p:nvPr/>
          </p:nvSpPr>
          <p:spPr bwMode="auto">
            <a:xfrm>
              <a:off x="2688" y="1344"/>
              <a:ext cx="2352" cy="768"/>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n>
                  <a:solidFill>
                    <a:schemeClr val="bg1"/>
                  </a:solidFill>
                </a:ln>
              </a:endParaRPr>
            </a:p>
          </p:txBody>
        </p:sp>
        <p:sp>
          <p:nvSpPr>
            <p:cNvPr id="8200" name="Text Box 8"/>
            <p:cNvSpPr txBox="1">
              <a:spLocks noChangeArrowheads="1"/>
            </p:cNvSpPr>
            <p:nvPr/>
          </p:nvSpPr>
          <p:spPr bwMode="auto">
            <a:xfrm>
              <a:off x="383" y="2096"/>
              <a:ext cx="95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2000" dirty="0">
                  <a:ln>
                    <a:solidFill>
                      <a:schemeClr val="bg1"/>
                    </a:solidFill>
                  </a:ln>
                  <a:solidFill>
                    <a:schemeClr val="tx1"/>
                  </a:solidFill>
                  <a:latin typeface="+mn-lt"/>
                </a:rPr>
                <a:t>Unstructured</a:t>
              </a:r>
            </a:p>
          </p:txBody>
        </p:sp>
        <p:sp>
          <p:nvSpPr>
            <p:cNvPr id="8201" name="Text Box 9"/>
            <p:cNvSpPr txBox="1">
              <a:spLocks noChangeArrowheads="1"/>
            </p:cNvSpPr>
            <p:nvPr/>
          </p:nvSpPr>
          <p:spPr bwMode="auto">
            <a:xfrm>
              <a:off x="2111" y="2064"/>
              <a:ext cx="85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2000" dirty="0">
                  <a:ln>
                    <a:solidFill>
                      <a:schemeClr val="bg1"/>
                    </a:solidFill>
                  </a:ln>
                  <a:solidFill>
                    <a:schemeClr val="tx1"/>
                  </a:solidFill>
                  <a:latin typeface="Arial" pitchFamily="34" charset="0"/>
                </a:rPr>
                <a:t>Structured</a:t>
              </a:r>
            </a:p>
          </p:txBody>
        </p:sp>
        <p:sp>
          <p:nvSpPr>
            <p:cNvPr id="8202" name="Text Box 10"/>
            <p:cNvSpPr txBox="1">
              <a:spLocks noChangeArrowheads="1"/>
            </p:cNvSpPr>
            <p:nvPr/>
          </p:nvSpPr>
          <p:spPr bwMode="auto">
            <a:xfrm>
              <a:off x="3888" y="2096"/>
              <a:ext cx="138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2000">
                  <a:ln>
                    <a:solidFill>
                      <a:schemeClr val="bg1"/>
                    </a:solidFill>
                  </a:ln>
                  <a:solidFill>
                    <a:schemeClr val="tx1"/>
                  </a:solidFill>
                  <a:latin typeface="Arial" pitchFamily="34" charset="0"/>
                </a:rPr>
                <a:t>Primitive Oriented</a:t>
              </a:r>
            </a:p>
          </p:txBody>
        </p:sp>
      </p:grpSp>
      <p:grpSp>
        <p:nvGrpSpPr>
          <p:cNvPr id="8203" name="Group 11"/>
          <p:cNvGrpSpPr>
            <a:grpSpLocks/>
          </p:cNvGrpSpPr>
          <p:nvPr/>
        </p:nvGrpSpPr>
        <p:grpSpPr bwMode="auto">
          <a:xfrm>
            <a:off x="2176464" y="3733801"/>
            <a:ext cx="2054225" cy="1920876"/>
            <a:chOff x="411" y="2352"/>
            <a:chExt cx="1294" cy="1210"/>
          </a:xfrm>
        </p:grpSpPr>
        <p:sp>
          <p:nvSpPr>
            <p:cNvPr id="8204" name="Line 12"/>
            <p:cNvSpPr>
              <a:spLocks noChangeShapeType="1"/>
            </p:cNvSpPr>
            <p:nvPr/>
          </p:nvSpPr>
          <p:spPr bwMode="auto">
            <a:xfrm>
              <a:off x="480" y="2352"/>
              <a:ext cx="1" cy="912"/>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5" name="Text Box 13"/>
            <p:cNvSpPr txBox="1">
              <a:spLocks noChangeArrowheads="1"/>
            </p:cNvSpPr>
            <p:nvPr/>
          </p:nvSpPr>
          <p:spPr bwMode="auto">
            <a:xfrm>
              <a:off x="411" y="3328"/>
              <a:ext cx="129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1800">
                  <a:solidFill>
                    <a:schemeClr val="tx1"/>
                  </a:solidFill>
                  <a:latin typeface="Arial" pitchFamily="34" charset="0"/>
                </a:rPr>
                <a:t>Predicate calculus</a:t>
              </a:r>
            </a:p>
          </p:txBody>
        </p:sp>
      </p:grpSp>
      <p:grpSp>
        <p:nvGrpSpPr>
          <p:cNvPr id="8206" name="Group 14"/>
          <p:cNvGrpSpPr>
            <a:grpSpLocks/>
          </p:cNvGrpSpPr>
          <p:nvPr/>
        </p:nvGrpSpPr>
        <p:grpSpPr bwMode="auto">
          <a:xfrm>
            <a:off x="5105402" y="3657600"/>
            <a:ext cx="2151063" cy="2516188"/>
            <a:chOff x="2256" y="2304"/>
            <a:chExt cx="1355" cy="1585"/>
          </a:xfrm>
        </p:grpSpPr>
        <p:sp>
          <p:nvSpPr>
            <p:cNvPr id="8207" name="Line 15"/>
            <p:cNvSpPr>
              <a:spLocks noChangeShapeType="1"/>
            </p:cNvSpPr>
            <p:nvPr/>
          </p:nvSpPr>
          <p:spPr bwMode="auto">
            <a:xfrm>
              <a:off x="2256" y="2304"/>
              <a:ext cx="1" cy="1584"/>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8" name="Line 16"/>
            <p:cNvSpPr>
              <a:spLocks noChangeShapeType="1"/>
            </p:cNvSpPr>
            <p:nvPr/>
          </p:nvSpPr>
          <p:spPr bwMode="auto">
            <a:xfrm>
              <a:off x="2256" y="3168"/>
              <a:ext cx="336" cy="1"/>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9" name="Line 17"/>
            <p:cNvSpPr>
              <a:spLocks noChangeShapeType="1"/>
            </p:cNvSpPr>
            <p:nvPr/>
          </p:nvSpPr>
          <p:spPr bwMode="auto">
            <a:xfrm>
              <a:off x="2256" y="3888"/>
              <a:ext cx="336" cy="1"/>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0" name="Text Box 18"/>
            <p:cNvSpPr txBox="1">
              <a:spLocks noChangeArrowheads="1"/>
            </p:cNvSpPr>
            <p:nvPr/>
          </p:nvSpPr>
          <p:spPr bwMode="auto">
            <a:xfrm>
              <a:off x="2551" y="2955"/>
              <a:ext cx="106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1800" dirty="0">
                  <a:solidFill>
                    <a:schemeClr val="tx1"/>
                  </a:solidFill>
                  <a:latin typeface="Arial" pitchFamily="34" charset="0"/>
                </a:rPr>
                <a:t>Semantic Nets</a:t>
              </a:r>
            </a:p>
          </p:txBody>
        </p:sp>
        <p:sp>
          <p:nvSpPr>
            <p:cNvPr id="8211" name="Text Box 19"/>
            <p:cNvSpPr txBox="1">
              <a:spLocks noChangeArrowheads="1"/>
            </p:cNvSpPr>
            <p:nvPr/>
          </p:nvSpPr>
          <p:spPr bwMode="auto">
            <a:xfrm>
              <a:off x="2603" y="3495"/>
              <a:ext cx="60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1800" dirty="0">
                  <a:solidFill>
                    <a:schemeClr val="tx1"/>
                  </a:solidFill>
                  <a:latin typeface="Arial" pitchFamily="34" charset="0"/>
                </a:rPr>
                <a:t>Frames</a:t>
              </a:r>
            </a:p>
          </p:txBody>
        </p:sp>
      </p:grpSp>
      <p:grpSp>
        <p:nvGrpSpPr>
          <p:cNvPr id="8212" name="Group 20"/>
          <p:cNvGrpSpPr>
            <a:grpSpLocks/>
          </p:cNvGrpSpPr>
          <p:nvPr/>
        </p:nvGrpSpPr>
        <p:grpSpPr bwMode="auto">
          <a:xfrm>
            <a:off x="8001001" y="3733802"/>
            <a:ext cx="2193926" cy="2654301"/>
            <a:chOff x="4080" y="2352"/>
            <a:chExt cx="1382" cy="1672"/>
          </a:xfrm>
        </p:grpSpPr>
        <p:sp>
          <p:nvSpPr>
            <p:cNvPr id="8213" name="Line 21"/>
            <p:cNvSpPr>
              <a:spLocks noChangeShapeType="1"/>
            </p:cNvSpPr>
            <p:nvPr/>
          </p:nvSpPr>
          <p:spPr bwMode="auto">
            <a:xfrm>
              <a:off x="4080" y="2352"/>
              <a:ext cx="1" cy="1584"/>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4" name="Line 22"/>
            <p:cNvSpPr>
              <a:spLocks noChangeShapeType="1"/>
            </p:cNvSpPr>
            <p:nvPr/>
          </p:nvSpPr>
          <p:spPr bwMode="auto">
            <a:xfrm>
              <a:off x="4080" y="3216"/>
              <a:ext cx="336" cy="1"/>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5" name="Line 23"/>
            <p:cNvSpPr>
              <a:spLocks noChangeShapeType="1"/>
            </p:cNvSpPr>
            <p:nvPr/>
          </p:nvSpPr>
          <p:spPr bwMode="auto">
            <a:xfrm>
              <a:off x="4080" y="3936"/>
              <a:ext cx="336" cy="1"/>
            </a:xfrm>
            <a:prstGeom prst="line">
              <a:avLst/>
            </a:prstGeom>
            <a:noFill/>
            <a:ln w="93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6" name="Text Box 24"/>
            <p:cNvSpPr txBox="1">
              <a:spLocks noChangeArrowheads="1"/>
            </p:cNvSpPr>
            <p:nvPr/>
          </p:nvSpPr>
          <p:spPr bwMode="auto">
            <a:xfrm>
              <a:off x="4419" y="3024"/>
              <a:ext cx="1043"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1800">
                  <a:solidFill>
                    <a:schemeClr val="tx1"/>
                  </a:solidFill>
                  <a:latin typeface="Arial" pitchFamily="34" charset="0"/>
                </a:rPr>
                <a:t>Conceptual</a:t>
              </a:r>
            </a:p>
            <a:p>
              <a:pPr>
                <a:buFont typeface="Arial" pitchFamily="34" charset="0"/>
                <a:buNone/>
              </a:pPr>
              <a:r>
                <a:rPr lang="en-GB" sz="1800">
                  <a:solidFill>
                    <a:schemeClr val="tx1"/>
                  </a:solidFill>
                  <a:latin typeface="Arial" pitchFamily="34" charset="0"/>
                </a:rPr>
                <a:t>Dependencies</a:t>
              </a:r>
            </a:p>
          </p:txBody>
        </p:sp>
        <p:sp>
          <p:nvSpPr>
            <p:cNvPr id="8217" name="Text Box 25"/>
            <p:cNvSpPr txBox="1">
              <a:spLocks noChangeArrowheads="1"/>
            </p:cNvSpPr>
            <p:nvPr/>
          </p:nvSpPr>
          <p:spPr bwMode="auto">
            <a:xfrm>
              <a:off x="4417" y="3792"/>
              <a:ext cx="55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5pPr>
              <a:lvl6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6pPr>
              <a:lvl7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7pPr>
              <a:lvl8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8pPr>
              <a:lvl9pPr defTabSz="449263" eaLnBrk="0" fontAlgn="base" hangingPunct="0">
                <a:spcBef>
                  <a:spcPct val="0"/>
                </a:spcBef>
                <a:spcAft>
                  <a:spcPct val="0"/>
                </a:spcAft>
                <a:buClr>
                  <a:srgbClr val="FFFFFF"/>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8" charset="0"/>
                  <a:ea typeface="AR PL ShanHeiSun Uni" charset="0"/>
                  <a:cs typeface="AR PL ShanHeiSun Uni" charset="0"/>
                </a:defRPr>
              </a:lvl9pPr>
            </a:lstStyle>
            <a:p>
              <a:pPr>
                <a:buFont typeface="Arial" pitchFamily="34" charset="0"/>
                <a:buNone/>
              </a:pPr>
              <a:r>
                <a:rPr lang="en-GB" sz="1800">
                  <a:solidFill>
                    <a:schemeClr val="tx1"/>
                  </a:solidFill>
                  <a:latin typeface="Arial" pitchFamily="34" charset="0"/>
                </a:rPr>
                <a:t>Scripts</a:t>
              </a:r>
            </a:p>
          </p:txBody>
        </p:sp>
      </p:grpSp>
      <p:cxnSp>
        <p:nvCxnSpPr>
          <p:cNvPr id="3" name="Straight Connector 2"/>
          <p:cNvCxnSpPr/>
          <p:nvPr/>
        </p:nvCxnSpPr>
        <p:spPr>
          <a:xfrm flipH="1">
            <a:off x="3352800" y="2133600"/>
            <a:ext cx="2052638"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05438" y="2133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72100" y="2133600"/>
            <a:ext cx="30861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2750" y="3962400"/>
            <a:ext cx="0" cy="1219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207" idx="0"/>
          </p:cNvCxnSpPr>
          <p:nvPr/>
        </p:nvCxnSpPr>
        <p:spPr>
          <a:xfrm>
            <a:off x="5105400" y="3657602"/>
            <a:ext cx="0" cy="2133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5400" y="4914901"/>
            <a:ext cx="300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06989" y="5791200"/>
            <a:ext cx="446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213" idx="0"/>
          </p:cNvCxnSpPr>
          <p:nvPr/>
        </p:nvCxnSpPr>
        <p:spPr>
          <a:xfrm>
            <a:off x="8001001" y="3733802"/>
            <a:ext cx="1588" cy="2438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214" idx="0"/>
            <a:endCxn id="8216" idx="1"/>
          </p:cNvCxnSpPr>
          <p:nvPr/>
        </p:nvCxnSpPr>
        <p:spPr>
          <a:xfrm>
            <a:off x="8001002" y="5105403"/>
            <a:ext cx="538163" cy="1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217" idx="1"/>
          </p:cNvCxnSpPr>
          <p:nvPr/>
        </p:nvCxnSpPr>
        <p:spPr>
          <a:xfrm>
            <a:off x="7929631" y="6172200"/>
            <a:ext cx="606359" cy="31752"/>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32FC706A-43F3-4941-B6D6-181068D8E62A}"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52</a:t>
            </a:fld>
            <a:endParaRPr lang="en-US"/>
          </a:p>
        </p:txBody>
      </p:sp>
      <p:pic>
        <p:nvPicPr>
          <p:cNvPr id="39" name="Picture 38"/>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0944804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afterEffect">
                                  <p:stCondLst>
                                    <p:cond delay="0"/>
                                  </p:stCondLst>
                                  <p:childTnLst>
                                    <p:set>
                                      <p:cBhvr additive="repl">
                                        <p:cTn id="6" dur="1" fill="hold">
                                          <p:stCondLst>
                                            <p:cond delay="0"/>
                                          </p:stCondLst>
                                        </p:cTn>
                                        <p:tgtEl>
                                          <p:spTgt spid="8195"/>
                                        </p:tgtEl>
                                        <p:attrNameLst>
                                          <p:attrName>style.visibility</p:attrName>
                                        </p:attrNameLst>
                                      </p:cBhvr>
                                      <p:to>
                                        <p:strVal val="visible"/>
                                      </p:to>
                                    </p:set>
                                    <p:animEffect transition="in" filter="box(out)">
                                      <p:cBhvr additive="repl">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8196"/>
                                        </p:tgtEl>
                                        <p:attrNameLst>
                                          <p:attrName>style.visibility</p:attrName>
                                        </p:attrNameLst>
                                      </p:cBhvr>
                                      <p:to>
                                        <p:strVal val="visible"/>
                                      </p:to>
                                    </p:set>
                                    <p:anim calcmode="lin" valueType="num">
                                      <p:cBhvr additive="repl">
                                        <p:cTn id="12" dur="500" fill="hold"/>
                                        <p:tgtEl>
                                          <p:spTgt spid="8196"/>
                                        </p:tgtEl>
                                        <p:attrNameLst>
                                          <p:attrName>ppt_x</p:attrName>
                                        </p:attrNameLst>
                                      </p:cBhvr>
                                      <p:tavLst>
                                        <p:tav tm="100000">
                                          <p:val>
                                            <p:strVal val="#ppt_x"/>
                                          </p:val>
                                        </p:tav>
                                        <p:tav>
                                          <p:val>
                                            <p:strVal val="#ppt_x"/>
                                          </p:val>
                                        </p:tav>
                                      </p:tavLst>
                                    </p:anim>
                                    <p:anim calcmode="lin" valueType="num">
                                      <p:cBhvr additive="repl">
                                        <p:cTn id="13" dur="500" fill="hold"/>
                                        <p:tgtEl>
                                          <p:spTgt spid="8196"/>
                                        </p:tgtEl>
                                        <p:attrNameLst>
                                          <p:attrName>ppt_y</p:attrName>
                                        </p:attrNameLst>
                                      </p:cBhvr>
                                      <p:tavLst>
                                        <p:tav tm="100000">
                                          <p:val>
                                            <p:strVal val="1+#ppt_h/2"/>
                                          </p:val>
                                        </p:tav>
                                        <p:tav>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additive="repl">
                                        <p:cTn id="17" dur="1" fill="hold">
                                          <p:stCondLst>
                                            <p:cond delay="0"/>
                                          </p:stCondLst>
                                        </p:cTn>
                                        <p:tgtEl>
                                          <p:spTgt spid="8203"/>
                                        </p:tgtEl>
                                        <p:attrNameLst>
                                          <p:attrName>style.visibility</p:attrName>
                                        </p:attrNameLst>
                                      </p:cBhvr>
                                      <p:to>
                                        <p:strVal val="visible"/>
                                      </p:to>
                                    </p:set>
                                    <p:anim calcmode="lin" valueType="num">
                                      <p:cBhvr additive="repl">
                                        <p:cTn id="18" dur="500" fill="hold"/>
                                        <p:tgtEl>
                                          <p:spTgt spid="8203"/>
                                        </p:tgtEl>
                                        <p:attrNameLst>
                                          <p:attrName>ppt_x</p:attrName>
                                        </p:attrNameLst>
                                      </p:cBhvr>
                                      <p:tavLst>
                                        <p:tav tm="100000">
                                          <p:val>
                                            <p:strVal val="1+#ppt_w/2"/>
                                          </p:val>
                                        </p:tav>
                                        <p:tav>
                                          <p:val>
                                            <p:strVal val="#ppt_x"/>
                                          </p:val>
                                        </p:tav>
                                      </p:tavLst>
                                    </p:anim>
                                    <p:anim calcmode="lin" valueType="num">
                                      <p:cBhvr additive="repl">
                                        <p:cTn id="19" dur="500" fill="hold"/>
                                        <p:tgtEl>
                                          <p:spTgt spid="8203"/>
                                        </p:tgtEl>
                                        <p:attrNameLst>
                                          <p:attrName>ppt_y</p:attrName>
                                        </p:attrNameLst>
                                      </p:cBhvr>
                                      <p:tavLst>
                                        <p:tav tm="100000">
                                          <p:val>
                                            <p:strVal val="#ppt_y"/>
                                          </p:val>
                                        </p:tav>
                                        <p:tav>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additive="repl">
                                        <p:cTn id="23" dur="1" fill="hold">
                                          <p:stCondLst>
                                            <p:cond delay="0"/>
                                          </p:stCondLst>
                                        </p:cTn>
                                        <p:tgtEl>
                                          <p:spTgt spid="8206"/>
                                        </p:tgtEl>
                                        <p:attrNameLst>
                                          <p:attrName>style.visibility</p:attrName>
                                        </p:attrNameLst>
                                      </p:cBhvr>
                                      <p:to>
                                        <p:strVal val="visible"/>
                                      </p:to>
                                    </p:set>
                                    <p:anim calcmode="lin" valueType="num">
                                      <p:cBhvr additive="repl">
                                        <p:cTn id="24" dur="500" fill="hold"/>
                                        <p:tgtEl>
                                          <p:spTgt spid="8206"/>
                                        </p:tgtEl>
                                        <p:attrNameLst>
                                          <p:attrName>ppt_x</p:attrName>
                                        </p:attrNameLst>
                                      </p:cBhvr>
                                      <p:tavLst>
                                        <p:tav tm="100000">
                                          <p:val>
                                            <p:strVal val="1+#ppt_w/2"/>
                                          </p:val>
                                        </p:tav>
                                        <p:tav>
                                          <p:val>
                                            <p:strVal val="#ppt_x"/>
                                          </p:val>
                                        </p:tav>
                                      </p:tavLst>
                                    </p:anim>
                                    <p:anim calcmode="lin" valueType="num">
                                      <p:cBhvr additive="repl">
                                        <p:cTn id="25" dur="500" fill="hold"/>
                                        <p:tgtEl>
                                          <p:spTgt spid="8206"/>
                                        </p:tgtEl>
                                        <p:attrNameLst>
                                          <p:attrName>ppt_y</p:attrName>
                                        </p:attrNameLst>
                                      </p:cBhvr>
                                      <p:tavLst>
                                        <p:tav tm="100000">
                                          <p:val>
                                            <p:strVal val="#ppt_y"/>
                                          </p:val>
                                        </p:tav>
                                        <p:tav>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additive="repl">
                                        <p:cTn id="29" dur="1" fill="hold">
                                          <p:stCondLst>
                                            <p:cond delay="0"/>
                                          </p:stCondLst>
                                        </p:cTn>
                                        <p:tgtEl>
                                          <p:spTgt spid="8212"/>
                                        </p:tgtEl>
                                        <p:attrNameLst>
                                          <p:attrName>style.visibility</p:attrName>
                                        </p:attrNameLst>
                                      </p:cBhvr>
                                      <p:to>
                                        <p:strVal val="visible"/>
                                      </p:to>
                                    </p:set>
                                    <p:anim calcmode="lin" valueType="num">
                                      <p:cBhvr additive="repl">
                                        <p:cTn id="30" dur="500" fill="hold"/>
                                        <p:tgtEl>
                                          <p:spTgt spid="8212"/>
                                        </p:tgtEl>
                                        <p:attrNameLst>
                                          <p:attrName>ppt_x</p:attrName>
                                        </p:attrNameLst>
                                      </p:cBhvr>
                                      <p:tavLst>
                                        <p:tav tm="100000">
                                          <p:val>
                                            <p:strVal val="1+#ppt_w/2"/>
                                          </p:val>
                                        </p:tav>
                                        <p:tav>
                                          <p:val>
                                            <p:strVal val="#ppt_x"/>
                                          </p:val>
                                        </p:tav>
                                      </p:tavLst>
                                    </p:anim>
                                    <p:anim calcmode="lin" valueType="num">
                                      <p:cBhvr additive="repl">
                                        <p:cTn id="31" dur="500" fill="hold"/>
                                        <p:tgtEl>
                                          <p:spTgt spid="8212"/>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400" b="1" dirty="0" smtClean="0">
                <a:solidFill>
                  <a:schemeClr val="tx1"/>
                </a:solidFill>
              </a:rPr>
              <a:t>Predicate Calculus</a:t>
            </a:r>
            <a:endParaRPr lang="en-US" sz="4400" b="1" dirty="0">
              <a:solidFill>
                <a:schemeClr val="tx1"/>
              </a:solidFill>
            </a:endParaRPr>
          </a:p>
        </p:txBody>
      </p:sp>
      <p:sp>
        <p:nvSpPr>
          <p:cNvPr id="3" name="Content Placeholder 2"/>
          <p:cNvSpPr>
            <a:spLocks noGrp="1"/>
          </p:cNvSpPr>
          <p:nvPr>
            <p:ph idx="1"/>
          </p:nvPr>
        </p:nvSpPr>
        <p:spPr/>
        <p:txBody>
          <a:bodyPr/>
          <a:lstStyle/>
          <a:p>
            <a:pPr>
              <a:spcBef>
                <a:spcPts val="600"/>
              </a:spcBef>
              <a:buSzPct val="133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By </a:t>
            </a:r>
            <a:r>
              <a:rPr lang="en-GB" sz="2400" dirty="0" err="1">
                <a:solidFill>
                  <a:schemeClr val="tx1"/>
                </a:solidFill>
              </a:rPr>
              <a:t>Gottlob</a:t>
            </a:r>
            <a:r>
              <a:rPr lang="en-GB" sz="2400" dirty="0">
                <a:solidFill>
                  <a:schemeClr val="tx1"/>
                </a:solidFill>
              </a:rPr>
              <a:t> </a:t>
            </a:r>
            <a:r>
              <a:rPr lang="en-GB" sz="2400" dirty="0" err="1">
                <a:solidFill>
                  <a:schemeClr val="tx1"/>
                </a:solidFill>
              </a:rPr>
              <a:t>Frege</a:t>
            </a:r>
            <a:endParaRPr lang="en-GB" sz="2400" dirty="0">
              <a:solidFill>
                <a:schemeClr val="tx1"/>
              </a:solidFill>
            </a:endParaRPr>
          </a:p>
          <a:p>
            <a:pPr>
              <a:spcBef>
                <a:spcPts val="600"/>
              </a:spcBef>
              <a:buSzPct val="13300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solidFill>
                <a:schemeClr val="tx1"/>
              </a:solidFill>
            </a:endParaRPr>
          </a:p>
          <a:p>
            <a:pPr>
              <a:spcBef>
                <a:spcPts val="600"/>
              </a:spcBef>
              <a:buSzPct val="133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Key points</a:t>
            </a:r>
          </a:p>
          <a:p>
            <a:pPr lvl="1">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Simplest type of representation</a:t>
            </a:r>
          </a:p>
          <a:p>
            <a:pPr lvl="1">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Fully logic based</a:t>
            </a:r>
          </a:p>
          <a:p>
            <a:pPr lvl="1">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Deduction, Abduction and Induction</a:t>
            </a:r>
          </a:p>
          <a:p>
            <a:pPr lvl="1">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solidFill>
                  <a:schemeClr val="tx1"/>
                </a:solidFill>
              </a:rPr>
              <a:t>Resolution and Refutation</a:t>
            </a:r>
          </a:p>
          <a:p>
            <a:pPr marL="0" indent="0">
              <a:spcBef>
                <a:spcPts val="600"/>
              </a:spcBef>
              <a:buSzPct val="13300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solidFill>
                  <a:schemeClr val="tx1"/>
                </a:solidFill>
              </a:rPr>
              <a:t>Application</a:t>
            </a:r>
            <a:r>
              <a:rPr lang="en-GB" sz="2400" dirty="0">
                <a:solidFill>
                  <a:schemeClr val="tx1"/>
                </a:solidFill>
              </a:rPr>
              <a:t>: In rule-based systems</a:t>
            </a:r>
          </a:p>
          <a:p>
            <a:endParaRPr lang="en-US" dirty="0"/>
          </a:p>
        </p:txBody>
      </p:sp>
      <p:sp>
        <p:nvSpPr>
          <p:cNvPr id="4" name="Date Placeholder 3"/>
          <p:cNvSpPr>
            <a:spLocks noGrp="1"/>
          </p:cNvSpPr>
          <p:nvPr>
            <p:ph type="dt" sz="half" idx="10"/>
          </p:nvPr>
        </p:nvSpPr>
        <p:spPr/>
        <p:txBody>
          <a:bodyPr/>
          <a:lstStyle/>
          <a:p>
            <a:fld id="{F37A3B50-9C14-4D7D-A7D9-5CF5B8C6F5E7}"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53</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5222780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Frames</a:t>
            </a:r>
            <a:endParaRPr lang="en-US" b="1" dirty="0">
              <a:solidFill>
                <a:schemeClr val="tx1"/>
              </a:solidFill>
            </a:endParaRPr>
          </a:p>
        </p:txBody>
      </p:sp>
      <p:sp>
        <p:nvSpPr>
          <p:cNvPr id="3" name="Content Placeholder 2"/>
          <p:cNvSpPr>
            <a:spLocks noGrp="1"/>
          </p:cNvSpPr>
          <p:nvPr>
            <p:ph idx="1"/>
          </p:nvPr>
        </p:nvSpPr>
        <p:spPr/>
        <p:txBody>
          <a:bodyPr>
            <a:normAutofit/>
          </a:bodyPr>
          <a:lstStyle/>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solidFill>
                  <a:schemeClr val="tx1"/>
                </a:solidFill>
                <a:latin typeface="Times New Roman" pitchFamily="18" charset="0"/>
                <a:cs typeface="Times New Roman" pitchFamily="18" charset="0"/>
              </a:rPr>
              <a:t>By Marvin </a:t>
            </a:r>
            <a:r>
              <a:rPr lang="en-GB" dirty="0" err="1" smtClean="0">
                <a:solidFill>
                  <a:schemeClr val="tx1"/>
                </a:solidFill>
                <a:latin typeface="Times New Roman" pitchFamily="18" charset="0"/>
                <a:cs typeface="Times New Roman" pitchFamily="18" charset="0"/>
              </a:rPr>
              <a:t>Minsky</a:t>
            </a:r>
            <a:r>
              <a:rPr lang="en-GB" dirty="0" smtClean="0">
                <a:solidFill>
                  <a:schemeClr val="tx1"/>
                </a:solidFill>
                <a:latin typeface="Times New Roman" pitchFamily="18" charset="0"/>
                <a:cs typeface="Times New Roman" pitchFamily="18" charset="0"/>
              </a:rPr>
              <a:t> in 1970</a:t>
            </a: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solidFill>
                <a:schemeClr val="tx1"/>
              </a:solidFill>
              <a:latin typeface="Times New Roman" pitchFamily="18" charset="0"/>
              <a:cs typeface="Times New Roman" pitchFamily="18" charset="0"/>
            </a:endParaRP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solidFill>
                  <a:schemeClr val="tx1"/>
                </a:solidFill>
                <a:latin typeface="Times New Roman" pitchFamily="18" charset="0"/>
                <a:cs typeface="Times New Roman" pitchFamily="18" charset="0"/>
              </a:rPr>
              <a:t>Evolution of Frame System</a:t>
            </a: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solidFill>
                <a:schemeClr val="tx1"/>
              </a:solidFill>
              <a:latin typeface="Times New Roman" pitchFamily="18" charset="0"/>
              <a:cs typeface="Times New Roman" pitchFamily="18" charset="0"/>
            </a:endParaRP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solidFill>
                  <a:schemeClr val="tx1"/>
                </a:solidFill>
                <a:latin typeface="Times New Roman" pitchFamily="18" charset="0"/>
                <a:cs typeface="Times New Roman" pitchFamily="18" charset="0"/>
              </a:rPr>
              <a:t>Definition- A collection of attributes and associated values that describe some entity in the world</a:t>
            </a: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solidFill>
                <a:schemeClr val="tx1"/>
              </a:solidFill>
              <a:latin typeface="Times New Roman" pitchFamily="18" charset="0"/>
              <a:cs typeface="Times New Roman" pitchFamily="18" charset="0"/>
            </a:endParaRPr>
          </a:p>
          <a:p>
            <a:pPr>
              <a:lnSpc>
                <a:spcPct val="80000"/>
              </a:lnSpc>
              <a:spcBef>
                <a:spcPts val="600"/>
              </a:spcBef>
              <a:buSzPct val="133000"/>
              <a:buFont typeface="Wingdings" panose="05000000000000000000"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solidFill>
                  <a:schemeClr val="tx1"/>
                </a:solidFill>
                <a:latin typeface="Times New Roman" pitchFamily="18" charset="0"/>
                <a:cs typeface="Times New Roman" pitchFamily="18" charset="0"/>
              </a:rPr>
              <a:t>Differs from semantic nets in a way that frames may involve procedural embedding in place of values of attributes. (which are called as fillers)</a:t>
            </a:r>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49F071A-0F87-40AB-903E-81DF8CBC51D6}"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54</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7350090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Continued…</a:t>
            </a:r>
            <a:endParaRPr lang="en-US" b="1"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A frame represents a concept.</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a frame system represents an organization of knowledge about a set of related concepts.</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A frame has slots that denote properties of objects. Some slots have </a:t>
            </a:r>
            <a:r>
              <a:rPr lang="en-US" i="1" dirty="0" smtClean="0">
                <a:solidFill>
                  <a:schemeClr val="tx1"/>
                </a:solidFill>
                <a:latin typeface="Times New Roman" pitchFamily="18" charset="0"/>
                <a:cs typeface="Times New Roman" pitchFamily="18" charset="0"/>
              </a:rPr>
              <a:t>default </a:t>
            </a:r>
            <a:r>
              <a:rPr lang="en-US" dirty="0" smtClean="0">
                <a:solidFill>
                  <a:schemeClr val="tx1"/>
                </a:solidFill>
                <a:latin typeface="Times New Roman" pitchFamily="18" charset="0"/>
                <a:cs typeface="Times New Roman" pitchFamily="18" charset="0"/>
              </a:rPr>
              <a:t>fillers, some are empty (may be filled when more becomes known about an object).</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Frames are linked by relations of specialization/generalization and by many ad-hoc relations.</a:t>
            </a:r>
          </a:p>
          <a:p>
            <a:endParaRPr lang="en-US" dirty="0"/>
          </a:p>
        </p:txBody>
      </p:sp>
      <p:sp>
        <p:nvSpPr>
          <p:cNvPr id="4" name="Date Placeholder 3"/>
          <p:cNvSpPr>
            <a:spLocks noGrp="1"/>
          </p:cNvSpPr>
          <p:nvPr>
            <p:ph type="dt" sz="half" idx="10"/>
          </p:nvPr>
        </p:nvSpPr>
        <p:spPr/>
        <p:txBody>
          <a:bodyPr/>
          <a:lstStyle/>
          <a:p>
            <a:fld id="{B073F414-D5D6-4456-969C-0460352C0D65}"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55</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797090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Continued…</a:t>
            </a: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00638" y="1835591"/>
            <a:ext cx="4651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968CB207-8CAB-40AC-AC43-C6DFF8507897}"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56</a:t>
            </a:fld>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733152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438400" y="277813"/>
            <a:ext cx="7772400" cy="838200"/>
          </a:xfrm>
        </p:spPr>
        <p:txBody>
          <a:bodyPr/>
          <a:lstStyle/>
          <a:p>
            <a:r>
              <a:rPr lang="en-US" sz="3600" b="1" dirty="0">
                <a:solidFill>
                  <a:schemeClr val="tx1"/>
                </a:solidFill>
              </a:rPr>
              <a:t>Conceptual Dependency (CD)</a:t>
            </a:r>
          </a:p>
        </p:txBody>
      </p:sp>
      <p:sp>
        <p:nvSpPr>
          <p:cNvPr id="2051" name="Rectangle 3"/>
          <p:cNvSpPr>
            <a:spLocks noGrp="1" noChangeArrowheads="1"/>
          </p:cNvSpPr>
          <p:nvPr>
            <p:ph type="body" idx="1"/>
          </p:nvPr>
        </p:nvSpPr>
        <p:spPr>
          <a:xfrm>
            <a:off x="1097280" y="1894741"/>
            <a:ext cx="10115203" cy="4419600"/>
          </a:xfrm>
        </p:spPr>
        <p:txBody>
          <a:bodyPr/>
          <a:lstStyle/>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CD theory was developed by </a:t>
            </a:r>
            <a:r>
              <a:rPr lang="en-US" sz="2400" dirty="0" err="1">
                <a:solidFill>
                  <a:schemeClr val="tx1"/>
                </a:solidFill>
                <a:latin typeface="Times New Roman" pitchFamily="18" charset="0"/>
                <a:cs typeface="Times New Roman" pitchFamily="18" charset="0"/>
              </a:rPr>
              <a:t>Schank</a:t>
            </a:r>
            <a:r>
              <a:rPr lang="en-US" sz="2400" dirty="0">
                <a:solidFill>
                  <a:schemeClr val="tx1"/>
                </a:solidFill>
                <a:latin typeface="Times New Roman" pitchFamily="18" charset="0"/>
                <a:cs typeface="Times New Roman" pitchFamily="18" charset="0"/>
              </a:rPr>
              <a:t> in 1973 to 1975 to represent the meaning of NL sentences.</a:t>
            </a:r>
          </a:p>
          <a:p>
            <a:pPr lvl="1" algn="just">
              <a:lnSpc>
                <a:spcPct val="90000"/>
              </a:lnSpc>
              <a:buClr>
                <a:schemeClr val="tx1"/>
              </a:buClr>
              <a:buSzPct val="95000"/>
              <a:buFont typeface="Arial" pitchFamily="34" charset="0"/>
              <a:buChar char="−"/>
            </a:pPr>
            <a:r>
              <a:rPr lang="en-US" sz="2000" dirty="0">
                <a:solidFill>
                  <a:schemeClr val="tx1"/>
                </a:solidFill>
                <a:latin typeface="Times New Roman" pitchFamily="18" charset="0"/>
                <a:cs typeface="Times New Roman" pitchFamily="18" charset="0"/>
              </a:rPr>
              <a:t>It helps in drawing inferences</a:t>
            </a:r>
          </a:p>
          <a:p>
            <a:pPr lvl="1" algn="just">
              <a:lnSpc>
                <a:spcPct val="90000"/>
              </a:lnSpc>
              <a:buClr>
                <a:schemeClr val="tx1"/>
              </a:buClr>
              <a:buSzPct val="95000"/>
              <a:buFont typeface="Arial" pitchFamily="34" charset="0"/>
              <a:buChar char="−"/>
            </a:pPr>
            <a:r>
              <a:rPr lang="en-US" sz="2000" dirty="0">
                <a:solidFill>
                  <a:schemeClr val="tx1"/>
                </a:solidFill>
                <a:latin typeface="Times New Roman" pitchFamily="18" charset="0"/>
                <a:cs typeface="Times New Roman" pitchFamily="18" charset="0"/>
              </a:rPr>
              <a:t>It is independent of the language</a:t>
            </a: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CD representation of a sentence is not built using words in the sentence rather built using conceptual primitives which give the intended meanings of words.</a:t>
            </a: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CD provides </a:t>
            </a:r>
            <a:r>
              <a:rPr lang="en-US" sz="2400" b="1" dirty="0">
                <a:solidFill>
                  <a:schemeClr val="tx1"/>
                </a:solidFill>
                <a:latin typeface="Times New Roman" pitchFamily="18" charset="0"/>
                <a:cs typeface="Times New Roman" pitchFamily="18" charset="0"/>
              </a:rPr>
              <a:t>structures</a:t>
            </a:r>
            <a:r>
              <a:rPr lang="en-US" sz="2400" dirty="0">
                <a:solidFill>
                  <a:schemeClr val="tx1"/>
                </a:solidFill>
                <a:latin typeface="Times New Roman" pitchFamily="18" charset="0"/>
                <a:cs typeface="Times New Roman" pitchFamily="18" charset="0"/>
              </a:rPr>
              <a:t> and specific </a:t>
            </a:r>
            <a:r>
              <a:rPr lang="en-US" sz="2400" b="1" dirty="0">
                <a:solidFill>
                  <a:schemeClr val="tx1"/>
                </a:solidFill>
                <a:latin typeface="Times New Roman" pitchFamily="18" charset="0"/>
                <a:cs typeface="Times New Roman" pitchFamily="18" charset="0"/>
              </a:rPr>
              <a:t>set of primitives</a:t>
            </a:r>
            <a:r>
              <a:rPr lang="en-US" sz="2400" dirty="0">
                <a:solidFill>
                  <a:schemeClr val="tx1"/>
                </a:solidFill>
                <a:latin typeface="Times New Roman" pitchFamily="18" charset="0"/>
                <a:cs typeface="Times New Roman" pitchFamily="18" charset="0"/>
              </a:rPr>
              <a:t> from which representation can be built.</a:t>
            </a:r>
          </a:p>
        </p:txBody>
      </p:sp>
      <p:sp>
        <p:nvSpPr>
          <p:cNvPr id="2" name="Date Placeholder 1"/>
          <p:cNvSpPr>
            <a:spLocks noGrp="1"/>
          </p:cNvSpPr>
          <p:nvPr>
            <p:ph type="dt" sz="half" idx="10"/>
          </p:nvPr>
        </p:nvSpPr>
        <p:spPr/>
        <p:txBody>
          <a:bodyPr/>
          <a:lstStyle/>
          <a:p>
            <a:fld id="{7FD3B14A-7989-47D0-8E82-D2D2BFA3CD64}"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57</a:t>
            </a:fld>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496336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ctr"/>
            <a:r>
              <a:rPr lang="en-US" b="1" dirty="0">
                <a:solidFill>
                  <a:schemeClr val="tx1"/>
                </a:solidFill>
              </a:rPr>
              <a:t>Primitive Acts of CD theory</a:t>
            </a:r>
          </a:p>
        </p:txBody>
      </p:sp>
      <p:sp>
        <p:nvSpPr>
          <p:cNvPr id="94211" name="Rectangle 3"/>
          <p:cNvSpPr>
            <a:spLocks noGrp="1" noChangeArrowheads="1"/>
          </p:cNvSpPr>
          <p:nvPr>
            <p:ph type="body" idx="1"/>
          </p:nvPr>
        </p:nvSpPr>
        <p:spPr>
          <a:xfrm>
            <a:off x="2209800" y="1791410"/>
            <a:ext cx="8945880" cy="4876800"/>
          </a:xfrm>
        </p:spPr>
        <p:txBody>
          <a:bodyPr>
            <a:normAutofit fontScale="92500" lnSpcReduction="10000"/>
          </a:bodyPr>
          <a:lstStyle/>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ATRANS	Transfer of an abstract relationship (i.e. give)</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PTRANS	Transfer of the physical location of an object (e.g., go)</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PROPEL	Application of physical force to an object (e.g. push)</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MOVE	Movement of a body part by its owner (e.g. kick)</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GRASP	Grasping of an object by an action (e.g. throw)</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INGEST	Ingesting of an object by an animal (e.g. eat)</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EXPEL	Expulsion of something from the body of an animal </a:t>
            </a:r>
            <a:r>
              <a:rPr lang="en-US" dirty="0" smtClean="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e.g. cry)</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MTRANS	Transfer of mental information (e.g. tell)</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MBUILD	Building new information out of old (</a:t>
            </a:r>
            <a:r>
              <a:rPr lang="en-US" dirty="0" err="1">
                <a:solidFill>
                  <a:schemeClr val="tx1"/>
                </a:solidFill>
                <a:latin typeface="Times New Roman" pitchFamily="18" charset="0"/>
                <a:cs typeface="Times New Roman" pitchFamily="18" charset="0"/>
              </a:rPr>
              <a:t>e.g</a:t>
            </a:r>
            <a:r>
              <a:rPr lang="en-US" dirty="0">
                <a:solidFill>
                  <a:schemeClr val="tx1"/>
                </a:solidFill>
                <a:latin typeface="Times New Roman" pitchFamily="18" charset="0"/>
                <a:cs typeface="Times New Roman" pitchFamily="18" charset="0"/>
              </a:rPr>
              <a:t> decide)</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SPEAK	Producing of sounds (e.g. say)</a:t>
            </a:r>
          </a:p>
          <a:p>
            <a:pPr algn="just">
              <a:lnSpc>
                <a:spcPct val="90000"/>
              </a:lnSpc>
              <a:buClr>
                <a:schemeClr val="tx1"/>
              </a:buClr>
              <a:buSzPct val="95000"/>
              <a:buFont typeface="Arial" pitchFamily="34" charset="0"/>
              <a:buChar char="●"/>
            </a:pPr>
            <a:r>
              <a:rPr lang="en-US" dirty="0">
                <a:solidFill>
                  <a:schemeClr val="tx1"/>
                </a:solidFill>
                <a:latin typeface="Times New Roman" pitchFamily="18" charset="0"/>
                <a:cs typeface="Times New Roman" pitchFamily="18" charset="0"/>
              </a:rPr>
              <a:t>ATTEND	Focusing of a sense organ toward a stimulus </a:t>
            </a:r>
          </a:p>
          <a:p>
            <a:pPr algn="just">
              <a:lnSpc>
                <a:spcPct val="90000"/>
              </a:lnSpc>
              <a:buClr>
                <a:schemeClr val="tx1"/>
              </a:buClr>
              <a:buSzPct val="95000"/>
              <a:buFont typeface="Arial" pitchFamily="34" charset="0"/>
              <a:buNone/>
            </a:pPr>
            <a:r>
              <a:rPr lang="en-US" dirty="0">
                <a:solidFill>
                  <a:schemeClr val="tx1"/>
                </a:solidFill>
                <a:latin typeface="Times New Roman" pitchFamily="18" charset="0"/>
                <a:cs typeface="Times New Roman" pitchFamily="18" charset="0"/>
              </a:rPr>
              <a:t>			(e.g. listen)</a:t>
            </a:r>
          </a:p>
        </p:txBody>
      </p:sp>
      <p:sp>
        <p:nvSpPr>
          <p:cNvPr id="2" name="Date Placeholder 1"/>
          <p:cNvSpPr>
            <a:spLocks noGrp="1"/>
          </p:cNvSpPr>
          <p:nvPr>
            <p:ph type="dt" sz="half" idx="10"/>
          </p:nvPr>
        </p:nvSpPr>
        <p:spPr/>
        <p:txBody>
          <a:bodyPr/>
          <a:lstStyle/>
          <a:p>
            <a:fld id="{1C979793-59F6-468A-A361-B63438690DF0}"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58</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8051367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667000" y="277813"/>
            <a:ext cx="7543800" cy="1066800"/>
          </a:xfrm>
        </p:spPr>
        <p:txBody>
          <a:bodyPr/>
          <a:lstStyle/>
          <a:p>
            <a:r>
              <a:rPr lang="en-US" sz="3600" b="1" dirty="0">
                <a:solidFill>
                  <a:schemeClr val="tx1"/>
                </a:solidFill>
              </a:rPr>
              <a:t>Some of Conceptualizations of CD</a:t>
            </a:r>
          </a:p>
        </p:txBody>
      </p:sp>
      <p:sp>
        <p:nvSpPr>
          <p:cNvPr id="8195" name="Rectangle 3"/>
          <p:cNvSpPr>
            <a:spLocks noGrp="1" noChangeArrowheads="1"/>
          </p:cNvSpPr>
          <p:nvPr>
            <p:ph type="body" idx="1"/>
          </p:nvPr>
        </p:nvSpPr>
        <p:spPr>
          <a:xfrm>
            <a:off x="2209799" y="1447800"/>
            <a:ext cx="9002683" cy="4648200"/>
          </a:xfrm>
        </p:spPr>
        <p:txBody>
          <a:bodyPr>
            <a:normAutofit/>
          </a:bodyPr>
          <a:lstStyle/>
          <a:p>
            <a:pPr lvl="4" algn="just">
              <a:lnSpc>
                <a:spcPct val="90000"/>
              </a:lnSpc>
              <a:buFont typeface="Wingdings" pitchFamily="2" charset="2"/>
              <a:buNone/>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Dependency structures are themselves conceptualization and can serve as components of larger dependency structures.</a:t>
            </a: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The dependencies among conceptualization correspond to semantic relations among the underlying concepts.  </a:t>
            </a: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We will list the most important ones allowed by CD.</a:t>
            </a:r>
          </a:p>
          <a:p>
            <a:pPr algn="just">
              <a:lnSpc>
                <a:spcPct val="90000"/>
              </a:lnSpc>
              <a:buClr>
                <a:schemeClr val="tx1"/>
              </a:buClr>
              <a:buSzPct val="95000"/>
              <a:buFont typeface="Arial" pitchFamily="34" charset="0"/>
              <a:buChar char="●"/>
            </a:pPr>
            <a:r>
              <a:rPr lang="en-US" sz="2400" dirty="0">
                <a:solidFill>
                  <a:schemeClr val="tx1"/>
                </a:solidFill>
                <a:latin typeface="Times New Roman" pitchFamily="18" charset="0"/>
                <a:cs typeface="Times New Roman" pitchFamily="18" charset="0"/>
              </a:rPr>
              <a:t>Remaining can be seen from the book. </a:t>
            </a:r>
          </a:p>
        </p:txBody>
      </p:sp>
      <p:sp>
        <p:nvSpPr>
          <p:cNvPr id="2" name="Date Placeholder 1"/>
          <p:cNvSpPr>
            <a:spLocks noGrp="1"/>
          </p:cNvSpPr>
          <p:nvPr>
            <p:ph type="dt" sz="half" idx="10"/>
          </p:nvPr>
        </p:nvSpPr>
        <p:spPr/>
        <p:txBody>
          <a:bodyPr/>
          <a:lstStyle/>
          <a:p>
            <a:fld id="{F090BEBB-84CE-4CBD-806F-CEF9C5D5F6EB}"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59</a:t>
            </a:fld>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08246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r>
              <a:rPr lang="en-US" sz="4000" b="1" dirty="0" smtClean="0">
                <a:solidFill>
                  <a:schemeClr val="tx1"/>
                </a:solidFill>
              </a:rPr>
              <a:t>Knowledge bases</a:t>
            </a:r>
          </a:p>
        </p:txBody>
      </p:sp>
      <p:sp>
        <p:nvSpPr>
          <p:cNvPr id="4099" name="Rectangle 3"/>
          <p:cNvSpPr>
            <a:spLocks noGrp="1" noChangeArrowheads="1"/>
          </p:cNvSpPr>
          <p:nvPr>
            <p:ph sz="quarter" idx="1"/>
          </p:nvPr>
        </p:nvSpPr>
        <p:spPr>
          <a:xfrm>
            <a:off x="2011680" y="3264090"/>
            <a:ext cx="8229600" cy="323056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Knowledge Representation</a:t>
            </a:r>
          </a:p>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Facts</a:t>
            </a:r>
            <a:r>
              <a:rPr lang="en-US" dirty="0">
                <a:solidFill>
                  <a:schemeClr val="tx1"/>
                </a:solidFill>
                <a:latin typeface="Times New Roman" panose="02020603050405020304" pitchFamily="18" charset="0"/>
                <a:cs typeface="Times New Roman" panose="02020603050405020304" pitchFamily="18" charset="0"/>
              </a:rPr>
              <a:t>: Things we want to represent. Truth in some</a:t>
            </a:r>
          </a:p>
          <a:p>
            <a:r>
              <a:rPr lang="en-US" dirty="0">
                <a:solidFill>
                  <a:schemeClr val="tx1"/>
                </a:solidFill>
                <a:latin typeface="Times New Roman" panose="02020603050405020304" pitchFamily="18" charset="0"/>
                <a:cs typeface="Times New Roman" panose="02020603050405020304" pitchFamily="18" charset="0"/>
              </a:rPr>
              <a:t>relevant world.</a:t>
            </a:r>
          </a:p>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Representation of facts.</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8196" name="Picture 4" descr="kbs"/>
          <p:cNvPicPr>
            <a:picLocks noChangeAspect="1" noChangeArrowheads="1"/>
          </p:cNvPicPr>
          <p:nvPr/>
        </p:nvPicPr>
        <p:blipFill>
          <a:blip r:embed="rId3" cstate="print"/>
          <a:srcRect/>
          <a:stretch>
            <a:fillRect/>
          </a:stretch>
        </p:blipFill>
        <p:spPr bwMode="auto">
          <a:xfrm>
            <a:off x="2561230" y="2001673"/>
            <a:ext cx="6553200" cy="114617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D72A99A4-C8E1-4F8A-9A57-073B94263A36}"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6</a:t>
            </a:fld>
            <a:endParaRPr lang="en-US"/>
          </a:p>
        </p:txBody>
      </p:sp>
      <p:pic>
        <p:nvPicPr>
          <p:cNvPr id="8" name="Picture 7"/>
          <p:cNvPicPr>
            <a:picLocks noChangeAspect="1"/>
          </p:cNvPicPr>
          <p:nvPr/>
        </p:nvPicPr>
        <p:blipFill>
          <a:blip r:embed="rId4" cstate="print"/>
          <a:stretch>
            <a:fillRect/>
          </a:stretch>
        </p:blipFill>
        <p:spPr>
          <a:xfrm>
            <a:off x="301420" y="411930"/>
            <a:ext cx="1269598" cy="1200102"/>
          </a:xfrm>
          <a:prstGeom prst="rect">
            <a:avLst/>
          </a:prstGeom>
        </p:spPr>
      </p:pic>
    </p:spTree>
    <p:extLst>
      <p:ext uri="{BB962C8B-B14F-4D97-AF65-F5344CB8AC3E}">
        <p14:creationId xmlns:p14="http://schemas.microsoft.com/office/powerpoint/2010/main" val="27885263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38400" y="277813"/>
            <a:ext cx="7772400" cy="609600"/>
          </a:xfrm>
        </p:spPr>
        <p:txBody>
          <a:bodyPr>
            <a:normAutofit/>
          </a:bodyPr>
          <a:lstStyle/>
          <a:p>
            <a:pPr algn="ctr"/>
            <a:r>
              <a:rPr lang="en-US" sz="4000" b="1" dirty="0">
                <a:solidFill>
                  <a:schemeClr val="tx1"/>
                </a:solidFill>
              </a:rPr>
              <a:t>Conceptual category</a:t>
            </a:r>
          </a:p>
        </p:txBody>
      </p:sp>
      <p:sp>
        <p:nvSpPr>
          <p:cNvPr id="5123" name="Rectangle 3"/>
          <p:cNvSpPr>
            <a:spLocks noGrp="1" noChangeArrowheads="1"/>
          </p:cNvSpPr>
          <p:nvPr>
            <p:ph type="body" idx="1"/>
          </p:nvPr>
        </p:nvSpPr>
        <p:spPr>
          <a:xfrm>
            <a:off x="2209800" y="1600200"/>
            <a:ext cx="8153400" cy="4495800"/>
          </a:xfrm>
        </p:spPr>
        <p:txBody>
          <a:bodyPr/>
          <a:lstStyle/>
          <a:p>
            <a:pPr lvl="4"/>
            <a:endParaRPr lang="en-US" sz="2400" b="1" dirty="0">
              <a:solidFill>
                <a:schemeClr val="tx1"/>
              </a:solidFill>
            </a:endParaRPr>
          </a:p>
          <a:p>
            <a:pPr>
              <a:buClr>
                <a:schemeClr val="tx1"/>
              </a:buClr>
              <a:buFont typeface="Arial" pitchFamily="34" charset="0"/>
              <a:buChar char="●"/>
            </a:pPr>
            <a:r>
              <a:rPr lang="en-US" dirty="0">
                <a:solidFill>
                  <a:schemeClr val="tx1"/>
                </a:solidFill>
              </a:rPr>
              <a:t>There are four conceptual categories</a:t>
            </a:r>
          </a:p>
          <a:p>
            <a:pPr>
              <a:buClr>
                <a:schemeClr val="tx1"/>
              </a:buClr>
              <a:buFont typeface="Arial" pitchFamily="34" charset="0"/>
              <a:buChar char="●"/>
            </a:pPr>
            <a:endParaRPr lang="en-US" dirty="0">
              <a:solidFill>
                <a:schemeClr val="tx1"/>
              </a:solidFill>
            </a:endParaRPr>
          </a:p>
          <a:p>
            <a:pPr lvl="1">
              <a:buClr>
                <a:schemeClr val="tx1"/>
              </a:buClr>
              <a:buSzPct val="85000"/>
              <a:buFont typeface="Arial" pitchFamily="34" charset="0"/>
              <a:buChar char="−"/>
            </a:pPr>
            <a:r>
              <a:rPr lang="en-US" sz="2400" dirty="0">
                <a:solidFill>
                  <a:schemeClr val="tx1"/>
                </a:solidFill>
              </a:rPr>
              <a:t>ACT	</a:t>
            </a:r>
            <a:r>
              <a:rPr lang="en-US" sz="2400" dirty="0" smtClean="0">
                <a:solidFill>
                  <a:schemeClr val="tx1"/>
                </a:solidFill>
              </a:rPr>
              <a:t>Actions  </a:t>
            </a:r>
            <a:r>
              <a:rPr lang="en-US" sz="2400" dirty="0">
                <a:solidFill>
                  <a:schemeClr val="tx1"/>
                </a:solidFill>
              </a:rPr>
              <a:t>{one of the CD primitives}</a:t>
            </a:r>
          </a:p>
          <a:p>
            <a:pPr lvl="1">
              <a:buClr>
                <a:schemeClr val="tx1"/>
              </a:buClr>
              <a:buSzPct val="85000"/>
              <a:buFont typeface="Arial" pitchFamily="34" charset="0"/>
              <a:buChar char="−"/>
            </a:pPr>
            <a:r>
              <a:rPr lang="en-US" sz="2400" dirty="0">
                <a:solidFill>
                  <a:schemeClr val="tx1"/>
                </a:solidFill>
              </a:rPr>
              <a:t>PP		Objects {picture producers}</a:t>
            </a:r>
          </a:p>
          <a:p>
            <a:pPr lvl="1">
              <a:buClr>
                <a:schemeClr val="tx1"/>
              </a:buClr>
              <a:buSzPct val="85000"/>
              <a:buFont typeface="Arial" pitchFamily="34" charset="0"/>
              <a:buChar char="−"/>
            </a:pPr>
            <a:r>
              <a:rPr lang="en-US" sz="2400" dirty="0">
                <a:solidFill>
                  <a:schemeClr val="tx1"/>
                </a:solidFill>
              </a:rPr>
              <a:t>AA		Modifiers of actions {action aiders}</a:t>
            </a:r>
          </a:p>
          <a:p>
            <a:pPr lvl="1">
              <a:buClr>
                <a:schemeClr val="tx1"/>
              </a:buClr>
              <a:buSzPct val="85000"/>
              <a:buFont typeface="Arial" pitchFamily="34" charset="0"/>
              <a:buChar char="−"/>
            </a:pPr>
            <a:r>
              <a:rPr lang="en-US" sz="2400" dirty="0">
                <a:solidFill>
                  <a:schemeClr val="tx1"/>
                </a:solidFill>
              </a:rPr>
              <a:t>PA		Modifiers of PP’s  {picture aiders}</a:t>
            </a:r>
          </a:p>
        </p:txBody>
      </p:sp>
      <p:sp>
        <p:nvSpPr>
          <p:cNvPr id="2" name="Date Placeholder 1"/>
          <p:cNvSpPr>
            <a:spLocks noGrp="1"/>
          </p:cNvSpPr>
          <p:nvPr>
            <p:ph type="dt" sz="half" idx="10"/>
          </p:nvPr>
        </p:nvSpPr>
        <p:spPr/>
        <p:txBody>
          <a:bodyPr/>
          <a:lstStyle/>
          <a:p>
            <a:fld id="{6EE943AA-42EA-4691-8D65-91909BC91091}"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60</a:t>
            </a:fld>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438152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ctr"/>
            <a:r>
              <a:rPr lang="en-US" sz="5000" b="1" dirty="0">
                <a:solidFill>
                  <a:schemeClr val="tx1"/>
                </a:solidFill>
              </a:rPr>
              <a:t>Example</a:t>
            </a:r>
          </a:p>
        </p:txBody>
      </p:sp>
      <p:sp>
        <p:nvSpPr>
          <p:cNvPr id="95235" name="Rectangle 3"/>
          <p:cNvSpPr>
            <a:spLocks noGrp="1" noChangeArrowheads="1"/>
          </p:cNvSpPr>
          <p:nvPr>
            <p:ph type="body" idx="1"/>
          </p:nvPr>
        </p:nvSpPr>
        <p:spPr/>
        <p:txBody>
          <a:bodyPr>
            <a:normAutofit fontScale="92500" lnSpcReduction="20000"/>
          </a:bodyPr>
          <a:lstStyle/>
          <a:p>
            <a:pPr>
              <a:lnSpc>
                <a:spcPct val="90000"/>
              </a:lnSpc>
              <a:buClr>
                <a:schemeClr val="tx1"/>
              </a:buClr>
              <a:buFont typeface="Arial" pitchFamily="34" charset="0"/>
              <a:buChar char="●"/>
            </a:pPr>
            <a:r>
              <a:rPr lang="en-US" sz="2400" dirty="0">
                <a:solidFill>
                  <a:schemeClr val="tx1"/>
                </a:solidFill>
              </a:rPr>
              <a:t>I gave a book to the man. CD representation is as follows:</a:t>
            </a:r>
            <a:r>
              <a:rPr lang="en-US" sz="3200" dirty="0">
                <a:solidFill>
                  <a:schemeClr val="tx1"/>
                </a:solidFill>
              </a:rPr>
              <a:t/>
            </a:r>
            <a:br>
              <a:rPr lang="en-US" sz="3200" dirty="0">
                <a:solidFill>
                  <a:schemeClr val="tx1"/>
                </a:solidFill>
              </a:rPr>
            </a:br>
            <a:endParaRPr lang="en-US" sz="3200" dirty="0">
              <a:solidFill>
                <a:schemeClr val="tx1"/>
              </a:solidFill>
            </a:endParaRPr>
          </a:p>
          <a:p>
            <a:pPr>
              <a:lnSpc>
                <a:spcPct val="90000"/>
              </a:lnSpc>
              <a:buFont typeface="Wingdings" pitchFamily="2" charset="2"/>
              <a:buNone/>
            </a:pPr>
            <a:r>
              <a:rPr lang="en-US" dirty="0">
                <a:solidFill>
                  <a:schemeClr val="tx1"/>
                </a:solidFill>
              </a:rPr>
              <a:t>		     P	  	    O		R  	   man (to)	</a:t>
            </a:r>
          </a:p>
          <a:p>
            <a:pPr algn="just">
              <a:lnSpc>
                <a:spcPct val="90000"/>
              </a:lnSpc>
              <a:buFont typeface="Wingdings" pitchFamily="2" charset="2"/>
              <a:buNone/>
            </a:pPr>
            <a:r>
              <a:rPr lang="en-US" dirty="0">
                <a:solidFill>
                  <a:schemeClr val="tx1"/>
                </a:solidFill>
              </a:rPr>
              <a:t>	        I     </a:t>
            </a:r>
            <a:r>
              <a:rPr lang="en-US" dirty="0">
                <a:solidFill>
                  <a:schemeClr val="tx1"/>
                </a:solidFill>
                <a:sym typeface="Symbol" pitchFamily="18" charset="2"/>
              </a:rPr>
              <a:t></a:t>
            </a:r>
            <a:r>
              <a:rPr lang="en-US" dirty="0">
                <a:solidFill>
                  <a:schemeClr val="tx1"/>
                </a:solidFill>
              </a:rPr>
              <a:t>	ATRANS </a:t>
            </a:r>
            <a:r>
              <a:rPr lang="en-US" dirty="0">
                <a:solidFill>
                  <a:schemeClr val="tx1"/>
                </a:solidFill>
                <a:sym typeface="Symbol" pitchFamily="18" charset="2"/>
              </a:rPr>
              <a:t></a:t>
            </a:r>
            <a:r>
              <a:rPr lang="en-US" dirty="0">
                <a:solidFill>
                  <a:schemeClr val="tx1"/>
                </a:solidFill>
              </a:rPr>
              <a:t>   book	</a:t>
            </a:r>
          </a:p>
          <a:p>
            <a:pPr algn="just">
              <a:lnSpc>
                <a:spcPct val="90000"/>
              </a:lnSpc>
              <a:buFont typeface="Wingdings" pitchFamily="2" charset="2"/>
              <a:buNone/>
            </a:pPr>
            <a:r>
              <a:rPr lang="en-US" dirty="0">
                <a:solidFill>
                  <a:schemeClr val="tx1"/>
                </a:solidFill>
              </a:rPr>
              <a:t>							   I (from)</a:t>
            </a:r>
          </a:p>
          <a:p>
            <a:pPr algn="just">
              <a:lnSpc>
                <a:spcPct val="90000"/>
              </a:lnSpc>
            </a:pPr>
            <a:endParaRPr lang="en-US" sz="3200" dirty="0">
              <a:solidFill>
                <a:schemeClr val="tx1"/>
              </a:solidFill>
            </a:endParaRPr>
          </a:p>
          <a:p>
            <a:pPr algn="just">
              <a:lnSpc>
                <a:spcPct val="90000"/>
              </a:lnSpc>
              <a:buClr>
                <a:schemeClr val="tx1"/>
              </a:buClr>
              <a:buFont typeface="Arial" pitchFamily="34" charset="0"/>
              <a:buChar char="●"/>
            </a:pPr>
            <a:r>
              <a:rPr lang="en-US" sz="2400" dirty="0">
                <a:solidFill>
                  <a:schemeClr val="tx1"/>
                </a:solidFill>
              </a:rPr>
              <a:t>It should be noted that this representation is same for different saying with same meaning. For example</a:t>
            </a:r>
          </a:p>
          <a:p>
            <a:pPr lvl="1" algn="just">
              <a:lnSpc>
                <a:spcPct val="90000"/>
              </a:lnSpc>
              <a:buClr>
                <a:schemeClr val="tx1"/>
              </a:buClr>
              <a:buSzPct val="90000"/>
              <a:buFont typeface="Arial" pitchFamily="34" charset="0"/>
              <a:buChar char="−"/>
            </a:pPr>
            <a:r>
              <a:rPr lang="en-US" sz="2000" dirty="0">
                <a:solidFill>
                  <a:schemeClr val="tx1"/>
                </a:solidFill>
              </a:rPr>
              <a:t>I gave the man a book, </a:t>
            </a:r>
          </a:p>
          <a:p>
            <a:pPr lvl="1" algn="just">
              <a:lnSpc>
                <a:spcPct val="90000"/>
              </a:lnSpc>
              <a:buClr>
                <a:schemeClr val="tx1"/>
              </a:buClr>
              <a:buSzPct val="90000"/>
              <a:buFont typeface="Arial" pitchFamily="34" charset="0"/>
              <a:buChar char="−"/>
            </a:pPr>
            <a:r>
              <a:rPr lang="en-US" sz="2000" dirty="0">
                <a:solidFill>
                  <a:schemeClr val="tx1"/>
                </a:solidFill>
              </a:rPr>
              <a:t>The man got book from me, </a:t>
            </a:r>
          </a:p>
          <a:p>
            <a:pPr lvl="1" algn="just">
              <a:lnSpc>
                <a:spcPct val="90000"/>
              </a:lnSpc>
              <a:buClr>
                <a:schemeClr val="tx1"/>
              </a:buClr>
              <a:buSzPct val="90000"/>
              <a:buFont typeface="Arial" pitchFamily="34" charset="0"/>
              <a:buChar char="−"/>
            </a:pPr>
            <a:r>
              <a:rPr lang="en-US" sz="2000" dirty="0">
                <a:solidFill>
                  <a:schemeClr val="tx1"/>
                </a:solidFill>
              </a:rPr>
              <a:t>The book was given to man by me etc.</a:t>
            </a:r>
          </a:p>
          <a:p>
            <a:pPr lvl="1" algn="just">
              <a:lnSpc>
                <a:spcPct val="90000"/>
              </a:lnSpc>
            </a:pPr>
            <a:endParaRPr lang="en-US" sz="2000" dirty="0"/>
          </a:p>
        </p:txBody>
      </p:sp>
      <p:sp>
        <p:nvSpPr>
          <p:cNvPr id="95236" name="Line 4"/>
          <p:cNvSpPr>
            <a:spLocks noChangeShapeType="1"/>
          </p:cNvSpPr>
          <p:nvPr/>
        </p:nvSpPr>
        <p:spPr bwMode="auto">
          <a:xfrm>
            <a:off x="7620000" y="2971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7" name="Line 5"/>
          <p:cNvSpPr>
            <a:spLocks noChangeShapeType="1"/>
          </p:cNvSpPr>
          <p:nvPr/>
        </p:nvSpPr>
        <p:spPr bwMode="auto">
          <a:xfrm flipH="1">
            <a:off x="6781800" y="3276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8" name="Line 6"/>
          <p:cNvSpPr>
            <a:spLocks noChangeShapeType="1"/>
          </p:cNvSpPr>
          <p:nvPr/>
        </p:nvSpPr>
        <p:spPr bwMode="auto">
          <a:xfrm>
            <a:off x="7620000" y="2971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9" name="Line 7"/>
          <p:cNvSpPr>
            <a:spLocks noChangeShapeType="1"/>
          </p:cNvSpPr>
          <p:nvPr/>
        </p:nvSpPr>
        <p:spPr bwMode="auto">
          <a:xfrm flipH="1">
            <a:off x="76200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fld id="{B0B71A99-23CF-45E6-8FB5-238221B70A32}"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61</a:t>
            </a:fld>
            <a:endParaRPr lang="en-US"/>
          </a:p>
        </p:txBody>
      </p:sp>
      <p:pic>
        <p:nvPicPr>
          <p:cNvPr id="11" name="Picture 10"/>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0800797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38400" y="277813"/>
            <a:ext cx="7772400" cy="914400"/>
          </a:xfrm>
        </p:spPr>
        <p:txBody>
          <a:bodyPr/>
          <a:lstStyle/>
          <a:p>
            <a:pPr algn="ctr"/>
            <a:r>
              <a:rPr lang="en-US" sz="3400" b="1" dirty="0">
                <a:solidFill>
                  <a:schemeClr val="tx1"/>
                </a:solidFill>
              </a:rPr>
              <a:t>Few conventions</a:t>
            </a:r>
            <a:endParaRPr lang="en-US" b="1" dirty="0">
              <a:solidFill>
                <a:schemeClr val="tx1"/>
              </a:solidFill>
            </a:endParaRPr>
          </a:p>
        </p:txBody>
      </p:sp>
      <p:sp>
        <p:nvSpPr>
          <p:cNvPr id="27651" name="Rectangle 3"/>
          <p:cNvSpPr>
            <a:spLocks noGrp="1" noChangeArrowheads="1"/>
          </p:cNvSpPr>
          <p:nvPr>
            <p:ph type="body" idx="1"/>
          </p:nvPr>
        </p:nvSpPr>
        <p:spPr>
          <a:xfrm>
            <a:off x="2211387" y="2146547"/>
            <a:ext cx="7772400" cy="4495800"/>
          </a:xfrm>
        </p:spPr>
        <p:txBody>
          <a:bodyPr/>
          <a:lstStyle/>
          <a:p>
            <a:pPr algn="just">
              <a:buClr>
                <a:schemeClr val="tx1"/>
              </a:buClr>
              <a:buFont typeface="Arial" pitchFamily="34" charset="0"/>
              <a:buChar char="●"/>
            </a:pPr>
            <a:r>
              <a:rPr lang="en-US" dirty="0">
                <a:solidFill>
                  <a:schemeClr val="tx1"/>
                </a:solidFill>
              </a:rPr>
              <a:t>Arrows indicate directions of dependency</a:t>
            </a:r>
          </a:p>
          <a:p>
            <a:pPr algn="just">
              <a:buClr>
                <a:schemeClr val="tx1"/>
              </a:buClr>
              <a:buFont typeface="Arial" pitchFamily="34" charset="0"/>
              <a:buChar char="●"/>
            </a:pPr>
            <a:r>
              <a:rPr lang="en-US" dirty="0">
                <a:solidFill>
                  <a:schemeClr val="tx1"/>
                </a:solidFill>
              </a:rPr>
              <a:t>Double arrow indicates two way link between actor and action.</a:t>
            </a:r>
          </a:p>
          <a:p>
            <a:pPr algn="just">
              <a:buFont typeface="Wingdings" pitchFamily="2" charset="2"/>
              <a:buNone/>
            </a:pPr>
            <a:r>
              <a:rPr lang="en-US" dirty="0">
                <a:solidFill>
                  <a:schemeClr val="tx1"/>
                </a:solidFill>
              </a:rPr>
              <a:t>		O – for the object case relation</a:t>
            </a:r>
          </a:p>
          <a:p>
            <a:pPr algn="just">
              <a:buFont typeface="Wingdings" pitchFamily="2" charset="2"/>
              <a:buNone/>
            </a:pPr>
            <a:r>
              <a:rPr lang="en-US" dirty="0">
                <a:solidFill>
                  <a:schemeClr val="tx1"/>
                </a:solidFill>
              </a:rPr>
              <a:t>		R – for the recipient case relation</a:t>
            </a:r>
          </a:p>
          <a:p>
            <a:pPr algn="just">
              <a:buFont typeface="Wingdings" pitchFamily="2" charset="2"/>
              <a:buNone/>
            </a:pPr>
            <a:r>
              <a:rPr lang="en-US" dirty="0">
                <a:solidFill>
                  <a:schemeClr val="tx1"/>
                </a:solidFill>
              </a:rPr>
              <a:t>		P – for past tense</a:t>
            </a:r>
          </a:p>
          <a:p>
            <a:pPr algn="just">
              <a:buFont typeface="Wingdings" pitchFamily="2" charset="2"/>
              <a:buNone/>
            </a:pPr>
            <a:r>
              <a:rPr lang="en-US" dirty="0">
                <a:solidFill>
                  <a:schemeClr val="tx1"/>
                </a:solidFill>
              </a:rPr>
              <a:t>		D - destination</a:t>
            </a:r>
          </a:p>
        </p:txBody>
      </p:sp>
      <p:sp>
        <p:nvSpPr>
          <p:cNvPr id="2" name="Date Placeholder 1"/>
          <p:cNvSpPr>
            <a:spLocks noGrp="1"/>
          </p:cNvSpPr>
          <p:nvPr>
            <p:ph type="dt" sz="half" idx="10"/>
          </p:nvPr>
        </p:nvSpPr>
        <p:spPr/>
        <p:txBody>
          <a:bodyPr/>
          <a:lstStyle/>
          <a:p>
            <a:fld id="{5EC04E6B-4F5B-4329-990F-3A60D248CE18}"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62</a:t>
            </a:fld>
            <a:endParaRPr lang="en-US"/>
          </a:p>
        </p:txBody>
      </p:sp>
      <p:pic>
        <p:nvPicPr>
          <p:cNvPr id="7" name="Picture 6"/>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7437646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482983" y="1046769"/>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ea typeface="ＭＳ Ｐゴシック" pitchFamily="34" charset="-128"/>
              </a:defRPr>
            </a:lvl1pPr>
            <a:lvl2pPr marL="37931725" indent="-37474525" eaLnBrk="0" hangingPunct="0">
              <a:defRPr sz="2000">
                <a:solidFill>
                  <a:schemeClr val="tx1"/>
                </a:solidFill>
                <a:latin typeface="Times New Roman" pitchFamily="18" charset="0"/>
                <a:ea typeface="ＭＳ Ｐゴシック" pitchFamily="34" charset="-128"/>
              </a:defRPr>
            </a:lvl2pPr>
            <a:lvl3pPr eaLnBrk="0" hangingPunct="0">
              <a:defRPr sz="2000">
                <a:solidFill>
                  <a:schemeClr val="tx1"/>
                </a:solidFill>
                <a:latin typeface="Times New Roman" pitchFamily="18" charset="0"/>
                <a:ea typeface="ＭＳ Ｐゴシック" pitchFamily="34" charset="-128"/>
              </a:defRPr>
            </a:lvl3pPr>
            <a:lvl4pPr eaLnBrk="0" hangingPunct="0">
              <a:defRPr sz="2000">
                <a:solidFill>
                  <a:schemeClr val="tx1"/>
                </a:solidFill>
                <a:latin typeface="Times New Roman" pitchFamily="18" charset="0"/>
                <a:ea typeface="ＭＳ Ｐゴシック" pitchFamily="34" charset="-128"/>
              </a:defRPr>
            </a:lvl4pPr>
            <a:lvl5pPr eaLnBrk="0" hangingPunct="0">
              <a:defRPr sz="2000">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000">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000">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000">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000">
                <a:solidFill>
                  <a:schemeClr val="tx1"/>
                </a:solidFill>
                <a:latin typeface="Times New Roman" pitchFamily="18" charset="0"/>
                <a:ea typeface="ＭＳ Ｐゴシック" pitchFamily="34" charset="-128"/>
              </a:defRPr>
            </a:lvl9pPr>
          </a:lstStyle>
          <a:p>
            <a:pPr eaLnBrk="1" hangingPunct="1">
              <a:spcBef>
                <a:spcPct val="50000"/>
              </a:spcBef>
            </a:pPr>
            <a:r>
              <a:rPr lang="en-GB" dirty="0"/>
              <a:t>	</a:t>
            </a:r>
            <a:r>
              <a:rPr lang="en-GB" b="1" dirty="0"/>
              <a:t>Conceptual graph of the sentence “The dog scratches its ear with its paw.”</a:t>
            </a:r>
          </a:p>
        </p:txBody>
      </p:sp>
      <p:pic>
        <p:nvPicPr>
          <p:cNvPr id="337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804989"/>
            <a:ext cx="79248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4724400" y="6572250"/>
            <a:ext cx="556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ea typeface="ＭＳ Ｐゴシック" pitchFamily="34" charset="-128"/>
              </a:defRPr>
            </a:lvl1pPr>
            <a:lvl2pPr marL="37931725" indent="-37474525" eaLnBrk="0" hangingPunct="0">
              <a:defRPr sz="2000">
                <a:solidFill>
                  <a:schemeClr val="tx1"/>
                </a:solidFill>
                <a:latin typeface="Times New Roman" pitchFamily="18" charset="0"/>
                <a:ea typeface="ＭＳ Ｐゴシック" pitchFamily="34" charset="-128"/>
              </a:defRPr>
            </a:lvl2pPr>
            <a:lvl3pPr eaLnBrk="0" hangingPunct="0">
              <a:defRPr sz="2000">
                <a:solidFill>
                  <a:schemeClr val="tx1"/>
                </a:solidFill>
                <a:latin typeface="Times New Roman" pitchFamily="18" charset="0"/>
                <a:ea typeface="ＭＳ Ｐゴシック" pitchFamily="34" charset="-128"/>
              </a:defRPr>
            </a:lvl3pPr>
            <a:lvl4pPr eaLnBrk="0" hangingPunct="0">
              <a:defRPr sz="2000">
                <a:solidFill>
                  <a:schemeClr val="tx1"/>
                </a:solidFill>
                <a:latin typeface="Times New Roman" pitchFamily="18" charset="0"/>
                <a:ea typeface="ＭＳ Ｐゴシック" pitchFamily="34" charset="-128"/>
              </a:defRPr>
            </a:lvl4pPr>
            <a:lvl5pPr eaLnBrk="0" hangingPunct="0">
              <a:defRPr sz="2000">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000">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000">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000">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000">
                <a:solidFill>
                  <a:schemeClr val="tx1"/>
                </a:solidFill>
                <a:latin typeface="Times New Roman" pitchFamily="18" charset="0"/>
                <a:ea typeface="ＭＳ Ｐゴシック" pitchFamily="34" charset="-128"/>
              </a:defRPr>
            </a:lvl9pPr>
          </a:lstStyle>
          <a:p>
            <a:pPr eaLnBrk="1" hangingPunct="1">
              <a:spcBef>
                <a:spcPct val="50000"/>
              </a:spcBef>
            </a:pPr>
            <a:r>
              <a:rPr lang="en-GB" sz="1200"/>
              <a:t>Luger: Artificial Intelligence, 6th edition. © Pearson Education Limited, 2009</a:t>
            </a:r>
          </a:p>
        </p:txBody>
      </p:sp>
      <p:sp>
        <p:nvSpPr>
          <p:cNvPr id="337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ＭＳ Ｐゴシック" pitchFamily="34" charset="-128"/>
              </a:defRPr>
            </a:lvl1pPr>
            <a:lvl2pPr marL="37931725" indent="-37474525" eaLnBrk="0" hangingPunct="0">
              <a:defRPr sz="2000">
                <a:solidFill>
                  <a:schemeClr val="tx1"/>
                </a:solidFill>
                <a:latin typeface="Times New Roman" pitchFamily="18" charset="0"/>
                <a:ea typeface="ＭＳ Ｐゴシック" pitchFamily="34" charset="-128"/>
              </a:defRPr>
            </a:lvl2pPr>
            <a:lvl3pPr eaLnBrk="0" hangingPunct="0">
              <a:defRPr sz="2000">
                <a:solidFill>
                  <a:schemeClr val="tx1"/>
                </a:solidFill>
                <a:latin typeface="Times New Roman" pitchFamily="18" charset="0"/>
                <a:ea typeface="ＭＳ Ｐゴシック" pitchFamily="34" charset="-128"/>
              </a:defRPr>
            </a:lvl3pPr>
            <a:lvl4pPr eaLnBrk="0" hangingPunct="0">
              <a:defRPr sz="2000">
                <a:solidFill>
                  <a:schemeClr val="tx1"/>
                </a:solidFill>
                <a:latin typeface="Times New Roman" pitchFamily="18" charset="0"/>
                <a:ea typeface="ＭＳ Ｐゴシック" pitchFamily="34" charset="-128"/>
              </a:defRPr>
            </a:lvl4pPr>
            <a:lvl5pPr eaLnBrk="0" hangingPunct="0">
              <a:defRPr sz="2000">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000">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000">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000">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000">
                <a:solidFill>
                  <a:schemeClr val="tx1"/>
                </a:solidFill>
                <a:latin typeface="Times New Roman" pitchFamily="18" charset="0"/>
                <a:ea typeface="ＭＳ Ｐゴシック" pitchFamily="34" charset="-128"/>
              </a:defRPr>
            </a:lvl9pPr>
          </a:lstStyle>
          <a:p>
            <a:pPr eaLnBrk="1" hangingPunct="1"/>
            <a:fld id="{15C011C5-69D3-48AF-8CBD-520297D7581F}" type="slidenum">
              <a:rPr lang="en-GB" sz="1400"/>
              <a:pPr eaLnBrk="1" hangingPunct="1"/>
              <a:t>63</a:t>
            </a:fld>
            <a:endParaRPr lang="en-GB" sz="1400"/>
          </a:p>
        </p:txBody>
      </p:sp>
      <p:sp>
        <p:nvSpPr>
          <p:cNvPr id="2" name="Date Placeholder 1"/>
          <p:cNvSpPr>
            <a:spLocks noGrp="1"/>
          </p:cNvSpPr>
          <p:nvPr>
            <p:ph type="dt" sz="half" idx="10"/>
          </p:nvPr>
        </p:nvSpPr>
        <p:spPr/>
        <p:txBody>
          <a:bodyPr/>
          <a:lstStyle/>
          <a:p>
            <a:fld id="{3D53A705-F747-4EF1-85F5-2E4EFE9A3E14}"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9134745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2787" y="468574"/>
            <a:ext cx="8229600" cy="4525963"/>
          </a:xfrm>
        </p:spPr>
        <p:txBody>
          <a:bodyPr>
            <a:normAutofit/>
          </a:bodyPr>
          <a:lstStyle/>
          <a:p>
            <a:pPr algn="ctr"/>
            <a:r>
              <a:rPr lang="en-US" sz="3600" b="1" dirty="0" smtClean="0">
                <a:solidFill>
                  <a:schemeClr val="tx1"/>
                </a:solidFill>
              </a:rPr>
              <a:t>Conceptual Graph</a:t>
            </a:r>
            <a:endParaRPr lang="en-US" sz="3600" b="1" dirty="0">
              <a:solidFill>
                <a:schemeClr val="tx1"/>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9551" y="1927747"/>
            <a:ext cx="482282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AEEF2ED9-0BD5-46A7-9407-DE5CAB140D6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64</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592007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Semantic nets</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A semantic network is an irregular graph that has concepts in vertices and relations on arcs.</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Relations can be ad-hoc, but they can also be quite general, for example, “is a” (</a:t>
            </a:r>
            <a:r>
              <a:rPr lang="en-US" sz="2800" dirty="0">
                <a:solidFill>
                  <a:schemeClr val="tx1"/>
                </a:solidFill>
                <a:latin typeface="Times New Roman" pitchFamily="18" charset="0"/>
                <a:cs typeface="Times New Roman" pitchFamily="18" charset="0"/>
              </a:rPr>
              <a:t>ISA</a:t>
            </a:r>
            <a:r>
              <a:rPr lang="en-US" dirty="0" smtClean="0">
                <a:solidFill>
                  <a:schemeClr val="tx1"/>
                </a:solidFill>
                <a:latin typeface="Times New Roman" pitchFamily="18" charset="0"/>
                <a:cs typeface="Times New Roman" pitchFamily="18" charset="0"/>
              </a:rPr>
              <a:t>), “a kind of” (</a:t>
            </a:r>
            <a:r>
              <a:rPr lang="en-US" sz="2800" dirty="0">
                <a:solidFill>
                  <a:schemeClr val="tx1"/>
                </a:solidFill>
                <a:latin typeface="Times New Roman" pitchFamily="18" charset="0"/>
                <a:cs typeface="Times New Roman" pitchFamily="18" charset="0"/>
              </a:rPr>
              <a:t>AKO</a:t>
            </a:r>
            <a:r>
              <a:rPr lang="en-US" dirty="0" smtClean="0">
                <a:solidFill>
                  <a:schemeClr val="tx1"/>
                </a:solidFill>
                <a:latin typeface="Times New Roman" pitchFamily="18" charset="0"/>
                <a:cs typeface="Times New Roman" pitchFamily="18" charset="0"/>
              </a:rPr>
              <a:t>), “an instance of”, “part of”.</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Relations often express physical properties of objects (</a:t>
            </a:r>
            <a:r>
              <a:rPr lang="en-US" dirty="0" err="1" smtClean="0">
                <a:solidFill>
                  <a:schemeClr val="tx1"/>
                </a:solidFill>
                <a:latin typeface="Times New Roman" pitchFamily="18" charset="0"/>
                <a:cs typeface="Times New Roman" pitchFamily="18" charset="0"/>
              </a:rPr>
              <a:t>colour</a:t>
            </a:r>
            <a:r>
              <a:rPr lang="en-US" dirty="0" smtClean="0">
                <a:solidFill>
                  <a:schemeClr val="tx1"/>
                </a:solidFill>
                <a:latin typeface="Times New Roman" pitchFamily="18" charset="0"/>
                <a:cs typeface="Times New Roman" pitchFamily="18" charset="0"/>
              </a:rPr>
              <a:t>, length, and lots of others).</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Most often, relations link two concepts.</a:t>
            </a:r>
          </a:p>
          <a:p>
            <a:endParaRPr lang="en-US" dirty="0"/>
          </a:p>
        </p:txBody>
      </p:sp>
      <p:sp>
        <p:nvSpPr>
          <p:cNvPr id="4" name="Date Placeholder 3"/>
          <p:cNvSpPr>
            <a:spLocks noGrp="1"/>
          </p:cNvSpPr>
          <p:nvPr>
            <p:ph type="dt" sz="half" idx="10"/>
          </p:nvPr>
        </p:nvSpPr>
        <p:spPr/>
        <p:txBody>
          <a:bodyPr/>
          <a:lstStyle/>
          <a:p>
            <a:fld id="{B35BF6EB-1A4F-49AE-97EA-5D8F1B507380}"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65</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003012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Continued…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General semantic relations help represent the meaning of simple sentences in a systematic way.</a:t>
            </a:r>
          </a:p>
          <a:p>
            <a:pPr>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A sentence is centered on a verb that </a:t>
            </a:r>
            <a:r>
              <a:rPr lang="en-US" sz="2400" i="1" dirty="0" smtClean="0">
                <a:solidFill>
                  <a:schemeClr val="tx1"/>
                </a:solidFill>
                <a:latin typeface="Times New Roman" pitchFamily="18" charset="0"/>
                <a:cs typeface="Times New Roman" pitchFamily="18" charset="0"/>
              </a:rPr>
              <a:t>expects</a:t>
            </a:r>
            <a:r>
              <a:rPr lang="en-US" sz="2400" dirty="0" smtClean="0">
                <a:solidFill>
                  <a:schemeClr val="tx1"/>
                </a:solidFill>
                <a:latin typeface="Times New Roman" pitchFamily="18" charset="0"/>
                <a:cs typeface="Times New Roman" pitchFamily="18" charset="0"/>
              </a:rPr>
              <a:t> certain arguments.</a:t>
            </a:r>
          </a:p>
          <a:p>
            <a:pPr>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For example, verbs usually denotes actions (with </a:t>
            </a:r>
            <a:r>
              <a:rPr lang="en-US" sz="2400" i="1" dirty="0" smtClean="0">
                <a:solidFill>
                  <a:schemeClr val="tx1"/>
                </a:solidFill>
                <a:latin typeface="Times New Roman" pitchFamily="18" charset="0"/>
                <a:cs typeface="Times New Roman" pitchFamily="18" charset="0"/>
              </a:rPr>
              <a:t>agents</a:t>
            </a:r>
            <a:r>
              <a:rPr lang="en-US" sz="2400" dirty="0" smtClean="0">
                <a:solidFill>
                  <a:schemeClr val="tx1"/>
                </a:solidFill>
                <a:latin typeface="Times New Roman" pitchFamily="18" charset="0"/>
                <a:cs typeface="Times New Roman" pitchFamily="18" charset="0"/>
              </a:rPr>
              <a:t>) or states (with passive </a:t>
            </a:r>
            <a:r>
              <a:rPr lang="en-US" sz="2400" i="1" dirty="0" smtClean="0">
                <a:solidFill>
                  <a:schemeClr val="tx1"/>
                </a:solidFill>
                <a:latin typeface="Times New Roman" pitchFamily="18" charset="0"/>
                <a:cs typeface="Times New Roman" pitchFamily="18" charset="0"/>
              </a:rPr>
              <a:t>experiencers</a:t>
            </a:r>
            <a:r>
              <a:rPr lang="en-US" sz="2400" dirty="0" smtClean="0">
                <a:solidFill>
                  <a:schemeClr val="tx1"/>
                </a:solidFill>
                <a:latin typeface="Times New Roman" pitchFamily="18" charset="0"/>
                <a:cs typeface="Times New Roman" pitchFamily="18" charset="0"/>
              </a:rPr>
              <a:t>, for example, “he dreams” or “he is sick”).</a:t>
            </a:r>
          </a:p>
          <a:p>
            <a:endParaRPr lang="en-US" dirty="0"/>
          </a:p>
        </p:txBody>
      </p:sp>
      <p:sp>
        <p:nvSpPr>
          <p:cNvPr id="4" name="Date Placeholder 3"/>
          <p:cNvSpPr>
            <a:spLocks noGrp="1"/>
          </p:cNvSpPr>
          <p:nvPr>
            <p:ph type="dt" sz="half" idx="10"/>
          </p:nvPr>
        </p:nvSpPr>
        <p:spPr/>
        <p:txBody>
          <a:bodyPr/>
          <a:lstStyle/>
          <a:p>
            <a:fld id="{810DA0A7-A08F-4604-876F-5712CBC38F6F}"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66</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5824072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158777"/>
            <a:ext cx="10058400" cy="1450757"/>
          </a:xfrm>
        </p:spPr>
        <p:txBody>
          <a:bodyPr/>
          <a:lstStyle/>
          <a:p>
            <a:pPr algn="ctr"/>
            <a:r>
              <a:rPr lang="en-US" b="1" dirty="0" smtClean="0">
                <a:solidFill>
                  <a:schemeClr val="tx1"/>
                </a:solidFill>
              </a:rPr>
              <a:t>Continued…</a:t>
            </a:r>
            <a:endParaRPr lang="en-US" b="1" dirty="0">
              <a:solidFill>
                <a:schemeClr val="tx1"/>
              </a:solidFill>
            </a:endParaRPr>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6095994" y="3863174"/>
            <a:ext cx="13" cy="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828255" y="1277145"/>
            <a:ext cx="5068888" cy="55626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AFB6CCEC-8815-43FF-A6FB-3828D9A0E717}"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Artificial Intelligence</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67</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06110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Continued…</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5996" y="3863179"/>
            <a:ext cx="9" cy="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5975" y="2236789"/>
            <a:ext cx="548005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BBA8209F-5566-4900-B1F7-BE6BA17427AE}"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68</a:t>
            </a:fld>
            <a:endParaRPr lang="en-US"/>
          </a:p>
        </p:txBody>
      </p:sp>
      <p:pic>
        <p:nvPicPr>
          <p:cNvPr id="8" name="Picture 7"/>
          <p:cNvPicPr>
            <a:picLocks noChangeAspect="1"/>
          </p:cNvPicPr>
          <p:nvPr/>
        </p:nvPicPr>
        <p:blipFill>
          <a:blip r:embed="rId4"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31590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itchFamily="18" charset="0"/>
                <a:cs typeface="Times New Roman" pitchFamily="18" charset="0"/>
              </a:rPr>
              <a:t>What is planning in AI?</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The </a:t>
            </a:r>
            <a:r>
              <a:rPr lang="en-US" sz="2400" dirty="0">
                <a:solidFill>
                  <a:schemeClr val="tx1"/>
                </a:solidFill>
                <a:latin typeface="Times New Roman" pitchFamily="18" charset="0"/>
                <a:cs typeface="Times New Roman" pitchFamily="18" charset="0"/>
              </a:rPr>
              <a:t>planning in Artificial Intelligence is about the decision making tasks performed by the robots or computer programs to achieve a specific goal. </a:t>
            </a:r>
          </a:p>
          <a:p>
            <a:pPr algn="just">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The </a:t>
            </a:r>
            <a:r>
              <a:rPr lang="en-US" sz="2400" dirty="0">
                <a:solidFill>
                  <a:schemeClr val="tx1"/>
                </a:solidFill>
                <a:latin typeface="Times New Roman" pitchFamily="18" charset="0"/>
                <a:cs typeface="Times New Roman" pitchFamily="18" charset="0"/>
              </a:rPr>
              <a:t>execution of planning is about choosing a sequence of actions with a high likelihood to complete the specific task.</a:t>
            </a:r>
          </a:p>
          <a:p>
            <a:endParaRPr lang="en-US" dirty="0"/>
          </a:p>
        </p:txBody>
      </p:sp>
      <p:sp>
        <p:nvSpPr>
          <p:cNvPr id="4" name="Date Placeholder 3"/>
          <p:cNvSpPr>
            <a:spLocks noGrp="1"/>
          </p:cNvSpPr>
          <p:nvPr>
            <p:ph type="dt" sz="half" idx="10"/>
          </p:nvPr>
        </p:nvSpPr>
        <p:spPr/>
        <p:txBody>
          <a:bodyPr/>
          <a:lstStyle/>
          <a:p>
            <a:fld id="{49666B3F-BDF2-4B4F-BBD3-606736BCEF52}"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69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38478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latin typeface="Times New Roman" pitchFamily="18" charset="0"/>
                <a:cs typeface="Times New Roman" pitchFamily="18" charset="0"/>
              </a:rPr>
              <a:t>A knowledge-based agent </a:t>
            </a: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90000"/>
              </a:lnSpc>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A knowledge-based agent includes a knowledge base and an inference system.</a:t>
            </a:r>
          </a:p>
          <a:p>
            <a:pPr algn="just">
              <a:lnSpc>
                <a:spcPct val="90000"/>
              </a:lnSpc>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A knowledge base is a set of representations of facts of the world. </a:t>
            </a:r>
          </a:p>
          <a:p>
            <a:pPr algn="just">
              <a:lnSpc>
                <a:spcPct val="90000"/>
              </a:lnSpc>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Each individual representation is called a </a:t>
            </a:r>
            <a:r>
              <a:rPr lang="en-US" b="1" dirty="0" smtClean="0">
                <a:solidFill>
                  <a:schemeClr val="tx1"/>
                </a:solidFill>
                <a:latin typeface="Times New Roman" pitchFamily="18" charset="0"/>
                <a:cs typeface="Times New Roman" pitchFamily="18" charset="0"/>
              </a:rPr>
              <a:t>sentence</a:t>
            </a:r>
            <a:r>
              <a:rPr lang="en-US" dirty="0" smtClean="0">
                <a:solidFill>
                  <a:schemeClr val="tx1"/>
                </a:solidFill>
                <a:latin typeface="Times New Roman" pitchFamily="18" charset="0"/>
                <a:cs typeface="Times New Roman" pitchFamily="18" charset="0"/>
              </a:rPr>
              <a:t>. </a:t>
            </a:r>
          </a:p>
          <a:p>
            <a:pPr algn="just">
              <a:lnSpc>
                <a:spcPct val="90000"/>
              </a:lnSpc>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The sentences are expressed in a  </a:t>
            </a:r>
            <a:r>
              <a:rPr lang="en-US" b="1" dirty="0" smtClean="0">
                <a:solidFill>
                  <a:schemeClr val="tx1"/>
                </a:solidFill>
                <a:latin typeface="Times New Roman" pitchFamily="18" charset="0"/>
                <a:cs typeface="Times New Roman" pitchFamily="18" charset="0"/>
              </a:rPr>
              <a:t>knowledge representation language</a:t>
            </a:r>
            <a:r>
              <a:rPr lang="en-US" dirty="0" smtClean="0">
                <a:solidFill>
                  <a:schemeClr val="tx1"/>
                </a:solidFill>
                <a:latin typeface="Times New Roman" pitchFamily="18" charset="0"/>
                <a:cs typeface="Times New Roman" pitchFamily="18" charset="0"/>
              </a:rPr>
              <a:t>. </a:t>
            </a:r>
          </a:p>
          <a:p>
            <a:pPr algn="just">
              <a:lnSpc>
                <a:spcPct val="90000"/>
              </a:lnSpc>
            </a:pPr>
            <a:r>
              <a:rPr lang="en-US" dirty="0" smtClean="0">
                <a:solidFill>
                  <a:schemeClr val="tx1"/>
                </a:solidFill>
                <a:latin typeface="Times New Roman" pitchFamily="18" charset="0"/>
                <a:cs typeface="Times New Roman" pitchFamily="18" charset="0"/>
              </a:rPr>
              <a:t>The agent operates as follows: </a:t>
            </a:r>
          </a:p>
          <a:p>
            <a:pPr marL="201168" lvl="1" indent="0" algn="just">
              <a:buNone/>
            </a:pPr>
            <a:r>
              <a:rPr lang="en-US" sz="2000" dirty="0">
                <a:solidFill>
                  <a:schemeClr val="tx1"/>
                </a:solidFill>
                <a:latin typeface="Times New Roman" pitchFamily="18" charset="0"/>
                <a:cs typeface="Times New Roman" pitchFamily="18" charset="0"/>
              </a:rPr>
              <a:t>1. It TELLs the knowledge base what it perceives. </a:t>
            </a:r>
          </a:p>
          <a:p>
            <a:pPr marL="201168" lvl="1" indent="0" algn="just">
              <a:buNone/>
            </a:pPr>
            <a:r>
              <a:rPr lang="en-US" sz="2000" dirty="0">
                <a:solidFill>
                  <a:schemeClr val="tx1"/>
                </a:solidFill>
                <a:latin typeface="Times New Roman" pitchFamily="18" charset="0"/>
                <a:cs typeface="Times New Roman" pitchFamily="18" charset="0"/>
              </a:rPr>
              <a:t>2. It ASKs the knowledge base what action it should perform. </a:t>
            </a:r>
          </a:p>
          <a:p>
            <a:pPr marL="201168" lvl="1" indent="0" algn="just">
              <a:buNone/>
            </a:pPr>
            <a:r>
              <a:rPr lang="en-US" sz="2000" dirty="0">
                <a:solidFill>
                  <a:schemeClr val="tx1"/>
                </a:solidFill>
                <a:latin typeface="Times New Roman" pitchFamily="18" charset="0"/>
                <a:cs typeface="Times New Roman" pitchFamily="18" charset="0"/>
              </a:rPr>
              <a:t>3. It performs the chosen action. </a:t>
            </a:r>
          </a:p>
          <a:p>
            <a:endParaRPr lang="en-US" dirty="0"/>
          </a:p>
        </p:txBody>
      </p:sp>
      <p:sp>
        <p:nvSpPr>
          <p:cNvPr id="4" name="Date Placeholder 3"/>
          <p:cNvSpPr>
            <a:spLocks noGrp="1"/>
          </p:cNvSpPr>
          <p:nvPr>
            <p:ph type="dt" sz="half" idx="10"/>
          </p:nvPr>
        </p:nvSpPr>
        <p:spPr/>
        <p:txBody>
          <a:bodyPr/>
          <a:lstStyle/>
          <a:p>
            <a:fld id="{1C8E0BD3-F926-474C-A243-75629C34B125}"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a:t>
            </a:fld>
            <a:endParaRPr lang="en-US"/>
          </a:p>
        </p:txBody>
      </p:sp>
      <p:pic>
        <p:nvPicPr>
          <p:cNvPr id="7" name="Picture 6"/>
          <p:cNvPicPr>
            <a:picLocks noChangeAspect="1"/>
          </p:cNvPicPr>
          <p:nvPr/>
        </p:nvPicPr>
        <p:blipFill>
          <a:blip r:embed="rId2" cstate="print"/>
          <a:stretch>
            <a:fillRect/>
          </a:stretch>
        </p:blipFill>
        <p:spPr>
          <a:xfrm>
            <a:off x="301420" y="286603"/>
            <a:ext cx="1269598" cy="1200102"/>
          </a:xfrm>
          <a:prstGeom prst="rect">
            <a:avLst/>
          </a:prstGeom>
        </p:spPr>
      </p:pic>
    </p:spTree>
    <p:extLst>
      <p:ext uri="{BB962C8B-B14F-4D97-AF65-F5344CB8AC3E}">
        <p14:creationId xmlns:p14="http://schemas.microsoft.com/office/powerpoint/2010/main" val="37850828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rPr>
              <a:t>Motivation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Many AI agents operate in an environment. Two issues:</a:t>
            </a:r>
          </a:p>
          <a:p>
            <a:pPr marL="0" indent="0">
              <a:buNone/>
            </a:pPr>
            <a:r>
              <a:rPr lang="en-US" dirty="0">
                <a:solidFill>
                  <a:schemeClr val="tx1"/>
                </a:solidFill>
                <a:latin typeface="Times New Roman" pitchFamily="18" charset="0"/>
                <a:cs typeface="Times New Roman" pitchFamily="18" charset="0"/>
              </a:rPr>
              <a:t>•The agent wants to find a “good” sequence of actions that will take it from an initial to a goal state</a:t>
            </a:r>
          </a:p>
          <a:p>
            <a:pPr marL="0" indent="0">
              <a:buNone/>
            </a:pPr>
            <a:r>
              <a:rPr lang="en-US" dirty="0">
                <a:solidFill>
                  <a:schemeClr val="tx1"/>
                </a:solidFill>
                <a:latin typeface="Times New Roman" pitchFamily="18" charset="0"/>
                <a:cs typeface="Times New Roman" pitchFamily="18" charset="0"/>
              </a:rPr>
              <a:t>•Every </a:t>
            </a:r>
            <a:r>
              <a:rPr lang="en-US" dirty="0" smtClean="0">
                <a:solidFill>
                  <a:schemeClr val="tx1"/>
                </a:solidFill>
                <a:latin typeface="Times New Roman" pitchFamily="18" charset="0"/>
                <a:cs typeface="Times New Roman" pitchFamily="18" charset="0"/>
              </a:rPr>
              <a:t>action of </a:t>
            </a:r>
            <a:r>
              <a:rPr lang="en-US" dirty="0">
                <a:solidFill>
                  <a:schemeClr val="tx1"/>
                </a:solidFill>
                <a:latin typeface="Times New Roman" pitchFamily="18" charset="0"/>
                <a:cs typeface="Times New Roman" pitchFamily="18" charset="0"/>
              </a:rPr>
              <a:t>the agent changes some part of the state of the environment, </a:t>
            </a:r>
            <a:r>
              <a:rPr lang="en-US" i="1" dirty="0">
                <a:solidFill>
                  <a:schemeClr val="tx1"/>
                </a:solidFill>
                <a:latin typeface="Times New Roman" pitchFamily="18" charset="0"/>
                <a:cs typeface="Times New Roman" pitchFamily="18" charset="0"/>
              </a:rPr>
              <a:t>keeping the remaining part unchanged</a:t>
            </a:r>
            <a:r>
              <a:rPr lang="en-US" dirty="0">
                <a:solidFill>
                  <a:schemeClr val="tx1"/>
                </a:solidFill>
                <a:latin typeface="Times New Roman" pitchFamily="18" charset="0"/>
                <a:cs typeface="Times New Roman" pitchFamily="18" charset="0"/>
              </a:rPr>
              <a:t>. </a:t>
            </a:r>
          </a:p>
          <a:p>
            <a:pPr marL="0" indent="0">
              <a:buNone/>
            </a:pPr>
            <a:r>
              <a:rPr lang="en-US" dirty="0">
                <a:solidFill>
                  <a:schemeClr val="tx1"/>
                </a:solidFill>
                <a:latin typeface="Times New Roman" pitchFamily="18" charset="0"/>
                <a:cs typeface="Times New Roman" pitchFamily="18" charset="0"/>
              </a:rPr>
              <a:t>•After every action, how to find which part changed, and which did not? Frame problem</a:t>
            </a:r>
          </a:p>
          <a:p>
            <a:endParaRPr lang="en-US" dirty="0"/>
          </a:p>
        </p:txBody>
      </p:sp>
      <p:sp>
        <p:nvSpPr>
          <p:cNvPr id="4" name="Date Placeholder 3"/>
          <p:cNvSpPr>
            <a:spLocks noGrp="1"/>
          </p:cNvSpPr>
          <p:nvPr>
            <p:ph type="dt" sz="half" idx="10"/>
          </p:nvPr>
        </p:nvSpPr>
        <p:spPr/>
        <p:txBody>
          <a:bodyPr/>
          <a:lstStyle/>
          <a:p>
            <a:fld id="{56030F8B-7455-4630-89BF-0AE07A689657}"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28993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b="1" dirty="0" smtClean="0">
                <a:solidFill>
                  <a:schemeClr val="tx1"/>
                </a:solidFill>
              </a:rPr>
              <a:t>A </a:t>
            </a:r>
            <a:r>
              <a:rPr lang="en-US" b="1" i="1" dirty="0" smtClean="0">
                <a:solidFill>
                  <a:schemeClr val="tx1"/>
                </a:solidFill>
              </a:rPr>
              <a:t>planning </a:t>
            </a:r>
            <a:r>
              <a:rPr lang="en-US" b="1" dirty="0" smtClean="0">
                <a:solidFill>
                  <a:schemeClr val="tx1"/>
                </a:solidFill>
              </a:rPr>
              <a:t>agent</a:t>
            </a:r>
          </a:p>
        </p:txBody>
      </p:sp>
      <p:sp>
        <p:nvSpPr>
          <p:cNvPr id="4099" name="Rectangle 3"/>
          <p:cNvSpPr>
            <a:spLocks noGrp="1" noChangeArrowheads="1"/>
          </p:cNvSpPr>
          <p:nvPr>
            <p:ph type="body" idx="1"/>
          </p:nvPr>
        </p:nvSpPr>
        <p:spPr/>
        <p:txBody>
          <a:bodyPr/>
          <a:lstStyle/>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An </a:t>
            </a:r>
            <a:r>
              <a:rPr lang="en-US" sz="2400" dirty="0">
                <a:solidFill>
                  <a:schemeClr val="tx1"/>
                </a:solidFill>
                <a:latin typeface="Times New Roman" pitchFamily="18" charset="0"/>
                <a:cs typeface="Times New Roman" pitchFamily="18" charset="0"/>
              </a:rPr>
              <a:t>agent interacts with the world via perception and </a:t>
            </a:r>
            <a:r>
              <a:rPr lang="en-US" sz="2400" dirty="0" smtClean="0">
                <a:solidFill>
                  <a:schemeClr val="tx1"/>
                </a:solidFill>
                <a:latin typeface="Times New Roman" pitchFamily="18" charset="0"/>
                <a:cs typeface="Times New Roman" pitchFamily="18" charset="0"/>
              </a:rPr>
              <a:t>actions.</a:t>
            </a:r>
            <a:endParaRPr lang="en-US" sz="2400" dirty="0">
              <a:solidFill>
                <a:schemeClr val="tx1"/>
              </a:solidFill>
              <a:latin typeface="Times New Roman" pitchFamily="18" charset="0"/>
              <a:cs typeface="Times New Roman" pitchFamily="18" charset="0"/>
            </a:endParaRPr>
          </a:p>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Perception </a:t>
            </a:r>
            <a:r>
              <a:rPr lang="en-US" sz="2400" dirty="0">
                <a:solidFill>
                  <a:schemeClr val="tx1"/>
                </a:solidFill>
                <a:latin typeface="Times New Roman" pitchFamily="18" charset="0"/>
                <a:cs typeface="Times New Roman" pitchFamily="18" charset="0"/>
              </a:rPr>
              <a:t>involves sensing the world and assessing the situation</a:t>
            </a:r>
          </a:p>
          <a:p>
            <a:pPr marL="201168" lvl="1" indent="0" algn="just" eaLnBrk="1" hangingPunct="1">
              <a:lnSpc>
                <a:spcPct val="80000"/>
              </a:lnSpc>
              <a:spcBef>
                <a:spcPct val="0"/>
              </a:spcBef>
              <a:buNone/>
            </a:pPr>
            <a:r>
              <a:rPr lang="en-US" sz="2400" dirty="0">
                <a:solidFill>
                  <a:schemeClr val="tx1"/>
                </a:solidFill>
                <a:latin typeface="Times New Roman" pitchFamily="18" charset="0"/>
                <a:cs typeface="Times New Roman" pitchFamily="18" charset="0"/>
              </a:rPr>
              <a:t>creating some internal representation of the world</a:t>
            </a:r>
          </a:p>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Actions </a:t>
            </a:r>
            <a:r>
              <a:rPr lang="en-US" sz="2400" dirty="0">
                <a:solidFill>
                  <a:schemeClr val="tx1"/>
                </a:solidFill>
                <a:latin typeface="Times New Roman" pitchFamily="18" charset="0"/>
                <a:cs typeface="Times New Roman" pitchFamily="18" charset="0"/>
              </a:rPr>
              <a:t>are what the agent does in the domain. Planning involves reasoning about actions that the agent intends to carry out</a:t>
            </a:r>
          </a:p>
          <a:p>
            <a:pPr algn="just" eaLnBrk="1" hangingPunct="1">
              <a:lnSpc>
                <a:spcPct val="80000"/>
              </a:lnSpc>
              <a:spcBef>
                <a:spcPct val="0"/>
              </a:spcBef>
              <a:buFont typeface="Wingdings" panose="05000000000000000000" pitchFamily="2" charset="2"/>
              <a:buChar char="§"/>
            </a:pPr>
            <a:r>
              <a:rPr lang="en-US" sz="2400" i="1" dirty="0" smtClean="0">
                <a:solidFill>
                  <a:schemeClr val="tx1"/>
                </a:solidFill>
                <a:latin typeface="Times New Roman" pitchFamily="18" charset="0"/>
                <a:cs typeface="Times New Roman" pitchFamily="18" charset="0"/>
              </a:rPr>
              <a:t> Planning</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is the reasoning side of acting </a:t>
            </a:r>
          </a:p>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This </a:t>
            </a:r>
            <a:r>
              <a:rPr lang="en-US" sz="2400" dirty="0">
                <a:solidFill>
                  <a:schemeClr val="tx1"/>
                </a:solidFill>
                <a:latin typeface="Times New Roman" pitchFamily="18" charset="0"/>
                <a:cs typeface="Times New Roman" pitchFamily="18" charset="0"/>
              </a:rPr>
              <a:t>reasoning involves the representation of the world that the agent has, as also the representation of its actions. </a:t>
            </a:r>
          </a:p>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Hard </a:t>
            </a:r>
            <a:r>
              <a:rPr lang="en-US" sz="2400" dirty="0">
                <a:solidFill>
                  <a:schemeClr val="tx1"/>
                </a:solidFill>
                <a:latin typeface="Times New Roman" pitchFamily="18" charset="0"/>
                <a:cs typeface="Times New Roman" pitchFamily="18" charset="0"/>
              </a:rPr>
              <a:t>constraints where the objectives </a:t>
            </a:r>
            <a:r>
              <a:rPr lang="en-US" sz="2400" i="1" dirty="0">
                <a:solidFill>
                  <a:schemeClr val="tx1"/>
                </a:solidFill>
                <a:latin typeface="Times New Roman" pitchFamily="18" charset="0"/>
                <a:cs typeface="Times New Roman" pitchFamily="18" charset="0"/>
              </a:rPr>
              <a:t>have to </a:t>
            </a:r>
            <a:r>
              <a:rPr lang="en-US" sz="2400" dirty="0">
                <a:solidFill>
                  <a:schemeClr val="tx1"/>
                </a:solidFill>
                <a:latin typeface="Times New Roman" pitchFamily="18" charset="0"/>
                <a:cs typeface="Times New Roman" pitchFamily="18" charset="0"/>
              </a:rPr>
              <a:t>be achieved completely for success</a:t>
            </a:r>
          </a:p>
          <a:p>
            <a:pPr algn="just" eaLnBrk="1" hangingPunct="1">
              <a:lnSpc>
                <a:spcPct val="80000"/>
              </a:lnSpc>
              <a:spcBef>
                <a:spcPct val="0"/>
              </a:spcBef>
              <a:buFont typeface="Wingdings" panose="05000000000000000000" pitchFamily="2" charset="2"/>
              <a:buChar char="§"/>
            </a:pPr>
            <a:r>
              <a:rPr lang="en-US" sz="2400" dirty="0" smtClean="0">
                <a:solidFill>
                  <a:schemeClr val="tx1"/>
                </a:solidFill>
                <a:latin typeface="Times New Roman" pitchFamily="18" charset="0"/>
                <a:cs typeface="Times New Roman" pitchFamily="18" charset="0"/>
              </a:rPr>
              <a:t> The </a:t>
            </a:r>
            <a:r>
              <a:rPr lang="en-US" sz="2400" dirty="0">
                <a:solidFill>
                  <a:schemeClr val="tx1"/>
                </a:solidFill>
                <a:latin typeface="Times New Roman" pitchFamily="18" charset="0"/>
                <a:cs typeface="Times New Roman" pitchFamily="18" charset="0"/>
              </a:rPr>
              <a:t>objectives could also be soft constraints, or </a:t>
            </a:r>
            <a:r>
              <a:rPr lang="en-US" sz="2400" i="1" dirty="0">
                <a:solidFill>
                  <a:schemeClr val="tx1"/>
                </a:solidFill>
                <a:latin typeface="Times New Roman" pitchFamily="18" charset="0"/>
                <a:cs typeface="Times New Roman" pitchFamily="18" charset="0"/>
              </a:rPr>
              <a:t>preferences</a:t>
            </a:r>
            <a:r>
              <a:rPr lang="en-US" sz="2400" dirty="0">
                <a:solidFill>
                  <a:schemeClr val="tx1"/>
                </a:solidFill>
                <a:latin typeface="Times New Roman" pitchFamily="18" charset="0"/>
                <a:cs typeface="Times New Roman" pitchFamily="18" charset="0"/>
              </a:rPr>
              <a:t>, to be achieved as much as possible </a:t>
            </a:r>
          </a:p>
          <a:p>
            <a:pPr eaLnBrk="1" hangingPunct="1">
              <a:lnSpc>
                <a:spcPct val="80000"/>
              </a:lnSpc>
            </a:pPr>
            <a:endParaRPr lang="en-US" dirty="0"/>
          </a:p>
        </p:txBody>
      </p:sp>
      <p:sp>
        <p:nvSpPr>
          <p:cNvPr id="2" name="Date Placeholder 1"/>
          <p:cNvSpPr>
            <a:spLocks noGrp="1"/>
          </p:cNvSpPr>
          <p:nvPr>
            <p:ph type="dt" sz="half" idx="10"/>
          </p:nvPr>
        </p:nvSpPr>
        <p:spPr/>
        <p:txBody>
          <a:bodyPr/>
          <a:lstStyle/>
          <a:p>
            <a:fld id="{A58F0ED8-B34E-4D6B-975B-27FBBA4FF3E1}"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71</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7792348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itchFamily="18" charset="0"/>
                <a:cs typeface="Times New Roman" pitchFamily="18" charset="0"/>
              </a:rPr>
              <a:t>Example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 robot has to pick up an object fallen on the floor at point A and keep it at point B on the floor in a room. </a:t>
            </a:r>
          </a:p>
          <a:p>
            <a:pPr marL="0" indent="0">
              <a:buNone/>
            </a:pPr>
            <a:r>
              <a:rPr lang="en-US" sz="2400" dirty="0">
                <a:solidFill>
                  <a:schemeClr val="tx1"/>
                </a:solidFill>
                <a:latin typeface="Times New Roman" pitchFamily="18" charset="0"/>
                <a:cs typeface="Times New Roman" pitchFamily="18" charset="0"/>
              </a:rPr>
              <a:t>•State: positions of objects in the room + own position</a:t>
            </a:r>
          </a:p>
          <a:p>
            <a:pPr marL="0" indent="0">
              <a:buNone/>
            </a:pPr>
            <a:r>
              <a:rPr lang="en-US" sz="2400" dirty="0">
                <a:solidFill>
                  <a:schemeClr val="tx1"/>
                </a:solidFill>
                <a:latin typeface="Times New Roman" pitchFamily="18" charset="0"/>
                <a:cs typeface="Times New Roman" pitchFamily="18" charset="0"/>
              </a:rPr>
              <a:t>•Robot actions: move one step LEFT, RIGHT, FORWARD, BACK, pick up object from floor, put down the object in its arm on the floor.</a:t>
            </a:r>
          </a:p>
          <a:p>
            <a:pPr marL="0" indent="0">
              <a:buNone/>
            </a:pPr>
            <a:r>
              <a:rPr lang="en-US" sz="2400" dirty="0">
                <a:solidFill>
                  <a:schemeClr val="tx1"/>
                </a:solidFill>
                <a:latin typeface="Times New Roman" pitchFamily="18" charset="0"/>
                <a:cs typeface="Times New Roman" pitchFamily="18" charset="0"/>
              </a:rPr>
              <a:t>•Robot needs to find a “safe” way from point A to B, by exploring the environment </a:t>
            </a:r>
          </a:p>
          <a:p>
            <a:pPr marL="0" indent="0">
              <a:buNone/>
            </a:pPr>
            <a:r>
              <a:rPr lang="en-US" sz="2400" dirty="0">
                <a:solidFill>
                  <a:schemeClr val="tx1"/>
                </a:solidFill>
                <a:latin typeface="Times New Roman" pitchFamily="18" charset="0"/>
                <a:cs typeface="Times New Roman" pitchFamily="18" charset="0"/>
              </a:rPr>
              <a:t>•Robot has a map of the entire room; knows all the objects in the room, and their positions.</a:t>
            </a:r>
          </a:p>
          <a:p>
            <a:endParaRPr lang="en-US" dirty="0"/>
          </a:p>
        </p:txBody>
      </p:sp>
      <p:sp>
        <p:nvSpPr>
          <p:cNvPr id="4" name="Date Placeholder 3"/>
          <p:cNvSpPr>
            <a:spLocks noGrp="1"/>
          </p:cNvSpPr>
          <p:nvPr>
            <p:ph type="dt" sz="half" idx="10"/>
          </p:nvPr>
        </p:nvSpPr>
        <p:spPr/>
        <p:txBody>
          <a:bodyPr/>
          <a:lstStyle/>
          <a:p>
            <a:fld id="{ADAB3DB4-2C0D-4DCF-AA90-2A00EBE73DE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72</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2554497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solidFill>
                  <a:schemeClr val="tx1"/>
                </a:solidFill>
              </a:rPr>
              <a:t>Example</a:t>
            </a:r>
            <a:r>
              <a:rPr lang="en-US" b="1" dirty="0">
                <a:solidFill>
                  <a:schemeClr val="tx1"/>
                </a:solidFill>
              </a:rPr>
              <a:t>: Travel Planning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solidFill>
                  <a:schemeClr val="tx1"/>
                </a:solidFill>
                <a:latin typeface="Times New Roman" pitchFamily="18" charset="0"/>
                <a:cs typeface="Times New Roman" pitchFamily="18" charset="0"/>
              </a:rPr>
              <a:t>•“Please plan an economy class round trip air-travel from Pune to France lasting 9 days covering at least 3 different locations. I want to spend at least 2 days in each location. I am interested in nature, history and art.”</a:t>
            </a:r>
          </a:p>
          <a:p>
            <a:endParaRPr lang="en-US" dirty="0"/>
          </a:p>
        </p:txBody>
      </p:sp>
      <p:sp>
        <p:nvSpPr>
          <p:cNvPr id="4" name="Date Placeholder 3"/>
          <p:cNvSpPr>
            <a:spLocks noGrp="1"/>
          </p:cNvSpPr>
          <p:nvPr>
            <p:ph type="dt" sz="half" idx="10"/>
          </p:nvPr>
        </p:nvSpPr>
        <p:spPr/>
        <p:txBody>
          <a:bodyPr/>
          <a:lstStyle/>
          <a:p>
            <a:fld id="{C3F7C4B7-02CF-4D05-A258-D23CE6C4EE53}"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73</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2862539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Planning Types</a:t>
            </a:r>
            <a:endParaRPr lang="en-US" b="1"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itchFamily="18" charset="0"/>
                <a:cs typeface="Times New Roman" pitchFamily="18" charset="0"/>
              </a:rPr>
              <a:t>1. STRIPS</a:t>
            </a:r>
          </a:p>
          <a:p>
            <a:r>
              <a:rPr lang="en-US" dirty="0" smtClean="0">
                <a:solidFill>
                  <a:schemeClr val="tx1"/>
                </a:solidFill>
                <a:latin typeface="Times New Roman" pitchFamily="18" charset="0"/>
                <a:cs typeface="Times New Roman" pitchFamily="18" charset="0"/>
              </a:rPr>
              <a:t>2. Forward </a:t>
            </a:r>
            <a:r>
              <a:rPr lang="en-US" dirty="0">
                <a:solidFill>
                  <a:schemeClr val="tx1"/>
                </a:solidFill>
                <a:latin typeface="Times New Roman" pitchFamily="18" charset="0"/>
                <a:cs typeface="Times New Roman" pitchFamily="18" charset="0"/>
              </a:rPr>
              <a:t>and Backward State Space </a:t>
            </a:r>
            <a:r>
              <a:rPr lang="en-US" dirty="0" smtClean="0">
                <a:solidFill>
                  <a:schemeClr val="tx1"/>
                </a:solidFill>
                <a:latin typeface="Times New Roman" pitchFamily="18" charset="0"/>
                <a:cs typeface="Times New Roman" pitchFamily="18" charset="0"/>
              </a:rPr>
              <a:t>Planning</a:t>
            </a:r>
          </a:p>
          <a:p>
            <a:r>
              <a:rPr lang="en-US" dirty="0" smtClean="0">
                <a:solidFill>
                  <a:schemeClr val="tx1"/>
                </a:solidFill>
                <a:latin typeface="Times New Roman" pitchFamily="18" charset="0"/>
                <a:cs typeface="Times New Roman" pitchFamily="18" charset="0"/>
              </a:rPr>
              <a:t>3. Goal </a:t>
            </a:r>
            <a:r>
              <a:rPr lang="en-US" dirty="0">
                <a:solidFill>
                  <a:schemeClr val="tx1"/>
                </a:solidFill>
                <a:latin typeface="Times New Roman" pitchFamily="18" charset="0"/>
                <a:cs typeface="Times New Roman" pitchFamily="18" charset="0"/>
              </a:rPr>
              <a:t>Stack </a:t>
            </a:r>
            <a:r>
              <a:rPr lang="en-US" dirty="0" smtClean="0">
                <a:solidFill>
                  <a:schemeClr val="tx1"/>
                </a:solidFill>
                <a:latin typeface="Times New Roman" pitchFamily="18" charset="0"/>
                <a:cs typeface="Times New Roman" pitchFamily="18" charset="0"/>
              </a:rPr>
              <a:t>Planning</a:t>
            </a:r>
          </a:p>
          <a:p>
            <a:r>
              <a:rPr lang="en-US" dirty="0" smtClean="0">
                <a:solidFill>
                  <a:schemeClr val="tx1"/>
                </a:solidFill>
                <a:latin typeface="Times New Roman" pitchFamily="18" charset="0"/>
                <a:cs typeface="Times New Roman" pitchFamily="18" charset="0"/>
              </a:rPr>
              <a:t>4. Plan </a:t>
            </a:r>
            <a:r>
              <a:rPr lang="en-US" dirty="0">
                <a:solidFill>
                  <a:schemeClr val="tx1"/>
                </a:solidFill>
                <a:latin typeface="Times New Roman" pitchFamily="18" charset="0"/>
                <a:cs typeface="Times New Roman" pitchFamily="18" charset="0"/>
              </a:rPr>
              <a:t>Space </a:t>
            </a:r>
            <a:r>
              <a:rPr lang="en-US" dirty="0" smtClean="0">
                <a:solidFill>
                  <a:schemeClr val="tx1"/>
                </a:solidFill>
                <a:latin typeface="Times New Roman" pitchFamily="18" charset="0"/>
                <a:cs typeface="Times New Roman" pitchFamily="18" charset="0"/>
              </a:rPr>
              <a:t>Planning</a:t>
            </a:r>
          </a:p>
          <a:p>
            <a:r>
              <a:rPr lang="en-US" dirty="0" smtClean="0">
                <a:solidFill>
                  <a:schemeClr val="tx1"/>
                </a:solidFill>
                <a:latin typeface="Times New Roman" pitchFamily="18" charset="0"/>
                <a:cs typeface="Times New Roman" pitchFamily="18" charset="0"/>
              </a:rPr>
              <a:t>5. A </a:t>
            </a:r>
            <a:r>
              <a:rPr lang="en-US" dirty="0">
                <a:solidFill>
                  <a:schemeClr val="tx1"/>
                </a:solidFill>
                <a:latin typeface="Times New Roman" pitchFamily="18" charset="0"/>
                <a:cs typeface="Times New Roman" pitchFamily="18" charset="0"/>
              </a:rPr>
              <a:t>Unified Framework For Planning 	</a:t>
            </a:r>
          </a:p>
          <a:p>
            <a:endParaRPr lang="en-US" dirty="0"/>
          </a:p>
        </p:txBody>
      </p:sp>
      <p:sp>
        <p:nvSpPr>
          <p:cNvPr id="4" name="Date Placeholder 3"/>
          <p:cNvSpPr>
            <a:spLocks noGrp="1"/>
          </p:cNvSpPr>
          <p:nvPr>
            <p:ph type="dt" sz="half" idx="10"/>
          </p:nvPr>
        </p:nvSpPr>
        <p:spPr/>
        <p:txBody>
          <a:bodyPr/>
          <a:lstStyle/>
          <a:p>
            <a:fld id="{1EC319DE-1B59-458F-A7C3-EAE70A92646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74</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2368148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rPr>
              <a:t>Planning in Blocks World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There </a:t>
            </a:r>
            <a:r>
              <a:rPr lang="en-US" dirty="0">
                <a:solidFill>
                  <a:schemeClr val="tx1"/>
                </a:solidFill>
                <a:latin typeface="Times New Roman" pitchFamily="18" charset="0"/>
                <a:cs typeface="Times New Roman" pitchFamily="18" charset="0"/>
              </a:rPr>
              <a:t>is a flat surface on which blocks can be placed.</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There </a:t>
            </a:r>
            <a:r>
              <a:rPr lang="en-US" dirty="0">
                <a:solidFill>
                  <a:schemeClr val="tx1"/>
                </a:solidFill>
                <a:latin typeface="Times New Roman" pitchFamily="18" charset="0"/>
                <a:cs typeface="Times New Roman" pitchFamily="18" charset="0"/>
              </a:rPr>
              <a:t>are many square blocks, all of the same size.</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Each </a:t>
            </a:r>
            <a:r>
              <a:rPr lang="en-US" dirty="0">
                <a:solidFill>
                  <a:schemeClr val="tx1"/>
                </a:solidFill>
                <a:latin typeface="Times New Roman" pitchFamily="18" charset="0"/>
                <a:cs typeface="Times New Roman" pitchFamily="18" charset="0"/>
              </a:rPr>
              <a:t>block has a unique ID (we use A, B, C, … as IDs)</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Blocks </a:t>
            </a:r>
            <a:r>
              <a:rPr lang="en-US" dirty="0">
                <a:solidFill>
                  <a:schemeClr val="tx1"/>
                </a:solidFill>
                <a:latin typeface="Times New Roman" pitchFamily="18" charset="0"/>
                <a:cs typeface="Times New Roman" pitchFamily="18" charset="0"/>
              </a:rPr>
              <a:t>can be placed on top of each other.</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There </a:t>
            </a:r>
            <a:r>
              <a:rPr lang="en-US" dirty="0">
                <a:solidFill>
                  <a:schemeClr val="tx1"/>
                </a:solidFill>
                <a:latin typeface="Times New Roman" pitchFamily="18" charset="0"/>
                <a:cs typeface="Times New Roman" pitchFamily="18" charset="0"/>
              </a:rPr>
              <a:t>is a robot arm that can perform several actions related to moving the blocks around</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The </a:t>
            </a:r>
            <a:r>
              <a:rPr lang="en-US" dirty="0">
                <a:solidFill>
                  <a:schemeClr val="tx1"/>
                </a:solidFill>
                <a:latin typeface="Times New Roman" pitchFamily="18" charset="0"/>
                <a:cs typeface="Times New Roman" pitchFamily="18" charset="0"/>
              </a:rPr>
              <a:t>arm can hold at most one block at a time.</a:t>
            </a:r>
          </a:p>
          <a:p>
            <a:pPr>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 Assumption</a:t>
            </a:r>
            <a:r>
              <a:rPr lang="en-US" dirty="0">
                <a:solidFill>
                  <a:schemeClr val="tx1"/>
                </a:solidFill>
                <a:latin typeface="Times New Roman" pitchFamily="18" charset="0"/>
                <a:cs typeface="Times New Roman" pitchFamily="18" charset="0"/>
              </a:rPr>
              <a:t>: </a:t>
            </a:r>
          </a:p>
          <a:p>
            <a:pPr marL="0" indent="0">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Each </a:t>
            </a:r>
            <a:r>
              <a:rPr lang="en-US" dirty="0">
                <a:solidFill>
                  <a:schemeClr val="tx1"/>
                </a:solidFill>
                <a:latin typeface="Times New Roman" pitchFamily="18" charset="0"/>
                <a:cs typeface="Times New Roman" pitchFamily="18" charset="0"/>
              </a:rPr>
              <a:t>block can have at most 1 other block on top of it.</a:t>
            </a:r>
          </a:p>
          <a:p>
            <a:endParaRPr lang="en-US" dirty="0"/>
          </a:p>
        </p:txBody>
      </p:sp>
      <p:sp>
        <p:nvSpPr>
          <p:cNvPr id="4" name="Date Placeholder 3"/>
          <p:cNvSpPr>
            <a:spLocks noGrp="1"/>
          </p:cNvSpPr>
          <p:nvPr>
            <p:ph type="dt" sz="half" idx="10"/>
          </p:nvPr>
        </p:nvSpPr>
        <p:spPr/>
        <p:txBody>
          <a:bodyPr/>
          <a:lstStyle/>
          <a:p>
            <a:fld id="{52B0E73E-1A59-44BF-83E4-2E454F137ABE}"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75</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1839247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itchFamily="18" charset="0"/>
                <a:cs typeface="Times New Roman" pitchFamily="18" charset="0"/>
              </a:rPr>
              <a:t>Predicates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r>
              <a:rPr lang="en-US" sz="2600" dirty="0">
                <a:solidFill>
                  <a:schemeClr val="tx1"/>
                </a:solidFill>
                <a:latin typeface="Times New Roman" pitchFamily="18" charset="0"/>
                <a:cs typeface="Times New Roman" pitchFamily="18" charset="0"/>
              </a:rPr>
              <a:t>A given “situation” (“state”) can be described using a formula made up of the following predicates</a:t>
            </a:r>
          </a:p>
          <a:p>
            <a:r>
              <a:rPr lang="en-US" sz="2600" b="1" dirty="0" smtClean="0">
                <a:solidFill>
                  <a:schemeClr val="tx1"/>
                </a:solidFill>
                <a:latin typeface="Times New Roman" pitchFamily="18" charset="0"/>
                <a:cs typeface="Times New Roman" pitchFamily="18" charset="0"/>
              </a:rPr>
              <a:t>1. ON(A</a:t>
            </a:r>
            <a:r>
              <a:rPr lang="en-US" sz="2600" b="1" dirty="0">
                <a:solidFill>
                  <a:schemeClr val="tx1"/>
                </a:solidFill>
                <a:latin typeface="Times New Roman" pitchFamily="18" charset="0"/>
                <a:cs typeface="Times New Roman" pitchFamily="18" charset="0"/>
              </a:rPr>
              <a:t>, B):</a:t>
            </a:r>
            <a:r>
              <a:rPr lang="en-US" sz="2600" dirty="0">
                <a:solidFill>
                  <a:schemeClr val="tx1"/>
                </a:solidFill>
                <a:latin typeface="Times New Roman" pitchFamily="18" charset="0"/>
                <a:cs typeface="Times New Roman" pitchFamily="18" charset="0"/>
              </a:rPr>
              <a:t>block A is on block B</a:t>
            </a:r>
          </a:p>
          <a:p>
            <a:r>
              <a:rPr lang="en-US" sz="2600" b="1" dirty="0" smtClean="0">
                <a:solidFill>
                  <a:schemeClr val="tx1"/>
                </a:solidFill>
                <a:latin typeface="Times New Roman" pitchFamily="18" charset="0"/>
                <a:cs typeface="Times New Roman" pitchFamily="18" charset="0"/>
              </a:rPr>
              <a:t>2. ONTABLE(A</a:t>
            </a:r>
            <a:r>
              <a:rPr lang="en-US" sz="2600" b="1" dirty="0">
                <a:solidFill>
                  <a:schemeClr val="tx1"/>
                </a:solidFill>
                <a:latin typeface="Times New Roman" pitchFamily="18" charset="0"/>
                <a:cs typeface="Times New Roman" pitchFamily="18" charset="0"/>
              </a:rPr>
              <a:t>):</a:t>
            </a:r>
            <a:r>
              <a:rPr lang="en-US" sz="2600" dirty="0">
                <a:solidFill>
                  <a:schemeClr val="tx1"/>
                </a:solidFill>
                <a:latin typeface="Times New Roman" pitchFamily="18" charset="0"/>
                <a:cs typeface="Times New Roman" pitchFamily="18" charset="0"/>
              </a:rPr>
              <a:t>block A is on the table</a:t>
            </a:r>
          </a:p>
          <a:p>
            <a:r>
              <a:rPr lang="en-US" sz="2600" b="1" dirty="0" smtClean="0">
                <a:solidFill>
                  <a:schemeClr val="tx1"/>
                </a:solidFill>
                <a:latin typeface="Times New Roman" pitchFamily="18" charset="0"/>
                <a:cs typeface="Times New Roman" pitchFamily="18" charset="0"/>
              </a:rPr>
              <a:t>3. CLEAR(A</a:t>
            </a:r>
            <a:r>
              <a:rPr lang="en-US" sz="2600" b="1" dirty="0">
                <a:solidFill>
                  <a:schemeClr val="tx1"/>
                </a:solidFill>
                <a:latin typeface="Times New Roman" pitchFamily="18" charset="0"/>
                <a:cs typeface="Times New Roman" pitchFamily="18" charset="0"/>
              </a:rPr>
              <a:t>):</a:t>
            </a:r>
            <a:r>
              <a:rPr lang="en-US" sz="2600" dirty="0">
                <a:solidFill>
                  <a:schemeClr val="tx1"/>
                </a:solidFill>
                <a:latin typeface="Times New Roman" pitchFamily="18" charset="0"/>
                <a:cs typeface="Times New Roman" pitchFamily="18" charset="0"/>
              </a:rPr>
              <a:t>there is nothing on top of block A</a:t>
            </a:r>
          </a:p>
          <a:p>
            <a:r>
              <a:rPr lang="en-US" sz="2600" b="1" dirty="0" smtClean="0">
                <a:solidFill>
                  <a:schemeClr val="tx1"/>
                </a:solidFill>
                <a:latin typeface="Times New Roman" pitchFamily="18" charset="0"/>
                <a:cs typeface="Times New Roman" pitchFamily="18" charset="0"/>
              </a:rPr>
              <a:t>4. HOLDING(A</a:t>
            </a:r>
            <a:r>
              <a:rPr lang="en-US" sz="2600" b="1" dirty="0">
                <a:solidFill>
                  <a:schemeClr val="tx1"/>
                </a:solidFill>
                <a:latin typeface="Times New Roman" pitchFamily="18" charset="0"/>
                <a:cs typeface="Times New Roman" pitchFamily="18" charset="0"/>
              </a:rPr>
              <a:t>):</a:t>
            </a:r>
            <a:r>
              <a:rPr lang="en-US" sz="2600" dirty="0">
                <a:solidFill>
                  <a:schemeClr val="tx1"/>
                </a:solidFill>
                <a:latin typeface="Times New Roman" pitchFamily="18" charset="0"/>
                <a:cs typeface="Times New Roman" pitchFamily="18" charset="0"/>
              </a:rPr>
              <a:t>the robot arm is holding block A</a:t>
            </a:r>
          </a:p>
          <a:p>
            <a:r>
              <a:rPr lang="en-US" sz="2600" b="1" dirty="0" smtClean="0">
                <a:solidFill>
                  <a:schemeClr val="tx1"/>
                </a:solidFill>
                <a:latin typeface="Times New Roman" pitchFamily="18" charset="0"/>
                <a:cs typeface="Times New Roman" pitchFamily="18" charset="0"/>
              </a:rPr>
              <a:t>5. </a:t>
            </a:r>
            <a:r>
              <a:rPr lang="en-US" sz="2600" b="1" dirty="0" err="1" smtClean="0">
                <a:solidFill>
                  <a:schemeClr val="tx1"/>
                </a:solidFill>
                <a:latin typeface="Times New Roman" pitchFamily="18" charset="0"/>
                <a:cs typeface="Times New Roman" pitchFamily="18" charset="0"/>
              </a:rPr>
              <a:t>ARMEMPTY:</a:t>
            </a:r>
            <a:r>
              <a:rPr lang="en-US" sz="2600" dirty="0" err="1" smtClean="0">
                <a:solidFill>
                  <a:schemeClr val="tx1"/>
                </a:solidFill>
                <a:latin typeface="Times New Roman" pitchFamily="18" charset="0"/>
                <a:cs typeface="Times New Roman" pitchFamily="18" charset="0"/>
              </a:rPr>
              <a:t>the</a:t>
            </a: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robot arm is holding nothing</a:t>
            </a:r>
          </a:p>
          <a:p>
            <a:endParaRPr lang="en-US" dirty="0"/>
          </a:p>
        </p:txBody>
      </p:sp>
      <p:sp>
        <p:nvSpPr>
          <p:cNvPr id="4" name="Date Placeholder 3"/>
          <p:cNvSpPr>
            <a:spLocks noGrp="1"/>
          </p:cNvSpPr>
          <p:nvPr>
            <p:ph type="dt" sz="half" idx="10"/>
          </p:nvPr>
        </p:nvSpPr>
        <p:spPr/>
        <p:txBody>
          <a:bodyPr/>
          <a:lstStyle/>
          <a:p>
            <a:fld id="{484718F5-AC52-4A37-AC31-BC5907ED2EB4}"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76</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2038051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Example</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814" y="2576514"/>
            <a:ext cx="45243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4114801"/>
            <a:ext cx="23241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491037"/>
            <a:ext cx="47053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A861F9C2-6652-46B4-9538-8B2FFDD727D6}"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77</a:t>
            </a:fld>
            <a:endParaRPr lang="en-US"/>
          </a:p>
        </p:txBody>
      </p:sp>
      <p:pic>
        <p:nvPicPr>
          <p:cNvPr id="10" name="Picture 9"/>
          <p:cNvPicPr>
            <a:picLocks noChangeAspect="1"/>
          </p:cNvPicPr>
          <p:nvPr/>
        </p:nvPicPr>
        <p:blipFill>
          <a:blip r:embed="rId5"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9933941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Another example</a:t>
            </a:r>
            <a:endParaRPr lang="en-US" b="1" dirty="0">
              <a:solidFill>
                <a:schemeClr val="tx1"/>
              </a:solidFill>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752600"/>
            <a:ext cx="34290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B37A124-90CB-43DA-9B92-F25B290AA449}"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78</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177194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134" y="277243"/>
            <a:ext cx="10058400" cy="1450757"/>
          </a:xfrm>
        </p:spPr>
        <p:txBody>
          <a:bodyPr>
            <a:normAutofit/>
          </a:bodyPr>
          <a:lstStyle/>
          <a:p>
            <a:pPr algn="ctr"/>
            <a:r>
              <a:rPr lang="en-US" b="1" dirty="0">
                <a:solidFill>
                  <a:schemeClr val="tx1"/>
                </a:solidFill>
              </a:rPr>
              <a:t>Actions the Robot Arm Can Perform</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Each </a:t>
            </a:r>
            <a:r>
              <a:rPr lang="en-US" sz="2800" dirty="0">
                <a:solidFill>
                  <a:schemeClr val="tx1"/>
                </a:solidFill>
                <a:latin typeface="Times New Roman" pitchFamily="18" charset="0"/>
                <a:cs typeface="Times New Roman" pitchFamily="18" charset="0"/>
              </a:rPr>
              <a:t>action (operator) transforms one state into another.</a:t>
            </a:r>
          </a:p>
          <a:p>
            <a:pPr>
              <a:buFont typeface="Wingdings" panose="05000000000000000000" pitchFamily="2" charset="2"/>
              <a:buChar char="§"/>
            </a:pPr>
            <a:r>
              <a:rPr lang="en-US" sz="2800" dirty="0" smtClean="0">
                <a:solidFill>
                  <a:schemeClr val="tx1"/>
                </a:solidFill>
                <a:latin typeface="Times New Roman" pitchFamily="18" charset="0"/>
                <a:cs typeface="Times New Roman" pitchFamily="18" charset="0"/>
              </a:rPr>
              <a:t> Each </a:t>
            </a:r>
            <a:r>
              <a:rPr lang="en-US" sz="2800" dirty="0">
                <a:solidFill>
                  <a:schemeClr val="tx1"/>
                </a:solidFill>
                <a:latin typeface="Times New Roman" pitchFamily="18" charset="0"/>
                <a:cs typeface="Times New Roman" pitchFamily="18" charset="0"/>
              </a:rPr>
              <a:t>action has associated with it:</a:t>
            </a:r>
          </a:p>
          <a:p>
            <a:r>
              <a:rPr lang="en-US" sz="2800" b="1" dirty="0">
                <a:solidFill>
                  <a:schemeClr val="tx1"/>
                </a:solidFill>
                <a:latin typeface="Times New Roman" pitchFamily="18" charset="0"/>
                <a:cs typeface="Times New Roman" pitchFamily="18" charset="0"/>
              </a:rPr>
              <a:t>PRECONDITION</a:t>
            </a:r>
            <a:r>
              <a:rPr lang="en-US" sz="2800" dirty="0">
                <a:solidFill>
                  <a:schemeClr val="tx1"/>
                </a:solidFill>
                <a:latin typeface="Times New Roman" pitchFamily="18" charset="0"/>
                <a:cs typeface="Times New Roman" pitchFamily="18" charset="0"/>
              </a:rPr>
              <a:t>: list of predicates that must be TRUE before the action can be applied</a:t>
            </a:r>
          </a:p>
          <a:p>
            <a:r>
              <a:rPr lang="en-US" sz="2800" b="1" dirty="0">
                <a:solidFill>
                  <a:schemeClr val="tx1"/>
                </a:solidFill>
                <a:latin typeface="Times New Roman" pitchFamily="18" charset="0"/>
                <a:cs typeface="Times New Roman" pitchFamily="18" charset="0"/>
              </a:rPr>
              <a:t>ADD</a:t>
            </a:r>
            <a:r>
              <a:rPr lang="en-US" sz="2800" dirty="0">
                <a:solidFill>
                  <a:schemeClr val="tx1"/>
                </a:solidFill>
                <a:latin typeface="Times New Roman" pitchFamily="18" charset="0"/>
                <a:cs typeface="Times New Roman" pitchFamily="18" charset="0"/>
              </a:rPr>
              <a:t>: list of predicates that become TRUE after the actions applied</a:t>
            </a:r>
          </a:p>
          <a:p>
            <a:r>
              <a:rPr lang="en-US" sz="2800" b="1" dirty="0">
                <a:solidFill>
                  <a:schemeClr val="tx1"/>
                </a:solidFill>
                <a:latin typeface="Times New Roman" pitchFamily="18" charset="0"/>
                <a:cs typeface="Times New Roman" pitchFamily="18" charset="0"/>
              </a:rPr>
              <a:t>DELETE</a:t>
            </a:r>
            <a:r>
              <a:rPr lang="en-US" sz="2800" dirty="0">
                <a:solidFill>
                  <a:schemeClr val="tx1"/>
                </a:solidFill>
                <a:latin typeface="Times New Roman" pitchFamily="18" charset="0"/>
                <a:cs typeface="Times New Roman" pitchFamily="18" charset="0"/>
              </a:rPr>
              <a:t>: list of predicates that become FALSE after the action is applied</a:t>
            </a:r>
          </a:p>
          <a:p>
            <a:r>
              <a:rPr lang="en-US" sz="2800" dirty="0">
                <a:solidFill>
                  <a:schemeClr val="tx1"/>
                </a:solidFill>
                <a:latin typeface="Times New Roman" pitchFamily="18" charset="0"/>
                <a:cs typeface="Times New Roman" pitchFamily="18" charset="0"/>
              </a:rPr>
              <a:t>Any predicate not included in either the ADD or the DELETE list is assumed to be unaffected by the action</a:t>
            </a:r>
          </a:p>
          <a:p>
            <a:endParaRPr lang="en-US" dirty="0"/>
          </a:p>
        </p:txBody>
      </p:sp>
      <p:sp>
        <p:nvSpPr>
          <p:cNvPr id="4" name="Date Placeholder 3"/>
          <p:cNvSpPr>
            <a:spLocks noGrp="1"/>
          </p:cNvSpPr>
          <p:nvPr>
            <p:ph type="dt" sz="half" idx="10"/>
          </p:nvPr>
        </p:nvSpPr>
        <p:spPr/>
        <p:txBody>
          <a:bodyPr/>
          <a:lstStyle/>
          <a:p>
            <a:fld id="{5C3A48AA-A177-48F4-A450-4ABA86D225C1}"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79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320991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457200"/>
            <a:ext cx="7772400" cy="685800"/>
          </a:xfrm>
        </p:spPr>
        <p:txBody>
          <a:bodyPr>
            <a:normAutofit/>
          </a:bodyPr>
          <a:lstStyle/>
          <a:p>
            <a:r>
              <a:rPr lang="en-US" sz="4000" b="1" dirty="0">
                <a:solidFill>
                  <a:schemeClr val="tx1"/>
                </a:solidFill>
              </a:rPr>
              <a:t>The </a:t>
            </a:r>
            <a:r>
              <a:rPr lang="en-US" sz="4000" b="1" dirty="0" err="1">
                <a:solidFill>
                  <a:schemeClr val="tx1"/>
                </a:solidFill>
              </a:rPr>
              <a:t>Wumpus</a:t>
            </a:r>
            <a:r>
              <a:rPr lang="en-US" sz="4000" b="1" dirty="0">
                <a:solidFill>
                  <a:schemeClr val="tx1"/>
                </a:solidFill>
              </a:rPr>
              <a:t> World environment </a:t>
            </a:r>
          </a:p>
        </p:txBody>
      </p:sp>
      <p:sp>
        <p:nvSpPr>
          <p:cNvPr id="11267" name="Rectangle 3"/>
          <p:cNvSpPr>
            <a:spLocks noGrp="1" noChangeArrowheads="1"/>
          </p:cNvSpPr>
          <p:nvPr>
            <p:ph sz="quarter" idx="1"/>
          </p:nvPr>
        </p:nvSpPr>
        <p:spPr>
          <a:xfrm>
            <a:off x="1677537" y="1882253"/>
            <a:ext cx="7924800" cy="5562600"/>
          </a:xfrm>
        </p:spPr>
        <p:txBody>
          <a:bodyPr>
            <a:normAutofit/>
          </a:bodyPr>
          <a:lstStyle/>
          <a:p>
            <a:pPr algn="just">
              <a:buFont typeface="Wingdings" panose="05000000000000000000" pitchFamily="2" charset="2"/>
              <a:buChar char="§"/>
            </a:pPr>
            <a:r>
              <a:rPr lang="en-US" sz="2400" dirty="0" smtClean="0">
                <a:solidFill>
                  <a:schemeClr val="tx1"/>
                </a:solidFill>
              </a:rPr>
              <a:t> The </a:t>
            </a:r>
            <a:r>
              <a:rPr lang="en-US" sz="2400" dirty="0">
                <a:solidFill>
                  <a:schemeClr val="tx1"/>
                </a:solidFill>
              </a:rPr>
              <a:t>agent explores a cave consisting of rooms connected by </a:t>
            </a:r>
            <a:r>
              <a:rPr lang="en-US" sz="2400" dirty="0" smtClean="0">
                <a:solidFill>
                  <a:schemeClr val="tx1"/>
                </a:solidFill>
              </a:rPr>
              <a:t>passageways. </a:t>
            </a:r>
            <a:endParaRPr lang="en-US" sz="2400" dirty="0">
              <a:solidFill>
                <a:schemeClr val="tx1"/>
              </a:solidFill>
            </a:endParaRPr>
          </a:p>
          <a:p>
            <a:pPr algn="just">
              <a:buFont typeface="Wingdings" panose="05000000000000000000" pitchFamily="2" charset="2"/>
              <a:buChar char="§"/>
            </a:pPr>
            <a:r>
              <a:rPr lang="en-US" sz="2400" dirty="0" smtClean="0">
                <a:solidFill>
                  <a:schemeClr val="tx1"/>
                </a:solidFill>
              </a:rPr>
              <a:t> Lurking </a:t>
            </a:r>
            <a:r>
              <a:rPr lang="en-US" sz="2400" dirty="0">
                <a:solidFill>
                  <a:schemeClr val="tx1"/>
                </a:solidFill>
              </a:rPr>
              <a:t>somewhere in the cave is the </a:t>
            </a:r>
            <a:r>
              <a:rPr lang="en-US" sz="2400" dirty="0" err="1">
                <a:solidFill>
                  <a:schemeClr val="tx1"/>
                </a:solidFill>
              </a:rPr>
              <a:t>Wumpus</a:t>
            </a:r>
            <a:r>
              <a:rPr lang="en-US" sz="2400" dirty="0">
                <a:solidFill>
                  <a:schemeClr val="tx1"/>
                </a:solidFill>
              </a:rPr>
              <a:t>, a beast that eats any agent that enters its </a:t>
            </a:r>
            <a:r>
              <a:rPr lang="en-US" sz="2400" dirty="0" smtClean="0">
                <a:solidFill>
                  <a:schemeClr val="tx1"/>
                </a:solidFill>
              </a:rPr>
              <a:t>room.</a:t>
            </a:r>
            <a:endParaRPr lang="en-US" sz="2400" dirty="0">
              <a:solidFill>
                <a:schemeClr val="tx1"/>
              </a:solidFill>
            </a:endParaRPr>
          </a:p>
          <a:p>
            <a:pPr algn="just">
              <a:buFont typeface="Wingdings" panose="05000000000000000000" pitchFamily="2" charset="2"/>
              <a:buChar char="§"/>
            </a:pPr>
            <a:r>
              <a:rPr lang="en-US" sz="2400" dirty="0" smtClean="0">
                <a:solidFill>
                  <a:schemeClr val="tx1"/>
                </a:solidFill>
              </a:rPr>
              <a:t> Some </a:t>
            </a:r>
            <a:r>
              <a:rPr lang="en-US" sz="2400" dirty="0">
                <a:solidFill>
                  <a:schemeClr val="tx1"/>
                </a:solidFill>
              </a:rPr>
              <a:t>rooms contain bottomless pits that trap any agent that wanders into the </a:t>
            </a:r>
            <a:r>
              <a:rPr lang="en-US" sz="2400" dirty="0" smtClean="0">
                <a:solidFill>
                  <a:schemeClr val="tx1"/>
                </a:solidFill>
              </a:rPr>
              <a:t>room.</a:t>
            </a:r>
            <a:endParaRPr lang="en-US" sz="2400" dirty="0">
              <a:solidFill>
                <a:schemeClr val="tx1"/>
              </a:solidFill>
            </a:endParaRPr>
          </a:p>
          <a:p>
            <a:pPr algn="just">
              <a:buFont typeface="Wingdings" panose="05000000000000000000" pitchFamily="2" charset="2"/>
              <a:buChar char="§"/>
            </a:pPr>
            <a:r>
              <a:rPr lang="en-US" sz="2400" dirty="0" smtClean="0">
                <a:solidFill>
                  <a:schemeClr val="tx1"/>
                </a:solidFill>
              </a:rPr>
              <a:t> The </a:t>
            </a:r>
            <a:r>
              <a:rPr lang="en-US" sz="2400" dirty="0" err="1">
                <a:solidFill>
                  <a:schemeClr val="tx1"/>
                </a:solidFill>
              </a:rPr>
              <a:t>Wumpus</a:t>
            </a:r>
            <a:r>
              <a:rPr lang="en-US" sz="2400" dirty="0">
                <a:solidFill>
                  <a:schemeClr val="tx1"/>
                </a:solidFill>
              </a:rPr>
              <a:t> can fall into a pit too, so avoids </a:t>
            </a:r>
            <a:r>
              <a:rPr lang="en-US" sz="2400" dirty="0" smtClean="0">
                <a:solidFill>
                  <a:schemeClr val="tx1"/>
                </a:solidFill>
              </a:rPr>
              <a:t>them Occasionally</a:t>
            </a:r>
            <a:r>
              <a:rPr lang="en-US" sz="2400" dirty="0">
                <a:solidFill>
                  <a:schemeClr val="tx1"/>
                </a:solidFill>
              </a:rPr>
              <a:t>, there is a heap of gold in a room.</a:t>
            </a:r>
          </a:p>
          <a:p>
            <a:pPr algn="just">
              <a:buFont typeface="Wingdings" panose="05000000000000000000" pitchFamily="2" charset="2"/>
              <a:buChar char="§"/>
            </a:pPr>
            <a:r>
              <a:rPr lang="en-US" sz="2400" dirty="0">
                <a:solidFill>
                  <a:schemeClr val="tx1"/>
                </a:solidFill>
              </a:rPr>
              <a:t>The goal is to collect the gold and exit the world without being eaten</a:t>
            </a:r>
          </a:p>
        </p:txBody>
      </p:sp>
      <p:sp>
        <p:nvSpPr>
          <p:cNvPr id="2" name="Date Placeholder 1"/>
          <p:cNvSpPr>
            <a:spLocks noGrp="1"/>
          </p:cNvSpPr>
          <p:nvPr>
            <p:ph type="dt" sz="half" idx="10"/>
          </p:nvPr>
        </p:nvSpPr>
        <p:spPr/>
        <p:txBody>
          <a:bodyPr/>
          <a:lstStyle/>
          <a:p>
            <a:fld id="{141AE37E-C17D-486C-9037-D94ACE4781F7}" type="datetime1">
              <a:rPr lang="en-US" smtClean="0"/>
              <a:pPr/>
              <a:t>4/15/2021</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8</a:t>
            </a:fld>
            <a:endParaRPr lang="en-US"/>
          </a:p>
        </p:txBody>
      </p:sp>
      <p:pic>
        <p:nvPicPr>
          <p:cNvPr id="7" name="Picture 6"/>
          <p:cNvPicPr>
            <a:picLocks noChangeAspect="1"/>
          </p:cNvPicPr>
          <p:nvPr/>
        </p:nvPicPr>
        <p:blipFill>
          <a:blip r:embed="rId3" cstate="print"/>
          <a:stretch>
            <a:fillRect/>
          </a:stretch>
        </p:blipFill>
        <p:spPr>
          <a:xfrm>
            <a:off x="301420" y="286603"/>
            <a:ext cx="1269598" cy="1200102"/>
          </a:xfrm>
          <a:prstGeom prst="rect">
            <a:avLst/>
          </a:prstGeom>
        </p:spPr>
      </p:pic>
    </p:spTree>
    <p:extLst>
      <p:ext uri="{BB962C8B-B14F-4D97-AF65-F5344CB8AC3E}">
        <p14:creationId xmlns:p14="http://schemas.microsoft.com/office/powerpoint/2010/main" val="1155207925"/>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tx1"/>
                </a:solidFill>
              </a:rPr>
              <a:t/>
            </a:r>
            <a:br>
              <a:rPr lang="en-US" b="1" dirty="0" smtClean="0">
                <a:solidFill>
                  <a:schemeClr val="tx1"/>
                </a:solidFill>
              </a:rPr>
            </a:br>
            <a:r>
              <a:rPr lang="en-US" b="1" dirty="0" smtClean="0">
                <a:solidFill>
                  <a:schemeClr val="tx1"/>
                </a:solidFill>
              </a:rPr>
              <a:t>Actions</a:t>
            </a:r>
            <a:r>
              <a:rPr lang="en-US" b="1" dirty="0">
                <a:solidFill>
                  <a:schemeClr val="tx1"/>
                </a:solidFill>
              </a:rPr>
              <a:t>…</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fontScale="77500" lnSpcReduction="20000"/>
          </a:bodyPr>
          <a:lstStyle/>
          <a:p>
            <a:r>
              <a:rPr lang="en-US" sz="3100" b="1" dirty="0">
                <a:solidFill>
                  <a:schemeClr val="tx1"/>
                </a:solidFill>
                <a:latin typeface="Times New Roman" pitchFamily="18" charset="0"/>
                <a:cs typeface="Times New Roman" pitchFamily="18" charset="0"/>
              </a:rPr>
              <a:t>UNSTACK(</a:t>
            </a:r>
            <a:r>
              <a:rPr lang="en-US" sz="3100" b="1" i="1" dirty="0">
                <a:solidFill>
                  <a:schemeClr val="tx1"/>
                </a:solidFill>
                <a:latin typeface="Times New Roman" pitchFamily="18" charset="0"/>
                <a:cs typeface="Times New Roman" pitchFamily="18" charset="0"/>
              </a:rPr>
              <a:t>x</a:t>
            </a:r>
            <a:r>
              <a:rPr lang="en-US" sz="3100" b="1" dirty="0">
                <a:solidFill>
                  <a:schemeClr val="tx1"/>
                </a:solidFill>
                <a:latin typeface="Times New Roman" pitchFamily="18" charset="0"/>
                <a:cs typeface="Times New Roman" pitchFamily="18" charset="0"/>
              </a:rPr>
              <a:t>, </a:t>
            </a:r>
            <a:r>
              <a:rPr lang="en-US" sz="3100" b="1" i="1" dirty="0">
                <a:solidFill>
                  <a:schemeClr val="tx1"/>
                </a:solidFill>
                <a:latin typeface="Times New Roman" pitchFamily="18" charset="0"/>
                <a:cs typeface="Times New Roman" pitchFamily="18" charset="0"/>
              </a:rPr>
              <a:t>y</a:t>
            </a:r>
            <a:r>
              <a:rPr lang="en-US" sz="3100" b="1" dirty="0">
                <a:solidFill>
                  <a:schemeClr val="tx1"/>
                </a:solidFill>
                <a:latin typeface="Times New Roman" pitchFamily="18" charset="0"/>
                <a:cs typeface="Times New Roman" pitchFamily="18" charset="0"/>
              </a:rPr>
              <a:t>):</a:t>
            </a:r>
            <a:r>
              <a:rPr lang="en-US" sz="3100" dirty="0">
                <a:solidFill>
                  <a:schemeClr val="tx1"/>
                </a:solidFill>
                <a:latin typeface="Times New Roman" pitchFamily="18" charset="0"/>
                <a:cs typeface="Times New Roman" pitchFamily="18" charset="0"/>
              </a:rPr>
              <a:t>pickup block </a:t>
            </a:r>
            <a:r>
              <a:rPr lang="en-US" sz="3100" i="1" dirty="0">
                <a:solidFill>
                  <a:schemeClr val="tx1"/>
                </a:solidFill>
                <a:latin typeface="Times New Roman" pitchFamily="18" charset="0"/>
                <a:cs typeface="Times New Roman" pitchFamily="18" charset="0"/>
              </a:rPr>
              <a:t>x </a:t>
            </a:r>
            <a:r>
              <a:rPr lang="en-US" sz="3100" dirty="0">
                <a:solidFill>
                  <a:schemeClr val="tx1"/>
                </a:solidFill>
                <a:latin typeface="Times New Roman" pitchFamily="18" charset="0"/>
                <a:cs typeface="Times New Roman" pitchFamily="18" charset="0"/>
              </a:rPr>
              <a:t>from its current position on block </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p>
          <a:p>
            <a:r>
              <a:rPr lang="en-US" sz="3100" dirty="0">
                <a:solidFill>
                  <a:schemeClr val="tx1"/>
                </a:solidFill>
                <a:latin typeface="Times New Roman" pitchFamily="18" charset="0"/>
                <a:cs typeface="Times New Roman" pitchFamily="18" charset="0"/>
              </a:rPr>
              <a:t>–PRECONDITION: ARMEMPTY </a:t>
            </a:r>
            <a:r>
              <a:rPr lang="en-US" sz="3100" dirty="0">
                <a:solidFill>
                  <a:schemeClr val="tx1"/>
                </a:solidFill>
                <a:latin typeface="Times New Roman" pitchFamily="18" charset="0"/>
                <a:cs typeface="Times New Roman" pitchFamily="18" charset="0"/>
                <a:sym typeface="Symbol"/>
              </a:rPr>
              <a:t></a:t>
            </a:r>
            <a:r>
              <a:rPr lang="en-US" sz="3100" dirty="0">
                <a:solidFill>
                  <a:schemeClr val="tx1"/>
                </a:solidFill>
                <a:latin typeface="Times New Roman" pitchFamily="18" charset="0"/>
                <a:cs typeface="Times New Roman" pitchFamily="18" charset="0"/>
              </a:rPr>
              <a:t>ON(</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 </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 CLEAR(</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a:t>
            </a:r>
          </a:p>
          <a:p>
            <a:r>
              <a:rPr lang="en-US" sz="3100" dirty="0">
                <a:solidFill>
                  <a:schemeClr val="tx1"/>
                </a:solidFill>
                <a:latin typeface="Times New Roman" pitchFamily="18" charset="0"/>
                <a:cs typeface="Times New Roman" pitchFamily="18" charset="0"/>
              </a:rPr>
              <a:t>–DELETE: ARMEMPTY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ON(</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 </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p>
          <a:p>
            <a:r>
              <a:rPr lang="en-US" sz="3100" dirty="0">
                <a:solidFill>
                  <a:schemeClr val="tx1"/>
                </a:solidFill>
                <a:latin typeface="Times New Roman" pitchFamily="18" charset="0"/>
                <a:cs typeface="Times New Roman" pitchFamily="18" charset="0"/>
              </a:rPr>
              <a:t>–ADD: HOLDING(</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CLEAR(</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a:t>
            </a:r>
          </a:p>
          <a:p>
            <a:r>
              <a:rPr lang="en-US" sz="3100" dirty="0">
                <a:solidFill>
                  <a:schemeClr val="tx1"/>
                </a:solidFill>
                <a:latin typeface="Times New Roman" pitchFamily="18" charset="0"/>
                <a:cs typeface="Times New Roman" pitchFamily="18" charset="0"/>
              </a:rPr>
              <a:t>–Note: CLEAR(</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 is still true, even after the action occurs! </a:t>
            </a:r>
          </a:p>
          <a:p>
            <a:r>
              <a:rPr lang="en-US" sz="3100" b="1" dirty="0">
                <a:solidFill>
                  <a:schemeClr val="tx1"/>
                </a:solidFill>
                <a:latin typeface="Times New Roman" pitchFamily="18" charset="0"/>
                <a:cs typeface="Times New Roman" pitchFamily="18" charset="0"/>
              </a:rPr>
              <a:t>STACK(</a:t>
            </a:r>
            <a:r>
              <a:rPr lang="en-US" sz="3100" b="1" i="1" dirty="0">
                <a:solidFill>
                  <a:schemeClr val="tx1"/>
                </a:solidFill>
                <a:latin typeface="Times New Roman" pitchFamily="18" charset="0"/>
                <a:cs typeface="Times New Roman" pitchFamily="18" charset="0"/>
              </a:rPr>
              <a:t>x</a:t>
            </a:r>
            <a:r>
              <a:rPr lang="en-US" sz="3100" b="1" dirty="0">
                <a:solidFill>
                  <a:schemeClr val="tx1"/>
                </a:solidFill>
                <a:latin typeface="Times New Roman" pitchFamily="18" charset="0"/>
                <a:cs typeface="Times New Roman" pitchFamily="18" charset="0"/>
              </a:rPr>
              <a:t>, </a:t>
            </a:r>
            <a:r>
              <a:rPr lang="en-US" sz="3100" b="1" i="1" dirty="0">
                <a:solidFill>
                  <a:schemeClr val="tx1"/>
                </a:solidFill>
                <a:latin typeface="Times New Roman" pitchFamily="18" charset="0"/>
                <a:cs typeface="Times New Roman" pitchFamily="18" charset="0"/>
              </a:rPr>
              <a:t>y</a:t>
            </a:r>
            <a:r>
              <a:rPr lang="en-US" sz="3100" b="1" dirty="0">
                <a:solidFill>
                  <a:schemeClr val="tx1"/>
                </a:solidFill>
                <a:latin typeface="Times New Roman" pitchFamily="18" charset="0"/>
                <a:cs typeface="Times New Roman" pitchFamily="18" charset="0"/>
              </a:rPr>
              <a:t>):</a:t>
            </a:r>
            <a:r>
              <a:rPr lang="en-US" sz="3100" dirty="0">
                <a:solidFill>
                  <a:schemeClr val="tx1"/>
                </a:solidFill>
                <a:latin typeface="Times New Roman" pitchFamily="18" charset="0"/>
                <a:cs typeface="Times New Roman" pitchFamily="18" charset="0"/>
              </a:rPr>
              <a:t>place block </a:t>
            </a:r>
            <a:r>
              <a:rPr lang="en-US" sz="3100" i="1" dirty="0">
                <a:solidFill>
                  <a:schemeClr val="tx1"/>
                </a:solidFill>
                <a:latin typeface="Times New Roman" pitchFamily="18" charset="0"/>
                <a:cs typeface="Times New Roman" pitchFamily="18" charset="0"/>
              </a:rPr>
              <a:t>x </a:t>
            </a:r>
            <a:r>
              <a:rPr lang="en-US" sz="3100" dirty="0">
                <a:solidFill>
                  <a:schemeClr val="tx1"/>
                </a:solidFill>
                <a:latin typeface="Times New Roman" pitchFamily="18" charset="0"/>
                <a:cs typeface="Times New Roman" pitchFamily="18" charset="0"/>
              </a:rPr>
              <a:t>on block </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p>
          <a:p>
            <a:r>
              <a:rPr lang="en-US" sz="3100" dirty="0">
                <a:solidFill>
                  <a:schemeClr val="tx1"/>
                </a:solidFill>
                <a:latin typeface="Times New Roman" pitchFamily="18" charset="0"/>
                <a:cs typeface="Times New Roman" pitchFamily="18" charset="0"/>
              </a:rPr>
              <a:t>–PRECONDITION: CLEAR(</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HOLDING(</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a:t>
            </a:r>
          </a:p>
          <a:p>
            <a:r>
              <a:rPr lang="en-US" sz="3100" dirty="0">
                <a:solidFill>
                  <a:schemeClr val="tx1"/>
                </a:solidFill>
                <a:latin typeface="Times New Roman" pitchFamily="18" charset="0"/>
                <a:cs typeface="Times New Roman" pitchFamily="18" charset="0"/>
              </a:rPr>
              <a:t>–DELETE: CLEAR(</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HOLDING(</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a:t>
            </a:r>
          </a:p>
          <a:p>
            <a:r>
              <a:rPr lang="en-US" sz="3100" dirty="0">
                <a:solidFill>
                  <a:schemeClr val="tx1"/>
                </a:solidFill>
                <a:latin typeface="Times New Roman" pitchFamily="18" charset="0"/>
                <a:cs typeface="Times New Roman" pitchFamily="18" charset="0"/>
              </a:rPr>
              <a:t>–ADD: ARMEMPTY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ON(</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 </a:t>
            </a:r>
            <a:r>
              <a:rPr lang="en-US" sz="3100" i="1" dirty="0">
                <a:solidFill>
                  <a:schemeClr val="tx1"/>
                </a:solidFill>
                <a:latin typeface="Times New Roman" pitchFamily="18" charset="0"/>
                <a:cs typeface="Times New Roman" pitchFamily="18" charset="0"/>
              </a:rPr>
              <a:t>y</a:t>
            </a:r>
            <a:r>
              <a:rPr lang="en-US" sz="3100" dirty="0">
                <a:solidFill>
                  <a:schemeClr val="tx1"/>
                </a:solidFill>
                <a:latin typeface="Times New Roman" pitchFamily="18" charset="0"/>
                <a:cs typeface="Times New Roman" pitchFamily="18" charset="0"/>
              </a:rPr>
              <a:t>) </a:t>
            </a:r>
            <a:r>
              <a:rPr lang="en-US" sz="3100" dirty="0">
                <a:solidFill>
                  <a:schemeClr val="tx1"/>
                </a:solidFill>
                <a:latin typeface="Times New Roman" pitchFamily="18" charset="0"/>
                <a:cs typeface="Times New Roman" pitchFamily="18" charset="0"/>
                <a:sym typeface="Symbol"/>
              </a:rPr>
              <a:t> </a:t>
            </a:r>
            <a:r>
              <a:rPr lang="en-US" sz="3100" dirty="0">
                <a:solidFill>
                  <a:schemeClr val="tx1"/>
                </a:solidFill>
                <a:latin typeface="Times New Roman" pitchFamily="18" charset="0"/>
                <a:cs typeface="Times New Roman" pitchFamily="18" charset="0"/>
              </a:rPr>
              <a:t>CLEAR(</a:t>
            </a:r>
            <a:r>
              <a:rPr lang="en-US" sz="3100" i="1" dirty="0">
                <a:solidFill>
                  <a:schemeClr val="tx1"/>
                </a:solidFill>
                <a:latin typeface="Times New Roman" pitchFamily="18" charset="0"/>
                <a:cs typeface="Times New Roman" pitchFamily="18" charset="0"/>
              </a:rPr>
              <a:t>x</a:t>
            </a:r>
            <a:r>
              <a:rPr lang="en-US" sz="3100" dirty="0">
                <a:solidFill>
                  <a:schemeClr val="tx1"/>
                </a:solidFill>
                <a:latin typeface="Times New Roman" pitchFamily="18" charset="0"/>
                <a:cs typeface="Times New Roman" pitchFamily="18" charset="0"/>
              </a:rPr>
              <a:t>)</a:t>
            </a:r>
          </a:p>
          <a:p>
            <a:endParaRPr lang="en-US" dirty="0"/>
          </a:p>
        </p:txBody>
      </p:sp>
      <p:sp>
        <p:nvSpPr>
          <p:cNvPr id="4" name="Date Placeholder 3"/>
          <p:cNvSpPr>
            <a:spLocks noGrp="1"/>
          </p:cNvSpPr>
          <p:nvPr>
            <p:ph type="dt" sz="half" idx="10"/>
          </p:nvPr>
        </p:nvSpPr>
        <p:spPr/>
        <p:txBody>
          <a:bodyPr/>
          <a:lstStyle/>
          <a:p>
            <a:fld id="{455709E1-544E-429B-8B99-934DDA35E784}"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5026583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rPr>
              <a:t>Actions…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600" b="1" dirty="0">
                <a:solidFill>
                  <a:schemeClr val="tx1"/>
                </a:solidFill>
                <a:latin typeface="Times New Roman" pitchFamily="18" charset="0"/>
                <a:cs typeface="Times New Roman" pitchFamily="18" charset="0"/>
              </a:rPr>
              <a:t>PICKUP(</a:t>
            </a:r>
            <a:r>
              <a:rPr lang="en-US" sz="2600" b="1" i="1" dirty="0">
                <a:solidFill>
                  <a:schemeClr val="tx1"/>
                </a:solidFill>
                <a:latin typeface="Times New Roman" pitchFamily="18" charset="0"/>
                <a:cs typeface="Times New Roman" pitchFamily="18" charset="0"/>
              </a:rPr>
              <a:t>x</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pickup block </a:t>
            </a:r>
            <a:r>
              <a:rPr lang="en-US" sz="2600" i="1" dirty="0">
                <a:solidFill>
                  <a:schemeClr val="tx1"/>
                </a:solidFill>
                <a:latin typeface="Times New Roman" pitchFamily="18" charset="0"/>
                <a:cs typeface="Times New Roman" pitchFamily="18" charset="0"/>
              </a:rPr>
              <a:t>x </a:t>
            </a:r>
            <a:r>
              <a:rPr lang="en-US" sz="2600" dirty="0">
                <a:solidFill>
                  <a:schemeClr val="tx1"/>
                </a:solidFill>
                <a:latin typeface="Times New Roman" pitchFamily="18" charset="0"/>
                <a:cs typeface="Times New Roman" pitchFamily="18" charset="0"/>
              </a:rPr>
              <a:t>from the table and hold it. </a:t>
            </a:r>
          </a:p>
          <a:p>
            <a:r>
              <a:rPr lang="en-US" sz="2600" dirty="0">
                <a:solidFill>
                  <a:schemeClr val="tx1"/>
                </a:solidFill>
                <a:latin typeface="Times New Roman" pitchFamily="18" charset="0"/>
                <a:cs typeface="Times New Roman" pitchFamily="18" charset="0"/>
              </a:rPr>
              <a:t>–PRECONDITION: ARMEMPTY </a:t>
            </a:r>
            <a:r>
              <a:rPr lang="en-US" sz="2600" dirty="0">
                <a:solidFill>
                  <a:schemeClr val="tx1"/>
                </a:solidFill>
                <a:latin typeface="Times New Roman" pitchFamily="18" charset="0"/>
                <a:cs typeface="Times New Roman" pitchFamily="18" charset="0"/>
                <a:sym typeface="Symbol"/>
              </a:rPr>
              <a:t> </a:t>
            </a:r>
            <a:r>
              <a:rPr lang="en-US" sz="2600" dirty="0">
                <a:solidFill>
                  <a:schemeClr val="tx1"/>
                </a:solidFill>
                <a:latin typeface="Times New Roman" pitchFamily="18" charset="0"/>
                <a:cs typeface="Times New Roman" pitchFamily="18" charset="0"/>
              </a:rPr>
              <a:t>CLEAR(</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sym typeface="Symbol"/>
              </a:rPr>
              <a:t> </a:t>
            </a:r>
            <a:r>
              <a:rPr lang="en-US" sz="2600" dirty="0">
                <a:solidFill>
                  <a:schemeClr val="tx1"/>
                </a:solidFill>
                <a:latin typeface="Times New Roman" pitchFamily="18" charset="0"/>
                <a:cs typeface="Times New Roman" pitchFamily="18" charset="0"/>
              </a:rPr>
              <a:t>ONTABLE(</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a:t>
            </a:r>
          </a:p>
          <a:p>
            <a:r>
              <a:rPr lang="en-US" sz="2600" dirty="0">
                <a:solidFill>
                  <a:schemeClr val="tx1"/>
                </a:solidFill>
                <a:latin typeface="Times New Roman" pitchFamily="18" charset="0"/>
                <a:cs typeface="Times New Roman" pitchFamily="18" charset="0"/>
              </a:rPr>
              <a:t>–DELETE: ARMEMPTY </a:t>
            </a:r>
            <a:r>
              <a:rPr lang="en-US" sz="2600" dirty="0">
                <a:solidFill>
                  <a:schemeClr val="tx1"/>
                </a:solidFill>
                <a:latin typeface="Times New Roman" pitchFamily="18" charset="0"/>
                <a:cs typeface="Times New Roman" pitchFamily="18" charset="0"/>
                <a:sym typeface="Symbol"/>
              </a:rPr>
              <a:t> </a:t>
            </a:r>
            <a:r>
              <a:rPr lang="en-US" sz="2600" dirty="0">
                <a:solidFill>
                  <a:schemeClr val="tx1"/>
                </a:solidFill>
                <a:latin typeface="Times New Roman" pitchFamily="18" charset="0"/>
                <a:cs typeface="Times New Roman" pitchFamily="18" charset="0"/>
              </a:rPr>
              <a:t>ONTABLE(</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a:t>
            </a:r>
          </a:p>
          <a:p>
            <a:r>
              <a:rPr lang="en-US" sz="2600" dirty="0">
                <a:solidFill>
                  <a:schemeClr val="tx1"/>
                </a:solidFill>
                <a:latin typeface="Times New Roman" pitchFamily="18" charset="0"/>
                <a:cs typeface="Times New Roman" pitchFamily="18" charset="0"/>
              </a:rPr>
              <a:t>–ADD: HOLDING(x)</a:t>
            </a:r>
          </a:p>
          <a:p>
            <a:r>
              <a:rPr lang="en-US" sz="2600" b="1" dirty="0">
                <a:solidFill>
                  <a:schemeClr val="tx1"/>
                </a:solidFill>
                <a:latin typeface="Times New Roman" pitchFamily="18" charset="0"/>
                <a:cs typeface="Times New Roman" pitchFamily="18" charset="0"/>
              </a:rPr>
              <a:t>PUTDOWN(</a:t>
            </a:r>
            <a:r>
              <a:rPr lang="en-US" sz="2600" b="1" i="1" dirty="0">
                <a:solidFill>
                  <a:schemeClr val="tx1"/>
                </a:solidFill>
                <a:latin typeface="Times New Roman" pitchFamily="18" charset="0"/>
                <a:cs typeface="Times New Roman" pitchFamily="18" charset="0"/>
              </a:rPr>
              <a:t>x</a:t>
            </a:r>
            <a:r>
              <a:rPr lang="en-US" sz="2600" b="1" dirty="0">
                <a:solidFill>
                  <a:schemeClr val="tx1"/>
                </a:solidFill>
                <a:latin typeface="Times New Roman" pitchFamily="18" charset="0"/>
                <a:cs typeface="Times New Roman" pitchFamily="18" charset="0"/>
              </a:rPr>
              <a:t>):</a:t>
            </a:r>
            <a:r>
              <a:rPr lang="en-US" sz="2600" dirty="0">
                <a:solidFill>
                  <a:schemeClr val="tx1"/>
                </a:solidFill>
                <a:latin typeface="Times New Roman" pitchFamily="18" charset="0"/>
                <a:cs typeface="Times New Roman" pitchFamily="18" charset="0"/>
              </a:rPr>
              <a:t>putdown block </a:t>
            </a:r>
            <a:r>
              <a:rPr lang="en-US" sz="2600" i="1" dirty="0">
                <a:solidFill>
                  <a:schemeClr val="tx1"/>
                </a:solidFill>
                <a:latin typeface="Times New Roman" pitchFamily="18" charset="0"/>
                <a:cs typeface="Times New Roman" pitchFamily="18" charset="0"/>
              </a:rPr>
              <a:t>x </a:t>
            </a:r>
            <a:r>
              <a:rPr lang="en-US" sz="2600" dirty="0">
                <a:solidFill>
                  <a:schemeClr val="tx1"/>
                </a:solidFill>
                <a:latin typeface="Times New Roman" pitchFamily="18" charset="0"/>
                <a:cs typeface="Times New Roman" pitchFamily="18" charset="0"/>
              </a:rPr>
              <a:t>on the table</a:t>
            </a:r>
          </a:p>
          <a:p>
            <a:r>
              <a:rPr lang="en-US" sz="2600" dirty="0">
                <a:solidFill>
                  <a:schemeClr val="tx1"/>
                </a:solidFill>
                <a:latin typeface="Times New Roman" pitchFamily="18" charset="0"/>
                <a:cs typeface="Times New Roman" pitchFamily="18" charset="0"/>
              </a:rPr>
              <a:t>–PRECONDITION: HOLDING(</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a:t>
            </a:r>
          </a:p>
          <a:p>
            <a:r>
              <a:rPr lang="en-US" sz="2600" dirty="0">
                <a:solidFill>
                  <a:schemeClr val="tx1"/>
                </a:solidFill>
                <a:latin typeface="Times New Roman" pitchFamily="18" charset="0"/>
                <a:cs typeface="Times New Roman" pitchFamily="18" charset="0"/>
              </a:rPr>
              <a:t>–DELETE: HOLDING(</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a:t>
            </a:r>
          </a:p>
          <a:p>
            <a:r>
              <a:rPr lang="en-US" sz="2600" dirty="0">
                <a:solidFill>
                  <a:schemeClr val="tx1"/>
                </a:solidFill>
                <a:latin typeface="Times New Roman" pitchFamily="18" charset="0"/>
                <a:cs typeface="Times New Roman" pitchFamily="18" charset="0"/>
              </a:rPr>
              <a:t>–ADD: ARMEMPTY </a:t>
            </a:r>
            <a:r>
              <a:rPr lang="en-US" sz="2600" dirty="0">
                <a:solidFill>
                  <a:schemeClr val="tx1"/>
                </a:solidFill>
                <a:latin typeface="Times New Roman" pitchFamily="18" charset="0"/>
                <a:cs typeface="Times New Roman" pitchFamily="18" charset="0"/>
                <a:sym typeface="Symbol"/>
              </a:rPr>
              <a:t> </a:t>
            </a:r>
            <a:r>
              <a:rPr lang="en-US" sz="2600" dirty="0">
                <a:solidFill>
                  <a:schemeClr val="tx1"/>
                </a:solidFill>
                <a:latin typeface="Times New Roman" pitchFamily="18" charset="0"/>
                <a:cs typeface="Times New Roman" pitchFamily="18" charset="0"/>
              </a:rPr>
              <a:t>ONTABLE(</a:t>
            </a:r>
            <a:r>
              <a:rPr lang="en-US"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a:t>
            </a:r>
          </a:p>
          <a:p>
            <a:endParaRPr lang="en-US" dirty="0"/>
          </a:p>
        </p:txBody>
      </p:sp>
      <p:sp>
        <p:nvSpPr>
          <p:cNvPr id="4" name="Date Placeholder 3"/>
          <p:cNvSpPr>
            <a:spLocks noGrp="1"/>
          </p:cNvSpPr>
          <p:nvPr>
            <p:ph type="dt" sz="half" idx="10"/>
          </p:nvPr>
        </p:nvSpPr>
        <p:spPr/>
        <p:txBody>
          <a:bodyPr/>
          <a:lstStyle/>
          <a:p>
            <a:fld id="{E09AC3B0-0922-4778-8709-0B66A3B9A03D}"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81</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3360284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Continued…</a:t>
            </a:r>
            <a:endParaRPr lang="en-US" b="1" dirty="0">
              <a:solidFill>
                <a:schemeClr val="tx1"/>
              </a:solidFill>
            </a:endParaRP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415" y="1946522"/>
            <a:ext cx="748665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42A28B5E-1186-47A8-B827-C7E2774F1F2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82</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9280900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rPr>
              <a:t>The Planning Problem</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a:solidFill>
                  <a:schemeClr val="tx1"/>
                </a:solidFill>
                <a:latin typeface="Times New Roman" pitchFamily="18" charset="0"/>
                <a:cs typeface="Times New Roman" pitchFamily="18" charset="0"/>
              </a:rPr>
              <a:t>Given an initial state S0, and a final (goal) state S1,</a:t>
            </a:r>
          </a:p>
          <a:p>
            <a:r>
              <a:rPr lang="en-US" sz="2400" dirty="0">
                <a:solidFill>
                  <a:schemeClr val="tx1"/>
                </a:solidFill>
                <a:latin typeface="Times New Roman" pitchFamily="18" charset="0"/>
                <a:cs typeface="Times New Roman" pitchFamily="18" charset="0"/>
              </a:rPr>
              <a:t>identify the “best” </a:t>
            </a:r>
            <a:r>
              <a:rPr lang="en-US" sz="2400" b="1" dirty="0" err="1">
                <a:solidFill>
                  <a:schemeClr val="tx1"/>
                </a:solidFill>
                <a:latin typeface="Times New Roman" pitchFamily="18" charset="0"/>
                <a:cs typeface="Times New Roman" pitchFamily="18" charset="0"/>
              </a:rPr>
              <a:t>sequence</a:t>
            </a:r>
            <a:r>
              <a:rPr lang="en-US" sz="2400" dirty="0" err="1">
                <a:solidFill>
                  <a:schemeClr val="tx1"/>
                </a:solidFill>
                <a:latin typeface="Times New Roman" pitchFamily="18" charset="0"/>
                <a:cs typeface="Times New Roman" pitchFamily="18" charset="0"/>
              </a:rPr>
              <a:t>of</a:t>
            </a:r>
            <a:r>
              <a:rPr lang="en-US" sz="2400" dirty="0">
                <a:solidFill>
                  <a:schemeClr val="tx1"/>
                </a:solidFill>
                <a:latin typeface="Times New Roman" pitchFamily="18" charset="0"/>
                <a:cs typeface="Times New Roman" pitchFamily="18" charset="0"/>
              </a:rPr>
              <a:t> actions that will transform S0 into S1.</a:t>
            </a:r>
          </a:p>
          <a:p>
            <a:r>
              <a:rPr lang="en-US" sz="2400" dirty="0">
                <a:solidFill>
                  <a:schemeClr val="tx1"/>
                </a:solidFill>
                <a:latin typeface="Times New Roman" pitchFamily="18" charset="0"/>
                <a:cs typeface="Times New Roman" pitchFamily="18" charset="0"/>
              </a:rPr>
              <a:t>Each action can only be one of: UNSTACK, STACK, PICKUP, PUTDOWN. </a:t>
            </a:r>
          </a:p>
          <a:p>
            <a:endParaRPr lang="en-US" dirty="0"/>
          </a:p>
        </p:txBody>
      </p:sp>
      <p:sp>
        <p:nvSpPr>
          <p:cNvPr id="4" name="Date Placeholder 3"/>
          <p:cNvSpPr>
            <a:spLocks noGrp="1"/>
          </p:cNvSpPr>
          <p:nvPr>
            <p:ph type="dt" sz="half" idx="10"/>
          </p:nvPr>
        </p:nvSpPr>
        <p:spPr/>
        <p:txBody>
          <a:bodyPr/>
          <a:lstStyle/>
          <a:p>
            <a:fld id="{3B003DAD-6F27-4D3E-BF24-BB8D670206C0}"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83</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2776801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675" y="685800"/>
            <a:ext cx="74866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D083B87-F087-406D-8F28-1FE8E7E0B60A}"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84</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5231581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8364" y="609600"/>
            <a:ext cx="79152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376C9C4-F27B-4212-A5C0-4D188DDD970C}"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85</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9003554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9325" y="752475"/>
            <a:ext cx="77533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B2D9385-D2D7-46C3-A7D7-1D55E515372E}"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86</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149141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5989" y="657225"/>
            <a:ext cx="78200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38BBAFF2-389F-4EFD-BBC4-59E8FF2A4A4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87</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951741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939" y="685800"/>
            <a:ext cx="7858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C867C61-C9CD-4527-9CA1-3D86987CDD20}"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88</a:t>
            </a:fld>
            <a:endParaRPr lang="en-US"/>
          </a:p>
        </p:txBody>
      </p:sp>
      <p:pic>
        <p:nvPicPr>
          <p:cNvPr id="8" name="Picture 7"/>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3637498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23255" y="498510"/>
            <a:ext cx="8153400" cy="990600"/>
          </a:xfrm>
        </p:spPr>
        <p:txBody>
          <a:bodyPr>
            <a:normAutofit fontScale="90000"/>
          </a:bodyPr>
          <a:lstStyle/>
          <a:p>
            <a:pPr algn="ctr">
              <a:spcAft>
                <a:spcPct val="25000"/>
              </a:spcAft>
            </a:pPr>
            <a:r>
              <a:rPr lang="en-US" sz="4900" b="1" dirty="0">
                <a:solidFill>
                  <a:schemeClr val="tx1"/>
                </a:solidFill>
                <a:latin typeface="Times New Roman" pitchFamily="18" charset="0"/>
                <a:cs typeface="Times New Roman" pitchFamily="18" charset="0"/>
                <a:sym typeface="Symbol" pitchFamily="18" charset="2"/>
              </a:rPr>
              <a:t>Forward </a:t>
            </a:r>
            <a:r>
              <a:rPr lang="en-US" sz="4900" b="1" dirty="0" smtClean="0">
                <a:solidFill>
                  <a:schemeClr val="tx1"/>
                </a:solidFill>
                <a:latin typeface="Times New Roman" pitchFamily="18" charset="0"/>
                <a:cs typeface="Times New Roman" pitchFamily="18" charset="0"/>
                <a:sym typeface="Symbol" pitchFamily="18" charset="2"/>
              </a:rPr>
              <a:t>planning</a:t>
            </a:r>
            <a:r>
              <a:rPr lang="en-US" sz="3600" b="1" dirty="0">
                <a:latin typeface="Times New Roman" pitchFamily="18" charset="0"/>
                <a:cs typeface="Times New Roman" pitchFamily="18" charset="0"/>
                <a:sym typeface="Symbol" pitchFamily="18" charset="2"/>
              </a:rPr>
              <a:t/>
            </a:r>
            <a:br>
              <a:rPr lang="en-US" sz="3600" b="1" dirty="0">
                <a:latin typeface="Times New Roman" pitchFamily="18" charset="0"/>
                <a:cs typeface="Times New Roman" pitchFamily="18" charset="0"/>
                <a:sym typeface="Symbol" pitchFamily="18" charset="2"/>
              </a:rPr>
            </a:br>
            <a:endParaRPr lang="en-US" sz="3600" dirty="0">
              <a:cs typeface="Times New Roman" pitchFamily="18" charset="0"/>
            </a:endParaRPr>
          </a:p>
        </p:txBody>
      </p:sp>
      <p:sp>
        <p:nvSpPr>
          <p:cNvPr id="12291" name="Text Box 3"/>
          <p:cNvSpPr txBox="1">
            <a:spLocks noChangeArrowheads="1"/>
          </p:cNvSpPr>
          <p:nvPr/>
        </p:nvSpPr>
        <p:spPr bwMode="auto">
          <a:xfrm>
            <a:off x="1923255" y="2007228"/>
            <a:ext cx="83486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25000"/>
              </a:spcBef>
            </a:pPr>
            <a:r>
              <a:rPr lang="en-US" sz="2400" b="1" dirty="0" smtClean="0">
                <a:latin typeface="Times New Roman" pitchFamily="18" charset="0"/>
                <a:cs typeface="Times New Roman" pitchFamily="18" charset="0"/>
                <a:sym typeface="Symbol" pitchFamily="18" charset="2"/>
              </a:rPr>
              <a:t>Start</a:t>
            </a:r>
            <a:r>
              <a:rPr lang="en-US" sz="2400" dirty="0" smtClean="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with the </a:t>
            </a:r>
            <a:r>
              <a:rPr lang="en-US" sz="2400" b="1" dirty="0">
                <a:latin typeface="Times New Roman" pitchFamily="18" charset="0"/>
                <a:cs typeface="Times New Roman" pitchFamily="18" charset="0"/>
                <a:sym typeface="Symbol" pitchFamily="18" charset="2"/>
              </a:rPr>
              <a:t>initial state</a:t>
            </a:r>
            <a:r>
              <a:rPr lang="en-US" sz="2400" dirty="0">
                <a:latin typeface="Times New Roman" pitchFamily="18" charset="0"/>
                <a:cs typeface="Times New Roman" pitchFamily="18" charset="0"/>
                <a:sym typeface="Symbol" pitchFamily="18" charset="2"/>
              </a:rPr>
              <a:t> (</a:t>
            </a:r>
            <a:r>
              <a:rPr lang="en-US" sz="2400" b="1" dirty="0">
                <a:latin typeface="Times New Roman" pitchFamily="18" charset="0"/>
                <a:cs typeface="Times New Roman" pitchFamily="18" charset="0"/>
                <a:sym typeface="Symbol" pitchFamily="18" charset="2"/>
              </a:rPr>
              <a:t>current world state</a:t>
            </a:r>
            <a:r>
              <a:rPr lang="en-US" sz="2400" dirty="0">
                <a:latin typeface="Times New Roman" pitchFamily="18" charset="0"/>
                <a:cs typeface="Times New Roman" pitchFamily="18" charset="0"/>
                <a:sym typeface="Symbol" pitchFamily="18" charset="2"/>
              </a:rPr>
              <a:t>). </a:t>
            </a:r>
          </a:p>
          <a:p>
            <a:pPr>
              <a:spcBef>
                <a:spcPct val="25000"/>
              </a:spcBef>
            </a:pPr>
            <a:r>
              <a:rPr lang="en-US" sz="2400" b="1" dirty="0">
                <a:latin typeface="Times New Roman" pitchFamily="18" charset="0"/>
                <a:cs typeface="Times New Roman" pitchFamily="18" charset="0"/>
                <a:sym typeface="Symbol" pitchFamily="18" charset="2"/>
              </a:rPr>
              <a:t>Select actions</a:t>
            </a:r>
            <a:r>
              <a:rPr lang="en-US" sz="2400" dirty="0">
                <a:latin typeface="Times New Roman" pitchFamily="18" charset="0"/>
                <a:cs typeface="Times New Roman" pitchFamily="18" charset="0"/>
                <a:sym typeface="Symbol" pitchFamily="18" charset="2"/>
              </a:rPr>
              <a:t> whose </a:t>
            </a:r>
            <a:r>
              <a:rPr lang="en-US" sz="2400" b="1" dirty="0">
                <a:latin typeface="Times New Roman" pitchFamily="18" charset="0"/>
                <a:cs typeface="Times New Roman" pitchFamily="18" charset="0"/>
                <a:sym typeface="Symbol" pitchFamily="18" charset="2"/>
              </a:rPr>
              <a:t>preconditions</a:t>
            </a:r>
            <a:r>
              <a:rPr lang="en-US" sz="2400" dirty="0">
                <a:latin typeface="Times New Roman" pitchFamily="18" charset="0"/>
                <a:cs typeface="Times New Roman" pitchFamily="18" charset="0"/>
                <a:sym typeface="Symbol" pitchFamily="18" charset="2"/>
              </a:rPr>
              <a:t> match with the current state description (before-action state) through unification.</a:t>
            </a:r>
          </a:p>
          <a:p>
            <a:pPr>
              <a:spcBef>
                <a:spcPct val="25000"/>
              </a:spcBef>
            </a:pPr>
            <a:r>
              <a:rPr lang="en-US" sz="2400" b="1" dirty="0">
                <a:latin typeface="Times New Roman" pitchFamily="18" charset="0"/>
                <a:cs typeface="Times New Roman" pitchFamily="18" charset="0"/>
                <a:sym typeface="Symbol" pitchFamily="18" charset="2"/>
              </a:rPr>
              <a:t>Apply actions</a:t>
            </a:r>
            <a:r>
              <a:rPr lang="en-US" sz="2400" dirty="0">
                <a:latin typeface="Times New Roman" pitchFamily="18" charset="0"/>
                <a:cs typeface="Times New Roman" pitchFamily="18" charset="0"/>
                <a:sym typeface="Symbol" pitchFamily="18" charset="2"/>
              </a:rPr>
              <a:t> to the current world state. Generate possible </a:t>
            </a:r>
            <a:r>
              <a:rPr lang="en-US" sz="2400" b="1" dirty="0">
                <a:latin typeface="Times New Roman" pitchFamily="18" charset="0"/>
                <a:cs typeface="Times New Roman" pitchFamily="18" charset="0"/>
                <a:sym typeface="Symbol" pitchFamily="18" charset="2"/>
              </a:rPr>
              <a:t>follow-states</a:t>
            </a:r>
            <a:r>
              <a:rPr lang="en-US" sz="2400" dirty="0">
                <a:latin typeface="Times New Roman" pitchFamily="18" charset="0"/>
                <a:cs typeface="Times New Roman" pitchFamily="18" charset="0"/>
                <a:sym typeface="Symbol" pitchFamily="18" charset="2"/>
              </a:rPr>
              <a:t> (after-action states) according to the add and delete lists of the action description.</a:t>
            </a:r>
          </a:p>
          <a:p>
            <a:pPr>
              <a:spcBef>
                <a:spcPct val="25000"/>
              </a:spcBef>
            </a:pPr>
            <a:r>
              <a:rPr lang="en-US" sz="2400" b="1" dirty="0">
                <a:latin typeface="Times New Roman" pitchFamily="18" charset="0"/>
                <a:cs typeface="Times New Roman" pitchFamily="18" charset="0"/>
                <a:sym typeface="Symbol" pitchFamily="18" charset="2"/>
              </a:rPr>
              <a:t>Repeat</a:t>
            </a:r>
            <a:r>
              <a:rPr lang="en-US" sz="2400" dirty="0">
                <a:latin typeface="Times New Roman" pitchFamily="18" charset="0"/>
                <a:cs typeface="Times New Roman" pitchFamily="18" charset="0"/>
                <a:sym typeface="Symbol" pitchFamily="18" charset="2"/>
              </a:rPr>
              <a:t> for every generated new world state.</a:t>
            </a:r>
          </a:p>
          <a:p>
            <a:pPr>
              <a:spcBef>
                <a:spcPct val="25000"/>
              </a:spcBef>
            </a:pPr>
            <a:r>
              <a:rPr lang="en-US" sz="2400" b="1" dirty="0">
                <a:latin typeface="Times New Roman" pitchFamily="18" charset="0"/>
                <a:cs typeface="Times New Roman" pitchFamily="18" charset="0"/>
                <a:sym typeface="Symbol" pitchFamily="18" charset="2"/>
              </a:rPr>
              <a:t>Stop</a:t>
            </a:r>
            <a:r>
              <a:rPr lang="en-US" sz="2400" dirty="0">
                <a:latin typeface="Times New Roman" pitchFamily="18" charset="0"/>
                <a:cs typeface="Times New Roman" pitchFamily="18" charset="0"/>
                <a:sym typeface="Symbol" pitchFamily="18" charset="2"/>
              </a:rPr>
              <a:t> when a state is generated which includes the </a:t>
            </a:r>
            <a:r>
              <a:rPr lang="en-US" sz="2400" b="1" dirty="0">
                <a:latin typeface="Times New Roman" pitchFamily="18" charset="0"/>
                <a:cs typeface="Times New Roman" pitchFamily="18" charset="0"/>
                <a:sym typeface="Symbol" pitchFamily="18" charset="2"/>
              </a:rPr>
              <a:t>goal</a:t>
            </a:r>
            <a:r>
              <a:rPr lang="en-US" sz="2400" dirty="0">
                <a:latin typeface="Times New Roman" pitchFamily="18" charset="0"/>
                <a:cs typeface="Times New Roman" pitchFamily="18" charset="0"/>
                <a:sym typeface="Symbol" pitchFamily="18" charset="2"/>
              </a:rPr>
              <a:t> </a:t>
            </a:r>
            <a:r>
              <a:rPr lang="en-US" sz="2400" b="1" dirty="0">
                <a:latin typeface="Times New Roman" pitchFamily="18" charset="0"/>
                <a:cs typeface="Times New Roman" pitchFamily="18" charset="0"/>
                <a:sym typeface="Symbol" pitchFamily="18" charset="2"/>
              </a:rPr>
              <a:t>formula</a:t>
            </a:r>
            <a:r>
              <a:rPr lang="en-US" sz="2400" dirty="0">
                <a:latin typeface="Times New Roman" pitchFamily="18" charset="0"/>
                <a:cs typeface="Times New Roman" pitchFamily="18" charset="0"/>
                <a:sym typeface="Symbol" pitchFamily="18" charset="2"/>
              </a:rPr>
              <a:t>.  </a:t>
            </a:r>
          </a:p>
        </p:txBody>
      </p:sp>
      <p:sp>
        <p:nvSpPr>
          <p:cNvPr id="2" name="Date Placeholder 1"/>
          <p:cNvSpPr>
            <a:spLocks noGrp="1"/>
          </p:cNvSpPr>
          <p:nvPr>
            <p:ph type="dt" sz="half" idx="10"/>
          </p:nvPr>
        </p:nvSpPr>
        <p:spPr/>
        <p:txBody>
          <a:bodyPr/>
          <a:lstStyle/>
          <a:p>
            <a:fld id="{1B7A9C26-B172-4E6C-9FB4-FF24574A1BE8}"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89</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167010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3415" y="240209"/>
            <a:ext cx="7772400" cy="411162"/>
          </a:xfrm>
        </p:spPr>
        <p:txBody>
          <a:bodyPr>
            <a:noAutofit/>
          </a:bodyPr>
          <a:lstStyle/>
          <a:p>
            <a:r>
              <a:rPr lang="en-US" sz="4000" b="1" dirty="0" err="1" smtClean="0">
                <a:solidFill>
                  <a:schemeClr val="tx1"/>
                </a:solidFill>
              </a:rPr>
              <a:t>Wumpus</a:t>
            </a:r>
            <a:r>
              <a:rPr lang="en-US" sz="4000" b="1" dirty="0" smtClean="0">
                <a:solidFill>
                  <a:schemeClr val="tx1"/>
                </a:solidFill>
              </a:rPr>
              <a:t> World PEAS description</a:t>
            </a:r>
          </a:p>
        </p:txBody>
      </p:sp>
      <p:sp>
        <p:nvSpPr>
          <p:cNvPr id="8195" name="Rectangle 3"/>
          <p:cNvSpPr>
            <a:spLocks noGrp="1" noChangeArrowheads="1"/>
          </p:cNvSpPr>
          <p:nvPr>
            <p:ph sz="quarter" idx="1"/>
          </p:nvPr>
        </p:nvSpPr>
        <p:spPr>
          <a:xfrm>
            <a:off x="1518260" y="897185"/>
            <a:ext cx="8001000" cy="5516563"/>
          </a:xfrm>
        </p:spPr>
        <p:txBody>
          <a:bodyPr>
            <a:normAutofit/>
          </a:bodyPr>
          <a:lstStyle/>
          <a:p>
            <a:pPr marL="274320" indent="-274320">
              <a:lnSpc>
                <a:spcPct val="120000"/>
              </a:lnSpc>
              <a:spcBef>
                <a:spcPts val="580"/>
              </a:spcBef>
              <a:spcAft>
                <a:spcPts val="0"/>
              </a:spcAft>
              <a:buFont typeface="Wingdings 2"/>
              <a:buChar char=""/>
              <a:defRPr/>
            </a:pPr>
            <a:r>
              <a:rPr lang="en-US" dirty="0">
                <a:solidFill>
                  <a:schemeClr val="accent2"/>
                </a:solidFill>
                <a:latin typeface="Times New Roman" pitchFamily="18" charset="0"/>
                <a:cs typeface="Times New Roman" pitchFamily="18" charset="0"/>
              </a:rPr>
              <a:t>Performance measure</a:t>
            </a:r>
          </a:p>
          <a:p>
            <a:pPr marL="548640" lvl="1">
              <a:lnSpc>
                <a:spcPct val="120000"/>
              </a:lnSpc>
              <a:spcBef>
                <a:spcPts val="370"/>
              </a:spcBef>
              <a:spcAft>
                <a:spcPts val="0"/>
              </a:spcAft>
              <a:buFont typeface="Wingdings 2"/>
              <a:buChar char=""/>
              <a:defRPr/>
            </a:pPr>
            <a:r>
              <a:rPr lang="en-US" sz="2000" dirty="0">
                <a:latin typeface="Times New Roman" pitchFamily="18" charset="0"/>
                <a:cs typeface="Times New Roman" pitchFamily="18" charset="0"/>
              </a:rPr>
              <a:t>gold +1000, death -1000</a:t>
            </a:r>
          </a:p>
          <a:p>
            <a:pPr marL="548640" lvl="1">
              <a:lnSpc>
                <a:spcPct val="120000"/>
              </a:lnSpc>
              <a:spcBef>
                <a:spcPts val="370"/>
              </a:spcBef>
              <a:spcAft>
                <a:spcPts val="0"/>
              </a:spcAft>
              <a:buFont typeface="Wingdings 2"/>
              <a:buChar char=""/>
              <a:defRPr/>
            </a:pPr>
            <a:r>
              <a:rPr lang="en-US" sz="2000" dirty="0">
                <a:latin typeface="Times New Roman" pitchFamily="18" charset="0"/>
                <a:cs typeface="Times New Roman" pitchFamily="18" charset="0"/>
              </a:rPr>
              <a:t>-1 per step, -10 for using the arrow</a:t>
            </a:r>
          </a:p>
          <a:p>
            <a:pPr marL="274320" indent="-274320">
              <a:lnSpc>
                <a:spcPct val="120000"/>
              </a:lnSpc>
              <a:spcBef>
                <a:spcPts val="580"/>
              </a:spcBef>
              <a:spcAft>
                <a:spcPts val="0"/>
              </a:spcAft>
              <a:buFont typeface="Wingdings 2"/>
              <a:buChar char=""/>
              <a:defRPr/>
            </a:pPr>
            <a:r>
              <a:rPr lang="en-US" dirty="0">
                <a:solidFill>
                  <a:schemeClr val="accent2"/>
                </a:solidFill>
                <a:latin typeface="Times New Roman" pitchFamily="18" charset="0"/>
                <a:cs typeface="Times New Roman" pitchFamily="18" charset="0"/>
              </a:rPr>
              <a:t>Environment</a:t>
            </a:r>
            <a:endParaRPr lang="en-US" dirty="0">
              <a:latin typeface="Times New Roman" pitchFamily="18" charset="0"/>
              <a:cs typeface="Times New Roman" pitchFamily="18" charset="0"/>
            </a:endParaRPr>
          </a:p>
          <a:p>
            <a:pPr marL="548640" lvl="1">
              <a:lnSpc>
                <a:spcPct val="120000"/>
              </a:lnSpc>
              <a:spcBef>
                <a:spcPts val="370"/>
              </a:spcBef>
              <a:spcAft>
                <a:spcPts val="0"/>
              </a:spcAft>
              <a:buFont typeface="Wingdings 2"/>
              <a:buChar char=""/>
              <a:defRPr/>
            </a:pPr>
            <a:r>
              <a:rPr lang="en-US" sz="2000" dirty="0">
                <a:latin typeface="Times New Roman" pitchFamily="18" charset="0"/>
                <a:cs typeface="Times New Roman" pitchFamily="18" charset="0"/>
              </a:rPr>
              <a:t>Squares adjacent to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are smelly
Squares adjacent to pit are breezy
Glitter </a:t>
            </a: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gold is in the same square
Shooting kills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if you are facing it
Shooting uses up the only arrow
Grabbing picks up gold if in same square
Releasing drops the gold in same square</a:t>
            </a:r>
          </a:p>
          <a:p>
            <a:pPr marL="548640" lvl="1">
              <a:lnSpc>
                <a:spcPct val="120000"/>
              </a:lnSpc>
              <a:spcBef>
                <a:spcPts val="370"/>
              </a:spcBef>
              <a:spcAft>
                <a:spcPts val="0"/>
              </a:spcAft>
              <a:buNone/>
              <a:defRPr/>
            </a:pPr>
            <a:r>
              <a:rPr lang="en-US" sz="2000" dirty="0">
                <a:solidFill>
                  <a:schemeClr val="accent2"/>
                </a:solidFill>
                <a:latin typeface="Times New Roman" pitchFamily="18" charset="0"/>
                <a:cs typeface="Times New Roman" pitchFamily="18" charset="0"/>
              </a:rPr>
              <a:t>Sensors:</a:t>
            </a:r>
            <a:r>
              <a:rPr lang="en-US" sz="2000" dirty="0">
                <a:latin typeface="Times New Roman" pitchFamily="18" charset="0"/>
                <a:cs typeface="Times New Roman" pitchFamily="18" charset="0"/>
              </a:rPr>
              <a:t> Stench, Breeze, Glitter, Bump, Scream
</a:t>
            </a:r>
            <a:r>
              <a:rPr lang="en-US" sz="2000" dirty="0">
                <a:solidFill>
                  <a:schemeClr val="accent2"/>
                </a:solidFill>
                <a:latin typeface="Times New Roman" pitchFamily="18" charset="0"/>
                <a:cs typeface="Times New Roman" pitchFamily="18" charset="0"/>
              </a:rPr>
              <a:t>Actuators:</a:t>
            </a:r>
            <a:r>
              <a:rPr lang="en-US" sz="2000" dirty="0">
                <a:latin typeface="Times New Roman" pitchFamily="18" charset="0"/>
                <a:cs typeface="Times New Roman" pitchFamily="18" charset="0"/>
              </a:rPr>
              <a:t> Left turn, Right turn, Forward, Grab, Release, Shoot</a:t>
            </a:r>
            <a:endParaRPr lang="en-US" sz="2000" dirty="0"/>
          </a:p>
        </p:txBody>
      </p:sp>
      <p:pic>
        <p:nvPicPr>
          <p:cNvPr id="12292" name="Picture 5" descr="wumpus-world"/>
          <p:cNvPicPr>
            <a:picLocks noChangeAspect="1" noChangeArrowheads="1"/>
          </p:cNvPicPr>
          <p:nvPr/>
        </p:nvPicPr>
        <p:blipFill>
          <a:blip r:embed="rId2" cstate="print"/>
          <a:srcRect/>
          <a:stretch>
            <a:fillRect/>
          </a:stretch>
        </p:blipFill>
        <p:spPr bwMode="auto">
          <a:xfrm>
            <a:off x="7239001" y="2057401"/>
            <a:ext cx="2771775" cy="271462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BF80BB77-E367-4036-B38E-2494D7D45070}"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9</a:t>
            </a:fld>
            <a:endParaRPr lang="en-US"/>
          </a:p>
        </p:txBody>
      </p:sp>
      <p:pic>
        <p:nvPicPr>
          <p:cNvPr id="8" name="Picture 7"/>
          <p:cNvPicPr>
            <a:picLocks noChangeAspect="1"/>
          </p:cNvPicPr>
          <p:nvPr/>
        </p:nvPicPr>
        <p:blipFill>
          <a:blip r:embed="rId3" cstate="print"/>
          <a:stretch>
            <a:fillRect/>
          </a:stretch>
        </p:blipFill>
        <p:spPr>
          <a:xfrm>
            <a:off x="301420" y="286603"/>
            <a:ext cx="1269598" cy="1200102"/>
          </a:xfrm>
          <a:prstGeom prst="rect">
            <a:avLst/>
          </a:prstGeom>
        </p:spPr>
      </p:pic>
    </p:spTree>
    <p:extLst>
      <p:ext uri="{BB962C8B-B14F-4D97-AF65-F5344CB8AC3E}">
        <p14:creationId xmlns:p14="http://schemas.microsoft.com/office/powerpoint/2010/main" val="3587676114"/>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05000" y="228600"/>
            <a:ext cx="8153400" cy="990600"/>
          </a:xfrm>
        </p:spPr>
        <p:txBody>
          <a:bodyPr>
            <a:normAutofit fontScale="90000"/>
          </a:bodyPr>
          <a:lstStyle/>
          <a:p>
            <a:pPr algn="ctr">
              <a:spcAft>
                <a:spcPct val="25000"/>
              </a:spcAft>
            </a:pPr>
            <a:r>
              <a:rPr lang="en-US" sz="4400" b="1" dirty="0">
                <a:solidFill>
                  <a:schemeClr val="tx1"/>
                </a:solidFill>
                <a:latin typeface="Times New Roman" pitchFamily="18" charset="0"/>
                <a:cs typeface="Times New Roman" pitchFamily="18" charset="0"/>
                <a:sym typeface="Symbol" pitchFamily="18" charset="2"/>
              </a:rPr>
              <a:t>Backward </a:t>
            </a:r>
            <a:r>
              <a:rPr lang="en-US" sz="4400" b="1" dirty="0" smtClean="0">
                <a:solidFill>
                  <a:schemeClr val="tx1"/>
                </a:solidFill>
                <a:latin typeface="Times New Roman" pitchFamily="18" charset="0"/>
                <a:cs typeface="Times New Roman" pitchFamily="18" charset="0"/>
                <a:sym typeface="Symbol" pitchFamily="18" charset="2"/>
              </a:rPr>
              <a:t>planning</a:t>
            </a:r>
            <a:r>
              <a:rPr lang="en-US" sz="3600" b="1" dirty="0">
                <a:latin typeface="Times New Roman" pitchFamily="18" charset="0"/>
                <a:cs typeface="Times New Roman" pitchFamily="18" charset="0"/>
                <a:sym typeface="Symbol" pitchFamily="18" charset="2"/>
              </a:rPr>
              <a:t/>
            </a:r>
            <a:br>
              <a:rPr lang="en-US" sz="3600" b="1" dirty="0">
                <a:latin typeface="Times New Roman" pitchFamily="18" charset="0"/>
                <a:cs typeface="Times New Roman" pitchFamily="18" charset="0"/>
                <a:sym typeface="Symbol" pitchFamily="18" charset="2"/>
              </a:rPr>
            </a:br>
            <a:endParaRPr lang="en-US" sz="3600" dirty="0">
              <a:cs typeface="Times New Roman" pitchFamily="18" charset="0"/>
            </a:endParaRPr>
          </a:p>
        </p:txBody>
      </p:sp>
      <p:sp>
        <p:nvSpPr>
          <p:cNvPr id="14339" name="Text Box 3"/>
          <p:cNvSpPr txBox="1">
            <a:spLocks noChangeArrowheads="1"/>
          </p:cNvSpPr>
          <p:nvPr/>
        </p:nvSpPr>
        <p:spPr bwMode="auto">
          <a:xfrm>
            <a:off x="1981201" y="1676400"/>
            <a:ext cx="8348663"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25000"/>
              </a:spcBef>
            </a:pPr>
            <a:r>
              <a:rPr lang="en-US" sz="2400" b="1" dirty="0" smtClean="0">
                <a:latin typeface="Times New Roman" pitchFamily="18" charset="0"/>
                <a:cs typeface="Times New Roman" pitchFamily="18" charset="0"/>
                <a:sym typeface="Symbol" pitchFamily="18" charset="2"/>
              </a:rPr>
              <a:t>Start</a:t>
            </a:r>
            <a:r>
              <a:rPr lang="en-US" sz="2400" dirty="0" smtClean="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with a given </a:t>
            </a:r>
            <a:r>
              <a:rPr lang="en-US" sz="2400" b="1" dirty="0">
                <a:latin typeface="Times New Roman" pitchFamily="18" charset="0"/>
                <a:cs typeface="Times New Roman" pitchFamily="18" charset="0"/>
                <a:sym typeface="Symbol" pitchFamily="18" charset="2"/>
              </a:rPr>
              <a:t>goal state description</a:t>
            </a:r>
            <a:r>
              <a:rPr lang="en-US" sz="2400" dirty="0">
                <a:latin typeface="Times New Roman" pitchFamily="18" charset="0"/>
                <a:cs typeface="Times New Roman" pitchFamily="18" charset="0"/>
                <a:sym typeface="Symbol" pitchFamily="18" charset="2"/>
              </a:rPr>
              <a:t>.</a:t>
            </a:r>
          </a:p>
          <a:p>
            <a:pPr>
              <a:spcBef>
                <a:spcPct val="25000"/>
              </a:spcBef>
            </a:pPr>
            <a:r>
              <a:rPr lang="en-US" sz="2400" b="1" dirty="0">
                <a:latin typeface="Times New Roman" pitchFamily="18" charset="0"/>
                <a:cs typeface="Times New Roman" pitchFamily="18" charset="0"/>
                <a:sym typeface="Symbol" pitchFamily="18" charset="2"/>
              </a:rPr>
              <a:t>Check unsatisfied (pre)conditions</a:t>
            </a:r>
            <a:r>
              <a:rPr lang="en-US" sz="2400" dirty="0">
                <a:latin typeface="Times New Roman" pitchFamily="18" charset="0"/>
                <a:cs typeface="Times New Roman" pitchFamily="18" charset="0"/>
                <a:sym typeface="Symbol" pitchFamily="18" charset="2"/>
              </a:rPr>
              <a:t> of the goal description.</a:t>
            </a:r>
          </a:p>
          <a:p>
            <a:pPr>
              <a:spcBef>
                <a:spcPct val="25000"/>
              </a:spcBef>
            </a:pPr>
            <a:r>
              <a:rPr lang="en-US" sz="2400" b="1" dirty="0">
                <a:latin typeface="Times New Roman" pitchFamily="18" charset="0"/>
                <a:cs typeface="Times New Roman" pitchFamily="18" charset="0"/>
                <a:sym typeface="Symbol" pitchFamily="18" charset="2"/>
              </a:rPr>
              <a:t>Select and apply actions</a:t>
            </a:r>
            <a:r>
              <a:rPr lang="en-US" sz="2400" dirty="0">
                <a:latin typeface="Times New Roman" pitchFamily="18" charset="0"/>
                <a:cs typeface="Times New Roman" pitchFamily="18" charset="0"/>
                <a:sym typeface="Symbol" pitchFamily="18" charset="2"/>
              </a:rPr>
              <a:t> which have those conditions as effects. </a:t>
            </a:r>
          </a:p>
          <a:p>
            <a:pPr>
              <a:spcBef>
                <a:spcPct val="25000"/>
              </a:spcBef>
            </a:pPr>
            <a:r>
              <a:rPr lang="en-US" sz="2400" b="1" dirty="0">
                <a:latin typeface="Times New Roman" pitchFamily="18" charset="0"/>
                <a:cs typeface="Times New Roman" pitchFamily="18" charset="0"/>
                <a:sym typeface="Symbol" pitchFamily="18" charset="2"/>
              </a:rPr>
              <a:t>Proceed</a:t>
            </a:r>
            <a:r>
              <a:rPr lang="en-US" sz="2400" dirty="0">
                <a:latin typeface="Times New Roman" pitchFamily="18" charset="0"/>
                <a:cs typeface="Times New Roman" pitchFamily="18" charset="0"/>
                <a:sym typeface="Symbol" pitchFamily="18" charset="2"/>
              </a:rPr>
              <a:t> in the same way </a:t>
            </a:r>
            <a:r>
              <a:rPr lang="en-US" sz="2400" b="1" dirty="0">
                <a:latin typeface="Times New Roman" pitchFamily="18" charset="0"/>
                <a:cs typeface="Times New Roman" pitchFamily="18" charset="0"/>
                <a:sym typeface="Symbol" pitchFamily="18" charset="2"/>
              </a:rPr>
              <a:t>backwards</a:t>
            </a:r>
            <a:r>
              <a:rPr lang="en-US" sz="2400" dirty="0">
                <a:latin typeface="Times New Roman" pitchFamily="18" charset="0"/>
                <a:cs typeface="Times New Roman" pitchFamily="18" charset="0"/>
                <a:sym typeface="Symbol" pitchFamily="18" charset="2"/>
              </a:rPr>
              <a:t>, trying to fulfill preconditions of each new action by </a:t>
            </a:r>
            <a:r>
              <a:rPr lang="en-US" sz="2400" b="1" dirty="0">
                <a:latin typeface="Times New Roman" pitchFamily="18" charset="0"/>
                <a:cs typeface="Times New Roman" pitchFamily="18" charset="0"/>
                <a:sym typeface="Symbol" pitchFamily="18" charset="2"/>
              </a:rPr>
              <a:t>recursively choosing actions </a:t>
            </a:r>
            <a:r>
              <a:rPr lang="en-US" sz="2400" dirty="0">
                <a:latin typeface="Times New Roman" pitchFamily="18" charset="0"/>
                <a:cs typeface="Times New Roman" pitchFamily="18" charset="0"/>
                <a:sym typeface="Symbol" pitchFamily="18" charset="2"/>
              </a:rPr>
              <a:t>which achieve those preconditions.</a:t>
            </a:r>
          </a:p>
          <a:p>
            <a:pPr>
              <a:spcBef>
                <a:spcPct val="25000"/>
              </a:spcBef>
            </a:pPr>
            <a:r>
              <a:rPr lang="en-US" sz="2400" b="1" dirty="0">
                <a:latin typeface="Times New Roman" pitchFamily="18" charset="0"/>
                <a:cs typeface="Times New Roman" pitchFamily="18" charset="0"/>
                <a:sym typeface="Symbol" pitchFamily="18" charset="2"/>
              </a:rPr>
              <a:t>Stop</a:t>
            </a:r>
            <a:r>
              <a:rPr lang="en-US" sz="2400" dirty="0">
                <a:latin typeface="Times New Roman" pitchFamily="18" charset="0"/>
                <a:cs typeface="Times New Roman" pitchFamily="18" charset="0"/>
                <a:sym typeface="Symbol" pitchFamily="18" charset="2"/>
              </a:rPr>
              <a:t> when the </a:t>
            </a:r>
            <a:r>
              <a:rPr lang="en-US" sz="2400" b="1" dirty="0">
                <a:latin typeface="Times New Roman" pitchFamily="18" charset="0"/>
                <a:cs typeface="Times New Roman" pitchFamily="18" charset="0"/>
                <a:sym typeface="Symbol" pitchFamily="18" charset="2"/>
              </a:rPr>
              <a:t>precondition is part of the </a:t>
            </a:r>
            <a:r>
              <a:rPr lang="en-US" sz="2400" b="1" dirty="0" err="1">
                <a:latin typeface="Times New Roman" pitchFamily="18" charset="0"/>
                <a:cs typeface="Times New Roman" pitchFamily="18" charset="0"/>
                <a:sym typeface="Symbol" pitchFamily="18" charset="2"/>
              </a:rPr>
              <a:t>initital</a:t>
            </a:r>
            <a:r>
              <a:rPr lang="en-US" sz="2400" b="1" dirty="0">
                <a:latin typeface="Times New Roman" pitchFamily="18" charset="0"/>
                <a:cs typeface="Times New Roman" pitchFamily="18" charset="0"/>
                <a:sym typeface="Symbol" pitchFamily="18" charset="2"/>
              </a:rPr>
              <a:t> state</a:t>
            </a:r>
            <a:r>
              <a:rPr lang="en-US" sz="2400" dirty="0">
                <a:latin typeface="Times New Roman" pitchFamily="18" charset="0"/>
                <a:cs typeface="Times New Roman" pitchFamily="18" charset="0"/>
                <a:sym typeface="Symbol" pitchFamily="18" charset="2"/>
              </a:rPr>
              <a:t>, and thus a sequence of actions is found leading from the initial state to the goal state</a:t>
            </a:r>
            <a:r>
              <a:rPr lang="en-US" sz="2800" dirty="0">
                <a:latin typeface="Times New Roman" pitchFamily="18" charset="0"/>
                <a:cs typeface="Times New Roman" pitchFamily="18" charset="0"/>
                <a:sym typeface="Symbol" pitchFamily="18" charset="2"/>
              </a:rPr>
              <a:t>. </a:t>
            </a:r>
          </a:p>
        </p:txBody>
      </p:sp>
      <p:sp>
        <p:nvSpPr>
          <p:cNvPr id="2" name="Date Placeholder 1"/>
          <p:cNvSpPr>
            <a:spLocks noGrp="1"/>
          </p:cNvSpPr>
          <p:nvPr>
            <p:ph type="dt" sz="half" idx="10"/>
          </p:nvPr>
        </p:nvSpPr>
        <p:spPr/>
        <p:txBody>
          <a:bodyPr/>
          <a:lstStyle/>
          <a:p>
            <a:fld id="{A318908C-D701-4D27-B44F-8C1FAD2247D2}"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Artificial Intelligence</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90</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10018573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sz="4400" b="1" dirty="0">
                <a:solidFill>
                  <a:schemeClr val="dk1"/>
                </a:solidFill>
                <a:ea typeface="Calibri"/>
                <a:cs typeface="Calibri"/>
                <a:sym typeface="Calibri"/>
              </a:rPr>
              <a:t>Goal Stack Planning</a:t>
            </a:r>
            <a:endParaRPr sz="4400" b="1" dirty="0">
              <a:solidFill>
                <a:schemeClr val="dk1"/>
              </a:solidFill>
              <a:ea typeface="Calibri"/>
              <a:cs typeface="Calibri"/>
              <a:sym typeface="Calibri"/>
            </a:endParaRPr>
          </a:p>
        </p:txBody>
      </p:sp>
      <p:sp>
        <p:nvSpPr>
          <p:cNvPr id="284" name="Shape 284"/>
          <p:cNvSpPr txBox="1">
            <a:spLocks noGrp="1"/>
          </p:cNvSpPr>
          <p:nvPr>
            <p:ph sz="quarter" idx="1"/>
          </p:nvPr>
        </p:nvSpPr>
        <p:spPr>
          <a:prstGeom prst="rect">
            <a:avLst/>
          </a:prstGeom>
          <a:noFill/>
          <a:ln>
            <a:noFill/>
          </a:ln>
        </p:spPr>
        <p:txBody>
          <a:bodyPr spcFirstLastPara="1" vert="horz" wrap="square" lIns="91425" tIns="45700" rIns="91425" bIns="45700" rtlCol="0" anchor="t" anchorCtr="0">
            <a:noAutofit/>
          </a:bodyPr>
          <a:lstStyle/>
          <a:p>
            <a:pPr marL="457200" indent="-431800">
              <a:lnSpc>
                <a:spcPct val="100000"/>
              </a:lnSpc>
              <a:spcBef>
                <a:spcPts val="640"/>
              </a:spcBef>
              <a:spcAft>
                <a:spcPts val="0"/>
              </a:spcAft>
              <a:buClr>
                <a:schemeClr val="dk1"/>
              </a:buClr>
              <a:buSzPts val="3200"/>
              <a:buFont typeface="Calibri"/>
              <a:buChar char="●"/>
            </a:pPr>
            <a:r>
              <a:rPr lang="en-US" sz="3200" dirty="0">
                <a:solidFill>
                  <a:schemeClr val="dk1"/>
                </a:solidFill>
                <a:latin typeface="Times New Roman" pitchFamily="18" charset="0"/>
                <a:ea typeface="Calibri"/>
                <a:cs typeface="Times New Roman" pitchFamily="18" charset="0"/>
                <a:sym typeface="Calibri"/>
              </a:rPr>
              <a:t> Problem-solving is searching and moving through a state space.</a:t>
            </a:r>
            <a:endParaRPr sz="3200" dirty="0">
              <a:solidFill>
                <a:schemeClr val="dk1"/>
              </a:solidFill>
              <a:latin typeface="Times New Roman" pitchFamily="18" charset="0"/>
              <a:ea typeface="Calibri"/>
              <a:cs typeface="Times New Roman" pitchFamily="18" charset="0"/>
              <a:sym typeface="Calibri"/>
            </a:endParaRPr>
          </a:p>
          <a:p>
            <a:pPr marL="457200" indent="-431800">
              <a:lnSpc>
                <a:spcPct val="100000"/>
              </a:lnSpc>
              <a:spcBef>
                <a:spcPts val="0"/>
              </a:spcBef>
              <a:spcAft>
                <a:spcPts val="0"/>
              </a:spcAft>
              <a:buClr>
                <a:schemeClr val="dk1"/>
              </a:buClr>
              <a:buSzPts val="3200"/>
              <a:buFont typeface="Calibri"/>
              <a:buChar char="●"/>
            </a:pPr>
            <a:r>
              <a:rPr lang="en-US" sz="3200" dirty="0">
                <a:solidFill>
                  <a:schemeClr val="dk1"/>
                </a:solidFill>
                <a:latin typeface="Times New Roman" pitchFamily="18" charset="0"/>
                <a:ea typeface="Calibri"/>
                <a:cs typeface="Times New Roman" pitchFamily="18" charset="0"/>
                <a:sym typeface="Calibri"/>
              </a:rPr>
              <a:t> Planning is searching for successful paths through a state </a:t>
            </a:r>
            <a:r>
              <a:rPr lang="en-US" sz="3200" dirty="0">
                <a:solidFill>
                  <a:schemeClr val="tx1"/>
                </a:solidFill>
                <a:latin typeface="Times New Roman" pitchFamily="18" charset="0"/>
                <a:ea typeface="Calibri"/>
                <a:cs typeface="Times New Roman" pitchFamily="18" charset="0"/>
                <a:sym typeface="Calibri"/>
              </a:rPr>
              <a:t>space</a:t>
            </a:r>
            <a:endParaRPr sz="3200" dirty="0">
              <a:solidFill>
                <a:schemeClr val="tx1"/>
              </a:solidFill>
              <a:latin typeface="Times New Roman" pitchFamily="18" charset="0"/>
              <a:ea typeface="Calibri"/>
              <a:cs typeface="Times New Roman" pitchFamily="18" charset="0"/>
              <a:sym typeface="Calibri"/>
            </a:endParaRPr>
          </a:p>
          <a:p>
            <a:pPr marL="368300" indent="-342900">
              <a:spcBef>
                <a:spcPts val="640"/>
              </a:spcBef>
              <a:spcAft>
                <a:spcPts val="0"/>
              </a:spcAft>
              <a:buSzPts val="3200"/>
              <a:buFont typeface="Wingdings" pitchFamily="2" charset="2"/>
              <a:buChar char="ü"/>
            </a:pPr>
            <a:r>
              <a:rPr lang="en-US" dirty="0">
                <a:solidFill>
                  <a:schemeClr val="tx1"/>
                </a:solidFill>
                <a:latin typeface="Times New Roman" pitchFamily="18" charset="0"/>
                <a:cs typeface="Times New Roman" pitchFamily="18" charset="0"/>
              </a:rPr>
              <a:t>Planning = problem solving in advance.</a:t>
            </a:r>
            <a:endParaRPr dirty="0">
              <a:solidFill>
                <a:schemeClr val="tx1"/>
              </a:solidFill>
              <a:latin typeface="Times New Roman" pitchFamily="18" charset="0"/>
              <a:cs typeface="Times New Roman" pitchFamily="18" charset="0"/>
            </a:endParaRPr>
          </a:p>
          <a:p>
            <a:pPr marL="368300" indent="-342900">
              <a:spcBef>
                <a:spcPts val="640"/>
              </a:spcBef>
              <a:spcAft>
                <a:spcPts val="0"/>
              </a:spcAft>
              <a:buSzPts val="3200"/>
              <a:buFont typeface="Wingdings" pitchFamily="2" charset="2"/>
              <a:buChar char="ü"/>
            </a:pPr>
            <a:r>
              <a:rPr lang="en-US" dirty="0">
                <a:solidFill>
                  <a:schemeClr val="tx1"/>
                </a:solidFill>
                <a:latin typeface="Times New Roman" pitchFamily="18" charset="0"/>
                <a:cs typeface="Times New Roman" pitchFamily="18" charset="0"/>
              </a:rPr>
              <a:t>Planning is important if solutions cannot be undone.</a:t>
            </a:r>
            <a:endParaRPr dirty="0">
              <a:solidFill>
                <a:schemeClr val="tx1"/>
              </a:solidFill>
              <a:latin typeface="Times New Roman" pitchFamily="18" charset="0"/>
              <a:cs typeface="Times New Roman" pitchFamily="18" charset="0"/>
            </a:endParaRPr>
          </a:p>
          <a:p>
            <a:pPr marL="368300" indent="-342900">
              <a:spcBef>
                <a:spcPts val="640"/>
              </a:spcBef>
              <a:spcAft>
                <a:spcPts val="0"/>
              </a:spcAft>
              <a:buSzPts val="3200"/>
              <a:buFont typeface="Wingdings" pitchFamily="2" charset="2"/>
              <a:buChar char="ü"/>
            </a:pPr>
            <a:r>
              <a:rPr lang="en-US" dirty="0">
                <a:solidFill>
                  <a:schemeClr val="tx1"/>
                </a:solidFill>
                <a:latin typeface="Times New Roman" pitchFamily="18" charset="0"/>
                <a:cs typeface="Times New Roman" pitchFamily="18" charset="0"/>
              </a:rPr>
              <a:t> If the universe is not predictable, then a plan can fail dynamic plan revision.</a:t>
            </a:r>
            <a:endParaRPr dirty="0">
              <a:solidFill>
                <a:schemeClr val="tx1"/>
              </a:solidFill>
              <a:latin typeface="Times New Roman" pitchFamily="18" charset="0"/>
              <a:cs typeface="Times New Roman" pitchFamily="18" charset="0"/>
            </a:endParaRPr>
          </a:p>
          <a:p>
            <a:pPr marL="0" indent="0">
              <a:lnSpc>
                <a:spcPct val="100000"/>
              </a:lnSpc>
              <a:spcBef>
                <a:spcPts val="640"/>
              </a:spcBef>
              <a:spcAft>
                <a:spcPts val="0"/>
              </a:spcAft>
              <a:buClr>
                <a:schemeClr val="dk1"/>
              </a:buClr>
              <a:buSzPts val="1100"/>
              <a:buNone/>
            </a:pPr>
            <a:endParaRPr dirty="0"/>
          </a:p>
          <a:p>
            <a:pPr marL="0" indent="0">
              <a:lnSpc>
                <a:spcPct val="100000"/>
              </a:lnSpc>
              <a:spcBef>
                <a:spcPts val="640"/>
              </a:spcBef>
              <a:spcAft>
                <a:spcPts val="0"/>
              </a:spcAft>
              <a:buClr>
                <a:schemeClr val="dk1"/>
              </a:buClr>
              <a:buSzPts val="3200"/>
              <a:buNone/>
            </a:pPr>
            <a:endParaRPr sz="3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12776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6846"/>
            <a:ext cx="10058400" cy="795483"/>
          </a:xfrm>
        </p:spPr>
        <p:txBody>
          <a:bodyPr>
            <a:normAutofit/>
          </a:bodyPr>
          <a:lstStyle/>
          <a:p>
            <a:pPr algn="ctr"/>
            <a:r>
              <a:rPr lang="en-US" sz="4000" b="1" dirty="0">
                <a:solidFill>
                  <a:schemeClr val="tx1"/>
                </a:solidFill>
              </a:rPr>
              <a:t>Goal Stack planning</a:t>
            </a:r>
          </a:p>
        </p:txBody>
      </p:sp>
      <p:sp>
        <p:nvSpPr>
          <p:cNvPr id="3" name="Content Placeholder 2"/>
          <p:cNvSpPr>
            <a:spLocks noGrp="1"/>
          </p:cNvSpPr>
          <p:nvPr>
            <p:ph idx="1"/>
          </p:nvPr>
        </p:nvSpPr>
        <p:spPr>
          <a:xfrm>
            <a:off x="1710064" y="1432655"/>
            <a:ext cx="4416416" cy="4023360"/>
          </a:xfrm>
        </p:spPr>
        <p:txBody>
          <a:bodyPr>
            <a:noAutofit/>
          </a:bodyPr>
          <a:lstStyle/>
          <a:p>
            <a:r>
              <a:rPr lang="en-US" dirty="0" smtClean="0">
                <a:solidFill>
                  <a:schemeClr val="tx1"/>
                </a:solidFill>
                <a:latin typeface="Times New Roman" pitchFamily="18" charset="0"/>
                <a:cs typeface="Times New Roman" pitchFamily="18" charset="0"/>
                <a:sym typeface="Symbol"/>
              </a:rPr>
              <a:t></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a:rPr>
              <a:t></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plan is initially empty</a:t>
            </a:r>
          </a:p>
          <a:p>
            <a:r>
              <a:rPr lang="en-US" i="1" dirty="0">
                <a:solidFill>
                  <a:schemeClr val="tx1"/>
                </a:solidFill>
                <a:latin typeface="Times New Roman" pitchFamily="18" charset="0"/>
                <a:cs typeface="Times New Roman" pitchFamily="18" charset="0"/>
              </a:rPr>
              <a:t>C</a:t>
            </a:r>
            <a:r>
              <a:rPr lang="en-US" dirty="0">
                <a:solidFill>
                  <a:schemeClr val="tx1"/>
                </a:solidFill>
                <a:latin typeface="Times New Roman" pitchFamily="18" charset="0"/>
                <a:cs typeface="Times New Roman" pitchFamily="18" charset="0"/>
              </a:rPr>
              <a:t>:= start state // </a:t>
            </a:r>
            <a:r>
              <a:rPr lang="en-US" i="1" dirty="0" smtClean="0">
                <a:solidFill>
                  <a:schemeClr val="tx1"/>
                </a:solidFill>
                <a:latin typeface="Times New Roman" pitchFamily="18" charset="0"/>
                <a:cs typeface="Times New Roman" pitchFamily="18" charset="0"/>
              </a:rPr>
              <a:t>C </a:t>
            </a:r>
            <a:r>
              <a:rPr lang="en-US" dirty="0" smtClean="0">
                <a:solidFill>
                  <a:schemeClr val="tx1"/>
                </a:solidFill>
                <a:latin typeface="Times New Roman" pitchFamily="18" charset="0"/>
                <a:cs typeface="Times New Roman" pitchFamily="18" charset="0"/>
              </a:rPr>
              <a:t>is </a:t>
            </a:r>
            <a:r>
              <a:rPr lang="en-US" dirty="0">
                <a:solidFill>
                  <a:schemeClr val="tx1"/>
                </a:solidFill>
                <a:latin typeface="Times New Roman" pitchFamily="18" charset="0"/>
                <a:cs typeface="Times New Roman" pitchFamily="18" charset="0"/>
              </a:rPr>
              <a:t>the current state</a:t>
            </a:r>
          </a:p>
          <a:p>
            <a:r>
              <a:rPr lang="en-US" dirty="0">
                <a:solidFill>
                  <a:schemeClr val="tx1"/>
                </a:solidFill>
                <a:latin typeface="Times New Roman" pitchFamily="18" charset="0"/>
                <a:cs typeface="Times New Roman" pitchFamily="18" charset="0"/>
              </a:rPr>
              <a:t>Push the goal state on the stack </a:t>
            </a:r>
          </a:p>
          <a:p>
            <a:r>
              <a:rPr lang="en-US" dirty="0">
                <a:solidFill>
                  <a:schemeClr val="tx1"/>
                </a:solidFill>
                <a:latin typeface="Times New Roman" pitchFamily="18" charset="0"/>
                <a:cs typeface="Times New Roman" pitchFamily="18" charset="0"/>
              </a:rPr>
              <a:t>Push all its </a:t>
            </a:r>
            <a:r>
              <a:rPr lang="en-US" dirty="0" err="1">
                <a:solidFill>
                  <a:schemeClr val="tx1"/>
                </a:solidFill>
                <a:latin typeface="Times New Roman" pitchFamily="18" charset="0"/>
                <a:cs typeface="Times New Roman" pitchFamily="18" charset="0"/>
              </a:rPr>
              <a:t>subgoals</a:t>
            </a:r>
            <a:r>
              <a:rPr lang="en-US" dirty="0">
                <a:solidFill>
                  <a:schemeClr val="tx1"/>
                </a:solidFill>
                <a:latin typeface="Times New Roman" pitchFamily="18" charset="0"/>
                <a:cs typeface="Times New Roman" pitchFamily="18" charset="0"/>
              </a:rPr>
              <a:t> on the stack (in any order)</a:t>
            </a:r>
          </a:p>
          <a:p>
            <a:r>
              <a:rPr lang="en-US" dirty="0">
                <a:solidFill>
                  <a:schemeClr val="tx1"/>
                </a:solidFill>
                <a:latin typeface="Times New Roman" pitchFamily="18" charset="0"/>
                <a:cs typeface="Times New Roman" pitchFamily="18" charset="0"/>
              </a:rPr>
              <a:t>Repeat until the stack is empty: </a:t>
            </a:r>
          </a:p>
          <a:p>
            <a:r>
              <a:rPr lang="en-US" i="1" dirty="0">
                <a:solidFill>
                  <a:schemeClr val="tx1"/>
                </a:solidFill>
                <a:latin typeface="Times New Roman" pitchFamily="18" charset="0"/>
                <a:cs typeface="Times New Roman" pitchFamily="18" charset="0"/>
              </a:rPr>
              <a:t>X:= Pop the top of the stack</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IF </a:t>
            </a:r>
            <a:r>
              <a:rPr lang="en-US" dirty="0" smtClean="0">
                <a:solidFill>
                  <a:schemeClr val="tx1"/>
                </a:solidFill>
                <a:latin typeface="Times New Roman" pitchFamily="18" charset="0"/>
                <a:cs typeface="Times New Roman" pitchFamily="18" charset="0"/>
              </a:rPr>
              <a:t>X is </a:t>
            </a:r>
            <a:r>
              <a:rPr lang="en-US" dirty="0">
                <a:solidFill>
                  <a:schemeClr val="tx1"/>
                </a:solidFill>
                <a:latin typeface="Times New Roman" pitchFamily="18" charset="0"/>
                <a:cs typeface="Times New Roman" pitchFamily="18" charset="0"/>
              </a:rPr>
              <a:t>a compound goal THEN</a:t>
            </a:r>
          </a:p>
          <a:p>
            <a:r>
              <a:rPr lang="en-US" dirty="0">
                <a:solidFill>
                  <a:schemeClr val="tx1"/>
                </a:solidFill>
                <a:latin typeface="Times New Roman" pitchFamily="18" charset="0"/>
                <a:cs typeface="Times New Roman" pitchFamily="18" charset="0"/>
              </a:rPr>
              <a:t>push its </a:t>
            </a:r>
            <a:r>
              <a:rPr lang="en-US" dirty="0" err="1">
                <a:solidFill>
                  <a:schemeClr val="tx1"/>
                </a:solidFill>
                <a:latin typeface="Times New Roman" pitchFamily="18" charset="0"/>
                <a:cs typeface="Times New Roman" pitchFamily="18" charset="0"/>
              </a:rPr>
              <a:t>subgoals</a:t>
            </a:r>
            <a:r>
              <a:rPr lang="en-US" dirty="0">
                <a:solidFill>
                  <a:schemeClr val="tx1"/>
                </a:solidFill>
                <a:latin typeface="Times New Roman" pitchFamily="18" charset="0"/>
                <a:cs typeface="Times New Roman" pitchFamily="18" charset="0"/>
              </a:rPr>
              <a:t> which are unsatisfied in </a:t>
            </a:r>
            <a:r>
              <a:rPr lang="en-US" i="1" dirty="0" smtClean="0">
                <a:solidFill>
                  <a:schemeClr val="tx1"/>
                </a:solidFill>
                <a:latin typeface="Times New Roman" pitchFamily="18" charset="0"/>
                <a:cs typeface="Times New Roman" pitchFamily="18" charset="0"/>
              </a:rPr>
              <a:t>C </a:t>
            </a:r>
            <a:r>
              <a:rPr lang="en-US" dirty="0" smtClean="0">
                <a:solidFill>
                  <a:schemeClr val="tx1"/>
                </a:solidFill>
                <a:latin typeface="Times New Roman" pitchFamily="18" charset="0"/>
                <a:cs typeface="Times New Roman" pitchFamily="18" charset="0"/>
              </a:rPr>
              <a:t>on </a:t>
            </a:r>
            <a:r>
              <a:rPr lang="en-US" dirty="0">
                <a:solidFill>
                  <a:schemeClr val="tx1"/>
                </a:solidFill>
                <a:latin typeface="Times New Roman" pitchFamily="18" charset="0"/>
                <a:cs typeface="Times New Roman" pitchFamily="18" charset="0"/>
              </a:rPr>
              <a:t>the stack</a:t>
            </a:r>
          </a:p>
          <a:p>
            <a:r>
              <a:rPr lang="en-US" dirty="0">
                <a:solidFill>
                  <a:schemeClr val="tx1"/>
                </a:solidFill>
                <a:latin typeface="Times New Roman" pitchFamily="18" charset="0"/>
                <a:cs typeface="Times New Roman" pitchFamily="18" charset="0"/>
              </a:rPr>
              <a:t>ELSE IF </a:t>
            </a:r>
            <a:r>
              <a:rPr lang="en-US" i="1" dirty="0" smtClean="0">
                <a:solidFill>
                  <a:schemeClr val="tx1"/>
                </a:solidFill>
                <a:latin typeface="Times New Roman" pitchFamily="18" charset="0"/>
                <a:cs typeface="Times New Roman" pitchFamily="18" charset="0"/>
              </a:rPr>
              <a:t>X </a:t>
            </a:r>
            <a:r>
              <a:rPr lang="en-US" dirty="0" smtClean="0">
                <a:solidFill>
                  <a:schemeClr val="tx1"/>
                </a:solidFill>
                <a:latin typeface="Times New Roman" pitchFamily="18" charset="0"/>
                <a:cs typeface="Times New Roman" pitchFamily="18" charset="0"/>
              </a:rPr>
              <a:t>a </a:t>
            </a:r>
            <a:r>
              <a:rPr lang="en-US" dirty="0">
                <a:solidFill>
                  <a:schemeClr val="tx1"/>
                </a:solidFill>
                <a:latin typeface="Times New Roman" pitchFamily="18" charset="0"/>
                <a:cs typeface="Times New Roman" pitchFamily="18" charset="0"/>
              </a:rPr>
              <a:t>single goal FALSE in </a:t>
            </a:r>
            <a:r>
              <a:rPr lang="en-US" i="1" dirty="0" smtClean="0">
                <a:solidFill>
                  <a:schemeClr val="tx1"/>
                </a:solidFill>
                <a:latin typeface="Times New Roman" pitchFamily="18" charset="0"/>
                <a:cs typeface="Times New Roman" pitchFamily="18" charset="0"/>
              </a:rPr>
              <a:t>C </a:t>
            </a:r>
            <a:r>
              <a:rPr lang="en-US" dirty="0" smtClean="0">
                <a:solidFill>
                  <a:schemeClr val="tx1"/>
                </a:solidFill>
                <a:latin typeface="Times New Roman" pitchFamily="18" charset="0"/>
                <a:cs typeface="Times New Roman" pitchFamily="18" charset="0"/>
              </a:rPr>
              <a:t>THEN</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2172ABE-777F-45F3-ADDB-D4EB6070C33F}"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92</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
        <p:nvSpPr>
          <p:cNvPr id="8" name="Content Placeholder 2"/>
          <p:cNvSpPr txBox="1">
            <a:spLocks/>
          </p:cNvSpPr>
          <p:nvPr/>
        </p:nvSpPr>
        <p:spPr>
          <a:xfrm>
            <a:off x="6739264" y="1801595"/>
            <a:ext cx="4416416"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latin typeface="Times New Roman" pitchFamily="18" charset="0"/>
                <a:cs typeface="Times New Roman" pitchFamily="18" charset="0"/>
              </a:rPr>
              <a:t>push an action </a:t>
            </a:r>
            <a:r>
              <a:rPr lang="en-US" i="1" dirty="0" smtClean="0">
                <a:solidFill>
                  <a:schemeClr val="tx1"/>
                </a:solidFill>
                <a:latin typeface="Times New Roman" pitchFamily="18" charset="0"/>
                <a:cs typeface="Times New Roman" pitchFamily="18" charset="0"/>
              </a:rPr>
              <a:t>Q </a:t>
            </a:r>
            <a:r>
              <a:rPr lang="en-US" dirty="0" smtClean="0">
                <a:solidFill>
                  <a:schemeClr val="tx1"/>
                </a:solidFill>
                <a:latin typeface="Times New Roman" pitchFamily="18" charset="0"/>
                <a:cs typeface="Times New Roman" pitchFamily="18" charset="0"/>
              </a:rPr>
              <a:t>that satisfies </a:t>
            </a:r>
            <a:r>
              <a:rPr lang="en-US" i="1" dirty="0" smtClean="0">
                <a:solidFill>
                  <a:schemeClr val="tx1"/>
                </a:solidFill>
                <a:latin typeface="Times New Roman" pitchFamily="18" charset="0"/>
                <a:cs typeface="Times New Roman" pitchFamily="18" charset="0"/>
              </a:rPr>
              <a:t>X</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push all preconditions of Q</a:t>
            </a:r>
          </a:p>
          <a:p>
            <a:r>
              <a:rPr lang="en-US" dirty="0" smtClean="0">
                <a:solidFill>
                  <a:schemeClr val="tx1"/>
                </a:solidFill>
                <a:latin typeface="Times New Roman" pitchFamily="18" charset="0"/>
                <a:cs typeface="Times New Roman" pitchFamily="18" charset="0"/>
              </a:rPr>
              <a:t>ELSE IF </a:t>
            </a:r>
            <a:r>
              <a:rPr lang="en-US" i="1" dirty="0" smtClean="0">
                <a:solidFill>
                  <a:schemeClr val="tx1"/>
                </a:solidFill>
                <a:latin typeface="Times New Roman" pitchFamily="18" charset="0"/>
                <a:cs typeface="Times New Roman" pitchFamily="18" charset="0"/>
              </a:rPr>
              <a:t>X </a:t>
            </a:r>
            <a:r>
              <a:rPr lang="en-US" dirty="0" smtClean="0">
                <a:solidFill>
                  <a:schemeClr val="tx1"/>
                </a:solidFill>
                <a:latin typeface="Times New Roman" pitchFamily="18" charset="0"/>
                <a:cs typeface="Times New Roman" pitchFamily="18" charset="0"/>
              </a:rPr>
              <a:t>is an action THEN</a:t>
            </a:r>
          </a:p>
          <a:p>
            <a:r>
              <a:rPr lang="en-US" dirty="0" smtClean="0">
                <a:solidFill>
                  <a:schemeClr val="tx1"/>
                </a:solidFill>
                <a:latin typeface="Times New Roman" pitchFamily="18" charset="0"/>
                <a:cs typeface="Times New Roman" pitchFamily="18" charset="0"/>
              </a:rPr>
              <a:t>execute </a:t>
            </a:r>
            <a:r>
              <a:rPr lang="en-US" i="1" dirty="0" smtClean="0">
                <a:solidFill>
                  <a:schemeClr val="tx1"/>
                </a:solidFill>
                <a:latin typeface="Times New Roman" pitchFamily="18" charset="0"/>
                <a:cs typeface="Times New Roman" pitchFamily="18" charset="0"/>
              </a:rPr>
              <a:t>X </a:t>
            </a:r>
            <a:r>
              <a:rPr lang="en-US" dirty="0" smtClean="0">
                <a:solidFill>
                  <a:schemeClr val="tx1"/>
                </a:solidFill>
                <a:latin typeface="Times New Roman" pitchFamily="18" charset="0"/>
                <a:cs typeface="Times New Roman" pitchFamily="18" charset="0"/>
              </a:rPr>
              <a:t>in current state </a:t>
            </a:r>
            <a:r>
              <a:rPr lang="en-US" i="1" dirty="0" smtClean="0">
                <a:solidFill>
                  <a:schemeClr val="tx1"/>
                </a:solidFill>
                <a:latin typeface="Times New Roman" pitchFamily="18" charset="0"/>
                <a:cs typeface="Times New Roman" pitchFamily="18" charset="0"/>
              </a:rPr>
              <a:t>C</a:t>
            </a:r>
            <a:r>
              <a:rPr lang="en-US" dirty="0" smtClean="0">
                <a:solidFill>
                  <a:schemeClr val="tx1"/>
                </a:solidFill>
                <a:latin typeface="Times New Roman" pitchFamily="18" charset="0"/>
                <a:cs typeface="Times New Roman" pitchFamily="18" charset="0"/>
              </a:rPr>
              <a:t>, change the new current state </a:t>
            </a:r>
            <a:r>
              <a:rPr lang="en-US" i="1" dirty="0" smtClean="0">
                <a:solidFill>
                  <a:schemeClr val="tx1"/>
                </a:solidFill>
                <a:latin typeface="Times New Roman" pitchFamily="18" charset="0"/>
                <a:cs typeface="Times New Roman" pitchFamily="18" charset="0"/>
              </a:rPr>
              <a:t>C</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using the action’s effects, add </a:t>
            </a:r>
            <a:r>
              <a:rPr lang="en-US" i="1" dirty="0" smtClean="0">
                <a:solidFill>
                  <a:schemeClr val="tx1"/>
                </a:solidFill>
                <a:latin typeface="Times New Roman" pitchFamily="18" charset="0"/>
                <a:cs typeface="Times New Roman" pitchFamily="18" charset="0"/>
              </a:rPr>
              <a:t>X </a:t>
            </a:r>
            <a:r>
              <a:rPr lang="en-US" dirty="0" smtClean="0">
                <a:solidFill>
                  <a:schemeClr val="tx1"/>
                </a:solidFill>
                <a:latin typeface="Times New Roman" pitchFamily="18" charset="0"/>
                <a:cs typeface="Times New Roman" pitchFamily="18" charset="0"/>
              </a:rPr>
              <a:t>to plan </a:t>
            </a:r>
          </a:p>
          <a:p>
            <a:r>
              <a:rPr lang="en-US" dirty="0" smtClean="0">
                <a:solidFill>
                  <a:schemeClr val="tx1"/>
                </a:solidFill>
                <a:latin typeface="Times New Roman" pitchFamily="18" charset="0"/>
                <a:cs typeface="Times New Roman" pitchFamily="18" charset="0"/>
              </a:rPr>
              <a:t>ELSE IF </a:t>
            </a:r>
            <a:r>
              <a:rPr lang="en-US" i="1" dirty="0" smtClean="0">
                <a:solidFill>
                  <a:schemeClr val="tx1"/>
                </a:solidFill>
                <a:latin typeface="Times New Roman" pitchFamily="18" charset="0"/>
                <a:cs typeface="Times New Roman" pitchFamily="18" charset="0"/>
              </a:rPr>
              <a:t>X </a:t>
            </a:r>
            <a:r>
              <a:rPr lang="en-US" dirty="0" smtClean="0">
                <a:solidFill>
                  <a:schemeClr val="tx1"/>
                </a:solidFill>
                <a:latin typeface="Times New Roman" pitchFamily="18" charset="0"/>
                <a:cs typeface="Times New Roman" pitchFamily="18" charset="0"/>
              </a:rPr>
              <a:t>is a goal which is TRUE in current state </a:t>
            </a:r>
            <a:r>
              <a:rPr lang="en-US" i="1" dirty="0" smtClean="0">
                <a:solidFill>
                  <a:schemeClr val="tx1"/>
                </a:solidFill>
                <a:latin typeface="Times New Roman" pitchFamily="18" charset="0"/>
                <a:cs typeface="Times New Roman" pitchFamily="18" charset="0"/>
              </a:rPr>
              <a:t>C </a:t>
            </a:r>
            <a:r>
              <a:rPr lang="en-US" dirty="0" smtClean="0">
                <a:solidFill>
                  <a:schemeClr val="tx1"/>
                </a:solidFill>
                <a:latin typeface="Times New Roman" pitchFamily="18" charset="0"/>
                <a:cs typeface="Times New Roman" pitchFamily="18" charset="0"/>
              </a:rPr>
              <a:t>THEN NOTHING</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53423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tx1"/>
                </a:solidFill>
              </a:rPr>
              <a:t>Goal Stack Planning algorithm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400" dirty="0" smtClean="0">
                <a:solidFill>
                  <a:schemeClr val="tx1"/>
                </a:solidFill>
              </a:rPr>
              <a:t>Push goal in the stack </a:t>
            </a:r>
          </a:p>
          <a:p>
            <a:pPr>
              <a:buFont typeface="Wingdings" pitchFamily="2" charset="2"/>
              <a:buChar char="Ø"/>
            </a:pPr>
            <a:r>
              <a:rPr lang="en-US" sz="2400" dirty="0">
                <a:solidFill>
                  <a:schemeClr val="tx1"/>
                </a:solidFill>
              </a:rPr>
              <a:t> </a:t>
            </a:r>
            <a:r>
              <a:rPr lang="en-US" sz="2400" dirty="0" smtClean="0">
                <a:solidFill>
                  <a:schemeClr val="tx1"/>
                </a:solidFill>
              </a:rPr>
              <a:t>  if top is compound goal, push to stack</a:t>
            </a:r>
          </a:p>
          <a:p>
            <a:pPr>
              <a:buFont typeface="Wingdings" pitchFamily="2" charset="2"/>
              <a:buChar char="Ø"/>
            </a:pPr>
            <a:r>
              <a:rPr lang="en-US" sz="2400" dirty="0" smtClean="0">
                <a:solidFill>
                  <a:schemeClr val="tx1"/>
                </a:solidFill>
              </a:rPr>
              <a:t>If top is single unsatisfied goal replace it by an action</a:t>
            </a:r>
          </a:p>
          <a:p>
            <a:pPr>
              <a:buFont typeface="Wingdings" pitchFamily="2" charset="2"/>
              <a:buChar char="Ø"/>
            </a:pPr>
            <a:r>
              <a:rPr lang="en-US" sz="2400" dirty="0" smtClean="0">
                <a:solidFill>
                  <a:schemeClr val="tx1"/>
                </a:solidFill>
              </a:rPr>
              <a:t>Push action precondition</a:t>
            </a:r>
          </a:p>
          <a:p>
            <a:pPr>
              <a:buFont typeface="Wingdings" pitchFamily="2" charset="2"/>
              <a:buChar char="Ø"/>
            </a:pPr>
            <a:r>
              <a:rPr lang="en-US" sz="2400" dirty="0" smtClean="0">
                <a:solidFill>
                  <a:schemeClr val="tx1"/>
                </a:solidFill>
              </a:rPr>
              <a:t>If top is action then pop</a:t>
            </a:r>
          </a:p>
          <a:p>
            <a:pPr>
              <a:buFont typeface="Wingdings" pitchFamily="2" charset="2"/>
              <a:buChar char="Ø"/>
            </a:pPr>
            <a:r>
              <a:rPr lang="en-US" sz="2400" dirty="0" smtClean="0">
                <a:solidFill>
                  <a:schemeClr val="tx1"/>
                </a:solidFill>
              </a:rPr>
              <a:t>If top is satisfied goal then complete</a:t>
            </a:r>
            <a:endParaRPr lang="en-US" sz="2400" dirty="0">
              <a:solidFill>
                <a:schemeClr val="tx1"/>
              </a:solidFill>
            </a:endParaRPr>
          </a:p>
        </p:txBody>
      </p:sp>
      <p:sp>
        <p:nvSpPr>
          <p:cNvPr id="4" name="Date Placeholder 3"/>
          <p:cNvSpPr>
            <a:spLocks noGrp="1"/>
          </p:cNvSpPr>
          <p:nvPr>
            <p:ph type="dt" sz="half" idx="10"/>
          </p:nvPr>
        </p:nvSpPr>
        <p:spPr/>
        <p:txBody>
          <a:bodyPr/>
          <a:lstStyle/>
          <a:p>
            <a:fld id="{CBD3E35A-63A2-42B6-813F-9A98D025CF09}"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93</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688045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Rules</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dirty="0" smtClean="0">
                <a:solidFill>
                  <a:schemeClr val="tx1"/>
                </a:solidFill>
              </a:rPr>
              <a:t>R1  : pickup(x)</a:t>
            </a:r>
          </a:p>
          <a:p>
            <a:pPr marL="0" indent="0">
              <a:buNone/>
            </a:pPr>
            <a:r>
              <a:rPr lang="en-US" dirty="0" smtClean="0">
                <a:solidFill>
                  <a:schemeClr val="tx1"/>
                </a:solidFill>
              </a:rPr>
              <a:t>            </a:t>
            </a:r>
            <a:r>
              <a:rPr lang="en-US" dirty="0" err="1" smtClean="0">
                <a:solidFill>
                  <a:schemeClr val="tx1"/>
                </a:solidFill>
              </a:rPr>
              <a:t>armempty</a:t>
            </a:r>
            <a:r>
              <a:rPr lang="en-US" dirty="0" smtClean="0">
                <a:solidFill>
                  <a:schemeClr val="tx1"/>
                </a:solidFill>
              </a:rPr>
              <a:t>, </a:t>
            </a:r>
            <a:r>
              <a:rPr lang="en-US" dirty="0" err="1" smtClean="0">
                <a:solidFill>
                  <a:schemeClr val="tx1"/>
                </a:solidFill>
              </a:rPr>
              <a:t>OnTable</a:t>
            </a:r>
            <a:r>
              <a:rPr lang="en-US" dirty="0" smtClean="0">
                <a:solidFill>
                  <a:schemeClr val="tx1"/>
                </a:solidFill>
              </a:rPr>
              <a:t>(x), clear(x)</a:t>
            </a:r>
          </a:p>
          <a:p>
            <a:r>
              <a:rPr lang="en-US" dirty="0" smtClean="0">
                <a:solidFill>
                  <a:schemeClr val="tx1"/>
                </a:solidFill>
              </a:rPr>
              <a:t>R2: putdown(x)</a:t>
            </a:r>
          </a:p>
          <a:p>
            <a:pPr marL="0" indent="0">
              <a:buNone/>
            </a:pPr>
            <a:r>
              <a:rPr lang="en-US" dirty="0">
                <a:solidFill>
                  <a:schemeClr val="tx1"/>
                </a:solidFill>
              </a:rPr>
              <a:t> </a:t>
            </a:r>
            <a:r>
              <a:rPr lang="en-US" dirty="0" smtClean="0">
                <a:solidFill>
                  <a:schemeClr val="tx1"/>
                </a:solidFill>
              </a:rPr>
              <a:t>          holding(x)</a:t>
            </a:r>
          </a:p>
          <a:p>
            <a:r>
              <a:rPr lang="en-US" dirty="0" smtClean="0">
                <a:solidFill>
                  <a:schemeClr val="tx1"/>
                </a:solidFill>
              </a:rPr>
              <a:t>R3:stack(</a:t>
            </a:r>
            <a:r>
              <a:rPr lang="en-US" dirty="0" err="1" smtClean="0">
                <a:solidFill>
                  <a:schemeClr val="tx1"/>
                </a:solidFill>
              </a:rPr>
              <a:t>x,y</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holding(x)</a:t>
            </a:r>
          </a:p>
          <a:p>
            <a:pPr marL="0" indent="0">
              <a:buNone/>
            </a:pPr>
            <a:r>
              <a:rPr lang="en-US" dirty="0">
                <a:solidFill>
                  <a:schemeClr val="tx1"/>
                </a:solidFill>
              </a:rPr>
              <a:t> </a:t>
            </a:r>
            <a:r>
              <a:rPr lang="en-US" dirty="0" smtClean="0">
                <a:solidFill>
                  <a:schemeClr val="tx1"/>
                </a:solidFill>
              </a:rPr>
              <a:t>         clear(y)</a:t>
            </a:r>
          </a:p>
          <a:p>
            <a:r>
              <a:rPr lang="en-US" dirty="0" smtClean="0">
                <a:solidFill>
                  <a:schemeClr val="tx1"/>
                </a:solidFill>
              </a:rPr>
              <a:t>R4: </a:t>
            </a:r>
            <a:r>
              <a:rPr lang="en-US" dirty="0" err="1" smtClean="0">
                <a:solidFill>
                  <a:schemeClr val="tx1"/>
                </a:solidFill>
              </a:rPr>
              <a:t>unstack</a:t>
            </a:r>
            <a:r>
              <a:rPr lang="en-US" dirty="0" smtClean="0">
                <a:solidFill>
                  <a:schemeClr val="tx1"/>
                </a:solidFill>
              </a:rPr>
              <a:t>(</a:t>
            </a:r>
            <a:r>
              <a:rPr lang="en-US" dirty="0" err="1" smtClean="0">
                <a:solidFill>
                  <a:schemeClr val="tx1"/>
                </a:solidFill>
              </a:rPr>
              <a:t>x,y</a:t>
            </a:r>
            <a:r>
              <a:rPr lang="en-US" dirty="0" smtClean="0">
                <a:solidFill>
                  <a:schemeClr val="tx1"/>
                </a:solidFill>
              </a:rPr>
              <a:t>)</a:t>
            </a:r>
          </a:p>
          <a:p>
            <a:pPr marL="0" indent="0">
              <a:buNone/>
            </a:pPr>
            <a:r>
              <a:rPr lang="en-US" dirty="0" smtClean="0">
                <a:solidFill>
                  <a:schemeClr val="tx1"/>
                </a:solidFill>
              </a:rPr>
              <a:t>           </a:t>
            </a:r>
            <a:r>
              <a:rPr lang="en-US" dirty="0" err="1" smtClean="0">
                <a:solidFill>
                  <a:schemeClr val="tx1"/>
                </a:solidFill>
              </a:rPr>
              <a:t>armempty</a:t>
            </a:r>
            <a:r>
              <a:rPr lang="en-US" dirty="0" smtClean="0">
                <a:solidFill>
                  <a:schemeClr val="tx1"/>
                </a:solidFill>
              </a:rPr>
              <a:t>, on(</a:t>
            </a:r>
            <a:r>
              <a:rPr lang="en-US" dirty="0" err="1" smtClean="0">
                <a:solidFill>
                  <a:schemeClr val="tx1"/>
                </a:solidFill>
              </a:rPr>
              <a:t>x,y</a:t>
            </a:r>
            <a:r>
              <a:rPr lang="en-US" dirty="0" smtClean="0">
                <a:solidFill>
                  <a:schemeClr val="tx1"/>
                </a:solidFill>
              </a:rPr>
              <a:t>), clear(x)</a:t>
            </a:r>
            <a:endParaRPr lang="en-US" dirty="0">
              <a:solidFill>
                <a:schemeClr val="tx1"/>
              </a:solidFill>
            </a:endParaRPr>
          </a:p>
        </p:txBody>
      </p:sp>
      <p:sp>
        <p:nvSpPr>
          <p:cNvPr id="4" name="Date Placeholder 3"/>
          <p:cNvSpPr>
            <a:spLocks noGrp="1"/>
          </p:cNvSpPr>
          <p:nvPr>
            <p:ph type="dt" sz="half" idx="10"/>
          </p:nvPr>
        </p:nvSpPr>
        <p:spPr/>
        <p:txBody>
          <a:bodyPr/>
          <a:lstStyle/>
          <a:p>
            <a:fld id="{BEB20621-F1CA-4227-B572-154808ED9B6D}"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94</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5479950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b="1" dirty="0" smtClean="0">
                <a:solidFill>
                  <a:schemeClr val="tx1"/>
                </a:solidFill>
              </a:rPr>
              <a:t>Continued...</a:t>
            </a:r>
            <a:endParaRPr lang="en-US" sz="4400" b="1" dirty="0">
              <a:solidFill>
                <a:schemeClr val="tx1"/>
              </a:solidFill>
            </a:endParaRPr>
          </a:p>
        </p:txBody>
      </p:sp>
      <p:sp>
        <p:nvSpPr>
          <p:cNvPr id="291" name="Shape 291"/>
          <p:cNvSpPr txBox="1">
            <a:spLocks noGrp="1"/>
          </p:cNvSpPr>
          <p:nvPr>
            <p:ph sz="quarter" idx="1"/>
          </p:nvPr>
        </p:nvSpPr>
        <p:spPr>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640"/>
              </a:spcBef>
              <a:spcAft>
                <a:spcPts val="0"/>
              </a:spcAft>
              <a:buClr>
                <a:schemeClr val="dk1"/>
              </a:buClr>
              <a:buSzPts val="3200"/>
              <a:buNone/>
            </a:pPr>
            <a:endParaRPr sz="3200" dirty="0">
              <a:solidFill>
                <a:schemeClr val="dk1"/>
              </a:solidFill>
              <a:latin typeface="Calibri"/>
              <a:ea typeface="Calibri"/>
              <a:cs typeface="Calibri"/>
              <a:sym typeface="Calibri"/>
            </a:endParaRPr>
          </a:p>
          <a:p>
            <a:pPr marL="0" indent="0">
              <a:lnSpc>
                <a:spcPct val="100000"/>
              </a:lnSpc>
              <a:spcBef>
                <a:spcPts val="640"/>
              </a:spcBef>
              <a:spcAft>
                <a:spcPts val="0"/>
              </a:spcAft>
              <a:buClr>
                <a:schemeClr val="dk1"/>
              </a:buClr>
              <a:buSzPts val="3200"/>
              <a:buNone/>
            </a:pPr>
            <a:endParaRPr sz="3200" dirty="0">
              <a:solidFill>
                <a:schemeClr val="dk1"/>
              </a:solidFill>
              <a:latin typeface="Calibri"/>
              <a:ea typeface="Calibri"/>
              <a:cs typeface="Calibri"/>
              <a:sym typeface="Calibri"/>
            </a:endParaRPr>
          </a:p>
          <a:p>
            <a:pPr marL="0" indent="0">
              <a:lnSpc>
                <a:spcPct val="100000"/>
              </a:lnSpc>
              <a:spcBef>
                <a:spcPts val="640"/>
              </a:spcBef>
              <a:spcAft>
                <a:spcPts val="0"/>
              </a:spcAft>
              <a:buClr>
                <a:schemeClr val="dk1"/>
              </a:buClr>
              <a:buSzPts val="3200"/>
              <a:buNone/>
            </a:pPr>
            <a:endParaRPr sz="3200" dirty="0">
              <a:solidFill>
                <a:schemeClr val="tx1"/>
              </a:solidFill>
              <a:latin typeface="+mj-lt"/>
              <a:ea typeface="Calibri"/>
              <a:cs typeface="Calibri"/>
              <a:sym typeface="Calibri"/>
            </a:endParaRPr>
          </a:p>
          <a:p>
            <a:pPr marL="0" indent="0">
              <a:lnSpc>
                <a:spcPct val="100000"/>
              </a:lnSpc>
              <a:spcBef>
                <a:spcPts val="640"/>
              </a:spcBef>
              <a:spcAft>
                <a:spcPts val="0"/>
              </a:spcAft>
              <a:buClr>
                <a:schemeClr val="dk1"/>
              </a:buClr>
              <a:buSzPts val="3200"/>
              <a:buNone/>
            </a:pPr>
            <a:endParaRPr sz="3200" dirty="0">
              <a:solidFill>
                <a:schemeClr val="tx1"/>
              </a:solidFill>
              <a:latin typeface="+mj-lt"/>
              <a:ea typeface="Calibri"/>
              <a:cs typeface="Calibri"/>
              <a:sym typeface="Calibri"/>
            </a:endParaRPr>
          </a:p>
          <a:p>
            <a:pPr marL="0" indent="0">
              <a:lnSpc>
                <a:spcPct val="100000"/>
              </a:lnSpc>
              <a:spcBef>
                <a:spcPts val="640"/>
              </a:spcBef>
              <a:spcAft>
                <a:spcPts val="0"/>
              </a:spcAft>
              <a:buClr>
                <a:schemeClr val="dk1"/>
              </a:buClr>
              <a:buSzPts val="3200"/>
              <a:buNone/>
            </a:pPr>
            <a:endParaRPr sz="3200" dirty="0">
              <a:solidFill>
                <a:schemeClr val="tx1"/>
              </a:solidFill>
              <a:latin typeface="+mj-lt"/>
              <a:ea typeface="Calibri"/>
              <a:cs typeface="Calibri"/>
              <a:sym typeface="Calibri"/>
            </a:endParaRPr>
          </a:p>
          <a:p>
            <a:pPr marL="0" indent="0">
              <a:lnSpc>
                <a:spcPct val="100000"/>
              </a:lnSpc>
              <a:spcBef>
                <a:spcPts val="640"/>
              </a:spcBef>
              <a:spcAft>
                <a:spcPts val="0"/>
              </a:spcAft>
              <a:buClr>
                <a:schemeClr val="dk1"/>
              </a:buClr>
              <a:buSzPts val="1100"/>
              <a:buNone/>
            </a:pPr>
            <a:r>
              <a:rPr lang="en-US" sz="3200" dirty="0">
                <a:solidFill>
                  <a:schemeClr val="tx1"/>
                </a:solidFill>
                <a:latin typeface="+mj-lt"/>
                <a:ea typeface="Calibri"/>
                <a:cs typeface="Calibri"/>
                <a:sym typeface="Calibri"/>
              </a:rPr>
              <a:t>Planning = generating a sequence of actions to</a:t>
            </a:r>
            <a:endParaRPr sz="3200" dirty="0">
              <a:solidFill>
                <a:schemeClr val="tx1"/>
              </a:solidFill>
              <a:latin typeface="+mj-lt"/>
              <a:ea typeface="Calibri"/>
              <a:cs typeface="Calibri"/>
              <a:sym typeface="Calibri"/>
            </a:endParaRPr>
          </a:p>
          <a:p>
            <a:pPr marL="0" indent="0">
              <a:lnSpc>
                <a:spcPct val="100000"/>
              </a:lnSpc>
              <a:spcBef>
                <a:spcPts val="640"/>
              </a:spcBef>
              <a:spcAft>
                <a:spcPts val="0"/>
              </a:spcAft>
              <a:buClr>
                <a:schemeClr val="dk1"/>
              </a:buClr>
              <a:buSzPts val="1100"/>
              <a:buNone/>
            </a:pPr>
            <a:r>
              <a:rPr lang="en-US" sz="3200" dirty="0">
                <a:solidFill>
                  <a:schemeClr val="tx1"/>
                </a:solidFill>
                <a:latin typeface="+mj-lt"/>
                <a:ea typeface="Calibri"/>
                <a:cs typeface="Calibri"/>
                <a:sym typeface="Calibri"/>
              </a:rPr>
              <a:t>achieve the goal from the start</a:t>
            </a:r>
            <a:endParaRPr sz="3200" dirty="0">
              <a:solidFill>
                <a:schemeClr val="tx1"/>
              </a:solidFill>
              <a:latin typeface="+mj-lt"/>
              <a:ea typeface="Calibri"/>
              <a:cs typeface="Calibri"/>
              <a:sym typeface="Calibri"/>
            </a:endParaRPr>
          </a:p>
          <a:p>
            <a:pPr marL="0" indent="0">
              <a:lnSpc>
                <a:spcPct val="100000"/>
              </a:lnSpc>
              <a:spcBef>
                <a:spcPts val="640"/>
              </a:spcBef>
              <a:spcAft>
                <a:spcPts val="0"/>
              </a:spcAft>
              <a:buClr>
                <a:schemeClr val="dk1"/>
              </a:buClr>
              <a:buSzPts val="3200"/>
              <a:buNone/>
            </a:pPr>
            <a:endParaRPr sz="3200" dirty="0">
              <a:solidFill>
                <a:schemeClr val="dk1"/>
              </a:solidFill>
              <a:latin typeface="Calibri"/>
              <a:ea typeface="Calibri"/>
              <a:cs typeface="Calibri"/>
              <a:sym typeface="Calibri"/>
            </a:endParaRPr>
          </a:p>
        </p:txBody>
      </p:sp>
      <p:pic>
        <p:nvPicPr>
          <p:cNvPr id="292" name="Shape 292"/>
          <p:cNvPicPr preferRelativeResize="0"/>
          <p:nvPr/>
        </p:nvPicPr>
        <p:blipFill rotWithShape="1">
          <a:blip r:embed="rId3" cstate="print">
            <a:alphaModFix/>
          </a:blip>
          <a:srcRect/>
          <a:stretch/>
        </p:blipFill>
        <p:spPr>
          <a:xfrm>
            <a:off x="2946150" y="1892800"/>
            <a:ext cx="5772150" cy="2228850"/>
          </a:xfrm>
          <a:prstGeom prst="rect">
            <a:avLst/>
          </a:prstGeom>
          <a:noFill/>
          <a:ln>
            <a:noFill/>
          </a:ln>
        </p:spPr>
      </p:pic>
      <p:pic>
        <p:nvPicPr>
          <p:cNvPr id="5" name="Picture 4"/>
          <p:cNvPicPr>
            <a:picLocks noChangeAspect="1"/>
          </p:cNvPicPr>
          <p:nvPr/>
        </p:nvPicPr>
        <p:blipFill>
          <a:blip r:embed="rId4"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9073789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b="1" dirty="0">
                <a:solidFill>
                  <a:schemeClr val="tx1"/>
                </a:solidFill>
              </a:rPr>
              <a:t>Continued...</a:t>
            </a:r>
            <a:endParaRPr sz="4400" b="1" dirty="0">
              <a:solidFill>
                <a:schemeClr val="tx1"/>
              </a:solidFill>
            </a:endParaRPr>
          </a:p>
        </p:txBody>
      </p:sp>
      <p:sp>
        <p:nvSpPr>
          <p:cNvPr id="299" name="Shape 299"/>
          <p:cNvSpPr txBox="1">
            <a:spLocks noGrp="1"/>
          </p:cNvSpPr>
          <p:nvPr>
            <p:ph sz="quarter" idx="1"/>
          </p:nvPr>
        </p:nvSpPr>
        <p:spPr>
          <a:prstGeom prst="rect">
            <a:avLst/>
          </a:prstGeom>
          <a:noFill/>
          <a:ln>
            <a:noFill/>
          </a:ln>
        </p:spPr>
        <p:txBody>
          <a:bodyPr spcFirstLastPara="1" vert="horz" wrap="square" lIns="91425" tIns="45700" rIns="91425" bIns="45700" rtlCol="0" anchor="t" anchorCtr="0">
            <a:noAutofit/>
          </a:bodyPr>
          <a:lstStyle/>
          <a:p>
            <a:pPr>
              <a:lnSpc>
                <a:spcPct val="100000"/>
              </a:lnSpc>
              <a:spcBef>
                <a:spcPts val="640"/>
              </a:spcBef>
              <a:spcAft>
                <a:spcPts val="0"/>
              </a:spcAft>
              <a:buClr>
                <a:schemeClr val="dk1"/>
              </a:buClr>
              <a:buSzPts val="3200"/>
              <a:buFont typeface="Wingdings" pitchFamily="2" charset="2"/>
              <a:buChar char="Ø"/>
            </a:pPr>
            <a:r>
              <a:rPr lang="en-US" sz="3200" dirty="0">
                <a:solidFill>
                  <a:schemeClr val="dk1"/>
                </a:solidFill>
                <a:latin typeface="Times New Roman" pitchFamily="18" charset="0"/>
                <a:ea typeface="Calibri"/>
                <a:cs typeface="Times New Roman" pitchFamily="18" charset="0"/>
                <a:sym typeface="Calibri"/>
              </a:rPr>
              <a:t>Actions: </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1.  UNSTACK(A, B)</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2. STACK(A, B)</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3.  PICKUP(A)</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4.  PUTDOWN(A)</a:t>
            </a:r>
            <a:endParaRPr sz="3200" dirty="0">
              <a:solidFill>
                <a:schemeClr val="dk1"/>
              </a:solidFill>
              <a:latin typeface="Times New Roman" pitchFamily="18" charset="0"/>
              <a:ea typeface="Calibri"/>
              <a:cs typeface="Times New Roman" pitchFamily="18" charset="0"/>
              <a:sym typeface="Calibri"/>
            </a:endParaRPr>
          </a:p>
        </p:txBody>
      </p:sp>
      <p:pic>
        <p:nvPicPr>
          <p:cNvPr id="4" name="Picture 3"/>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8695059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n-US" b="1" dirty="0">
                <a:solidFill>
                  <a:schemeClr val="tx1"/>
                </a:solidFill>
              </a:rPr>
              <a:t>Continued...</a:t>
            </a:r>
            <a:endParaRPr sz="4400" dirty="0">
              <a:solidFill>
                <a:schemeClr val="tx1"/>
              </a:solidFill>
              <a:latin typeface="Calibri"/>
              <a:ea typeface="Calibri"/>
              <a:cs typeface="Calibri"/>
              <a:sym typeface="Calibri"/>
            </a:endParaRPr>
          </a:p>
        </p:txBody>
      </p:sp>
      <p:sp>
        <p:nvSpPr>
          <p:cNvPr id="306" name="Shape 306"/>
          <p:cNvSpPr txBox="1">
            <a:spLocks noGrp="1"/>
          </p:cNvSpPr>
          <p:nvPr>
            <p:ph sz="quarter" idx="1"/>
          </p:nvPr>
        </p:nvSpPr>
        <p:spPr>
          <a:prstGeom prst="rect">
            <a:avLst/>
          </a:prstGeom>
          <a:noFill/>
          <a:ln>
            <a:noFill/>
          </a:ln>
        </p:spPr>
        <p:txBody>
          <a:bodyPr spcFirstLastPara="1" vert="horz" wrap="square" lIns="91425" tIns="45700" rIns="91425" bIns="45700" rtlCol="0" anchor="t" anchorCtr="0">
            <a:noAutofit/>
          </a:bodyPr>
          <a:lstStyle/>
          <a:p>
            <a:pPr>
              <a:spcBef>
                <a:spcPts val="640"/>
              </a:spcBef>
              <a:buClr>
                <a:schemeClr val="dk1"/>
              </a:buClr>
              <a:buSzPts val="3200"/>
              <a:buFont typeface="Wingdings" pitchFamily="2" charset="2"/>
              <a:buChar char="Ø"/>
            </a:pPr>
            <a:r>
              <a:rPr lang="en-US" sz="3200" dirty="0">
                <a:solidFill>
                  <a:schemeClr val="dk1"/>
                </a:solidFill>
                <a:latin typeface="Times New Roman" pitchFamily="18" charset="0"/>
                <a:ea typeface="Calibri"/>
                <a:cs typeface="Times New Roman" pitchFamily="18" charset="0"/>
                <a:sym typeface="Calibri"/>
              </a:rPr>
              <a:t>Conditions and results: </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1. ON(A, B)</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2. ONTABLE(A) </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3. CLEAR(A) </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4. HOLDING(A) </a:t>
            </a:r>
            <a:endParaRPr sz="3200" dirty="0">
              <a:solidFill>
                <a:schemeClr val="dk1"/>
              </a:solidFill>
              <a:latin typeface="Times New Roman" pitchFamily="18" charset="0"/>
              <a:ea typeface="Calibri"/>
              <a:cs typeface="Times New Roman" pitchFamily="18" charset="0"/>
              <a:sym typeface="Calibri"/>
            </a:endParaRPr>
          </a:p>
          <a:p>
            <a:pPr marL="0" indent="0">
              <a:lnSpc>
                <a:spcPct val="100000"/>
              </a:lnSpc>
              <a:spcBef>
                <a:spcPts val="640"/>
              </a:spcBef>
              <a:spcAft>
                <a:spcPts val="0"/>
              </a:spcAft>
              <a:buClr>
                <a:schemeClr val="dk1"/>
              </a:buClr>
              <a:buSzPts val="3200"/>
              <a:buNone/>
            </a:pPr>
            <a:r>
              <a:rPr lang="en-US" sz="3200" dirty="0">
                <a:solidFill>
                  <a:schemeClr val="dk1"/>
                </a:solidFill>
                <a:latin typeface="Times New Roman" pitchFamily="18" charset="0"/>
                <a:ea typeface="Calibri"/>
                <a:cs typeface="Times New Roman" pitchFamily="18" charset="0"/>
                <a:sym typeface="Calibri"/>
              </a:rPr>
              <a:t>5. ARMEMPTY</a:t>
            </a:r>
            <a:endParaRPr sz="3200" dirty="0">
              <a:solidFill>
                <a:schemeClr val="dk1"/>
              </a:solidFill>
              <a:latin typeface="Times New Roman" pitchFamily="18" charset="0"/>
              <a:ea typeface="Calibri"/>
              <a:cs typeface="Times New Roman" pitchFamily="18" charset="0"/>
              <a:sym typeface="Calibri"/>
            </a:endParaRPr>
          </a:p>
        </p:txBody>
      </p:sp>
      <p:pic>
        <p:nvPicPr>
          <p:cNvPr id="4" name="Picture 3"/>
          <p:cNvPicPr>
            <a:picLocks noChangeAspect="1"/>
          </p:cNvPicPr>
          <p:nvPr/>
        </p:nvPicPr>
        <p:blipFill>
          <a:blip r:embed="rId3"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30045388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rPr>
              <a:t>Hierarchical planning</a:t>
            </a:r>
            <a:endParaRPr lang="en-US" sz="4000" b="1" dirty="0">
              <a:solidFill>
                <a:schemeClr val="tx1"/>
              </a:solidFill>
            </a:endParaRPr>
          </a:p>
        </p:txBody>
      </p:sp>
      <p:sp>
        <p:nvSpPr>
          <p:cNvPr id="3" name="Content Placeholder 2"/>
          <p:cNvSpPr>
            <a:spLocks noGrp="1"/>
          </p:cNvSpPr>
          <p:nvPr>
            <p:ph idx="1"/>
          </p:nvPr>
        </p:nvSpPr>
        <p:spPr>
          <a:xfrm>
            <a:off x="504968" y="1791410"/>
            <a:ext cx="10508775" cy="4023360"/>
          </a:xfrm>
        </p:spPr>
        <p:txBody>
          <a:bodyPr>
            <a:normAutofit/>
          </a:bodyPr>
          <a:lstStyle/>
          <a:p>
            <a:pPr algn="just"/>
            <a:r>
              <a:rPr lang="en-US" b="1" dirty="0">
                <a:solidFill>
                  <a:schemeClr val="tx1"/>
                </a:solidFill>
              </a:rPr>
              <a:t>hierarchical </a:t>
            </a:r>
            <a:r>
              <a:rPr lang="en-US" b="1" dirty="0" smtClean="0">
                <a:solidFill>
                  <a:schemeClr val="tx1"/>
                </a:solidFill>
              </a:rPr>
              <a:t>decomposition</a:t>
            </a:r>
            <a:r>
              <a:rPr lang="en-US" dirty="0">
                <a:solidFill>
                  <a:schemeClr val="tx1"/>
                </a:solidFill>
              </a:rPr>
              <a:t> </a:t>
            </a:r>
            <a:r>
              <a:rPr lang="en-US" dirty="0" smtClean="0">
                <a:solidFill>
                  <a:schemeClr val="tx1"/>
                </a:solidFill>
              </a:rPr>
              <a:t>:  </a:t>
            </a:r>
            <a:r>
              <a:rPr lang="en-US" dirty="0">
                <a:solidFill>
                  <a:schemeClr val="tx1"/>
                </a:solidFill>
              </a:rPr>
              <a:t>HIERARCHICAL an idea that pervades almost </a:t>
            </a:r>
            <a:r>
              <a:rPr lang="en-US" dirty="0" smtClean="0">
                <a:solidFill>
                  <a:schemeClr val="tx1"/>
                </a:solidFill>
              </a:rPr>
              <a:t>all DECOMPOSITION attempts </a:t>
            </a:r>
            <a:r>
              <a:rPr lang="en-US" dirty="0">
                <a:solidFill>
                  <a:schemeClr val="tx1"/>
                </a:solidFill>
              </a:rPr>
              <a:t>to manage complexity. </a:t>
            </a:r>
            <a:endParaRPr lang="en-US" dirty="0" smtClean="0">
              <a:solidFill>
                <a:schemeClr val="tx1"/>
              </a:solidFill>
            </a:endParaRPr>
          </a:p>
          <a:p>
            <a:pPr algn="just"/>
            <a:r>
              <a:rPr lang="en-US" dirty="0" smtClean="0">
                <a:solidFill>
                  <a:schemeClr val="tx1"/>
                </a:solidFill>
              </a:rPr>
              <a:t>For </a:t>
            </a:r>
            <a:r>
              <a:rPr lang="en-US" dirty="0">
                <a:solidFill>
                  <a:schemeClr val="tx1"/>
                </a:solidFill>
              </a:rPr>
              <a:t>example, complex software is created from a </a:t>
            </a:r>
            <a:r>
              <a:rPr lang="en-US" dirty="0" smtClean="0">
                <a:solidFill>
                  <a:schemeClr val="tx1"/>
                </a:solidFill>
              </a:rPr>
              <a:t>hierarchy of </a:t>
            </a:r>
            <a:r>
              <a:rPr lang="en-US" dirty="0">
                <a:solidFill>
                  <a:schemeClr val="tx1"/>
                </a:solidFill>
              </a:rPr>
              <a:t>subroutines or object classes; armies operate as a hierarchy of units; governments and </a:t>
            </a:r>
            <a:r>
              <a:rPr lang="en-US" dirty="0" smtClean="0">
                <a:solidFill>
                  <a:schemeClr val="tx1"/>
                </a:solidFill>
              </a:rPr>
              <a:t>corporations have </a:t>
            </a:r>
            <a:r>
              <a:rPr lang="en-US" dirty="0">
                <a:solidFill>
                  <a:schemeClr val="tx1"/>
                </a:solidFill>
              </a:rPr>
              <a:t>hierarchies of departments, subsidiaries, and branch offices. </a:t>
            </a:r>
            <a:endParaRPr lang="en-US" dirty="0" smtClean="0">
              <a:solidFill>
                <a:schemeClr val="tx1"/>
              </a:solidFill>
            </a:endParaRPr>
          </a:p>
          <a:p>
            <a:pPr algn="just"/>
            <a:r>
              <a:rPr lang="en-US" dirty="0" smtClean="0">
                <a:solidFill>
                  <a:schemeClr val="tx1"/>
                </a:solidFill>
              </a:rPr>
              <a:t>The </a:t>
            </a:r>
            <a:r>
              <a:rPr lang="en-US" dirty="0">
                <a:solidFill>
                  <a:schemeClr val="tx1"/>
                </a:solidFill>
              </a:rPr>
              <a:t>key </a:t>
            </a:r>
            <a:r>
              <a:rPr lang="en-US" dirty="0" smtClean="0">
                <a:solidFill>
                  <a:schemeClr val="tx1"/>
                </a:solidFill>
              </a:rPr>
              <a:t>benefit of </a:t>
            </a:r>
            <a:r>
              <a:rPr lang="en-US" dirty="0">
                <a:solidFill>
                  <a:schemeClr val="tx1"/>
                </a:solidFill>
              </a:rPr>
              <a:t>hierarchical structure is that, at each level of the hierarchy, a computational task, </a:t>
            </a:r>
            <a:r>
              <a:rPr lang="en-US" dirty="0" smtClean="0">
                <a:solidFill>
                  <a:schemeClr val="tx1"/>
                </a:solidFill>
              </a:rPr>
              <a:t>military mission</a:t>
            </a:r>
            <a:r>
              <a:rPr lang="en-US" dirty="0">
                <a:solidFill>
                  <a:schemeClr val="tx1"/>
                </a:solidFill>
              </a:rPr>
              <a:t>, or administrative function is reduced to a </a:t>
            </a:r>
            <a:r>
              <a:rPr lang="en-US" i="1" dirty="0">
                <a:solidFill>
                  <a:schemeClr val="tx1"/>
                </a:solidFill>
              </a:rPr>
              <a:t>small </a:t>
            </a:r>
            <a:r>
              <a:rPr lang="en-US" dirty="0">
                <a:solidFill>
                  <a:schemeClr val="tx1"/>
                </a:solidFill>
              </a:rPr>
              <a:t>number of activities at the next lower</a:t>
            </a:r>
          </a:p>
          <a:p>
            <a:pPr algn="just"/>
            <a:r>
              <a:rPr lang="en-US" dirty="0">
                <a:solidFill>
                  <a:schemeClr val="tx1"/>
                </a:solidFill>
              </a:rPr>
              <a:t>level, so the computational cost of finding the correct way to arrange those activities for </a:t>
            </a:r>
            <a:r>
              <a:rPr lang="en-US" dirty="0" smtClean="0">
                <a:solidFill>
                  <a:schemeClr val="tx1"/>
                </a:solidFill>
              </a:rPr>
              <a:t>the current </a:t>
            </a:r>
            <a:r>
              <a:rPr lang="en-US" dirty="0">
                <a:solidFill>
                  <a:schemeClr val="tx1"/>
                </a:solidFill>
              </a:rPr>
              <a:t>problem is small</a:t>
            </a:r>
          </a:p>
        </p:txBody>
      </p:sp>
      <p:sp>
        <p:nvSpPr>
          <p:cNvPr id="4" name="Date Placeholder 3"/>
          <p:cNvSpPr>
            <a:spLocks noGrp="1"/>
          </p:cNvSpPr>
          <p:nvPr>
            <p:ph type="dt" sz="half" idx="10"/>
          </p:nvPr>
        </p:nvSpPr>
        <p:spPr/>
        <p:txBody>
          <a:bodyPr/>
          <a:lstStyle/>
          <a:p>
            <a:fld id="{7ED3328B-00D8-4451-BE4D-B2A7B4C8EDEC}"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Artificial Intelligence</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98</a:t>
            </a:fld>
            <a:endParaRPr lang="en-US"/>
          </a:p>
        </p:txBody>
      </p:sp>
      <p:pic>
        <p:nvPicPr>
          <p:cNvPr id="7" name="Picture 6"/>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41878348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057400" y="457200"/>
            <a:ext cx="7848600" cy="762000"/>
          </a:xfrm>
        </p:spPr>
        <p:txBody>
          <a:bodyPr/>
          <a:lstStyle/>
          <a:p>
            <a:pPr algn="ctr">
              <a:spcAft>
                <a:spcPct val="25000"/>
              </a:spcAft>
            </a:pPr>
            <a:r>
              <a:rPr lang="en-US" altLang="en-US" sz="3600" b="1" dirty="0">
                <a:solidFill>
                  <a:schemeClr val="tx1"/>
                </a:solidFill>
              </a:rPr>
              <a:t>Hierarchical Planning</a:t>
            </a:r>
            <a:endParaRPr lang="en-US" altLang="en-US" sz="3600" b="1" dirty="0">
              <a:solidFill>
                <a:schemeClr val="tx1"/>
              </a:solidFill>
              <a:cs typeface="Times New Roman" panose="02020603050405020304" pitchFamily="18" charset="0"/>
            </a:endParaRPr>
          </a:p>
        </p:txBody>
      </p:sp>
      <p:sp>
        <p:nvSpPr>
          <p:cNvPr id="116739" name="Text Box 3"/>
          <p:cNvSpPr txBox="1">
            <a:spLocks noChangeArrowheads="1"/>
          </p:cNvSpPr>
          <p:nvPr/>
        </p:nvSpPr>
        <p:spPr bwMode="auto">
          <a:xfrm>
            <a:off x="1922462" y="1708363"/>
            <a:ext cx="905033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20000"/>
              </a:spcBef>
            </a:pPr>
            <a:r>
              <a:rPr lang="en-US" altLang="en-US" sz="2400" b="1" dirty="0">
                <a:latin typeface="+mj-lt"/>
              </a:rPr>
              <a:t>Principle </a:t>
            </a:r>
          </a:p>
          <a:p>
            <a:pPr algn="just">
              <a:spcBef>
                <a:spcPct val="5000"/>
              </a:spcBef>
              <a:buClr>
                <a:schemeClr val="accent2"/>
              </a:buClr>
              <a:buFont typeface="Wingdings" panose="05000000000000000000" pitchFamily="2" charset="2"/>
              <a:buChar char="§"/>
            </a:pPr>
            <a:r>
              <a:rPr lang="en-US" altLang="en-US" sz="2400" dirty="0">
                <a:latin typeface="+mj-lt"/>
              </a:rPr>
              <a:t>hierarchical organization of 'actions'</a:t>
            </a:r>
          </a:p>
          <a:p>
            <a:pPr algn="just">
              <a:spcBef>
                <a:spcPct val="5000"/>
              </a:spcBef>
              <a:buClr>
                <a:schemeClr val="accent2"/>
              </a:buClr>
              <a:buFont typeface="Wingdings" panose="05000000000000000000" pitchFamily="2" charset="2"/>
              <a:buChar char="§"/>
            </a:pPr>
            <a:r>
              <a:rPr lang="en-US" altLang="en-US" sz="2400" dirty="0">
                <a:latin typeface="+mj-lt"/>
              </a:rPr>
              <a:t>complex and less complex (or: abstract) actions</a:t>
            </a:r>
          </a:p>
          <a:p>
            <a:pPr algn="just">
              <a:spcBef>
                <a:spcPct val="5000"/>
              </a:spcBef>
              <a:buClr>
                <a:schemeClr val="accent2"/>
              </a:buClr>
              <a:buFont typeface="Wingdings" panose="05000000000000000000" pitchFamily="2" charset="2"/>
              <a:buChar char="§"/>
            </a:pPr>
            <a:r>
              <a:rPr lang="en-US" altLang="en-US" sz="2400" dirty="0">
                <a:latin typeface="+mj-lt"/>
              </a:rPr>
              <a:t>lowest level reflects directly executable actions </a:t>
            </a:r>
          </a:p>
          <a:p>
            <a:pPr algn="just">
              <a:spcBef>
                <a:spcPct val="40000"/>
              </a:spcBef>
              <a:buClr>
                <a:schemeClr val="accent2"/>
              </a:buClr>
              <a:buFont typeface="Wingdings" panose="05000000000000000000" pitchFamily="2" charset="2"/>
              <a:buNone/>
            </a:pPr>
            <a:r>
              <a:rPr lang="en-US" altLang="en-US" sz="2400" b="1" dirty="0">
                <a:latin typeface="+mj-lt"/>
              </a:rPr>
              <a:t>Procedure</a:t>
            </a:r>
          </a:p>
          <a:p>
            <a:pPr algn="just">
              <a:spcBef>
                <a:spcPct val="5000"/>
              </a:spcBef>
              <a:buClr>
                <a:schemeClr val="accent2"/>
              </a:buClr>
              <a:buFont typeface="Wingdings" panose="05000000000000000000" pitchFamily="2" charset="2"/>
              <a:buChar char="§"/>
            </a:pPr>
            <a:r>
              <a:rPr lang="en-US" altLang="en-US" sz="2400" dirty="0">
                <a:latin typeface="+mj-lt"/>
              </a:rPr>
              <a:t>planning starts with complex action on top</a:t>
            </a:r>
          </a:p>
          <a:p>
            <a:pPr algn="just">
              <a:spcBef>
                <a:spcPct val="5000"/>
              </a:spcBef>
              <a:buClr>
                <a:schemeClr val="accent2"/>
              </a:buClr>
              <a:buFont typeface="Wingdings" panose="05000000000000000000" pitchFamily="2" charset="2"/>
              <a:buChar char="§"/>
            </a:pPr>
            <a:r>
              <a:rPr lang="en-US" altLang="en-US" sz="2400" dirty="0">
                <a:latin typeface="+mj-lt"/>
              </a:rPr>
              <a:t>plan constructed through action decomposition</a:t>
            </a:r>
          </a:p>
          <a:p>
            <a:pPr algn="just">
              <a:spcBef>
                <a:spcPct val="5000"/>
              </a:spcBef>
              <a:buClr>
                <a:schemeClr val="accent2"/>
              </a:buClr>
              <a:buFont typeface="Wingdings" panose="05000000000000000000" pitchFamily="2" charset="2"/>
              <a:buChar char="§"/>
            </a:pPr>
            <a:r>
              <a:rPr lang="en-US" altLang="en-US" sz="2400" dirty="0">
                <a:latin typeface="+mj-lt"/>
              </a:rPr>
              <a:t>substitute complex action with plan of less complex actions (pre-defined plan schemata; or learning of plans/plan abstraction)</a:t>
            </a:r>
          </a:p>
          <a:p>
            <a:pPr algn="just">
              <a:spcBef>
                <a:spcPct val="5000"/>
              </a:spcBef>
              <a:buClr>
                <a:schemeClr val="accent2"/>
              </a:buClr>
              <a:buFont typeface="Wingdings" panose="05000000000000000000" pitchFamily="2" charset="2"/>
              <a:buChar char="§"/>
            </a:pPr>
            <a:r>
              <a:rPr lang="en-US" altLang="en-US" sz="2400" dirty="0">
                <a:latin typeface="+mj-lt"/>
              </a:rPr>
              <a:t>overall plan must generate effect of complex action</a:t>
            </a:r>
          </a:p>
        </p:txBody>
      </p:sp>
      <p:pic>
        <p:nvPicPr>
          <p:cNvPr id="4" name="Picture 3"/>
          <p:cNvPicPr>
            <a:picLocks noChangeAspect="1"/>
          </p:cNvPicPr>
          <p:nvPr/>
        </p:nvPicPr>
        <p:blipFill>
          <a:blip r:embed="rId2" cstate="print"/>
          <a:stretch>
            <a:fillRect/>
          </a:stretch>
        </p:blipFill>
        <p:spPr>
          <a:xfrm>
            <a:off x="315069" y="232553"/>
            <a:ext cx="1269598" cy="1200102"/>
          </a:xfrm>
          <a:prstGeom prst="rect">
            <a:avLst/>
          </a:prstGeom>
        </p:spPr>
      </p:pic>
    </p:spTree>
    <p:extLst>
      <p:ext uri="{BB962C8B-B14F-4D97-AF65-F5344CB8AC3E}">
        <p14:creationId xmlns:p14="http://schemas.microsoft.com/office/powerpoint/2010/main" val="2674074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2804</TotalTime>
  <Words>5615</Words>
  <Application>Microsoft Office PowerPoint</Application>
  <PresentationFormat>Widescreen</PresentationFormat>
  <Paragraphs>980</Paragraphs>
  <Slides>104</Slides>
  <Notes>21</Notes>
  <HiddenSlides>14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104</vt:i4>
      </vt:variant>
    </vt:vector>
  </HeadingPairs>
  <TitlesOfParts>
    <vt:vector size="115" baseType="lpstr">
      <vt:lpstr>Arial Unicode MS</vt:lpstr>
      <vt:lpstr>ＭＳ Ｐゴシック</vt:lpstr>
      <vt:lpstr>AR PL ShanHeiSun Uni</vt:lpstr>
      <vt:lpstr>Arial</vt:lpstr>
      <vt:lpstr>Calibri</vt:lpstr>
      <vt:lpstr>Symbol</vt:lpstr>
      <vt:lpstr>Times New Roman</vt:lpstr>
      <vt:lpstr>Times New Roman,Bold</vt:lpstr>
      <vt:lpstr>Wingdings</vt:lpstr>
      <vt:lpstr>Wingdings 2</vt:lpstr>
      <vt:lpstr>Retrospect</vt:lpstr>
      <vt:lpstr>PowerPoint Presentation</vt:lpstr>
      <vt:lpstr>CS 332 Artificial Intelligence</vt:lpstr>
      <vt:lpstr>Syllabus</vt:lpstr>
      <vt:lpstr>PowerPoint Presentation</vt:lpstr>
      <vt:lpstr>Contents</vt:lpstr>
      <vt:lpstr>Knowledge bases</vt:lpstr>
      <vt:lpstr>A knowledge-based agent </vt:lpstr>
      <vt:lpstr>The Wumpus World environment </vt:lpstr>
      <vt:lpstr>Wumpus World PEAS description</vt:lpstr>
      <vt:lpstr>Logic</vt:lpstr>
      <vt:lpstr>Continued…</vt:lpstr>
      <vt:lpstr>  Logic in general</vt:lpstr>
      <vt:lpstr>Representation, reasoning, and logic </vt:lpstr>
      <vt:lpstr>Types of Logic</vt:lpstr>
      <vt:lpstr>Propositional Logic</vt:lpstr>
      <vt:lpstr>Propositional logic</vt:lpstr>
      <vt:lpstr>Propositional logic</vt:lpstr>
      <vt:lpstr>Truth Table </vt:lpstr>
      <vt:lpstr>Inference rules in Propositional logic </vt:lpstr>
      <vt:lpstr>Continued…</vt:lpstr>
      <vt:lpstr>Continued…</vt:lpstr>
      <vt:lpstr>PQ and PQ</vt:lpstr>
      <vt:lpstr>        </vt:lpstr>
      <vt:lpstr>Pros and cons of propositional logic</vt:lpstr>
      <vt:lpstr>Predicate Logic</vt:lpstr>
      <vt:lpstr>Continued…</vt:lpstr>
      <vt:lpstr>Quantifiers</vt:lpstr>
      <vt:lpstr>Continued…</vt:lpstr>
      <vt:lpstr>Continued…</vt:lpstr>
      <vt:lpstr>Continued…</vt:lpstr>
      <vt:lpstr>Inference Methods </vt:lpstr>
      <vt:lpstr>Forward Chaining</vt:lpstr>
      <vt:lpstr>Example Knowledge Base</vt:lpstr>
      <vt:lpstr>Example Knowledge Base</vt:lpstr>
      <vt:lpstr>Example Knowledge Base</vt:lpstr>
      <vt:lpstr>Example Knowledge Base</vt:lpstr>
      <vt:lpstr>Forward Chaining Algorithm</vt:lpstr>
      <vt:lpstr>Backward Chaining</vt:lpstr>
      <vt:lpstr>Backward Chaining Example</vt:lpstr>
      <vt:lpstr>Backward Chaining Algorithm</vt:lpstr>
      <vt:lpstr>Logic Programming</vt:lpstr>
      <vt:lpstr>Logic Programming</vt:lpstr>
      <vt:lpstr>Logic Programming</vt:lpstr>
      <vt:lpstr>Logic Programming</vt:lpstr>
      <vt:lpstr>Logic Programming</vt:lpstr>
      <vt:lpstr>PowerPoint Presentation</vt:lpstr>
      <vt:lpstr>PowerPoint Presentation</vt:lpstr>
      <vt:lpstr>Unification </vt:lpstr>
      <vt:lpstr>PowerPoint Presentation</vt:lpstr>
      <vt:lpstr>Algorithm</vt:lpstr>
      <vt:lpstr>Knowledge Representation structure</vt:lpstr>
      <vt:lpstr>Classification</vt:lpstr>
      <vt:lpstr>Predicate Calculus</vt:lpstr>
      <vt:lpstr>Frames</vt:lpstr>
      <vt:lpstr>Continued…</vt:lpstr>
      <vt:lpstr>Continued…</vt:lpstr>
      <vt:lpstr>Conceptual Dependency (CD)</vt:lpstr>
      <vt:lpstr>Primitive Acts of CD theory</vt:lpstr>
      <vt:lpstr>Some of Conceptualizations of CD</vt:lpstr>
      <vt:lpstr>Conceptual category</vt:lpstr>
      <vt:lpstr>Example</vt:lpstr>
      <vt:lpstr>Few conventions</vt:lpstr>
      <vt:lpstr>PowerPoint Presentation</vt:lpstr>
      <vt:lpstr>PowerPoint Presentation</vt:lpstr>
      <vt:lpstr>Semantic nets</vt:lpstr>
      <vt:lpstr>Continued…</vt:lpstr>
      <vt:lpstr>Continued…</vt:lpstr>
      <vt:lpstr>Continued…</vt:lpstr>
      <vt:lpstr>What is planning in AI? </vt:lpstr>
      <vt:lpstr>Motivation </vt:lpstr>
      <vt:lpstr>A planning agent</vt:lpstr>
      <vt:lpstr>Example </vt:lpstr>
      <vt:lpstr> Example: Travel Planning </vt:lpstr>
      <vt:lpstr>Planning Types</vt:lpstr>
      <vt:lpstr>Planning in Blocks World </vt:lpstr>
      <vt:lpstr>Predicates </vt:lpstr>
      <vt:lpstr>Example </vt:lpstr>
      <vt:lpstr>Another example</vt:lpstr>
      <vt:lpstr>Actions the Robot Arm Can Perform </vt:lpstr>
      <vt:lpstr> Actions… </vt:lpstr>
      <vt:lpstr>Actions… </vt:lpstr>
      <vt:lpstr>Continued…</vt:lpstr>
      <vt:lpstr>The Planning Problem </vt:lpstr>
      <vt:lpstr>PowerPoint Presentation</vt:lpstr>
      <vt:lpstr>PowerPoint Presentation</vt:lpstr>
      <vt:lpstr>PowerPoint Presentation</vt:lpstr>
      <vt:lpstr>PowerPoint Presentation</vt:lpstr>
      <vt:lpstr>PowerPoint Presentation</vt:lpstr>
      <vt:lpstr>Forward planning </vt:lpstr>
      <vt:lpstr>Backward planning </vt:lpstr>
      <vt:lpstr>Goal Stack Planning</vt:lpstr>
      <vt:lpstr>Goal Stack planning</vt:lpstr>
      <vt:lpstr>Goal Stack Planning algorithm  </vt:lpstr>
      <vt:lpstr>Rules</vt:lpstr>
      <vt:lpstr>Continued...</vt:lpstr>
      <vt:lpstr>Continued...</vt:lpstr>
      <vt:lpstr>Continued...</vt:lpstr>
      <vt:lpstr>Hierarchical planning</vt:lpstr>
      <vt:lpstr>Hierarchical Planning</vt:lpstr>
      <vt:lpstr>Continued...</vt:lpstr>
      <vt:lpstr>Hierarchical Plan - Example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Microsoft account</cp:lastModifiedBy>
  <cp:revision>364</cp:revision>
  <dcterms:created xsi:type="dcterms:W3CDTF">2017-06-20T09:56:08Z</dcterms:created>
  <dcterms:modified xsi:type="dcterms:W3CDTF">2021-04-15T17:36:26Z</dcterms:modified>
</cp:coreProperties>
</file>