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257" r:id="rId3"/>
    <p:sldId id="258" r:id="rId4"/>
    <p:sldId id="271" r:id="rId5"/>
    <p:sldId id="272" r:id="rId6"/>
    <p:sldId id="525" r:id="rId7"/>
    <p:sldId id="494" r:id="rId8"/>
    <p:sldId id="495" r:id="rId9"/>
    <p:sldId id="522" r:id="rId10"/>
    <p:sldId id="496" r:id="rId11"/>
    <p:sldId id="497" r:id="rId12"/>
    <p:sldId id="523" r:id="rId13"/>
    <p:sldId id="524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512" r:id="rId27"/>
    <p:sldId id="513" r:id="rId28"/>
    <p:sldId id="514" r:id="rId29"/>
    <p:sldId id="515" r:id="rId30"/>
    <p:sldId id="526" r:id="rId31"/>
    <p:sldId id="540" r:id="rId32"/>
    <p:sldId id="527" r:id="rId33"/>
    <p:sldId id="528" r:id="rId34"/>
    <p:sldId id="530" r:id="rId35"/>
    <p:sldId id="531" r:id="rId36"/>
    <p:sldId id="521" r:id="rId37"/>
    <p:sldId id="517" r:id="rId38"/>
    <p:sldId id="643" r:id="rId39"/>
    <p:sldId id="518" r:id="rId40"/>
    <p:sldId id="519" r:id="rId41"/>
    <p:sldId id="642" r:id="rId42"/>
    <p:sldId id="541" r:id="rId43"/>
    <p:sldId id="637" r:id="rId44"/>
    <p:sldId id="594" r:id="rId45"/>
    <p:sldId id="595" r:id="rId46"/>
    <p:sldId id="596" r:id="rId47"/>
    <p:sldId id="597" r:id="rId48"/>
    <p:sldId id="602" r:id="rId49"/>
    <p:sldId id="599" r:id="rId50"/>
    <p:sldId id="600" r:id="rId51"/>
    <p:sldId id="601" r:id="rId52"/>
    <p:sldId id="603" r:id="rId53"/>
    <p:sldId id="604" r:id="rId54"/>
    <p:sldId id="605" r:id="rId55"/>
    <p:sldId id="606" r:id="rId56"/>
    <p:sldId id="607" r:id="rId57"/>
    <p:sldId id="608" r:id="rId58"/>
    <p:sldId id="609" r:id="rId59"/>
    <p:sldId id="555" r:id="rId60"/>
    <p:sldId id="610" r:id="rId61"/>
    <p:sldId id="611" r:id="rId62"/>
    <p:sldId id="636" r:id="rId63"/>
    <p:sldId id="612" r:id="rId64"/>
    <p:sldId id="613" r:id="rId65"/>
    <p:sldId id="614" r:id="rId66"/>
    <p:sldId id="615" r:id="rId67"/>
    <p:sldId id="616" r:id="rId68"/>
    <p:sldId id="617" r:id="rId69"/>
    <p:sldId id="618" r:id="rId70"/>
    <p:sldId id="619" r:id="rId71"/>
    <p:sldId id="620" r:id="rId72"/>
    <p:sldId id="621" r:id="rId73"/>
    <p:sldId id="622" r:id="rId74"/>
    <p:sldId id="623" r:id="rId75"/>
    <p:sldId id="624" r:id="rId76"/>
    <p:sldId id="625" r:id="rId77"/>
    <p:sldId id="626" r:id="rId78"/>
    <p:sldId id="627" r:id="rId79"/>
    <p:sldId id="628" r:id="rId80"/>
    <p:sldId id="629" r:id="rId81"/>
    <p:sldId id="630" r:id="rId82"/>
    <p:sldId id="631" r:id="rId83"/>
    <p:sldId id="632" r:id="rId84"/>
    <p:sldId id="633" r:id="rId85"/>
    <p:sldId id="634" r:id="rId86"/>
    <p:sldId id="635" r:id="rId87"/>
    <p:sldId id="638" r:id="rId88"/>
    <p:sldId id="639" r:id="rId89"/>
    <p:sldId id="640" r:id="rId90"/>
    <p:sldId id="641" r:id="rId91"/>
    <p:sldId id="562" r:id="rId92"/>
    <p:sldId id="563" r:id="rId93"/>
    <p:sldId id="564" r:id="rId94"/>
    <p:sldId id="567" r:id="rId95"/>
    <p:sldId id="568" r:id="rId96"/>
    <p:sldId id="571" r:id="rId97"/>
    <p:sldId id="580" r:id="rId98"/>
    <p:sldId id="581" r:id="rId99"/>
    <p:sldId id="585" r:id="rId100"/>
    <p:sldId id="590" r:id="rId101"/>
    <p:sldId id="591" r:id="rId102"/>
    <p:sldId id="592" r:id="rId103"/>
    <p:sldId id="520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CCFF"/>
    <a:srgbClr val="FF6600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7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8" d="100"/>
        <a:sy n="58" d="100"/>
      </p:scale>
      <p:origin x="0" y="4362"/>
    </p:cViewPr>
  </p:sorterViewPr>
  <p:notesViewPr>
    <p:cSldViewPr snapToGrid="0">
      <p:cViewPr varScale="1">
        <p:scale>
          <a:sx n="83" d="100"/>
          <a:sy n="83" d="100"/>
        </p:scale>
        <p:origin x="2010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MIT-WPU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2406A-ED26-4576-A423-6507A2F1293C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4DE6-BE1D-493F-AAB4-82AE32167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86498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MIT-WPU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1541E-EC0F-4D83-A883-6BA9C3352F82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189AB-5D8B-4EF4-814C-60D97C145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6043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MIT-WPU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6343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C1114-C673-4DF4-B5E0-2BC63E5484B8}" type="slidenum">
              <a:rPr lang="en-US"/>
              <a:pPr/>
              <a:t>15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7AE738-D882-4A30-BA43-3C7FF03CF608}" type="slidenum">
              <a:rPr lang="en-US"/>
              <a:pPr/>
              <a:t>16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9C4DA6-8845-4F5E-ACA7-D148AA7105B2}" type="slidenum">
              <a:rPr lang="en-US"/>
              <a:pPr/>
              <a:t>17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CD27-E693-4E73-A718-4A8D007D39DF}" type="slidenum">
              <a:rPr lang="en-US"/>
              <a:pPr/>
              <a:t>18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4C46E8-7B47-44BA-B423-A5A524CE3AA3}" type="slidenum">
              <a:rPr lang="en-US"/>
              <a:pPr/>
              <a:t>19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991BF-0BA8-423A-BB37-CDD1A6D471AE}" type="slidenum">
              <a:rPr lang="en-US"/>
              <a:pPr/>
              <a:t>20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F3810D-5B28-429A-9214-E6D81CAC65D3}" type="slidenum">
              <a:rPr lang="en-US"/>
              <a:pPr/>
              <a:t>21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45C3F8-99C8-445C-84FB-1A0C40E00D69}" type="slidenum">
              <a:rPr lang="en-US"/>
              <a:pPr/>
              <a:t>22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DE28A-C665-403E-8F52-4C9381E2F783}" type="slidenum">
              <a:rPr lang="en-US"/>
              <a:pPr/>
              <a:t>23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9F2390-AF68-45E0-9F08-0DF632B33421}" type="slidenum">
              <a:rPr lang="en-US"/>
              <a:pPr/>
              <a:t>24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MIT-WPU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7848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DB54A5-2062-41C9-8E6F-FE2F87171244}" type="slidenum">
              <a:rPr lang="en-US"/>
              <a:pPr/>
              <a:t>25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B5777-91F5-4EE6-A90F-3D88C9498D0E}" type="slidenum">
              <a:rPr lang="en-US"/>
              <a:pPr/>
              <a:t>26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4398D3-E172-4A91-B43D-ADB51D5A63E8}" type="slidenum">
              <a:rPr lang="en-US"/>
              <a:pPr/>
              <a:t>27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7BA3F1-84DD-486C-A4B9-D2D9161019F5}" type="slidenum">
              <a:rPr lang="en-US"/>
              <a:pPr/>
              <a:t>28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3AA9E6-17B8-4F35-BA42-2007E7D8BE49}" type="slidenum">
              <a:rPr lang="en-US"/>
              <a:pPr/>
              <a:t>29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0ACF3C-A1AE-4DA3-A019-FF219A55B493}" type="slidenum">
              <a:rPr lang="en-US" smtClean="0">
                <a:latin typeface="Times New Roman" charset="0"/>
              </a:rPr>
              <a:pPr/>
              <a:t>30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37F7C-9D24-4EA7-8B2A-6AFFFBFE95D3}" type="slidenum">
              <a:rPr lang="en-US" smtClean="0">
                <a:latin typeface="Times New Roman" charset="0"/>
              </a:rPr>
              <a:pPr/>
              <a:t>32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96D592-A85A-4C2D-A8D1-1C83980CC386}" type="slidenum">
              <a:rPr lang="en-US" smtClean="0">
                <a:latin typeface="Times New Roman" charset="0"/>
              </a:rPr>
              <a:pPr/>
              <a:t>33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96A7A0-52CA-4756-9179-BDDDB7272FE3}" type="slidenum">
              <a:rPr lang="en-US" smtClean="0">
                <a:latin typeface="Times New Roman" charset="0"/>
              </a:rPr>
              <a:pPr/>
              <a:t>34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C73A3-F947-48A6-9C97-A3A6F602E660}" type="slidenum">
              <a:rPr lang="en-US" smtClean="0">
                <a:latin typeface="Times New Roman" charset="0"/>
              </a:rPr>
              <a:pPr/>
              <a:t>35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MIT-WPU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9124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7BA3F1-84DD-486C-A4B9-D2D9161019F5}" type="slidenum">
              <a:rPr lang="en-US"/>
              <a:pPr/>
              <a:t>37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7BA3F1-84DD-486C-A4B9-D2D9161019F5}" type="slidenum">
              <a:rPr lang="en-US"/>
              <a:pPr/>
              <a:t>39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7BA3F1-84DD-486C-A4B9-D2D9161019F5}" type="slidenum">
              <a:rPr lang="en-US"/>
              <a:pPr/>
              <a:t>40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7BA3F1-84DD-486C-A4B9-D2D9161019F5}" type="slidenum">
              <a:rPr lang="en-US"/>
              <a:pPr/>
              <a:t>103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MIT-WPU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070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89098F-8F96-41BF-86BF-FE1D95E01D6D}" type="slidenum">
              <a:rPr lang="en-US"/>
              <a:pPr/>
              <a:t>7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3DDB45-F250-49CC-BF60-976C227D7CA3}" type="slidenum">
              <a:rPr lang="en-US"/>
              <a:pPr/>
              <a:t>8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073F1B-13E9-4C8A-90D1-1B48C4455E2E}" type="slidenum">
              <a:rPr lang="en-US"/>
              <a:pPr/>
              <a:t>10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A3C59A-9526-4579-9B64-45AF932A3782}" type="slidenum">
              <a:rPr lang="en-US"/>
              <a:pPr/>
              <a:t>11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5F364-FE3F-4896-81B0-BB52D0DFD352}" type="slidenum">
              <a:rPr lang="en-US"/>
              <a:pPr/>
              <a:t>14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352-5350-4DD6-8B3F-E236AFDBC9ED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8882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8E05-7EE1-4D97-A359-BC564479CD1F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08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AA86-7F62-4214-9358-ECC8D0130760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5295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F8CB-193B-4A19-B45E-74CE3D3FA5A4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801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67" y="228600"/>
            <a:ext cx="1138766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168" y="1600200"/>
            <a:ext cx="5592233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1" y="1600200"/>
            <a:ext cx="5592233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0DE160CD-70EF-4456-ADE8-9CD6FB1F17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4160-1DF1-44F3-BDDB-1A62ED95A4FA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898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8B46-F088-4F0E-8287-075B55D80AFF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599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3D19-1548-4108-B948-00E2B3D85734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5345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C744-3DF0-4A21-977E-80B0E9604CE5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006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D42-63B1-4566-884D-7BEF5848DA34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809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41B8-4FB7-4DB2-BF2B-5AF63266B2B6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776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E6CC-BBB5-4647-8740-47F8F6448432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Artificial Intelligence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202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98CC16-4089-48A2-84C2-736F47795489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Artificial Intelligence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360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2CF61B-5F20-4959-9B0B-DB95B60DB516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Artificial Intelligence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4920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3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4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299" y="4798443"/>
            <a:ext cx="9144000" cy="4826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TECHNOLOGY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8172" y="431800"/>
            <a:ext cx="10193528" cy="207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68720" y="3114814"/>
            <a:ext cx="110831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CS 332	Artificial Intelligence</a:t>
            </a:r>
            <a:r>
              <a:rPr lang="en-US" sz="4000" b="1" dirty="0" smtClean="0"/>
              <a:t>	</a:t>
            </a:r>
            <a:endParaRPr 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CE42-3130-451A-88E1-D769EB6958D5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586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828801"/>
            <a:ext cx="10972800" cy="4525963"/>
          </a:xfrm>
        </p:spPr>
        <p:txBody>
          <a:bodyPr/>
          <a:lstStyle/>
          <a:p>
            <a:pPr lvl="4" eaLnBrk="1" hangingPunct="1">
              <a:lnSpc>
                <a:spcPct val="80000"/>
              </a:lnSpc>
            </a:pPr>
            <a:endParaRPr lang="en-US" sz="1400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</a:rPr>
              <a:t>Subjective</a:t>
            </a:r>
            <a:r>
              <a:rPr lang="en-US" sz="2400" dirty="0" smtClean="0">
                <a:latin typeface="Times New Roman" pitchFamily="18" charset="0"/>
              </a:rPr>
              <a:t> probability: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Probabilities relate propositions to agent's own state of knowledge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</a:rPr>
              <a:t>		e.g., P(A</a:t>
            </a:r>
            <a:r>
              <a:rPr lang="en-US" sz="2400" baseline="-25000" dirty="0" smtClean="0">
                <a:latin typeface="Times New Roman" pitchFamily="18" charset="0"/>
              </a:rPr>
              <a:t>25</a:t>
            </a:r>
            <a:r>
              <a:rPr lang="en-US" sz="2400" dirty="0" smtClean="0">
                <a:latin typeface="Times New Roman" pitchFamily="18" charset="0"/>
              </a:rPr>
              <a:t> | no reported accidents at 3 a.m. ) = 0.06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Times New Roman" pitchFamily="18" charset="0"/>
            </a:endParaRPr>
          </a:p>
          <a:p>
            <a:pPr lvl="4"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Probabilities of propositions change with new evidence: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</a:rPr>
              <a:t>		e.g., P(A</a:t>
            </a:r>
            <a:r>
              <a:rPr lang="en-US" sz="2400" baseline="-25000" dirty="0" smtClean="0">
                <a:latin typeface="Times New Roman" pitchFamily="18" charset="0"/>
              </a:rPr>
              <a:t>25</a:t>
            </a:r>
            <a:r>
              <a:rPr lang="en-US" sz="2400" dirty="0" smtClean="0">
                <a:latin typeface="Times New Roman" pitchFamily="18" charset="0"/>
              </a:rPr>
              <a:t> | no reported accidents at 5 a.m.) = 0.15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264E-E2E0-4781-BC69-0980790B6EA5}" type="slidenum">
              <a:rPr lang="en-US"/>
              <a:pPr/>
              <a:t>100</a:t>
            </a:fld>
            <a:endParaRPr lang="en-US"/>
          </a:p>
        </p:txBody>
      </p:sp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Acquisition System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402168" y="1600200"/>
          <a:ext cx="5592233" cy="4495800"/>
        </p:xfrm>
        <a:graphic>
          <a:graphicData uri="http://schemas.openxmlformats.org/presentationml/2006/ole">
            <p:oleObj spid="_x0000_s86018" name="Visio" r:id="rId3" imgW="6322162" imgH="3927958" progId="">
              <p:embed/>
            </p:oleObj>
          </a:graphicData>
        </a:graphic>
      </p:graphicFrame>
      <p:sp>
        <p:nvSpPr>
          <p:cNvPr id="39941" name="Rectangle 5"/>
          <p:cNvSpPr>
            <a:spLocks noGrp="1" noRot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/>
              <a:t>Extends Static DB via Dialogue with Experts</a:t>
            </a:r>
          </a:p>
          <a:p>
            <a:r>
              <a:rPr lang="en-US" sz="2800"/>
              <a:t>Dialogue Driven by System</a:t>
            </a:r>
          </a:p>
          <a:p>
            <a:r>
              <a:rPr lang="en-US" sz="2800"/>
              <a:t>Requires minimal training for Experts</a:t>
            </a:r>
          </a:p>
          <a:p>
            <a:r>
              <a:rPr lang="en-US" sz="2800"/>
              <a:t>Allows for Incremental Competence, NOT an All-or-Nothing model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73C1-0A7D-43B5-92CC-3679CFB13998}" type="slidenum">
              <a:rPr lang="en-US"/>
              <a:pPr/>
              <a:t>101</a:t>
            </a:fld>
            <a:endParaRPr lang="en-US"/>
          </a:p>
        </p:txBody>
      </p:sp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Acquisition</a:t>
            </a:r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IF-THEN Symbolic logic was found to be easy for experts to learn, and required little training by the MYCIN team</a:t>
            </a:r>
          </a:p>
          <a:p>
            <a:pPr marL="609600" indent="-609600"/>
            <a:r>
              <a:rPr lang="en-US"/>
              <a:t>When faced with a rule, the expert must either except it or be forced to update it using the education process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9202-E0FB-49FD-9FDC-555FF50F53D8}" type="slidenum">
              <a:rPr lang="en-US"/>
              <a:pPr/>
              <a:t>102</a:t>
            </a:fld>
            <a:endParaRPr lang="en-US"/>
          </a:p>
        </p:txBody>
      </p:sp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Education Process</a:t>
            </a:r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charset="0"/>
              <a:buAutoNum type="arabicPeriod"/>
            </a:pPr>
            <a:r>
              <a:rPr lang="en-US"/>
              <a:t>Bug is uncovered, usually by Explanation process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/>
              <a:t>Add/Modify rules using </a:t>
            </a:r>
            <a:r>
              <a:rPr lang="en-US" i="1"/>
              <a:t>subset of English</a:t>
            </a:r>
            <a:r>
              <a:rPr lang="en-US"/>
              <a:t> by experts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/>
              <a:t>Integrating new knowledge into KB</a:t>
            </a:r>
          </a:p>
          <a:p>
            <a:pPr marL="990600" lvl="1" indent="-533400"/>
            <a:r>
              <a:rPr lang="en-US"/>
              <a:t>Found to be difficult in practice, requires detection of contradictions, and complex concepts become difficult to express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Making decisions under uncertainty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Suppose I believe the following: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P(A</a:t>
            </a:r>
            <a:r>
              <a:rPr lang="en-US" sz="2000" baseline="-25000" dirty="0" smtClean="0">
                <a:solidFill>
                  <a:schemeClr val="tx1"/>
                </a:solidFill>
              </a:rPr>
              <a:t>25</a:t>
            </a:r>
            <a:r>
              <a:rPr lang="en-US" sz="2000" dirty="0" smtClean="0">
                <a:solidFill>
                  <a:schemeClr val="tx1"/>
                </a:solidFill>
              </a:rPr>
              <a:t> gets me there on time | …) 	= 0.04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P(A</a:t>
            </a:r>
            <a:r>
              <a:rPr lang="en-US" sz="2000" baseline="-25000" dirty="0" smtClean="0">
                <a:solidFill>
                  <a:schemeClr val="tx1"/>
                </a:solidFill>
              </a:rPr>
              <a:t>90</a:t>
            </a:r>
            <a:r>
              <a:rPr lang="en-US" sz="2000" dirty="0" smtClean="0">
                <a:solidFill>
                  <a:schemeClr val="tx1"/>
                </a:solidFill>
              </a:rPr>
              <a:t> gets me there on time | …) 	= 0.70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P(A</a:t>
            </a:r>
            <a:r>
              <a:rPr lang="en-US" sz="2000" baseline="-25000" dirty="0" smtClean="0">
                <a:solidFill>
                  <a:schemeClr val="tx1"/>
                </a:solidFill>
              </a:rPr>
              <a:t>120 </a:t>
            </a:r>
            <a:r>
              <a:rPr lang="en-US" sz="2000" dirty="0" smtClean="0">
                <a:solidFill>
                  <a:schemeClr val="tx1"/>
                </a:solidFill>
              </a:rPr>
              <a:t>gets me there on time | …)  = 0.95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P(A</a:t>
            </a:r>
            <a:r>
              <a:rPr lang="en-US" sz="2000" baseline="-25000" dirty="0" smtClean="0">
                <a:solidFill>
                  <a:schemeClr val="tx1"/>
                </a:solidFill>
              </a:rPr>
              <a:t>1440</a:t>
            </a:r>
            <a:r>
              <a:rPr lang="en-US" sz="2000" dirty="0" smtClean="0">
                <a:solidFill>
                  <a:schemeClr val="tx1"/>
                </a:solidFill>
              </a:rPr>
              <a:t> gets me there on time | …) = 0.9999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Which action to choose?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Depends on my </a:t>
            </a:r>
            <a:r>
              <a:rPr lang="en-US" sz="2400" dirty="0" smtClean="0">
                <a:solidFill>
                  <a:schemeClr val="accent2"/>
                </a:solidFill>
              </a:rPr>
              <a:t>preferences</a:t>
            </a:r>
            <a:r>
              <a:rPr lang="en-US" sz="2400" dirty="0" smtClean="0"/>
              <a:t> for missing flight vs. time spent waiting,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</a:rPr>
              <a:t>Utility theory</a:t>
            </a:r>
            <a:r>
              <a:rPr lang="en-US" sz="2000" dirty="0" smtClean="0"/>
              <a:t> is used to represent and infer preferences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</a:rPr>
              <a:t>Decision theory</a:t>
            </a:r>
            <a:r>
              <a:rPr lang="en-US" sz="2000" dirty="0" smtClean="0"/>
              <a:t> = probability theory + utility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4406"/>
          </a:xfrm>
        </p:spPr>
        <p:txBody>
          <a:bodyPr/>
          <a:lstStyle/>
          <a:p>
            <a:r>
              <a:rPr lang="en-US" dirty="0" smtClean="0"/>
              <a:t>Probability Basics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4160-1DF1-44F3-BDDB-1A62ED95A4FA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4063" y="942535"/>
            <a:ext cx="10705512" cy="533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79489"/>
          </a:xfrm>
        </p:spPr>
        <p:txBody>
          <a:bodyPr/>
          <a:lstStyle/>
          <a:p>
            <a:r>
              <a:rPr lang="en-US" dirty="0" smtClean="0"/>
              <a:t>Probability Basics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4160-1DF1-44F3-BDDB-1A62ED95A4FA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0498" y="1350498"/>
            <a:ext cx="9945858" cy="306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Probability Basics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3"/>
            <a:ext cx="10058400" cy="4611337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Basic element: </a:t>
            </a:r>
            <a:r>
              <a:rPr lang="en-US" sz="2400" dirty="0" smtClean="0">
                <a:solidFill>
                  <a:srgbClr val="FF0000"/>
                </a:solidFill>
              </a:rPr>
              <a:t>random variable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Similar to propositional logic: possible worlds defined by assignment of values to random variables.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Boolean</a:t>
            </a:r>
            <a:r>
              <a:rPr lang="en-US" sz="2400" dirty="0" smtClean="0"/>
              <a:t> random variables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e.g., </a:t>
            </a:r>
            <a:r>
              <a:rPr lang="en-US" sz="2400" i="1" dirty="0" smtClean="0">
                <a:solidFill>
                  <a:schemeClr val="tx1"/>
                </a:solidFill>
              </a:rPr>
              <a:t>Cavity</a:t>
            </a:r>
            <a:r>
              <a:rPr lang="en-US" sz="2400" dirty="0" smtClean="0">
                <a:solidFill>
                  <a:schemeClr val="tx1"/>
                </a:solidFill>
              </a:rPr>
              <a:t> (do I have a cavity?)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Discrete</a:t>
            </a:r>
            <a:r>
              <a:rPr lang="en-US" sz="2400" dirty="0" smtClean="0"/>
              <a:t> random variables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e.g., </a:t>
            </a:r>
            <a:r>
              <a:rPr lang="en-US" sz="2400" i="1" dirty="0" smtClean="0">
                <a:solidFill>
                  <a:schemeClr val="tx1"/>
                </a:solidFill>
              </a:rPr>
              <a:t>Weather</a:t>
            </a:r>
            <a:r>
              <a:rPr lang="en-US" sz="2400" dirty="0" smtClean="0">
                <a:solidFill>
                  <a:schemeClr val="tx1"/>
                </a:solidFill>
              </a:rPr>
              <a:t> is one of &lt;</a:t>
            </a:r>
            <a:r>
              <a:rPr lang="en-US" sz="2400" i="1" dirty="0" err="1" smtClean="0">
                <a:solidFill>
                  <a:schemeClr val="tx1"/>
                </a:solidFill>
              </a:rPr>
              <a:t>sunny,rainy,cloudy,snow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Elementary proposition constructed by assignment of a value to a random variable: e.g., </a:t>
            </a:r>
            <a:r>
              <a:rPr lang="en-US" sz="2400" i="1" dirty="0" smtClean="0">
                <a:solidFill>
                  <a:schemeClr val="tx1"/>
                </a:solidFill>
              </a:rPr>
              <a:t>Weather =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</a:rPr>
              <a:t>sunny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i="1" dirty="0" smtClean="0">
                <a:solidFill>
                  <a:schemeClr val="tx1"/>
                </a:solidFill>
              </a:rPr>
              <a:t>Cavity </a:t>
            </a:r>
            <a:r>
              <a:rPr lang="en-US" sz="2400" dirty="0" smtClean="0">
                <a:solidFill>
                  <a:schemeClr val="tx1"/>
                </a:solidFill>
              </a:rPr>
              <a:t>= </a:t>
            </a:r>
            <a:r>
              <a:rPr lang="en-US" sz="2400" i="1" dirty="0" smtClean="0">
                <a:solidFill>
                  <a:schemeClr val="tx1"/>
                </a:solidFill>
              </a:rPr>
              <a:t>false</a:t>
            </a:r>
            <a:r>
              <a:rPr lang="en-US" sz="2400" dirty="0" smtClean="0">
                <a:solidFill>
                  <a:schemeClr val="tx1"/>
                </a:solidFill>
              </a:rPr>
              <a:t> (abbreviated as </a:t>
            </a:r>
            <a:r>
              <a:rPr lang="en-US" sz="2400" dirty="0" smtClean="0">
                <a:solidFill>
                  <a:schemeClr val="tx1"/>
                </a:solidFill>
                <a:sym typeface="Symbol" pitchFamily="18" charset="2"/>
              </a:rPr>
              <a:t></a:t>
            </a:r>
            <a:r>
              <a:rPr lang="en-US" sz="2400" i="1" dirty="0" smtClean="0">
                <a:solidFill>
                  <a:schemeClr val="tx1"/>
                </a:solidFill>
              </a:rPr>
              <a:t>cavity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Complex propositions formed from elementary propositions and standard logical connectives e.g., </a:t>
            </a:r>
            <a:r>
              <a:rPr lang="en-US" sz="2400" i="1" dirty="0" smtClean="0">
                <a:solidFill>
                  <a:schemeClr val="tx1"/>
                </a:solidFill>
              </a:rPr>
              <a:t>Weather = sunny </a:t>
            </a:r>
            <a:r>
              <a:rPr lang="en-US" sz="2400" dirty="0" smtClean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sz="2400" i="1" dirty="0" smtClean="0">
                <a:solidFill>
                  <a:schemeClr val="tx1"/>
                </a:solidFill>
              </a:rPr>
              <a:t>Cavity </a:t>
            </a:r>
            <a:r>
              <a:rPr lang="en-US" sz="2400" dirty="0" smtClean="0">
                <a:solidFill>
                  <a:schemeClr val="tx1"/>
                </a:solidFill>
              </a:rPr>
              <a:t>= </a:t>
            </a:r>
            <a:r>
              <a:rPr lang="en-US" sz="2400" i="1" dirty="0" smtClean="0">
                <a:solidFill>
                  <a:schemeClr val="tx1"/>
                </a:solidFill>
              </a:rPr>
              <a:t>false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8026400" y="304800"/>
            <a:ext cx="36576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chemeClr val="accent2"/>
                </a:solidFill>
              </a:rPr>
              <a:t>Capital letter: random variable</a:t>
            </a:r>
          </a:p>
          <a:p>
            <a:r>
              <a:rPr lang="en-US" sz="1400">
                <a:solidFill>
                  <a:schemeClr val="accent2"/>
                </a:solidFill>
              </a:rPr>
              <a:t>lower case: single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Syntax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218" y="1752599"/>
            <a:ext cx="11648050" cy="2974145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Atomic event</a:t>
            </a:r>
            <a:r>
              <a:rPr lang="en-US" sz="2400" dirty="0" smtClean="0"/>
              <a:t>: A </a:t>
            </a:r>
            <a:r>
              <a:rPr lang="en-US" sz="2400" dirty="0" smtClean="0">
                <a:solidFill>
                  <a:schemeClr val="accent2"/>
                </a:solidFill>
              </a:rPr>
              <a:t>complete</a:t>
            </a:r>
            <a:r>
              <a:rPr lang="en-US" sz="2400" dirty="0" smtClean="0"/>
              <a:t> specification of the state of the world about which the agent is uncertain (i.e. a full assignment of values to all variables in the universe, a unique single world).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E.g., if the world consists of only two Boolean variables </a:t>
            </a:r>
            <a:r>
              <a:rPr lang="en-US" sz="2400" i="1" dirty="0" smtClean="0"/>
              <a:t>Cavity</a:t>
            </a:r>
            <a:r>
              <a:rPr lang="en-US" sz="2400" dirty="0" smtClean="0"/>
              <a:t> and </a:t>
            </a:r>
            <a:r>
              <a:rPr lang="en-US" sz="2400" i="1" dirty="0" smtClean="0"/>
              <a:t>Toothache</a:t>
            </a:r>
            <a:r>
              <a:rPr lang="en-US" sz="2400" dirty="0" smtClean="0"/>
              <a:t>, then there are 4 distinct atomic events: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400" i="1" dirty="0" smtClean="0"/>
              <a:t>Cavity = false  </a:t>
            </a:r>
            <a:r>
              <a:rPr lang="en-US" sz="2400" dirty="0" smtClean="0">
                <a:sym typeface="Symbol" pitchFamily="18" charset="2"/>
              </a:rPr>
              <a:t> </a:t>
            </a:r>
            <a:r>
              <a:rPr lang="en-US" sz="2400" i="1" dirty="0" smtClean="0"/>
              <a:t>Toothache = false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400" i="1" dirty="0" smtClean="0"/>
              <a:t>Cavity = false  </a:t>
            </a:r>
            <a:r>
              <a:rPr lang="en-US" sz="2400" dirty="0" smtClean="0">
                <a:sym typeface="Symbol" pitchFamily="18" charset="2"/>
              </a:rPr>
              <a:t></a:t>
            </a:r>
            <a:r>
              <a:rPr lang="en-US" sz="2400" i="1" dirty="0" smtClean="0"/>
              <a:t>  Toothache = true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400" i="1" dirty="0" smtClean="0"/>
              <a:t>Cavity = true  </a:t>
            </a:r>
            <a:r>
              <a:rPr lang="en-US" sz="2400" dirty="0" smtClean="0">
                <a:sym typeface="Symbol" pitchFamily="18" charset="2"/>
              </a:rPr>
              <a:t></a:t>
            </a:r>
            <a:r>
              <a:rPr lang="en-US" sz="2400" i="1" dirty="0" smtClean="0"/>
              <a:t>  Toothache = false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400" i="1" dirty="0" smtClean="0"/>
              <a:t>Cavity = true  </a:t>
            </a:r>
            <a:r>
              <a:rPr lang="en-US" sz="2400" dirty="0" smtClean="0">
                <a:sym typeface="Symbol" pitchFamily="18" charset="2"/>
              </a:rPr>
              <a:t></a:t>
            </a:r>
            <a:r>
              <a:rPr lang="en-US" sz="2400" i="1" dirty="0" smtClean="0"/>
              <a:t>  Toothache = true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2400" i="1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2400" i="1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Atomic events are mutually exclusive and the set of all possible atomic events is exhaustive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4890868" y="472088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166055" y="4690404"/>
            <a:ext cx="28584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if some atomic event is true, </a:t>
            </a:r>
          </a:p>
          <a:p>
            <a:r>
              <a:rPr lang="en-US" dirty="0"/>
              <a:t>then all other </a:t>
            </a:r>
            <a:r>
              <a:rPr lang="en-US" dirty="0" err="1"/>
              <a:t>other</a:t>
            </a:r>
            <a:r>
              <a:rPr lang="en-US" dirty="0"/>
              <a:t> atomic </a:t>
            </a:r>
          </a:p>
          <a:p>
            <a:r>
              <a:rPr lang="en-US" dirty="0"/>
              <a:t>events are false.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7493391" y="484163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049824" y="5030544"/>
            <a:ext cx="38972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There is always some atomic event true.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627055" y="5320103"/>
            <a:ext cx="41793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Hence, there is exactly 1 atomic event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Axioms of probability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For any propositions </a:t>
            </a:r>
            <a:r>
              <a:rPr lang="en-US" sz="2400" i="1" smtClean="0"/>
              <a:t>A, B</a:t>
            </a:r>
          </a:p>
          <a:p>
            <a:pPr eaLnBrk="1" hangingPunct="1"/>
            <a:endParaRPr lang="en-US" sz="2400" smtClean="0"/>
          </a:p>
          <a:p>
            <a:pPr lvl="1" eaLnBrk="1" hangingPunct="1"/>
            <a:r>
              <a:rPr lang="en-US" sz="2000" smtClean="0"/>
              <a:t>0 </a:t>
            </a:r>
            <a:r>
              <a:rPr lang="en-US" sz="2000" smtClean="0">
                <a:cs typeface="Arial" charset="0"/>
              </a:rPr>
              <a:t>≤</a:t>
            </a:r>
            <a:r>
              <a:rPr lang="en-US" sz="2000" smtClean="0"/>
              <a:t> P(</a:t>
            </a:r>
            <a:r>
              <a:rPr lang="en-US" sz="2000" i="1" smtClean="0"/>
              <a:t>A</a:t>
            </a:r>
            <a:r>
              <a:rPr lang="en-US" sz="2000" smtClean="0"/>
              <a:t>) </a:t>
            </a:r>
            <a:r>
              <a:rPr lang="en-US" sz="2000" smtClean="0">
                <a:cs typeface="Arial" charset="0"/>
              </a:rPr>
              <a:t>≤</a:t>
            </a:r>
            <a:r>
              <a:rPr lang="en-US" sz="2000" smtClean="0"/>
              <a:t> 1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r>
              <a:rPr lang="en-US" sz="2000" smtClean="0"/>
              <a:t>P(</a:t>
            </a:r>
            <a:r>
              <a:rPr lang="en-US" sz="2000" i="1" smtClean="0"/>
              <a:t>true</a:t>
            </a:r>
            <a:r>
              <a:rPr lang="en-US" sz="2000" smtClean="0"/>
              <a:t>) = 1 and P(</a:t>
            </a:r>
            <a:r>
              <a:rPr lang="en-US" sz="2000" i="1" smtClean="0"/>
              <a:t>false</a:t>
            </a:r>
            <a:r>
              <a:rPr lang="en-US" sz="2000" smtClean="0"/>
              <a:t>) = 0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r>
              <a:rPr lang="en-US" sz="2000" smtClean="0"/>
              <a:t>P(</a:t>
            </a:r>
            <a:r>
              <a:rPr lang="en-US" sz="2000" i="1" smtClean="0"/>
              <a:t>A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 </a:t>
            </a:r>
            <a:r>
              <a:rPr lang="en-US" sz="2000" i="1" smtClean="0"/>
              <a:t>B</a:t>
            </a:r>
            <a:r>
              <a:rPr lang="en-US" sz="2000" smtClean="0"/>
              <a:t>) = P(</a:t>
            </a:r>
            <a:r>
              <a:rPr lang="en-US" sz="2000" i="1" smtClean="0"/>
              <a:t>A</a:t>
            </a:r>
            <a:r>
              <a:rPr lang="en-US" sz="2000" smtClean="0"/>
              <a:t>) + P(</a:t>
            </a:r>
            <a:r>
              <a:rPr lang="en-US" sz="2000" i="1" smtClean="0"/>
              <a:t>B</a:t>
            </a:r>
            <a:r>
              <a:rPr lang="en-US" sz="2000" smtClean="0"/>
              <a:t>) - P(</a:t>
            </a:r>
            <a:r>
              <a:rPr lang="en-US" sz="2000" i="1" smtClean="0"/>
              <a:t>A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</a:t>
            </a:r>
            <a:r>
              <a:rPr lang="en-US" sz="2000" smtClean="0"/>
              <a:t> </a:t>
            </a:r>
            <a:r>
              <a:rPr lang="en-US" sz="2000" i="1" smtClean="0"/>
              <a:t>B</a:t>
            </a:r>
            <a:r>
              <a:rPr lang="en-US" sz="2000" smtClean="0"/>
              <a:t>)</a:t>
            </a:r>
          </a:p>
        </p:txBody>
      </p:sp>
      <p:pic>
        <p:nvPicPr>
          <p:cNvPr id="29700" name="Picture 4" descr="axiom3-ven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0101" y="4362450"/>
            <a:ext cx="50419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Line 5"/>
          <p:cNvSpPr>
            <a:spLocks noChangeShapeType="1"/>
          </p:cNvSpPr>
          <p:nvPr/>
        </p:nvSpPr>
        <p:spPr bwMode="auto">
          <a:xfrm flipH="1">
            <a:off x="2641600" y="2590800"/>
            <a:ext cx="406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887633" y="2246313"/>
            <a:ext cx="37561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true in all worlds e.g. P(a OR NOT(a))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H="1">
            <a:off x="4978400" y="2971800"/>
            <a:ext cx="2540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7010400" y="3124201"/>
            <a:ext cx="3672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false in all worlds: P(a AND NOT(a))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508001" y="4978791"/>
            <a:ext cx="58285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Think of P(A) as the number of worlds</a:t>
            </a:r>
          </a:p>
          <a:p>
            <a:r>
              <a:rPr lang="en-US" sz="2400" dirty="0"/>
              <a:t>in which A is true divided by the total number</a:t>
            </a:r>
          </a:p>
          <a:p>
            <a:r>
              <a:rPr lang="en-US" sz="2400" dirty="0"/>
              <a:t>of possible worlds.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304800" y="4953000"/>
            <a:ext cx="66040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Prior probability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accent2"/>
                </a:solidFill>
              </a:rPr>
              <a:t>Prior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chemeClr val="accent2"/>
                </a:solidFill>
              </a:rPr>
              <a:t>unconditional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probabilities</a:t>
            </a:r>
            <a:r>
              <a:rPr lang="en-US" sz="2000" dirty="0" smtClean="0"/>
              <a:t> of propositions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e.g., P(</a:t>
            </a:r>
            <a:r>
              <a:rPr lang="en-US" sz="1800" i="1" dirty="0" smtClean="0"/>
              <a:t>Cavity</a:t>
            </a:r>
            <a:r>
              <a:rPr lang="en-US" sz="1800" dirty="0" smtClean="0"/>
              <a:t> = true) = 0.1 and P(</a:t>
            </a:r>
            <a:r>
              <a:rPr lang="en-US" sz="1800" i="1" dirty="0" smtClean="0"/>
              <a:t>Weather</a:t>
            </a:r>
            <a:r>
              <a:rPr lang="en-US" sz="1800" dirty="0" smtClean="0"/>
              <a:t> = sunny) = 0.72 correspond to belief prior to arrival of any (new) evidence</a:t>
            </a:r>
          </a:p>
          <a:p>
            <a:pPr lvl="4"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accent2"/>
                </a:solidFill>
              </a:rPr>
              <a:t>Probability distribution</a:t>
            </a:r>
            <a:r>
              <a:rPr lang="en-US" sz="2000" dirty="0" smtClean="0"/>
              <a:t> gives values for all possible assignments: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/>
              <a:t>P</a:t>
            </a:r>
            <a:r>
              <a:rPr lang="en-US" sz="1800" dirty="0" smtClean="0"/>
              <a:t>(</a:t>
            </a:r>
            <a:r>
              <a:rPr lang="en-US" sz="1800" i="1" dirty="0" smtClean="0"/>
              <a:t>Weather</a:t>
            </a:r>
            <a:r>
              <a:rPr lang="en-US" sz="1800" dirty="0" smtClean="0"/>
              <a:t>) = &lt;0.72,0.1,0.08,0.1&gt; (</a:t>
            </a:r>
            <a:r>
              <a:rPr lang="en-US" sz="1800" dirty="0" smtClean="0">
                <a:solidFill>
                  <a:srgbClr val="FF0000"/>
                </a:solidFill>
              </a:rPr>
              <a:t>normalized</a:t>
            </a:r>
            <a:r>
              <a:rPr lang="en-US" sz="1800" dirty="0" smtClean="0"/>
              <a:t>, i.e., sums to 1)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		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accent2"/>
                </a:solidFill>
              </a:rPr>
              <a:t>Joint probability distribution</a:t>
            </a:r>
            <a:r>
              <a:rPr lang="en-US" sz="2000" dirty="0" smtClean="0"/>
              <a:t> for a set of random variables gives the probability of every atomic event of those random variables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/>
              <a:t>P</a:t>
            </a:r>
            <a:r>
              <a:rPr lang="en-US" sz="1800" dirty="0" smtClean="0"/>
              <a:t>(</a:t>
            </a:r>
            <a:r>
              <a:rPr lang="en-US" sz="1800" i="1" dirty="0" err="1" smtClean="0"/>
              <a:t>Weather,Cavity</a:t>
            </a:r>
            <a:r>
              <a:rPr lang="en-US" sz="1800" dirty="0" smtClean="0"/>
              <a:t>) = a 4 </a:t>
            </a:r>
            <a:r>
              <a:rPr lang="en-US" sz="1800" dirty="0" smtClean="0">
                <a:cs typeface="Arial" charset="0"/>
              </a:rPr>
              <a:t>× </a:t>
            </a:r>
            <a:r>
              <a:rPr lang="en-US" sz="1800" dirty="0" smtClean="0"/>
              <a:t>2 matrix of values: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i="1" dirty="0" smtClean="0"/>
              <a:t>Weather</a:t>
            </a:r>
            <a:r>
              <a:rPr lang="en-US" sz="2000" dirty="0" smtClean="0"/>
              <a:t> =	sunny	rainy	cloudy	snow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i="1" dirty="0" smtClean="0"/>
              <a:t>Cavity</a:t>
            </a:r>
            <a:r>
              <a:rPr lang="en-US" sz="2000" dirty="0" smtClean="0"/>
              <a:t> = true 	0.144	0.02 	0.016 	0.02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i="1" dirty="0" smtClean="0"/>
              <a:t>Cavity</a:t>
            </a:r>
            <a:r>
              <a:rPr lang="en-US" sz="2000" dirty="0" smtClean="0"/>
              <a:t> = false	0.576	0.08 	0.064 	0.08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Every question about a domain can be answered by the joint distribution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1117600" y="4800600"/>
            <a:ext cx="782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4267200" y="4419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probability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332038"/>
            <a:ext cx="10475742" cy="3459162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Conditional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chemeClr val="accent2"/>
                </a:solidFill>
              </a:rPr>
              <a:t>posterior probabilities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e.g., P(</a:t>
            </a:r>
            <a:r>
              <a:rPr lang="en-US" sz="2400" i="1" dirty="0" smtClean="0"/>
              <a:t>cavity</a:t>
            </a:r>
            <a:r>
              <a:rPr lang="en-US" sz="2400" dirty="0" smtClean="0"/>
              <a:t> | </a:t>
            </a:r>
            <a:r>
              <a:rPr lang="en-US" sz="2400" i="1" dirty="0" smtClean="0"/>
              <a:t>toothache</a:t>
            </a:r>
            <a:r>
              <a:rPr lang="en-US" sz="2400" dirty="0" smtClean="0"/>
              <a:t>) = 0.8 i.e., given that </a:t>
            </a:r>
            <a:r>
              <a:rPr lang="en-US" sz="2400" i="1" dirty="0" smtClean="0"/>
              <a:t>Toothache=true</a:t>
            </a:r>
            <a:r>
              <a:rPr lang="en-US" sz="2400" dirty="0" smtClean="0"/>
              <a:t> is all I know.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400" dirty="0" smtClean="0"/>
              <a:t>Note that </a:t>
            </a:r>
            <a:r>
              <a:rPr lang="en-US" sz="2400" b="1" dirty="0" smtClean="0"/>
              <a:t>P</a:t>
            </a:r>
            <a:r>
              <a:rPr lang="en-US" sz="2400" dirty="0" smtClean="0"/>
              <a:t>(</a:t>
            </a:r>
            <a:r>
              <a:rPr lang="en-US" sz="2400" dirty="0" err="1" smtClean="0"/>
              <a:t>Cavity|Toothache</a:t>
            </a:r>
            <a:r>
              <a:rPr lang="en-US" sz="2400" dirty="0" smtClean="0"/>
              <a:t>) is a 2x2 array, normalized over columns.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400" dirty="0" smtClean="0"/>
              <a:t>If we know more, e.g., cavity is also given, then we have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P(</a:t>
            </a:r>
            <a:r>
              <a:rPr lang="en-US" sz="2400" i="1" dirty="0" smtClean="0"/>
              <a:t>cavity | </a:t>
            </a:r>
            <a:r>
              <a:rPr lang="en-US" sz="2400" i="1" dirty="0" err="1" smtClean="0"/>
              <a:t>toothache,cavity</a:t>
            </a:r>
            <a:r>
              <a:rPr lang="en-US" sz="2400" dirty="0" smtClean="0"/>
              <a:t>) = 1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400" dirty="0" smtClean="0"/>
              <a:t>New evidence may be irrelevant, allowing simplification, e.g.,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P(</a:t>
            </a:r>
            <a:r>
              <a:rPr lang="en-US" sz="2400" i="1" dirty="0" smtClean="0"/>
              <a:t>cavity | toothache, sunny</a:t>
            </a:r>
            <a:r>
              <a:rPr lang="en-US" sz="2400" dirty="0" smtClean="0"/>
              <a:t>) = P(</a:t>
            </a:r>
            <a:r>
              <a:rPr lang="en-US" sz="2400" i="1" dirty="0" smtClean="0"/>
              <a:t>cavity </a:t>
            </a:r>
            <a:r>
              <a:rPr lang="en-US" sz="2400" dirty="0" smtClean="0"/>
              <a:t>| </a:t>
            </a:r>
            <a:r>
              <a:rPr lang="en-US" sz="2400" i="1" dirty="0" smtClean="0"/>
              <a:t>toothache</a:t>
            </a:r>
            <a:r>
              <a:rPr lang="en-US" sz="2400" dirty="0" smtClean="0"/>
              <a:t>) = 0.8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probability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Definition of conditional probability: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P(a | b) = P(a </a:t>
            </a:r>
            <a:r>
              <a:rPr lang="en-US" sz="1800" dirty="0" smtClean="0">
                <a:sym typeface="Symbol" pitchFamily="18" charset="2"/>
              </a:rPr>
              <a:t></a:t>
            </a:r>
            <a:r>
              <a:rPr lang="en-US" sz="1800" dirty="0" smtClean="0"/>
              <a:t> b) / P(b)       if        P(b) &gt; 0</a:t>
            </a:r>
          </a:p>
          <a:p>
            <a:pPr lvl="4"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accent2"/>
                </a:solidFill>
              </a:rPr>
              <a:t>Product rule</a:t>
            </a:r>
            <a:r>
              <a:rPr lang="en-US" sz="2000" dirty="0" smtClean="0"/>
              <a:t> gives an alternative formulation: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P(a </a:t>
            </a:r>
            <a:r>
              <a:rPr lang="en-US" sz="1800" dirty="0" smtClean="0">
                <a:sym typeface="Symbol" pitchFamily="18" charset="2"/>
              </a:rPr>
              <a:t></a:t>
            </a:r>
            <a:r>
              <a:rPr lang="en-US" sz="1800" dirty="0" smtClean="0"/>
              <a:t> b) = P(a | b) P(b) = P(b | a) P(a)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err="1" smtClean="0">
                <a:solidFill>
                  <a:schemeClr val="accent2"/>
                </a:solidFill>
              </a:rPr>
              <a:t>Bayes</a:t>
            </a:r>
            <a:r>
              <a:rPr lang="en-US" sz="2000" dirty="0" smtClean="0">
                <a:solidFill>
                  <a:schemeClr val="accent2"/>
                </a:solidFill>
              </a:rPr>
              <a:t> Rule</a:t>
            </a:r>
            <a:r>
              <a:rPr lang="en-US" sz="2000" dirty="0" smtClean="0"/>
              <a:t>: P(</a:t>
            </a:r>
            <a:r>
              <a:rPr lang="en-US" sz="2000" dirty="0" err="1" smtClean="0"/>
              <a:t>a|b</a:t>
            </a:r>
            <a:r>
              <a:rPr lang="en-US" sz="2000" dirty="0" smtClean="0"/>
              <a:t>) = P(</a:t>
            </a:r>
            <a:r>
              <a:rPr lang="en-US" sz="2000" dirty="0" err="1" smtClean="0"/>
              <a:t>b|a</a:t>
            </a:r>
            <a:r>
              <a:rPr lang="en-US" sz="2000" dirty="0" smtClean="0"/>
              <a:t>) P(a) / P(b)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 general version holds for whole distributions, e.g.,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/>
              <a:t>P</a:t>
            </a:r>
            <a:r>
              <a:rPr lang="en-US" sz="1800" dirty="0" smtClean="0"/>
              <a:t>(</a:t>
            </a:r>
            <a:r>
              <a:rPr lang="en-US" sz="1800" i="1" dirty="0" err="1" smtClean="0"/>
              <a:t>Weather,Cavity</a:t>
            </a:r>
            <a:r>
              <a:rPr lang="en-US" sz="1800" dirty="0" smtClean="0"/>
              <a:t>) = </a:t>
            </a:r>
            <a:r>
              <a:rPr lang="en-US" sz="1800" b="1" dirty="0" smtClean="0"/>
              <a:t>P</a:t>
            </a:r>
            <a:r>
              <a:rPr lang="en-US" sz="1800" dirty="0" smtClean="0"/>
              <a:t>(</a:t>
            </a:r>
            <a:r>
              <a:rPr lang="en-US" sz="1800" i="1" dirty="0" smtClean="0"/>
              <a:t>Weather | Cavity</a:t>
            </a:r>
            <a:r>
              <a:rPr lang="en-US" sz="1800" dirty="0" smtClean="0"/>
              <a:t>) </a:t>
            </a:r>
            <a:r>
              <a:rPr lang="en-US" sz="1800" b="1" dirty="0" smtClean="0"/>
              <a:t>P</a:t>
            </a:r>
            <a:r>
              <a:rPr lang="en-US" sz="1800" dirty="0" smtClean="0"/>
              <a:t>(</a:t>
            </a:r>
            <a:r>
              <a:rPr lang="en-US" sz="1800" i="1" dirty="0" smtClean="0"/>
              <a:t>Cavity</a:t>
            </a:r>
            <a:r>
              <a:rPr lang="en-US" sz="18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(View as a set of 4 </a:t>
            </a:r>
            <a:r>
              <a:rPr lang="en-US" sz="2000" dirty="0" smtClean="0">
                <a:cs typeface="Arial" charset="0"/>
              </a:rPr>
              <a:t>× </a:t>
            </a:r>
            <a:r>
              <a:rPr lang="en-US" sz="2000" dirty="0" smtClean="0"/>
              <a:t>2 equations, </a:t>
            </a:r>
            <a:r>
              <a:rPr lang="en-US" sz="2000" dirty="0" smtClean="0">
                <a:solidFill>
                  <a:srgbClr val="FF0000"/>
                </a:solidFill>
              </a:rPr>
              <a:t>not</a:t>
            </a:r>
            <a:r>
              <a:rPr lang="en-US" sz="2000" dirty="0" smtClean="0"/>
              <a:t> matrix multiplication)</a:t>
            </a:r>
          </a:p>
          <a:p>
            <a:pPr lvl="4" eaLnBrk="1" hangingPunct="1">
              <a:lnSpc>
                <a:spcPct val="80000"/>
              </a:lnSpc>
            </a:pPr>
            <a:endParaRPr lang="en-US" sz="14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accent2"/>
                </a:solidFill>
              </a:rPr>
              <a:t>Chain rule</a:t>
            </a:r>
            <a:r>
              <a:rPr lang="en-US" sz="2000" dirty="0" smtClean="0"/>
              <a:t> is derived by successive application of product rule: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/>
              <a:t>P</a:t>
            </a:r>
            <a:r>
              <a:rPr lang="en-US" sz="1800" dirty="0" smtClean="0"/>
              <a:t>(X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…,</a:t>
            </a:r>
            <a:r>
              <a:rPr lang="en-US" sz="1800" dirty="0" err="1" smtClean="0"/>
              <a:t>X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) 	= </a:t>
            </a:r>
            <a:r>
              <a:rPr lang="en-US" sz="1800" b="1" dirty="0" smtClean="0"/>
              <a:t>P</a:t>
            </a:r>
            <a:r>
              <a:rPr lang="en-US" sz="1800" dirty="0" smtClean="0"/>
              <a:t>(X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,...,X</a:t>
            </a:r>
            <a:r>
              <a:rPr lang="en-US" sz="1800" baseline="-25000" dirty="0" smtClean="0"/>
              <a:t>n-1</a:t>
            </a:r>
            <a:r>
              <a:rPr lang="en-US" sz="1800" dirty="0" smtClean="0"/>
              <a:t>) </a:t>
            </a:r>
            <a:r>
              <a:rPr lang="en-US" sz="1800" b="1" dirty="0" smtClean="0"/>
              <a:t>P</a:t>
            </a:r>
            <a:r>
              <a:rPr lang="en-US" sz="1800" dirty="0" smtClean="0"/>
              <a:t>(</a:t>
            </a:r>
            <a:r>
              <a:rPr lang="en-US" sz="1800" dirty="0" err="1" smtClean="0"/>
              <a:t>X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 | 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,...,X</a:t>
            </a:r>
            <a:r>
              <a:rPr lang="en-US" sz="1800" baseline="-25000" dirty="0" smtClean="0"/>
              <a:t>n-1</a:t>
            </a:r>
            <a:r>
              <a:rPr lang="en-US" sz="1800" dirty="0" smtClean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         	= </a:t>
            </a:r>
            <a:r>
              <a:rPr lang="en-US" sz="1800" b="1" dirty="0" smtClean="0"/>
              <a:t>P</a:t>
            </a:r>
            <a:r>
              <a:rPr lang="en-US" sz="1800" dirty="0" smtClean="0"/>
              <a:t>(X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,...,X</a:t>
            </a:r>
            <a:r>
              <a:rPr lang="en-US" sz="1800" baseline="-25000" dirty="0" smtClean="0"/>
              <a:t>n-2</a:t>
            </a:r>
            <a:r>
              <a:rPr lang="en-US" sz="1800" dirty="0" smtClean="0"/>
              <a:t>) </a:t>
            </a:r>
            <a:r>
              <a:rPr lang="en-US" sz="1800" b="1" dirty="0" smtClean="0"/>
              <a:t>P</a:t>
            </a:r>
            <a:r>
              <a:rPr lang="en-US" sz="1800" dirty="0" smtClean="0"/>
              <a:t>(X</a:t>
            </a:r>
            <a:r>
              <a:rPr lang="en-US" sz="1800" baseline="-25000" dirty="0" smtClean="0"/>
              <a:t>n-1</a:t>
            </a:r>
            <a:r>
              <a:rPr lang="en-US" sz="1800" dirty="0" smtClean="0"/>
              <a:t> | 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,...,X</a:t>
            </a:r>
            <a:r>
              <a:rPr lang="en-US" sz="1800" baseline="-25000" dirty="0" smtClean="0"/>
              <a:t>n-2</a:t>
            </a:r>
            <a:r>
              <a:rPr lang="en-US" sz="1800" dirty="0" smtClean="0"/>
              <a:t>) </a:t>
            </a:r>
            <a:r>
              <a:rPr lang="en-US" sz="1800" b="1" dirty="0" smtClean="0"/>
              <a:t>P</a:t>
            </a:r>
            <a:r>
              <a:rPr lang="en-US" sz="1800" dirty="0" smtClean="0"/>
              <a:t>(</a:t>
            </a:r>
            <a:r>
              <a:rPr lang="en-US" sz="1800" dirty="0" err="1" smtClean="0"/>
              <a:t>X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 | 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,...,X</a:t>
            </a:r>
            <a:r>
              <a:rPr lang="en-US" sz="1800" baseline="-25000" dirty="0" smtClean="0"/>
              <a:t>n-1</a:t>
            </a:r>
            <a:r>
              <a:rPr lang="en-US" sz="1800" dirty="0" smtClean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          	= …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          	= </a:t>
            </a:r>
            <a:r>
              <a:rPr lang="el-GR" sz="1800" dirty="0" smtClean="0">
                <a:cs typeface="Arial" charset="0"/>
              </a:rPr>
              <a:t>π</a:t>
            </a:r>
            <a:r>
              <a:rPr lang="en-US" sz="1800" baseline="-25000" dirty="0" err="1" smtClean="0"/>
              <a:t>i</a:t>
            </a:r>
            <a:r>
              <a:rPr lang="en-US" sz="1800" baseline="-25000" dirty="0" smtClean="0"/>
              <a:t>= 1</a:t>
            </a:r>
            <a:r>
              <a:rPr lang="en-US" sz="1800" dirty="0" smtClean="0"/>
              <a:t>^n </a:t>
            </a:r>
            <a:r>
              <a:rPr lang="en-US" sz="1800" b="1" dirty="0" smtClean="0"/>
              <a:t>P</a:t>
            </a:r>
            <a:r>
              <a:rPr lang="en-US" sz="1800" dirty="0" smtClean="0"/>
              <a:t>(X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| 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… ,X</a:t>
            </a:r>
            <a:r>
              <a:rPr lang="en-US" sz="1800" baseline="-25000" dirty="0" smtClean="0"/>
              <a:t>i-1</a:t>
            </a:r>
            <a:r>
              <a:rPr lang="en-US" sz="18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61" y="62693"/>
            <a:ext cx="1269598" cy="1200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26148"/>
            <a:ext cx="10172901" cy="505561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332 Artificial Intelligence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01800"/>
            <a:ext cx="10058400" cy="4641850"/>
          </a:xfrm>
        </p:spPr>
        <p:txBody>
          <a:bodyPr>
            <a:normAutofit/>
          </a:bodyPr>
          <a:lstStyle/>
          <a:p>
            <a:endParaRPr lang="en-US" sz="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Teaching Scheme				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Credits: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+ 1 = 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/>
                </a:solidFill>
              </a:rPr>
              <a:t> Theory</a:t>
            </a:r>
            <a:r>
              <a:rPr lang="en-US" b="1" dirty="0">
                <a:solidFill>
                  <a:schemeClr val="tx1"/>
                </a:solidFill>
              </a:rPr>
              <a:t>: 4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Hrs / Week 	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b="1" dirty="0">
                <a:solidFill>
                  <a:schemeClr val="tx1"/>
                </a:solidFill>
              </a:rPr>
              <a:t>Practical: </a:t>
            </a:r>
            <a:r>
              <a:rPr lang="en-US" dirty="0" smtClean="0">
                <a:solidFill>
                  <a:schemeClr val="tx1"/>
                </a:solidFill>
              </a:rPr>
              <a:t>2 Hrs / Week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Objectives:</a:t>
            </a:r>
            <a:endParaRPr lang="en-US" sz="1800" dirty="0">
              <a:solidFill>
                <a:schemeClr val="tx1"/>
              </a:solidFill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</a:rPr>
              <a:t>To understand the concept of Artificial Intelligence (AI) 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</a:rPr>
              <a:t>To learn various peculiar search strategies for AI 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</a:rPr>
              <a:t>To develop a mind to solve real world problems unconventionally with optimality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Outcomes: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</a:rPr>
              <a:t>Identify and apply suitable Intelligent agents for various AI applications 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</a:rPr>
              <a:t>Design smart system using different informed search / uninformed search or heuristic approaches. 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</a:rPr>
              <a:t>Identify knowledge associated and represent it by ontological engineering to plan a strategy to solve given problem. </a:t>
            </a:r>
          </a:p>
          <a:p>
            <a:pPr marL="749808" lvl="1" indent="-457200">
              <a:buClrTx/>
              <a:buFont typeface="+mj-lt"/>
              <a:buAutoNum type="arabicParenR"/>
            </a:pP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459784"/>
            <a:ext cx="2743200" cy="365125"/>
          </a:xfrm>
        </p:spPr>
        <p:txBody>
          <a:bodyPr/>
          <a:lstStyle/>
          <a:p>
            <a:fld id="{EB958D37-8E4A-452D-8F08-91F0D7711903}" type="datetime1">
              <a:rPr lang="en-US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4/28/2020</a:t>
            </a:fld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57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Inference by enumeration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Start with the joint probability distribution: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For any proposition </a:t>
            </a:r>
            <a:r>
              <a:rPr lang="en-US" sz="2000" dirty="0" smtClean="0">
                <a:cs typeface="Arial" charset="0"/>
              </a:rPr>
              <a:t>a</a:t>
            </a:r>
            <a:r>
              <a:rPr lang="en-US" sz="2000" dirty="0" smtClean="0"/>
              <a:t>, sum the atomic events where it is true: P(</a:t>
            </a:r>
            <a:r>
              <a:rPr lang="en-US" sz="2000" dirty="0" smtClean="0">
                <a:cs typeface="Arial" charset="0"/>
              </a:rPr>
              <a:t>a</a:t>
            </a:r>
            <a:r>
              <a:rPr lang="en-US" sz="2000" dirty="0" smtClean="0"/>
              <a:t>) = </a:t>
            </a:r>
            <a:r>
              <a:rPr lang="el-GR" sz="2000" dirty="0" smtClean="0">
                <a:cs typeface="Arial" charset="0"/>
              </a:rPr>
              <a:t>Σ</a:t>
            </a:r>
            <a:r>
              <a:rPr lang="el-GR" sz="2000" baseline="-25000" dirty="0" smtClean="0">
                <a:cs typeface="Arial" charset="0"/>
              </a:rPr>
              <a:t>ω</a:t>
            </a:r>
            <a:r>
              <a:rPr lang="en-US" sz="2000" baseline="-25000" dirty="0" smtClean="0">
                <a:cs typeface="Arial" charset="0"/>
              </a:rPr>
              <a:t> </a:t>
            </a:r>
            <a:r>
              <a:rPr lang="en-US" sz="2000" baseline="-25000" dirty="0" err="1" smtClean="0">
                <a:cs typeface="Arial" charset="0"/>
              </a:rPr>
              <a:t>s.t</a:t>
            </a:r>
            <a:r>
              <a:rPr lang="en-US" sz="2000" baseline="-25000" dirty="0" smtClean="0">
                <a:cs typeface="Arial" charset="0"/>
              </a:rPr>
              <a:t>. a=true</a:t>
            </a:r>
            <a:r>
              <a:rPr lang="en-US" sz="2000" dirty="0" smtClean="0"/>
              <a:t> P(</a:t>
            </a:r>
            <a:r>
              <a:rPr lang="el-GR" sz="2000" dirty="0" smtClean="0">
                <a:cs typeface="Arial" charset="0"/>
              </a:rPr>
              <a:t>ω</a:t>
            </a:r>
            <a:r>
              <a:rPr lang="en-US" sz="2000" dirty="0" smtClean="0"/>
              <a:t>)</a:t>
            </a:r>
          </a:p>
        </p:txBody>
      </p:sp>
      <p:pic>
        <p:nvPicPr>
          <p:cNvPr id="37892" name="Picture 4" descr="dentist-joi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286001"/>
            <a:ext cx="487680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Oval 8"/>
          <p:cNvSpPr>
            <a:spLocks noChangeArrowheads="1"/>
          </p:cNvSpPr>
          <p:nvPr/>
        </p:nvSpPr>
        <p:spPr bwMode="auto">
          <a:xfrm>
            <a:off x="4978400" y="4724400"/>
            <a:ext cx="28448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Oval 13"/>
          <p:cNvSpPr>
            <a:spLocks noChangeArrowheads="1"/>
          </p:cNvSpPr>
          <p:nvPr/>
        </p:nvSpPr>
        <p:spPr bwMode="auto">
          <a:xfrm>
            <a:off x="5283200" y="5029200"/>
            <a:ext cx="1016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Oval 14"/>
          <p:cNvSpPr>
            <a:spLocks noChangeArrowheads="1"/>
          </p:cNvSpPr>
          <p:nvPr/>
        </p:nvSpPr>
        <p:spPr bwMode="auto">
          <a:xfrm>
            <a:off x="5791200" y="5257800"/>
            <a:ext cx="1016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Oval 15"/>
          <p:cNvSpPr>
            <a:spLocks noChangeArrowheads="1"/>
          </p:cNvSpPr>
          <p:nvPr/>
        </p:nvSpPr>
        <p:spPr bwMode="auto">
          <a:xfrm>
            <a:off x="5994400" y="5410200"/>
            <a:ext cx="1016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Oval 16"/>
          <p:cNvSpPr>
            <a:spLocks noChangeArrowheads="1"/>
          </p:cNvSpPr>
          <p:nvPr/>
        </p:nvSpPr>
        <p:spPr bwMode="auto">
          <a:xfrm>
            <a:off x="5689600" y="5562600"/>
            <a:ext cx="1016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Oval 17"/>
          <p:cNvSpPr>
            <a:spLocks noChangeArrowheads="1"/>
          </p:cNvSpPr>
          <p:nvPr/>
        </p:nvSpPr>
        <p:spPr bwMode="auto">
          <a:xfrm>
            <a:off x="6096000" y="6019800"/>
            <a:ext cx="1016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Oval 18"/>
          <p:cNvSpPr>
            <a:spLocks noChangeArrowheads="1"/>
          </p:cNvSpPr>
          <p:nvPr/>
        </p:nvSpPr>
        <p:spPr bwMode="auto">
          <a:xfrm>
            <a:off x="6705600" y="6096000"/>
            <a:ext cx="1016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Oval 19"/>
          <p:cNvSpPr>
            <a:spLocks noChangeArrowheads="1"/>
          </p:cNvSpPr>
          <p:nvPr/>
        </p:nvSpPr>
        <p:spPr bwMode="auto">
          <a:xfrm>
            <a:off x="7010400" y="5486400"/>
            <a:ext cx="1016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Oval 20"/>
          <p:cNvSpPr>
            <a:spLocks noChangeArrowheads="1"/>
          </p:cNvSpPr>
          <p:nvPr/>
        </p:nvSpPr>
        <p:spPr bwMode="auto">
          <a:xfrm>
            <a:off x="6502400" y="5181600"/>
            <a:ext cx="1016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Text Box 21"/>
          <p:cNvSpPr txBox="1">
            <a:spLocks noChangeArrowheads="1"/>
          </p:cNvSpPr>
          <p:nvPr/>
        </p:nvSpPr>
        <p:spPr bwMode="auto">
          <a:xfrm>
            <a:off x="1477824" y="4844147"/>
            <a:ext cx="2614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P(a)=1/7 + 1/7 + 1/7 = 3/7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Inference by enumeration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Start with the joint probability distribution: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For any proposition </a:t>
            </a:r>
            <a:r>
              <a:rPr lang="en-US" sz="2000" smtClean="0">
                <a:cs typeface="Arial" charset="0"/>
              </a:rPr>
              <a:t>a</a:t>
            </a:r>
            <a:r>
              <a:rPr lang="en-US" sz="2000" smtClean="0"/>
              <a:t>, sum the atomic events where it is true: P(</a:t>
            </a:r>
            <a:r>
              <a:rPr lang="en-US" sz="2000" smtClean="0">
                <a:cs typeface="Arial" charset="0"/>
              </a:rPr>
              <a:t>a</a:t>
            </a:r>
            <a:r>
              <a:rPr lang="en-US" sz="2000" smtClean="0"/>
              <a:t>) = </a:t>
            </a:r>
            <a:r>
              <a:rPr lang="el-GR" sz="2000" smtClean="0">
                <a:cs typeface="Arial" charset="0"/>
              </a:rPr>
              <a:t>Σ</a:t>
            </a:r>
            <a:r>
              <a:rPr lang="el-GR" sz="2000" baseline="-25000" smtClean="0">
                <a:cs typeface="Arial" charset="0"/>
              </a:rPr>
              <a:t>ω</a:t>
            </a:r>
            <a:r>
              <a:rPr lang="en-US" sz="2000" baseline="-25000" smtClean="0"/>
              <a:t>:</a:t>
            </a:r>
            <a:r>
              <a:rPr lang="el-GR" sz="2000" baseline="-25000" smtClean="0">
                <a:cs typeface="Arial" charset="0"/>
              </a:rPr>
              <a:t>ω</a:t>
            </a:r>
            <a:r>
              <a:rPr lang="en-US" sz="2000" baseline="-25000" smtClean="0">
                <a:cs typeface="Arial" charset="0"/>
              </a:rPr>
              <a:t> s.t. a=true</a:t>
            </a:r>
            <a:r>
              <a:rPr lang="en-US" sz="2000" smtClean="0">
                <a:cs typeface="Arial" charset="0"/>
              </a:rPr>
              <a:t> </a:t>
            </a:r>
            <a:r>
              <a:rPr lang="en-US" sz="2000" smtClean="0"/>
              <a:t> P(</a:t>
            </a:r>
            <a:r>
              <a:rPr lang="el-GR" sz="2000" smtClean="0">
                <a:cs typeface="Arial" charset="0"/>
              </a:rPr>
              <a:t>ω</a:t>
            </a:r>
            <a:r>
              <a:rPr lang="en-US" sz="200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P(</a:t>
            </a:r>
            <a:r>
              <a:rPr lang="en-US" sz="2000" i="1" smtClean="0"/>
              <a:t>toothache</a:t>
            </a:r>
            <a:r>
              <a:rPr lang="en-US" sz="2000" smtClean="0"/>
              <a:t>) = 0.108 + 0.012 + 0.016 + 0.064 = 0.2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</p:txBody>
      </p:sp>
      <p:pic>
        <p:nvPicPr>
          <p:cNvPr id="39940" name="Picture 9" descr="dentist-joint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133601"/>
            <a:ext cx="487680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6" descr="dentist-joint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133601"/>
            <a:ext cx="487680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Inference by enumeration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Start with the joint probability distribution: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Can also compute conditional probabilities: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P(</a:t>
            </a:r>
            <a:r>
              <a:rPr lang="en-US" sz="2000" dirty="0" smtClean="0">
                <a:sym typeface="Symbol" pitchFamily="18" charset="2"/>
              </a:rPr>
              <a:t></a:t>
            </a:r>
            <a:r>
              <a:rPr lang="en-US" sz="2000" i="1" dirty="0" smtClean="0"/>
              <a:t>cavity</a:t>
            </a:r>
            <a:r>
              <a:rPr lang="en-US" sz="2000" dirty="0" smtClean="0"/>
              <a:t> | </a:t>
            </a:r>
            <a:r>
              <a:rPr lang="en-US" sz="2000" i="1" dirty="0" smtClean="0"/>
              <a:t>toothache</a:t>
            </a:r>
            <a:r>
              <a:rPr lang="en-US" sz="2000" dirty="0" smtClean="0"/>
              <a:t>) 	= P(</a:t>
            </a:r>
            <a:r>
              <a:rPr lang="en-US" sz="2000" dirty="0" smtClean="0">
                <a:sym typeface="Symbol" pitchFamily="18" charset="2"/>
              </a:rPr>
              <a:t></a:t>
            </a:r>
            <a:r>
              <a:rPr lang="en-US" sz="2000" i="1" dirty="0" smtClean="0"/>
              <a:t>cavity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 </a:t>
            </a:r>
            <a:r>
              <a:rPr lang="en-US" sz="2000" i="1" dirty="0" smtClean="0"/>
              <a:t>toothache</a:t>
            </a:r>
            <a:r>
              <a:rPr lang="en-US" sz="2000" dirty="0" smtClean="0"/>
              <a:t>) /	P(</a:t>
            </a:r>
            <a:r>
              <a:rPr lang="en-US" sz="2000" i="1" dirty="0" smtClean="0"/>
              <a:t>toothache</a:t>
            </a:r>
            <a:r>
              <a:rPr lang="en-US" sz="2000" dirty="0" smtClean="0"/>
              <a:t>)	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			=   (0.016+0.064 ) / (0.108 + 0.012 + 0.016 + 0.064)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en-US" sz="2000" dirty="0" smtClean="0"/>
              <a:t>			= 0.4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Calculate (</a:t>
            </a:r>
            <a:r>
              <a:rPr lang="en-US" dirty="0" err="1" smtClean="0"/>
              <a:t>i</a:t>
            </a:r>
            <a:r>
              <a:rPr lang="en-US" dirty="0" smtClean="0"/>
              <a:t>) P</a:t>
            </a:r>
            <a:r>
              <a:rPr lang="en-US" i="1" dirty="0" smtClean="0"/>
              <a:t>(cavity</a:t>
            </a:r>
            <a:r>
              <a:rPr lang="en-US" dirty="0" smtClean="0"/>
              <a:t>)  (ii) P(</a:t>
            </a:r>
            <a:r>
              <a:rPr lang="en-US" i="1" dirty="0" smtClean="0"/>
              <a:t>cavity | toothache</a:t>
            </a:r>
            <a:r>
              <a:rPr lang="en-US" dirty="0" smtClean="0"/>
              <a:t>)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6" descr="dentist-joint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447801"/>
            <a:ext cx="5080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Inference by enumeration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657601"/>
            <a:ext cx="10972800" cy="3001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Denominator can be viewed as a </a:t>
            </a:r>
            <a:r>
              <a:rPr lang="en-US" sz="2000" smtClean="0">
                <a:solidFill>
                  <a:srgbClr val="FF0000"/>
                </a:solidFill>
              </a:rPr>
              <a:t>normalization constant</a:t>
            </a:r>
            <a:r>
              <a:rPr lang="en-US" sz="2000" smtClean="0"/>
              <a:t> α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/>
              <a:t>P</a:t>
            </a:r>
            <a:r>
              <a:rPr lang="en-US" sz="2000" smtClean="0"/>
              <a:t>(</a:t>
            </a:r>
            <a:r>
              <a:rPr lang="en-US" sz="2000" i="1" smtClean="0"/>
              <a:t>Cavity | toothache</a:t>
            </a:r>
            <a:r>
              <a:rPr lang="en-US" sz="2000" smtClean="0"/>
              <a:t>) = α x </a:t>
            </a:r>
            <a:r>
              <a:rPr lang="en-US" sz="2000" b="1" smtClean="0"/>
              <a:t>P</a:t>
            </a:r>
            <a:r>
              <a:rPr lang="en-US" sz="2000" smtClean="0"/>
              <a:t>(</a:t>
            </a:r>
            <a:r>
              <a:rPr lang="en-US" sz="2000" i="1" smtClean="0"/>
              <a:t>Cavity,toothache</a:t>
            </a:r>
            <a:r>
              <a:rPr lang="en-US" sz="2000" smtClean="0"/>
              <a:t>)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= α x [</a:t>
            </a:r>
            <a:r>
              <a:rPr lang="en-US" sz="1800" b="1" smtClean="0"/>
              <a:t>P</a:t>
            </a:r>
            <a:r>
              <a:rPr lang="en-US" sz="1800" smtClean="0"/>
              <a:t>(</a:t>
            </a:r>
            <a:r>
              <a:rPr lang="en-US" sz="1800" i="1" smtClean="0"/>
              <a:t>Cavity,toothache,catch</a:t>
            </a:r>
            <a:r>
              <a:rPr lang="en-US" sz="1800" smtClean="0"/>
              <a:t>) + </a:t>
            </a:r>
            <a:r>
              <a:rPr lang="en-US" sz="1800" b="1" smtClean="0"/>
              <a:t>P</a:t>
            </a:r>
            <a:r>
              <a:rPr lang="en-US" sz="1800" smtClean="0"/>
              <a:t>(</a:t>
            </a:r>
            <a:r>
              <a:rPr lang="en-US" sz="1800" i="1" smtClean="0"/>
              <a:t>Cavity,toothache</a:t>
            </a:r>
            <a:r>
              <a:rPr lang="en-US" sz="1800" smtClean="0"/>
              <a:t>,</a:t>
            </a:r>
            <a:r>
              <a:rPr lang="en-US" sz="1800" smtClean="0">
                <a:sym typeface="Symbol" pitchFamily="18" charset="2"/>
              </a:rPr>
              <a:t></a:t>
            </a:r>
            <a:r>
              <a:rPr lang="en-US" sz="1800" smtClean="0"/>
              <a:t> </a:t>
            </a:r>
            <a:r>
              <a:rPr lang="en-US" sz="1800" i="1" smtClean="0"/>
              <a:t>catch</a:t>
            </a:r>
            <a:r>
              <a:rPr lang="en-US" sz="1800" smtClean="0"/>
              <a:t>)]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= </a:t>
            </a:r>
            <a:r>
              <a:rPr lang="el-GR" sz="1800" smtClean="0">
                <a:cs typeface="Arial" charset="0"/>
              </a:rPr>
              <a:t>α</a:t>
            </a:r>
            <a:r>
              <a:rPr lang="en-US" sz="1800" smtClean="0"/>
              <a:t> x [&lt;0.108,0.016&gt; + &lt;0.012,0.064&gt;]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= α x &lt;0.12,0.08&gt; = &lt;0.6,0.4&gt;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General idea: compute distribution on query variable by fixing </a:t>
            </a:r>
            <a:r>
              <a:rPr lang="en-US" sz="2000" smtClean="0">
                <a:solidFill>
                  <a:schemeClr val="accent2"/>
                </a:solidFill>
              </a:rPr>
              <a:t>evidence variables</a:t>
            </a:r>
            <a:r>
              <a:rPr lang="en-US" sz="2000" smtClean="0"/>
              <a:t> and summing over </a:t>
            </a:r>
            <a:r>
              <a:rPr lang="en-US" sz="2000" smtClean="0">
                <a:solidFill>
                  <a:schemeClr val="accent2"/>
                </a:solidFill>
              </a:rPr>
              <a:t>hidden variables</a:t>
            </a:r>
            <a:endParaRPr 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Inference by enumeration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Typically, we are interested in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	the posterior joint distribution of the </a:t>
            </a:r>
            <a:r>
              <a:rPr lang="en-US" dirty="0" smtClean="0">
                <a:solidFill>
                  <a:schemeClr val="accent2"/>
                </a:solidFill>
              </a:rPr>
              <a:t>query variables</a:t>
            </a:r>
            <a:r>
              <a:rPr lang="en-US" dirty="0" smtClean="0"/>
              <a:t> </a:t>
            </a:r>
            <a:r>
              <a:rPr lang="en-US" b="1" dirty="0" smtClean="0"/>
              <a:t>Y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	given specific values </a:t>
            </a:r>
            <a:r>
              <a:rPr lang="en-US" b="1" dirty="0" smtClean="0"/>
              <a:t>e</a:t>
            </a:r>
            <a:r>
              <a:rPr lang="en-US" dirty="0" smtClean="0"/>
              <a:t> for the </a:t>
            </a:r>
            <a:r>
              <a:rPr lang="en-US" dirty="0" smtClean="0">
                <a:solidFill>
                  <a:schemeClr val="accent2"/>
                </a:solidFill>
              </a:rPr>
              <a:t>evidence variables</a:t>
            </a:r>
            <a:r>
              <a:rPr lang="en-US" dirty="0" smtClean="0"/>
              <a:t> </a:t>
            </a:r>
            <a:r>
              <a:rPr lang="en-US" b="1" dirty="0" smtClean="0"/>
              <a:t>E</a:t>
            </a:r>
            <a:endParaRPr lang="en-US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Let the </a:t>
            </a:r>
            <a:r>
              <a:rPr lang="en-US" dirty="0" smtClean="0">
                <a:solidFill>
                  <a:schemeClr val="accent2"/>
                </a:solidFill>
              </a:rPr>
              <a:t>hidden variables</a:t>
            </a:r>
            <a:r>
              <a:rPr lang="en-US" dirty="0" smtClean="0"/>
              <a:t> be </a:t>
            </a:r>
            <a:r>
              <a:rPr lang="en-US" b="1" dirty="0" smtClean="0"/>
              <a:t>H </a:t>
            </a:r>
            <a:r>
              <a:rPr lang="en-US" dirty="0" smtClean="0"/>
              <a:t>= </a:t>
            </a:r>
            <a:r>
              <a:rPr lang="en-US" b="1" dirty="0" smtClean="0"/>
              <a:t>X </a:t>
            </a:r>
            <a:r>
              <a:rPr lang="en-US" dirty="0" smtClean="0"/>
              <a:t>- </a:t>
            </a:r>
            <a:r>
              <a:rPr lang="en-US" b="1" dirty="0" smtClean="0"/>
              <a:t>Y</a:t>
            </a:r>
            <a:r>
              <a:rPr lang="en-US" dirty="0" smtClean="0"/>
              <a:t> - </a:t>
            </a:r>
            <a:r>
              <a:rPr lang="en-US" b="1" dirty="0" smtClean="0"/>
              <a:t>E</a:t>
            </a:r>
            <a:endParaRPr lang="en-US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Then the required summation of joint entries is done by summing out the hidden variables:</a:t>
            </a:r>
          </a:p>
          <a:p>
            <a:pPr marL="762000" lvl="1" indent="-304800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P</a:t>
            </a:r>
            <a:r>
              <a:rPr lang="en-US" sz="2000" dirty="0" smtClean="0"/>
              <a:t>(</a:t>
            </a:r>
            <a:r>
              <a:rPr lang="en-US" sz="2000" b="1" dirty="0" smtClean="0"/>
              <a:t>Y</a:t>
            </a:r>
            <a:r>
              <a:rPr lang="en-US" sz="2000" dirty="0" smtClean="0"/>
              <a:t> | </a:t>
            </a:r>
            <a:r>
              <a:rPr lang="en-US" sz="2000" b="1" dirty="0" smtClean="0"/>
              <a:t>E </a:t>
            </a:r>
            <a:r>
              <a:rPr lang="en-US" sz="2000" dirty="0" smtClean="0"/>
              <a:t>= </a:t>
            </a:r>
            <a:r>
              <a:rPr lang="en-US" sz="2000" b="1" dirty="0" smtClean="0"/>
              <a:t>e</a:t>
            </a:r>
            <a:r>
              <a:rPr lang="en-US" sz="2000" dirty="0" smtClean="0"/>
              <a:t>) = </a:t>
            </a:r>
            <a:r>
              <a:rPr lang="en-US" sz="2000" dirty="0" err="1" smtClean="0"/>
              <a:t>α</a:t>
            </a:r>
            <a:r>
              <a:rPr lang="en-US" sz="2000" b="1" dirty="0" err="1" smtClean="0"/>
              <a:t>P</a:t>
            </a:r>
            <a:r>
              <a:rPr lang="en-US" sz="2000" dirty="0" smtClean="0"/>
              <a:t>(</a:t>
            </a:r>
            <a:r>
              <a:rPr lang="en-US" sz="2000" b="1" dirty="0" smtClean="0"/>
              <a:t>Y</a:t>
            </a:r>
            <a:r>
              <a:rPr lang="en-US" sz="2000" dirty="0" smtClean="0"/>
              <a:t>,</a:t>
            </a:r>
            <a:r>
              <a:rPr lang="en-US" sz="2000" b="1" dirty="0" smtClean="0"/>
              <a:t>E</a:t>
            </a:r>
            <a:r>
              <a:rPr lang="en-US" sz="2000" dirty="0" smtClean="0"/>
              <a:t> = </a:t>
            </a:r>
            <a:r>
              <a:rPr lang="en-US" sz="2000" b="1" dirty="0" smtClean="0"/>
              <a:t>e</a:t>
            </a:r>
            <a:r>
              <a:rPr lang="en-US" sz="2000" dirty="0" smtClean="0"/>
              <a:t>) = α</a:t>
            </a:r>
            <a:r>
              <a:rPr lang="el-GR" sz="2000" dirty="0" smtClean="0">
                <a:cs typeface="Arial" charset="0"/>
              </a:rPr>
              <a:t>Σ</a:t>
            </a:r>
            <a:r>
              <a:rPr lang="en-US" sz="2000" baseline="-25000" dirty="0" err="1" smtClean="0"/>
              <a:t>h</a:t>
            </a:r>
            <a:r>
              <a:rPr lang="en-US" sz="2000" b="1" dirty="0" err="1" smtClean="0"/>
              <a:t>P</a:t>
            </a:r>
            <a:r>
              <a:rPr lang="en-US" sz="2000" dirty="0" smtClean="0"/>
              <a:t>(</a:t>
            </a:r>
            <a:r>
              <a:rPr lang="en-US" sz="2000" b="1" dirty="0" smtClean="0"/>
              <a:t>Y</a:t>
            </a:r>
            <a:r>
              <a:rPr lang="en-US" sz="2000" dirty="0" smtClean="0"/>
              <a:t>,</a:t>
            </a:r>
            <a:r>
              <a:rPr lang="en-US" sz="2000" b="1" dirty="0" smtClean="0"/>
              <a:t>E</a:t>
            </a:r>
            <a:r>
              <a:rPr lang="en-US" sz="2000" dirty="0" smtClean="0"/>
              <a:t>= </a:t>
            </a:r>
            <a:r>
              <a:rPr lang="en-US" sz="2000" b="1" dirty="0" smtClean="0"/>
              <a:t>e</a:t>
            </a:r>
            <a:r>
              <a:rPr lang="en-US" sz="2000" dirty="0" smtClean="0"/>
              <a:t>, </a:t>
            </a:r>
            <a:r>
              <a:rPr lang="en-US" sz="2000" b="1" dirty="0" smtClean="0"/>
              <a:t>H</a:t>
            </a:r>
            <a:r>
              <a:rPr lang="en-US" sz="2000" dirty="0" smtClean="0"/>
              <a:t> = </a:t>
            </a:r>
            <a:r>
              <a:rPr lang="en-US" sz="2000" b="1" dirty="0" smtClean="0"/>
              <a:t>h</a:t>
            </a:r>
            <a:r>
              <a:rPr lang="en-US" sz="20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The terms in the summation are joint entries because </a:t>
            </a:r>
            <a:r>
              <a:rPr lang="en-US" b="1" dirty="0" smtClean="0"/>
              <a:t>Y</a:t>
            </a:r>
            <a:r>
              <a:rPr lang="en-US" dirty="0" smtClean="0"/>
              <a:t>, </a:t>
            </a:r>
            <a:r>
              <a:rPr lang="en-US" b="1" dirty="0" smtClean="0"/>
              <a:t>E</a:t>
            </a:r>
            <a:r>
              <a:rPr lang="en-US" dirty="0" smtClean="0"/>
              <a:t> and </a:t>
            </a:r>
            <a:r>
              <a:rPr lang="en-US" b="1" dirty="0" smtClean="0"/>
              <a:t>H</a:t>
            </a:r>
            <a:r>
              <a:rPr lang="en-US" dirty="0" smtClean="0"/>
              <a:t> together exhaust the set of random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Obvious problems:</a:t>
            </a:r>
          </a:p>
          <a:p>
            <a:pPr marL="762000" lvl="1" indent="-3048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Worst-case time complexity </a:t>
            </a:r>
            <a:r>
              <a:rPr lang="en-US" sz="2000" i="1" dirty="0" smtClean="0"/>
              <a:t>O(</a:t>
            </a:r>
            <a:r>
              <a:rPr lang="en-US" sz="2000" i="1" dirty="0" err="1" smtClean="0"/>
              <a:t>d</a:t>
            </a:r>
            <a:r>
              <a:rPr lang="en-US" sz="2000" i="1" baseline="30000" dirty="0" err="1" smtClean="0"/>
              <a:t>n</a:t>
            </a:r>
            <a:r>
              <a:rPr lang="en-US" sz="2000" i="1" dirty="0" smtClean="0"/>
              <a:t>) </a:t>
            </a:r>
            <a:r>
              <a:rPr lang="en-US" sz="2000" dirty="0" smtClean="0"/>
              <a:t>where </a:t>
            </a:r>
            <a:r>
              <a:rPr lang="en-US" sz="2000" i="1" dirty="0" smtClean="0"/>
              <a:t>d</a:t>
            </a:r>
            <a:r>
              <a:rPr lang="en-US" sz="2000" dirty="0" smtClean="0"/>
              <a:t> is the largest </a:t>
            </a:r>
            <a:r>
              <a:rPr lang="en-US" sz="2000" dirty="0" err="1" smtClean="0"/>
              <a:t>arity</a:t>
            </a:r>
            <a:endParaRPr lang="en-US" sz="2000" dirty="0" smtClean="0"/>
          </a:p>
          <a:p>
            <a:pPr marL="762000" lvl="1" indent="-3048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Space complexity </a:t>
            </a:r>
            <a:r>
              <a:rPr lang="en-US" sz="2000" i="1" dirty="0" smtClean="0"/>
              <a:t>O(</a:t>
            </a:r>
            <a:r>
              <a:rPr lang="en-US" sz="2000" i="1" dirty="0" err="1" smtClean="0"/>
              <a:t>d</a:t>
            </a:r>
            <a:r>
              <a:rPr lang="en-US" sz="2000" i="1" baseline="30000" dirty="0" err="1" smtClean="0"/>
              <a:t>n</a:t>
            </a:r>
            <a:r>
              <a:rPr lang="en-US" sz="2000" i="1" dirty="0" smtClean="0"/>
              <a:t>)</a:t>
            </a:r>
            <a:r>
              <a:rPr lang="en-US" sz="2000" dirty="0" smtClean="0"/>
              <a:t> to store the joint distribution</a:t>
            </a:r>
          </a:p>
          <a:p>
            <a:pPr marL="762000" lvl="1" indent="-3048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How to find the numbers for </a:t>
            </a:r>
            <a:r>
              <a:rPr lang="en-US" sz="2000" i="1" dirty="0" smtClean="0"/>
              <a:t>O(</a:t>
            </a:r>
            <a:r>
              <a:rPr lang="en-US" sz="2000" i="1" dirty="0" err="1" smtClean="0"/>
              <a:t>d</a:t>
            </a:r>
            <a:r>
              <a:rPr lang="en-US" sz="2000" i="1" baseline="30000" dirty="0" err="1" smtClean="0"/>
              <a:t>n</a:t>
            </a:r>
            <a:r>
              <a:rPr lang="en-US" sz="2000" i="1" dirty="0" smtClean="0"/>
              <a:t>) </a:t>
            </a:r>
            <a:r>
              <a:rPr lang="en-US" sz="2000" dirty="0" smtClean="0"/>
              <a:t>entries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Independence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i="1" dirty="0" smtClean="0"/>
              <a:t>A</a:t>
            </a:r>
            <a:r>
              <a:rPr lang="en-US" sz="2000" dirty="0" smtClean="0"/>
              <a:t> and </a:t>
            </a:r>
            <a:r>
              <a:rPr lang="en-US" sz="2000" i="1" dirty="0" smtClean="0"/>
              <a:t>B</a:t>
            </a:r>
            <a:r>
              <a:rPr lang="en-US" sz="2000" dirty="0" smtClean="0"/>
              <a:t> are independent </a:t>
            </a:r>
            <a:r>
              <a:rPr lang="en-US" sz="2000" dirty="0" err="1" smtClean="0"/>
              <a:t>iff</a:t>
            </a:r>
            <a:r>
              <a:rPr lang="en-US" sz="2000" dirty="0" smtClean="0"/>
              <a:t> </a:t>
            </a:r>
            <a:r>
              <a:rPr lang="en-US" sz="2000" b="1" dirty="0" smtClean="0"/>
              <a:t>	P</a:t>
            </a:r>
            <a:r>
              <a:rPr lang="en-US" sz="2000" dirty="0" smtClean="0"/>
              <a:t>(</a:t>
            </a:r>
            <a:r>
              <a:rPr lang="en-US" sz="2000" i="1" dirty="0" smtClean="0"/>
              <a:t>A|B</a:t>
            </a:r>
            <a:r>
              <a:rPr lang="en-US" sz="2000" dirty="0" smtClean="0"/>
              <a:t>) = </a:t>
            </a:r>
            <a:r>
              <a:rPr lang="en-US" sz="2000" b="1" dirty="0" smtClean="0"/>
              <a:t>P</a:t>
            </a:r>
            <a:r>
              <a:rPr lang="en-US" sz="2000" dirty="0" smtClean="0"/>
              <a:t>(</a:t>
            </a:r>
            <a:r>
              <a:rPr lang="en-US" sz="2000" i="1" dirty="0" smtClean="0"/>
              <a:t>A</a:t>
            </a:r>
            <a:r>
              <a:rPr lang="en-US" sz="2000" dirty="0" smtClean="0"/>
              <a:t>)    or </a:t>
            </a:r>
            <a:r>
              <a:rPr lang="en-US" sz="2000" b="1" dirty="0" smtClean="0"/>
              <a:t>P</a:t>
            </a:r>
            <a:r>
              <a:rPr lang="en-US" sz="2000" dirty="0" smtClean="0"/>
              <a:t>(</a:t>
            </a:r>
            <a:r>
              <a:rPr lang="en-US" sz="2000" i="1" dirty="0" smtClean="0"/>
              <a:t>B|A</a:t>
            </a:r>
            <a:r>
              <a:rPr lang="en-US" sz="2000" dirty="0" smtClean="0"/>
              <a:t>) = </a:t>
            </a:r>
            <a:r>
              <a:rPr lang="en-US" sz="2000" b="1" dirty="0" smtClean="0"/>
              <a:t>P</a:t>
            </a:r>
            <a:r>
              <a:rPr lang="en-US" sz="2000" dirty="0" smtClean="0"/>
              <a:t>(</a:t>
            </a:r>
            <a:r>
              <a:rPr lang="en-US" sz="2000" i="1" dirty="0" smtClean="0"/>
              <a:t>B</a:t>
            </a:r>
            <a:r>
              <a:rPr lang="en-US" sz="2000" dirty="0" smtClean="0"/>
              <a:t>)     or </a:t>
            </a:r>
            <a:r>
              <a:rPr lang="en-US" sz="2000" b="1" dirty="0" smtClean="0"/>
              <a:t>P</a:t>
            </a:r>
            <a:r>
              <a:rPr lang="en-US" sz="2000" dirty="0" smtClean="0"/>
              <a:t>(A, B) = </a:t>
            </a:r>
            <a:r>
              <a:rPr lang="en-US" sz="2000" b="1" dirty="0" smtClean="0"/>
              <a:t>P</a:t>
            </a:r>
            <a:r>
              <a:rPr lang="en-US" sz="2000" dirty="0" smtClean="0"/>
              <a:t>(</a:t>
            </a:r>
            <a:r>
              <a:rPr lang="en-US" sz="2000" i="1" dirty="0" smtClean="0"/>
              <a:t>A</a:t>
            </a:r>
            <a:r>
              <a:rPr lang="en-US" sz="2000" dirty="0" smtClean="0"/>
              <a:t>) </a:t>
            </a:r>
            <a:r>
              <a:rPr lang="en-US" sz="2000" b="1" dirty="0" smtClean="0"/>
              <a:t>P</a:t>
            </a:r>
            <a:r>
              <a:rPr lang="en-US" sz="2000" dirty="0" smtClean="0"/>
              <a:t>(</a:t>
            </a:r>
            <a:r>
              <a:rPr lang="en-US" sz="2000" i="1" dirty="0" smtClean="0"/>
              <a:t>B</a:t>
            </a:r>
            <a:r>
              <a:rPr lang="en-US" sz="20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b="1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/>
              <a:t>P</a:t>
            </a:r>
            <a:r>
              <a:rPr lang="en-US" sz="1800" dirty="0" smtClean="0"/>
              <a:t>(</a:t>
            </a:r>
            <a:r>
              <a:rPr lang="en-US" sz="1800" i="1" dirty="0" smtClean="0"/>
              <a:t>Toothache, Catch, Cavity, Weather</a:t>
            </a:r>
            <a:r>
              <a:rPr lang="en-US" sz="1800" dirty="0" smtClean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= </a:t>
            </a:r>
            <a:r>
              <a:rPr lang="en-US" sz="1800" b="1" dirty="0" smtClean="0"/>
              <a:t>P</a:t>
            </a:r>
            <a:r>
              <a:rPr lang="en-US" sz="1800" dirty="0" smtClean="0"/>
              <a:t>(</a:t>
            </a:r>
            <a:r>
              <a:rPr lang="en-US" sz="1800" i="1" dirty="0" smtClean="0"/>
              <a:t>Toothache, Catch, Cavity</a:t>
            </a:r>
            <a:r>
              <a:rPr lang="en-US" sz="1800" dirty="0" smtClean="0"/>
              <a:t>) </a:t>
            </a:r>
            <a:r>
              <a:rPr lang="en-US" sz="1800" b="1" dirty="0" smtClean="0"/>
              <a:t>P</a:t>
            </a:r>
            <a:r>
              <a:rPr lang="en-US" sz="1800" dirty="0" smtClean="0"/>
              <a:t>(</a:t>
            </a:r>
            <a:r>
              <a:rPr lang="en-US" sz="1800" i="1" dirty="0" smtClean="0"/>
              <a:t>Weather</a:t>
            </a:r>
            <a:r>
              <a:rPr lang="en-US" sz="1800" dirty="0" smtClean="0"/>
              <a:t>)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32 entries reduced to 12;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for </a:t>
            </a:r>
            <a:r>
              <a:rPr lang="en-US" sz="2000" i="1" dirty="0" smtClean="0"/>
              <a:t>n</a:t>
            </a:r>
            <a:r>
              <a:rPr lang="en-US" sz="2000" dirty="0" smtClean="0"/>
              <a:t> independent biased coins, </a:t>
            </a:r>
            <a:r>
              <a:rPr lang="en-US" sz="2000" i="1" dirty="0" smtClean="0"/>
              <a:t>O(2</a:t>
            </a:r>
            <a:r>
              <a:rPr lang="en-US" sz="2000" i="1" baseline="30000" dirty="0" smtClean="0"/>
              <a:t>n</a:t>
            </a:r>
            <a:r>
              <a:rPr lang="en-US" sz="2000" i="1" dirty="0" smtClean="0"/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cs typeface="Arial" charset="0"/>
              </a:rPr>
              <a:t>→</a:t>
            </a:r>
            <a:r>
              <a:rPr lang="en-US" sz="2000" i="1" dirty="0" smtClean="0"/>
              <a:t>O(n)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Absolute independence powerful but rare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Dentistry is a large field with hundreds of variables, none of which are independent. What to do?</a:t>
            </a:r>
          </a:p>
        </p:txBody>
      </p:sp>
      <p:pic>
        <p:nvPicPr>
          <p:cNvPr id="48132" name="Picture 4" descr="weather-independe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286000"/>
            <a:ext cx="57912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726271"/>
          </a:xfrm>
        </p:spPr>
        <p:txBody>
          <a:bodyPr/>
          <a:lstStyle/>
          <a:p>
            <a:pPr eaLnBrk="1" hangingPunct="1"/>
            <a:r>
              <a:rPr lang="en-US" dirty="0" err="1" smtClean="0"/>
              <a:t>Bayes</a:t>
            </a:r>
            <a:r>
              <a:rPr lang="en-US" dirty="0" smtClean="0"/>
              <a:t>' Rule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9957" y="1093764"/>
            <a:ext cx="11176000" cy="513822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Product rule</a:t>
            </a:r>
            <a:r>
              <a:rPr lang="en-US" sz="2000" dirty="0" smtClean="0"/>
              <a:t> P(</a:t>
            </a:r>
            <a:r>
              <a:rPr lang="en-US" sz="2000" dirty="0" err="1" smtClean="0"/>
              <a:t>a</a:t>
            </a:r>
            <a:r>
              <a:rPr lang="en-US" sz="2000" dirty="0" err="1" smtClean="0">
                <a:sym typeface="Symbol" pitchFamily="18" charset="2"/>
              </a:rPr>
              <a:t></a:t>
            </a:r>
            <a:r>
              <a:rPr lang="en-US" sz="2000" dirty="0" err="1" smtClean="0"/>
              <a:t>b</a:t>
            </a:r>
            <a:r>
              <a:rPr lang="en-US" sz="2000" dirty="0" smtClean="0"/>
              <a:t>) = P(a | b) P(b) = P(b | a) P(a)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sym typeface="Symbol" pitchFamily="18" charset="2"/>
              </a:rPr>
              <a:t>	 </a:t>
            </a:r>
            <a:r>
              <a:rPr lang="en-US" sz="1800" dirty="0" err="1" smtClean="0">
                <a:solidFill>
                  <a:schemeClr val="accent2"/>
                </a:solidFill>
              </a:rPr>
              <a:t>Bayes</a:t>
            </a:r>
            <a:r>
              <a:rPr lang="en-US" sz="1800" dirty="0" smtClean="0">
                <a:solidFill>
                  <a:schemeClr val="accent2"/>
                </a:solidFill>
              </a:rPr>
              <a:t>' rule</a:t>
            </a:r>
            <a:r>
              <a:rPr lang="en-US" sz="2000" dirty="0" smtClean="0">
                <a:solidFill>
                  <a:schemeClr val="accent2"/>
                </a:solidFill>
              </a:rPr>
              <a:t>: </a:t>
            </a:r>
            <a:r>
              <a:rPr lang="en-US" sz="2000" dirty="0" smtClean="0"/>
              <a:t>P(a | b) = P(b | a) P(a) / P(b)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or in distribution form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		P</a:t>
            </a:r>
            <a:r>
              <a:rPr lang="en-US" sz="2000" dirty="0" smtClean="0"/>
              <a:t>(Y|X) = </a:t>
            </a:r>
            <a:r>
              <a:rPr lang="en-US" sz="2000" b="1" dirty="0" smtClean="0"/>
              <a:t>P</a:t>
            </a:r>
            <a:r>
              <a:rPr lang="en-US" sz="2000" dirty="0" smtClean="0"/>
              <a:t>(X|Y) </a:t>
            </a:r>
            <a:r>
              <a:rPr lang="en-US" sz="2000" b="1" dirty="0" smtClean="0"/>
              <a:t>P</a:t>
            </a:r>
            <a:r>
              <a:rPr lang="en-US" sz="2000" dirty="0" smtClean="0"/>
              <a:t>(Y) / </a:t>
            </a:r>
            <a:r>
              <a:rPr lang="en-US" sz="2000" b="1" dirty="0" smtClean="0"/>
              <a:t>P</a:t>
            </a:r>
            <a:r>
              <a:rPr lang="en-US" sz="2000" dirty="0" smtClean="0"/>
              <a:t>(X) = </a:t>
            </a:r>
            <a:r>
              <a:rPr lang="en-US" sz="2000" dirty="0" err="1" smtClean="0"/>
              <a:t>α</a:t>
            </a:r>
            <a:r>
              <a:rPr lang="en-US" sz="2000" b="1" dirty="0" err="1" smtClean="0"/>
              <a:t>P</a:t>
            </a:r>
            <a:r>
              <a:rPr lang="en-US" sz="2000" dirty="0" smtClean="0"/>
              <a:t>(X|Y) </a:t>
            </a:r>
            <a:r>
              <a:rPr lang="en-US" sz="2000" b="1" dirty="0" smtClean="0"/>
              <a:t>P</a:t>
            </a:r>
            <a:r>
              <a:rPr lang="en-US" sz="2000" dirty="0" smtClean="0"/>
              <a:t>(Y)</a:t>
            </a:r>
            <a:endParaRPr lang="en-US" sz="1400" dirty="0" smtClean="0"/>
          </a:p>
          <a:p>
            <a:pPr lvl="1" eaLnBrk="1" hangingPunct="1">
              <a:lnSpc>
                <a:spcPct val="80000"/>
              </a:lnSpc>
            </a:pPr>
            <a:endParaRPr 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E.g., let m be meningitis,  s  be stiff neck: Let P(s | m)=0.8, P(m)=0.0001, P(s)=0.1</a:t>
            </a:r>
            <a:endParaRPr lang="en-US" sz="2200" i="1" dirty="0" smtClean="0"/>
          </a:p>
          <a:p>
            <a:pPr lvl="1" eaLnBrk="1" hangingPunct="1">
              <a:lnSpc>
                <a:spcPct val="80000"/>
              </a:lnSpc>
            </a:pPr>
            <a:endParaRPr lang="en-US" sz="2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200" dirty="0" smtClean="0"/>
              <a:t>P(</a:t>
            </a:r>
            <a:r>
              <a:rPr lang="en-US" sz="2200" dirty="0" err="1" smtClean="0"/>
              <a:t>m|s</a:t>
            </a:r>
            <a:r>
              <a:rPr lang="en-US" sz="2200" dirty="0" smtClean="0"/>
              <a:t>) = P(</a:t>
            </a:r>
            <a:r>
              <a:rPr lang="en-US" sz="2200" dirty="0" err="1" smtClean="0"/>
              <a:t>s|m</a:t>
            </a:r>
            <a:r>
              <a:rPr lang="en-US" sz="2200" dirty="0" smtClean="0"/>
              <a:t>) P(m) / P(s) = 0.8 </a:t>
            </a:r>
            <a:r>
              <a:rPr lang="en-US" sz="2200" dirty="0" smtClean="0">
                <a:cs typeface="Arial" charset="0"/>
              </a:rPr>
              <a:t>× </a:t>
            </a:r>
            <a:r>
              <a:rPr lang="en-US" sz="2200" dirty="0" smtClean="0"/>
              <a:t>0.0001 / 0.1 = 0.0008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Note: even though the probability of having a stiff neck given meningitis is very large (0.8), the posterior probability of meningitis given a stiff neck is still very small</a:t>
            </a:r>
          </a:p>
          <a:p>
            <a:pPr lvl="1" eaLnBrk="1" hangingPunct="1">
              <a:lnSpc>
                <a:spcPct val="80000"/>
              </a:lnSpc>
            </a:pPr>
            <a:endParaRPr 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P(</a:t>
            </a:r>
            <a:r>
              <a:rPr lang="en-US" sz="2200" dirty="0" err="1" smtClean="0"/>
              <a:t>s|m</a:t>
            </a:r>
            <a:r>
              <a:rPr lang="en-US" sz="2200" dirty="0" smtClean="0"/>
              <a:t>) is more ‘robust’ than P(</a:t>
            </a:r>
            <a:r>
              <a:rPr lang="en-US" sz="2200" dirty="0" err="1" smtClean="0"/>
              <a:t>m|s</a:t>
            </a:r>
            <a:r>
              <a:rPr lang="en-US" sz="2200" dirty="0" smtClean="0"/>
              <a:t>). Imagine a new disease appeared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200" dirty="0" smtClean="0"/>
              <a:t>     which would also cause a stiff neck, then P(</a:t>
            </a:r>
            <a:r>
              <a:rPr lang="en-US" sz="2200" dirty="0" err="1" smtClean="0"/>
              <a:t>m|s</a:t>
            </a:r>
            <a:r>
              <a:rPr lang="en-US" sz="2200" dirty="0" smtClean="0"/>
              <a:t>) changes but P(</a:t>
            </a:r>
            <a:r>
              <a:rPr lang="en-US" sz="2200" dirty="0" err="1" smtClean="0"/>
              <a:t>s|m</a:t>
            </a:r>
            <a:r>
              <a:rPr lang="en-US" sz="2200" dirty="0" smtClean="0"/>
              <a:t>) not.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Bayes' Rule and conditional independence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28800"/>
            <a:ext cx="10058400" cy="404029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600" dirty="0" smtClean="0"/>
              <a:t>  This is an example of a </a:t>
            </a:r>
            <a:r>
              <a:rPr lang="en-US" sz="2600" dirty="0" smtClean="0">
                <a:solidFill>
                  <a:srgbClr val="FF0000"/>
                </a:solidFill>
              </a:rPr>
              <a:t>naïve </a:t>
            </a:r>
            <a:r>
              <a:rPr lang="en-US" sz="2600" dirty="0" err="1" smtClean="0">
                <a:solidFill>
                  <a:srgbClr val="FF0000"/>
                </a:solidFill>
              </a:rPr>
              <a:t>Bayes</a:t>
            </a:r>
            <a:r>
              <a:rPr lang="en-US" sz="2600" dirty="0" smtClean="0"/>
              <a:t> model: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600" b="1" dirty="0" smtClean="0"/>
              <a:t>P</a:t>
            </a:r>
            <a:r>
              <a:rPr lang="en-US" sz="2600" dirty="0" smtClean="0"/>
              <a:t>(Cause,Effect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, … ,</a:t>
            </a:r>
            <a:r>
              <a:rPr lang="en-US" sz="2600" dirty="0" err="1" smtClean="0"/>
              <a:t>Effect</a:t>
            </a:r>
            <a:r>
              <a:rPr lang="en-US" sz="2600" baseline="-25000" dirty="0" err="1" smtClean="0"/>
              <a:t>n</a:t>
            </a:r>
            <a:r>
              <a:rPr lang="en-US" sz="2600" dirty="0" smtClean="0"/>
              <a:t>) = </a:t>
            </a:r>
            <a:r>
              <a:rPr lang="en-US" sz="2600" b="1" dirty="0" smtClean="0"/>
              <a:t>P</a:t>
            </a:r>
            <a:r>
              <a:rPr lang="en-US" sz="2600" dirty="0" smtClean="0"/>
              <a:t>(Cause) </a:t>
            </a:r>
            <a:r>
              <a:rPr lang="el-GR" sz="2600" dirty="0" smtClean="0">
                <a:cs typeface="Arial" charset="0"/>
              </a:rPr>
              <a:t>π</a:t>
            </a:r>
            <a:r>
              <a:rPr lang="en-US" sz="2600" baseline="-25000" dirty="0" err="1" smtClean="0"/>
              <a:t>i</a:t>
            </a:r>
            <a:r>
              <a:rPr lang="en-US" sz="2600" b="1" dirty="0" err="1" smtClean="0"/>
              <a:t>P</a:t>
            </a:r>
            <a:r>
              <a:rPr lang="en-US" sz="2600" dirty="0" smtClean="0"/>
              <a:t>(</a:t>
            </a:r>
            <a:r>
              <a:rPr lang="en-US" sz="2600" dirty="0" err="1" smtClean="0"/>
              <a:t>Effect</a:t>
            </a:r>
            <a:r>
              <a:rPr lang="en-US" sz="2600" baseline="-25000" dirty="0" err="1" smtClean="0"/>
              <a:t>i</a:t>
            </a:r>
            <a:r>
              <a:rPr lang="en-US" sz="2600" dirty="0" err="1" smtClean="0"/>
              <a:t>|Cause</a:t>
            </a:r>
            <a:r>
              <a:rPr lang="en-US" sz="2600" dirty="0" smtClean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Total number of parameters is </a:t>
            </a:r>
            <a:r>
              <a:rPr lang="en-US" sz="2400" dirty="0" smtClean="0">
                <a:solidFill>
                  <a:srgbClr val="FF0000"/>
                </a:solidFill>
              </a:rPr>
              <a:t>linear</a:t>
            </a:r>
            <a:r>
              <a:rPr lang="en-US" sz="2400" dirty="0" smtClean="0"/>
              <a:t> in </a:t>
            </a:r>
            <a:r>
              <a:rPr lang="en-US" sz="2400" i="1" dirty="0" smtClean="0"/>
              <a:t>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naive </a:t>
            </a:r>
            <a:r>
              <a:rPr lang="en-US" sz="2400" dirty="0" err="1" smtClean="0"/>
              <a:t>Bayes</a:t>
            </a:r>
            <a:r>
              <a:rPr lang="en-US" sz="2400" dirty="0" smtClean="0"/>
              <a:t> classifier computes: P(cause|effect1, effect2...)</a:t>
            </a:r>
          </a:p>
        </p:txBody>
      </p:sp>
      <p:pic>
        <p:nvPicPr>
          <p:cNvPr id="56324" name="Picture 4" descr="naive-bay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2825" y="3315287"/>
            <a:ext cx="64643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965422"/>
          </a:xfrm>
        </p:spPr>
        <p:txBody>
          <a:bodyPr/>
          <a:lstStyle/>
          <a:p>
            <a:pPr eaLnBrk="1" hangingPunct="1"/>
            <a:r>
              <a:rPr lang="en-US" dirty="0" smtClean="0"/>
              <a:t>The Naive </a:t>
            </a:r>
            <a:r>
              <a:rPr lang="en-US" dirty="0" err="1" smtClean="0"/>
              <a:t>Bayes</a:t>
            </a:r>
            <a:r>
              <a:rPr lang="en-US" dirty="0" smtClean="0"/>
              <a:t> Classifier</a:t>
            </a:r>
          </a:p>
        </p:txBody>
      </p:sp>
      <p:pic>
        <p:nvPicPr>
          <p:cNvPr id="58371" name="Picture 4" descr="naive-bayes"/>
          <p:cNvPicPr>
            <a:picLocks noChangeAspect="1" noChangeArrowheads="1"/>
          </p:cNvPicPr>
          <p:nvPr/>
        </p:nvPicPr>
        <p:blipFill>
          <a:blip r:embed="rId3"/>
          <a:srcRect l="51866"/>
          <a:stretch>
            <a:fillRect/>
          </a:stretch>
        </p:blipFill>
        <p:spPr bwMode="auto">
          <a:xfrm>
            <a:off x="3454401" y="1600201"/>
            <a:ext cx="5245100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Text Box 6"/>
          <p:cNvSpPr txBox="1">
            <a:spLocks noChangeArrowheads="1"/>
          </p:cNvSpPr>
          <p:nvPr/>
        </p:nvSpPr>
        <p:spPr bwMode="auto">
          <a:xfrm>
            <a:off x="1352778" y="3658944"/>
            <a:ext cx="902917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2400" dirty="0"/>
              <a:t>Imagine we have access to the probabilities of 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P(disease) 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P(</a:t>
            </a:r>
            <a:r>
              <a:rPr lang="en-US" sz="2400" dirty="0" err="1"/>
              <a:t>symptoms|disease</a:t>
            </a:r>
            <a:r>
              <a:rPr lang="en-US" sz="2400" dirty="0"/>
              <a:t>)=P(</a:t>
            </a:r>
            <a:r>
              <a:rPr lang="en-US" sz="2400" dirty="0" err="1"/>
              <a:t>headache|disease</a:t>
            </a:r>
            <a:r>
              <a:rPr lang="en-US" sz="2400" dirty="0"/>
              <a:t>)P(</a:t>
            </a:r>
            <a:r>
              <a:rPr lang="en-US" sz="2400" dirty="0" err="1"/>
              <a:t>backache|disease</a:t>
            </a:r>
            <a:r>
              <a:rPr lang="en-US" sz="2400" dirty="0"/>
              <a:t>)....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/>
              <a:t>Then, the probability of a disease is computed using </a:t>
            </a:r>
            <a:r>
              <a:rPr lang="en-US" sz="2400" dirty="0" err="1">
                <a:solidFill>
                  <a:srgbClr val="FF0000"/>
                </a:solidFill>
              </a:rPr>
              <a:t>Bayes</a:t>
            </a:r>
            <a:r>
              <a:rPr lang="en-US" sz="2400" dirty="0">
                <a:solidFill>
                  <a:srgbClr val="FF0000"/>
                </a:solidFill>
              </a:rPr>
              <a:t> rule</a:t>
            </a:r>
            <a:r>
              <a:rPr lang="en-US" sz="2400" dirty="0" smtClean="0"/>
              <a:t>:</a:t>
            </a:r>
            <a:endParaRPr lang="en-US" sz="2400" dirty="0"/>
          </a:p>
          <a:p>
            <a:pPr marL="342900" indent="-342900"/>
            <a:r>
              <a:rPr lang="en-US" sz="2400" dirty="0"/>
              <a:t>P(</a:t>
            </a:r>
            <a:r>
              <a:rPr lang="en-US" sz="2400" dirty="0" err="1"/>
              <a:t>disease|symptoms</a:t>
            </a:r>
            <a:r>
              <a:rPr lang="en-US" sz="2400" dirty="0"/>
              <a:t>) = constant x P(</a:t>
            </a:r>
            <a:r>
              <a:rPr lang="en-US" sz="2400" dirty="0" err="1"/>
              <a:t>symptoms|disease</a:t>
            </a:r>
            <a:r>
              <a:rPr lang="en-US" sz="2400" dirty="0"/>
              <a:t>) x P(disease)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145" y="274638"/>
            <a:ext cx="10536702" cy="738236"/>
          </a:xfrm>
        </p:spPr>
        <p:txBody>
          <a:bodyPr/>
          <a:lstStyle/>
          <a:p>
            <a:pPr eaLnBrk="1" hangingPunct="1"/>
            <a:r>
              <a:rPr lang="en-US" dirty="0" smtClean="0"/>
              <a:t>Learning a Naive </a:t>
            </a:r>
            <a:r>
              <a:rPr lang="en-US" dirty="0" err="1" smtClean="0"/>
              <a:t>Bayes</a:t>
            </a:r>
            <a:r>
              <a:rPr lang="en-US" dirty="0" smtClean="0"/>
              <a:t> Classifier</a:t>
            </a:r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689318" y="1295401"/>
            <a:ext cx="979111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What to do if we only have observations from a doctors office?</a:t>
            </a:r>
          </a:p>
          <a:p>
            <a:endParaRPr lang="en-US" sz="2000" dirty="0"/>
          </a:p>
          <a:p>
            <a:r>
              <a:rPr lang="en-US" sz="2000" dirty="0"/>
              <a:t>For instance: </a:t>
            </a:r>
            <a:r>
              <a:rPr lang="en-US" sz="2000" dirty="0" smtClean="0"/>
              <a:t> 	flu1</a:t>
            </a:r>
            <a:r>
              <a:rPr lang="en-US" sz="2000" dirty="0">
                <a:sym typeface="Wingdings" charset="2"/>
              </a:rPr>
              <a:t> headache, fever, muscle </a:t>
            </a:r>
            <a:r>
              <a:rPr lang="en-US" sz="2000" dirty="0" smtClean="0">
                <a:sym typeface="Wingdings" charset="2"/>
              </a:rPr>
              <a:t>ache</a:t>
            </a:r>
          </a:p>
          <a:p>
            <a:r>
              <a:rPr lang="en-US" sz="2000" dirty="0" smtClean="0">
                <a:sym typeface="Wingdings" charset="2"/>
              </a:rPr>
              <a:t>		lungcancer1 </a:t>
            </a:r>
            <a:r>
              <a:rPr lang="en-US" sz="2000" dirty="0">
                <a:sym typeface="Wingdings" charset="2"/>
              </a:rPr>
              <a:t> short breath, breast pain</a:t>
            </a:r>
          </a:p>
          <a:p>
            <a:r>
              <a:rPr lang="en-US" sz="2000" dirty="0" smtClean="0">
                <a:sym typeface="Wingdings" charset="2"/>
              </a:rPr>
              <a:t>		flu2 </a:t>
            </a:r>
            <a:r>
              <a:rPr lang="en-US" sz="2000" dirty="0">
                <a:sym typeface="Wingdings" charset="2"/>
              </a:rPr>
              <a:t> headache, fever, cough</a:t>
            </a:r>
          </a:p>
          <a:p>
            <a:r>
              <a:rPr lang="en-US" sz="2000" dirty="0" smtClean="0">
                <a:sym typeface="Wingdings" charset="2"/>
              </a:rPr>
              <a:t>		....</a:t>
            </a:r>
            <a:endParaRPr lang="en-US" sz="2000" dirty="0">
              <a:sym typeface="Wingdings" charset="2"/>
            </a:endParaRPr>
          </a:p>
          <a:p>
            <a:r>
              <a:rPr lang="en-US" sz="2000" dirty="0">
                <a:sym typeface="Wingdings" charset="2"/>
              </a:rPr>
              <a:t>In general {(x1,y1), (x2,y2), (x3,y3),....}         </a:t>
            </a:r>
            <a:endParaRPr lang="en-US" sz="2000" dirty="0"/>
          </a:p>
        </p:txBody>
      </p:sp>
      <p:sp>
        <p:nvSpPr>
          <p:cNvPr id="60420" name="Line 5"/>
          <p:cNvSpPr>
            <a:spLocks noChangeShapeType="1"/>
          </p:cNvSpPr>
          <p:nvPr/>
        </p:nvSpPr>
        <p:spPr bwMode="auto">
          <a:xfrm flipV="1">
            <a:off x="2729980" y="3618744"/>
            <a:ext cx="203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21" name="Text Box 6"/>
          <p:cNvSpPr txBox="1">
            <a:spLocks noChangeArrowheads="1"/>
          </p:cNvSpPr>
          <p:nvPr/>
        </p:nvSpPr>
        <p:spPr bwMode="auto">
          <a:xfrm>
            <a:off x="1191065" y="4044463"/>
            <a:ext cx="2204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symptoms (attributes)</a:t>
            </a:r>
          </a:p>
        </p:txBody>
      </p:sp>
      <p:sp>
        <p:nvSpPr>
          <p:cNvPr id="60422" name="Line 7"/>
          <p:cNvSpPr>
            <a:spLocks noChangeShapeType="1"/>
          </p:cNvSpPr>
          <p:nvPr/>
        </p:nvSpPr>
        <p:spPr bwMode="auto">
          <a:xfrm flipH="1" flipV="1">
            <a:off x="3370840" y="3675014"/>
            <a:ext cx="264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23" name="Text Box 8"/>
          <p:cNvSpPr txBox="1">
            <a:spLocks noChangeArrowheads="1"/>
          </p:cNvSpPr>
          <p:nvPr/>
        </p:nvSpPr>
        <p:spPr bwMode="auto">
          <a:xfrm>
            <a:off x="6096000" y="4038601"/>
            <a:ext cx="15119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disease (label)</a:t>
            </a:r>
          </a:p>
        </p:txBody>
      </p:sp>
      <p:sp>
        <p:nvSpPr>
          <p:cNvPr id="60424" name="Text Box 9"/>
          <p:cNvSpPr txBox="1">
            <a:spLocks noChangeArrowheads="1"/>
          </p:cNvSpPr>
          <p:nvPr/>
        </p:nvSpPr>
        <p:spPr bwMode="auto">
          <a:xfrm>
            <a:off x="747151" y="4665785"/>
            <a:ext cx="825617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P(disease = y) = # people with disease y      </a:t>
            </a:r>
            <a:r>
              <a:rPr lang="en-US" dirty="0" smtClean="0"/>
              <a:t> = </a:t>
            </a:r>
            <a:r>
              <a:rPr lang="en-US" dirty="0"/>
              <a:t>fraction of people with disease y</a:t>
            </a:r>
          </a:p>
          <a:p>
            <a:r>
              <a:rPr lang="en-US" dirty="0"/>
              <a:t>                           total # of people in dataset</a:t>
            </a:r>
          </a:p>
          <a:p>
            <a:endParaRPr lang="en-US" dirty="0"/>
          </a:p>
          <a:p>
            <a:r>
              <a:rPr lang="en-US" dirty="0"/>
              <a:t>P(</a:t>
            </a:r>
            <a:r>
              <a:rPr lang="en-US" dirty="0" err="1"/>
              <a:t>symptom_A</a:t>
            </a:r>
            <a:r>
              <a:rPr lang="en-US" dirty="0"/>
              <a:t>=</a:t>
            </a:r>
            <a:r>
              <a:rPr lang="en-US" dirty="0" err="1"/>
              <a:t>x_A|disease</a:t>
            </a:r>
            <a:r>
              <a:rPr lang="en-US" dirty="0"/>
              <a:t> = y) = # people with disease y that have symptom A  </a:t>
            </a:r>
          </a:p>
          <a:p>
            <a:r>
              <a:rPr lang="en-US" dirty="0"/>
              <a:t>                                                       </a:t>
            </a:r>
            <a:r>
              <a:rPr lang="en-US" dirty="0" smtClean="0"/>
              <a:t>	 </a:t>
            </a:r>
            <a:r>
              <a:rPr lang="en-US" dirty="0"/>
              <a:t>total # people with disease y  </a:t>
            </a:r>
          </a:p>
        </p:txBody>
      </p:sp>
      <p:sp>
        <p:nvSpPr>
          <p:cNvPr id="60425" name="Line 10"/>
          <p:cNvSpPr>
            <a:spLocks noChangeShapeType="1"/>
          </p:cNvSpPr>
          <p:nvPr/>
        </p:nvSpPr>
        <p:spPr bwMode="auto">
          <a:xfrm>
            <a:off x="2335237" y="4990509"/>
            <a:ext cx="2264898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6" name="Line 11"/>
          <p:cNvSpPr>
            <a:spLocks noChangeShapeType="1"/>
          </p:cNvSpPr>
          <p:nvPr/>
        </p:nvSpPr>
        <p:spPr bwMode="auto">
          <a:xfrm flipV="1">
            <a:off x="3890498" y="5791201"/>
            <a:ext cx="4381305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0" y="286604"/>
            <a:ext cx="9377680" cy="96844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08150"/>
            <a:ext cx="10058400" cy="4643684"/>
          </a:xfrm>
        </p:spPr>
        <p:txBody>
          <a:bodyPr>
            <a:noAutofit/>
          </a:bodyPr>
          <a:lstStyle/>
          <a:p>
            <a:pPr algn="just"/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Inference and Expert System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Basics of Probability, Markov Model, Statistical reasoning,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Theorem and its use, Bayesian learning and network</a:t>
            </a:r>
          </a:p>
          <a:p>
            <a:r>
              <a:rPr lang="en-I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systems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Architecture of Expert system, Role of Expert system, Inference engine, Knowledge acquisition, Typical Expert systems- MYCIN, Expert systems shells, Applications of Expert systems.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459784"/>
            <a:ext cx="2743200" cy="365125"/>
          </a:xfrm>
        </p:spPr>
        <p:txBody>
          <a:bodyPr/>
          <a:lstStyle/>
          <a:p>
            <a:fld id="{5D72A712-BD2E-42D5-BCA0-86821B4F1C34}" type="datetime1">
              <a:rPr lang="en-US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4/28/2020</a:t>
            </a:fld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61" y="62693"/>
            <a:ext cx="1269598" cy="12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17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5B9287-EC74-4C9E-8EEA-34C0A74EE91E}" type="slidenum">
              <a:rPr lang="en-US" smtClean="0"/>
              <a:pPr/>
              <a:t>30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1049828"/>
          </a:xfrm>
        </p:spPr>
        <p:txBody>
          <a:bodyPr/>
          <a:lstStyle/>
          <a:p>
            <a:pPr eaLnBrk="1" hangingPunct="1"/>
            <a:r>
              <a:rPr lang="en-US" dirty="0" smtClean="0"/>
              <a:t>Graphical Models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209" y="1814732"/>
            <a:ext cx="10735733" cy="457200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If no assumption of independence is made, then an exponential number of parameters must be estimated for sound probabilistic inference.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No realistic amount of training data is sufficient to estimate so many parameters.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If a blanket assumption of conditional independence is made, efficient training and inference is possible, but such a strong assumption is rarely warranted.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Graphical models</a:t>
            </a:r>
            <a:r>
              <a:rPr lang="en-US" sz="2400" dirty="0" smtClean="0"/>
              <a:t> use directed or undirected graphs over a set of random variables to explicitly specify variable dependencies and allow for less restrictive independence assumptions while limiting the number of parameters that must be estimated.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Bayesian Networks</a:t>
            </a:r>
            <a:r>
              <a:rPr lang="en-US" sz="2400" dirty="0" smtClean="0"/>
              <a:t>: Directed acyclic graphs that indicate causal structure.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Markov Networks</a:t>
            </a:r>
            <a:r>
              <a:rPr lang="en-US" sz="2400" dirty="0" smtClean="0"/>
              <a:t>: Undirected graphs that capture general dependencies.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625"/>
          </a:xfrm>
        </p:spPr>
        <p:txBody>
          <a:bodyPr/>
          <a:lstStyle/>
          <a:p>
            <a:r>
              <a:rPr lang="en-US" dirty="0" smtClean="0"/>
              <a:t>Bayesian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4160-1DF1-44F3-BDDB-1A62ED95A4FA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6602" y="1505244"/>
            <a:ext cx="10297551" cy="486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C09F41-8B9B-4A9E-85BC-F5522CC5F34C}" type="slidenum">
              <a:rPr lang="en-US" smtClean="0"/>
              <a:pPr/>
              <a:t>32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Bayesian Networks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Directed Acyclic Graph (DAG)</a:t>
            </a:r>
          </a:p>
          <a:p>
            <a:pPr lvl="1" eaLnBrk="1" hangingPunct="1"/>
            <a:r>
              <a:rPr lang="en-US" smtClean="0"/>
              <a:t>Nodes are random variables</a:t>
            </a:r>
          </a:p>
          <a:p>
            <a:pPr lvl="1" eaLnBrk="1" hangingPunct="1"/>
            <a:r>
              <a:rPr lang="en-US" smtClean="0"/>
              <a:t>Edges indicate causal influences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077634" y="3335340"/>
            <a:ext cx="4318001" cy="2189163"/>
            <a:chOff x="1454" y="2101"/>
            <a:chExt cx="2040" cy="1379"/>
          </a:xfrm>
        </p:grpSpPr>
        <p:sp>
          <p:nvSpPr>
            <p:cNvPr id="17414" name="Oval 4"/>
            <p:cNvSpPr>
              <a:spLocks noChangeArrowheads="1"/>
            </p:cNvSpPr>
            <p:nvPr/>
          </p:nvSpPr>
          <p:spPr bwMode="auto">
            <a:xfrm>
              <a:off x="1454" y="2101"/>
              <a:ext cx="663" cy="329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dirty="0"/>
                <a:t>Burglary</a:t>
              </a:r>
            </a:p>
          </p:txBody>
        </p:sp>
        <p:sp>
          <p:nvSpPr>
            <p:cNvPr id="17415" name="Oval 6"/>
            <p:cNvSpPr>
              <a:spLocks noChangeArrowheads="1"/>
            </p:cNvSpPr>
            <p:nvPr/>
          </p:nvSpPr>
          <p:spPr bwMode="auto">
            <a:xfrm>
              <a:off x="2665" y="2133"/>
              <a:ext cx="819" cy="329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dirty="0"/>
                <a:t>Earthquake</a:t>
              </a:r>
            </a:p>
          </p:txBody>
        </p:sp>
        <p:sp>
          <p:nvSpPr>
            <p:cNvPr id="17416" name="Oval 7"/>
            <p:cNvSpPr>
              <a:spLocks noChangeArrowheads="1"/>
            </p:cNvSpPr>
            <p:nvPr/>
          </p:nvSpPr>
          <p:spPr bwMode="auto">
            <a:xfrm>
              <a:off x="2204" y="2619"/>
              <a:ext cx="513" cy="329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/>
                <a:t>Alarm</a:t>
              </a:r>
            </a:p>
          </p:txBody>
        </p:sp>
        <p:sp>
          <p:nvSpPr>
            <p:cNvPr id="17417" name="Oval 8"/>
            <p:cNvSpPr>
              <a:spLocks noChangeArrowheads="1"/>
            </p:cNvSpPr>
            <p:nvPr/>
          </p:nvSpPr>
          <p:spPr bwMode="auto">
            <a:xfrm>
              <a:off x="1468" y="3151"/>
              <a:ext cx="726" cy="329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dirty="0" err="1"/>
                <a:t>JohnCalls</a:t>
              </a:r>
              <a:endParaRPr lang="en-US" dirty="0"/>
            </a:p>
          </p:txBody>
        </p:sp>
        <p:sp>
          <p:nvSpPr>
            <p:cNvPr id="17418" name="Oval 9"/>
            <p:cNvSpPr>
              <a:spLocks noChangeArrowheads="1"/>
            </p:cNvSpPr>
            <p:nvPr/>
          </p:nvSpPr>
          <p:spPr bwMode="auto">
            <a:xfrm>
              <a:off x="2726" y="3130"/>
              <a:ext cx="768" cy="329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dirty="0" err="1"/>
                <a:t>MaryCalls</a:t>
              </a:r>
              <a:endParaRPr lang="en-US" dirty="0"/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>
              <a:off x="1997" y="2419"/>
              <a:ext cx="292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 flipH="1">
              <a:off x="2678" y="2445"/>
              <a:ext cx="277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7421" name="Line 12"/>
            <p:cNvSpPr>
              <a:spLocks noChangeShapeType="1"/>
            </p:cNvSpPr>
            <p:nvPr/>
          </p:nvSpPr>
          <p:spPr bwMode="auto">
            <a:xfrm flipH="1">
              <a:off x="2077" y="2915"/>
              <a:ext cx="277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7422" name="Line 13"/>
            <p:cNvSpPr>
              <a:spLocks noChangeShapeType="1"/>
            </p:cNvSpPr>
            <p:nvPr/>
          </p:nvSpPr>
          <p:spPr bwMode="auto">
            <a:xfrm>
              <a:off x="2656" y="2904"/>
              <a:ext cx="292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0A67EFE-9655-4A51-8B1E-3BB14CB870E1}" type="slidenum">
              <a:rPr lang="en-US" smtClean="0"/>
              <a:pPr/>
              <a:t>33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866948"/>
          </a:xfrm>
        </p:spPr>
        <p:txBody>
          <a:bodyPr/>
          <a:lstStyle/>
          <a:p>
            <a:pPr eaLnBrk="1" hangingPunct="1"/>
            <a:r>
              <a:rPr lang="en-US" dirty="0" smtClean="0"/>
              <a:t>Conditional Probability Tables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918" y="1371600"/>
            <a:ext cx="10866967" cy="468788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Each node has a </a:t>
            </a:r>
            <a:r>
              <a:rPr lang="en-US" sz="2400" b="1" dirty="0" smtClean="0">
                <a:solidFill>
                  <a:srgbClr val="FF0000"/>
                </a:solidFill>
              </a:rPr>
              <a:t>conditional probability table</a:t>
            </a:r>
            <a:r>
              <a:rPr lang="en-US" sz="2400" dirty="0" smtClean="0"/>
              <a:t> (</a:t>
            </a:r>
            <a:r>
              <a:rPr lang="en-US" sz="2400" b="1" dirty="0" smtClean="0">
                <a:solidFill>
                  <a:srgbClr val="FF0000"/>
                </a:solidFill>
              </a:rPr>
              <a:t>CPT</a:t>
            </a:r>
            <a:r>
              <a:rPr lang="en-US" sz="2400" dirty="0" smtClean="0"/>
              <a:t>) that gives the probability of each of its values given every possible combination of values for its parents (conditioning case).</a:t>
            </a:r>
          </a:p>
          <a:p>
            <a:pPr lvl="1" eaLnBrk="1" hangingPunct="1"/>
            <a:r>
              <a:rPr lang="en-US" sz="2000" dirty="0" smtClean="0"/>
              <a:t>Roots (sources) of the DAG that have no parents are given prior probabilities.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3829603" y="3616986"/>
            <a:ext cx="1403838" cy="522418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dirty="0"/>
              <a:t>Burglary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6618817" y="3652839"/>
            <a:ext cx="1734293" cy="522418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dirty="0"/>
              <a:t>Earthquake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5346701" y="4757739"/>
            <a:ext cx="1085104" cy="522418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/>
              <a:t>Alarm</a:t>
            </a: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3170767" y="5835651"/>
            <a:ext cx="1535929" cy="522418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/>
              <a:t>JohnCalls</a:t>
            </a: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7128934" y="5805489"/>
            <a:ext cx="1626095" cy="522418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/>
              <a:t>MaryCalls</a:t>
            </a: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4908551" y="4135438"/>
            <a:ext cx="764116" cy="671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flipH="1">
            <a:off x="6182459" y="4120013"/>
            <a:ext cx="698500" cy="671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H="1">
            <a:off x="4622800" y="5165726"/>
            <a:ext cx="846667" cy="708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6235635" y="5258509"/>
            <a:ext cx="1170517" cy="622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graphicFrame>
        <p:nvGraphicFramePr>
          <p:cNvPr id="217220" name="Group 132"/>
          <p:cNvGraphicFramePr>
            <a:graphicFrameLocks noGrp="1"/>
          </p:cNvGraphicFramePr>
          <p:nvPr/>
        </p:nvGraphicFramePr>
        <p:xfrm>
          <a:off x="2504018" y="3640138"/>
          <a:ext cx="681567" cy="552960"/>
        </p:xfrm>
        <a:graphic>
          <a:graphicData uri="http://schemas.openxmlformats.org/drawingml/2006/table">
            <a:tbl>
              <a:tblPr/>
              <a:tblGrid>
                <a:gridCol w="681567"/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P(B)</a:t>
                      </a:r>
                    </a:p>
                  </a:txBody>
                  <a:tcPr marL="120000" marR="12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.001</a:t>
                      </a:r>
                    </a:p>
                  </a:txBody>
                  <a:tcPr marL="120000" marR="12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7221" name="Group 133"/>
          <p:cNvGraphicFramePr>
            <a:graphicFrameLocks noGrp="1"/>
          </p:cNvGraphicFramePr>
          <p:nvPr/>
        </p:nvGraphicFramePr>
        <p:xfrm>
          <a:off x="9129185" y="3598863"/>
          <a:ext cx="656167" cy="552960"/>
        </p:xfrm>
        <a:graphic>
          <a:graphicData uri="http://schemas.openxmlformats.org/drawingml/2006/table">
            <a:tbl>
              <a:tblPr/>
              <a:tblGrid>
                <a:gridCol w="656167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P(E)</a:t>
                      </a:r>
                    </a:p>
                  </a:txBody>
                  <a:tcPr marL="120000" marR="12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.002</a:t>
                      </a:r>
                    </a:p>
                  </a:txBody>
                  <a:tcPr marL="120000" marR="12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7173" name="Group 85"/>
          <p:cNvGraphicFramePr>
            <a:graphicFrameLocks noGrp="1"/>
          </p:cNvGraphicFramePr>
          <p:nvPr/>
        </p:nvGraphicFramePr>
        <p:xfrm>
          <a:off x="7200900" y="4300538"/>
          <a:ext cx="1416051" cy="1199520"/>
        </p:xfrm>
        <a:graphic>
          <a:graphicData uri="http://schemas.openxmlformats.org/drawingml/2006/table">
            <a:tbl>
              <a:tblPr/>
              <a:tblGrid>
                <a:gridCol w="374651"/>
                <a:gridCol w="374649"/>
                <a:gridCol w="666751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L="120000" marR="12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P(A)</a:t>
                      </a: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120000" marR="12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.95</a:t>
                      </a: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120000" marR="12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.94</a:t>
                      </a: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L="120000" marR="12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.29</a:t>
                      </a: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L="120000" marR="12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.001</a:t>
                      </a: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7205" name="Group 117"/>
          <p:cNvGraphicFramePr>
            <a:graphicFrameLocks noGrp="1"/>
          </p:cNvGraphicFramePr>
          <p:nvPr/>
        </p:nvGraphicFramePr>
        <p:xfrm>
          <a:off x="9484785" y="5646738"/>
          <a:ext cx="1155700" cy="719712"/>
        </p:xfrm>
        <a:graphic>
          <a:graphicData uri="http://schemas.openxmlformats.org/drawingml/2006/table">
            <a:tbl>
              <a:tblPr/>
              <a:tblGrid>
                <a:gridCol w="414867"/>
                <a:gridCol w="740833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120000" marR="12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P(M)</a:t>
                      </a: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120000" marR="12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.70</a:t>
                      </a: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L="120000" marR="12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.01</a:t>
                      </a: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7206" name="Group 118"/>
          <p:cNvGraphicFramePr>
            <a:graphicFrameLocks noGrp="1"/>
          </p:cNvGraphicFramePr>
          <p:nvPr/>
        </p:nvGraphicFramePr>
        <p:xfrm>
          <a:off x="1869018" y="5689600"/>
          <a:ext cx="1155700" cy="719712"/>
        </p:xfrm>
        <a:graphic>
          <a:graphicData uri="http://schemas.openxmlformats.org/drawingml/2006/table">
            <a:tbl>
              <a:tblPr/>
              <a:tblGrid>
                <a:gridCol w="414867"/>
                <a:gridCol w="740833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120000" marR="12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P(J)</a:t>
                      </a: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120000" marR="12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.90</a:t>
                      </a: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L="120000" marR="12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.05</a:t>
                      </a:r>
                    </a:p>
                  </a:txBody>
                  <a:tcPr marL="120000" marR="12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302334-38AE-48E8-A0C6-A003BA74642E}" type="slidenum">
              <a:rPr lang="en-US" smtClean="0"/>
              <a:pPr/>
              <a:t>34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796609"/>
          </a:xfrm>
        </p:spPr>
        <p:txBody>
          <a:bodyPr/>
          <a:lstStyle/>
          <a:p>
            <a:pPr eaLnBrk="1" hangingPunct="1"/>
            <a:r>
              <a:rPr lang="en-US" dirty="0" smtClean="0"/>
              <a:t>Joint Distributions for </a:t>
            </a:r>
            <a:r>
              <a:rPr lang="en-US" dirty="0" err="1" smtClean="0"/>
              <a:t>Bayes</a:t>
            </a:r>
            <a:r>
              <a:rPr lang="en-US" dirty="0" smtClean="0"/>
              <a:t> Nets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10363200" cy="896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Bayesian Network implicitly defines a joint distribution.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586567" y="2178050"/>
          <a:ext cx="6460067" cy="895350"/>
        </p:xfrm>
        <a:graphic>
          <a:graphicData uri="http://schemas.openxmlformats.org/presentationml/2006/ole">
            <p:oleObj spid="_x0000_s3074" name="Equation" r:id="rId4" imgW="2336760" imgH="431640" progId="Equation.3">
              <p:embed/>
            </p:oleObj>
          </a:graphicData>
        </a:graphic>
      </p:graphicFrame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891117" y="3022601"/>
            <a:ext cx="10363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800"/>
              <a:t>Example</a:t>
            </a:r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2328334" y="3455988"/>
          <a:ext cx="4650317" cy="442912"/>
        </p:xfrm>
        <a:graphic>
          <a:graphicData uri="http://schemas.openxmlformats.org/presentationml/2006/ole">
            <p:oleObj spid="_x0000_s3075" name="Equation" r:id="rId5" imgW="1600200" imgH="203040" progId="Equation.3">
              <p:embed/>
            </p:oleObj>
          </a:graphicData>
        </a:graphic>
      </p:graphicFrame>
      <p:graphicFrame>
        <p:nvGraphicFramePr>
          <p:cNvPr id="1028" name="Object 7"/>
          <p:cNvGraphicFramePr>
            <a:graphicFrameLocks noChangeAspect="1"/>
          </p:cNvGraphicFramePr>
          <p:nvPr/>
        </p:nvGraphicFramePr>
        <p:xfrm>
          <a:off x="1909234" y="3930651"/>
          <a:ext cx="8710084" cy="442913"/>
        </p:xfrm>
        <a:graphic>
          <a:graphicData uri="http://schemas.openxmlformats.org/presentationml/2006/ole">
            <p:oleObj spid="_x0000_s3076" name="Equation" r:id="rId6" imgW="2997000" imgH="203040" progId="Equation.3">
              <p:embed/>
            </p:oleObj>
          </a:graphicData>
        </a:graphic>
      </p:graphicFrame>
      <p:graphicFrame>
        <p:nvGraphicFramePr>
          <p:cNvPr id="1029" name="Object 8"/>
          <p:cNvGraphicFramePr>
            <a:graphicFrameLocks noChangeAspect="1"/>
          </p:cNvGraphicFramePr>
          <p:nvPr/>
        </p:nvGraphicFramePr>
        <p:xfrm>
          <a:off x="1940984" y="4438650"/>
          <a:ext cx="7789333" cy="387350"/>
        </p:xfrm>
        <a:graphic>
          <a:graphicData uri="http://schemas.openxmlformats.org/presentationml/2006/ole">
            <p:oleObj spid="_x0000_s3077" name="Equation" r:id="rId7" imgW="2679480" imgH="177480" progId="Equation.3">
              <p:embed/>
            </p:oleObj>
          </a:graphicData>
        </a:graphic>
      </p:graphicFrame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867833" y="4881564"/>
            <a:ext cx="10363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en-US" sz="2400" dirty="0" smtClean="0">
                <a:solidFill>
                  <a:srgbClr val="333399"/>
                </a:solidFill>
              </a:rPr>
              <a:t>.</a:t>
            </a:r>
            <a:endParaRPr lang="en-US" sz="24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0A3FC47-28DF-4BFD-A6EB-11423DAAC1AC}" type="slidenum">
              <a:rPr lang="en-US" smtClean="0"/>
              <a:pPr/>
              <a:t>35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1021692"/>
          </a:xfrm>
        </p:spPr>
        <p:txBody>
          <a:bodyPr/>
          <a:lstStyle/>
          <a:p>
            <a:pPr eaLnBrk="1" hangingPunct="1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as a </a:t>
            </a:r>
            <a:r>
              <a:rPr lang="en-US" dirty="0" err="1" smtClean="0"/>
              <a:t>Bayes</a:t>
            </a:r>
            <a:r>
              <a:rPr lang="en-US" dirty="0" smtClean="0"/>
              <a:t> Net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1"/>
            <a:ext cx="10363200" cy="530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Naïve Bayes is a simple Bayes Net</a:t>
            </a:r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5501218" y="2055814"/>
            <a:ext cx="490015" cy="522418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4015317" y="3073401"/>
            <a:ext cx="598213" cy="522418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5048251" y="3067051"/>
            <a:ext cx="598213" cy="522418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5833534" y="2790825"/>
            <a:ext cx="746015" cy="771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4400" b="1"/>
              <a:t>…</a:t>
            </a: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6779684" y="3048001"/>
            <a:ext cx="598213" cy="522418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n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>
            <a:off x="4584700" y="2487613"/>
            <a:ext cx="992717" cy="622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H="1">
            <a:off x="5480051" y="2560638"/>
            <a:ext cx="194733" cy="512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5998633" y="2511425"/>
            <a:ext cx="958851" cy="59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939800" y="4108451"/>
            <a:ext cx="103632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3200"/>
              <a:t>Priors P(</a:t>
            </a:r>
            <a:r>
              <a:rPr lang="en-US" sz="3200" i="1"/>
              <a:t>Y</a:t>
            </a:r>
            <a:r>
              <a:rPr lang="en-US" sz="3200"/>
              <a:t>) and conditionals P(</a:t>
            </a:r>
            <a:r>
              <a:rPr lang="en-US" sz="3200" i="1"/>
              <a:t>X</a:t>
            </a:r>
            <a:r>
              <a:rPr lang="en-US" sz="3200" i="1" baseline="-25000"/>
              <a:t>i</a:t>
            </a:r>
            <a:r>
              <a:rPr lang="en-US" sz="3200"/>
              <a:t>|</a:t>
            </a:r>
            <a:r>
              <a:rPr lang="en-US" sz="3200" i="1"/>
              <a:t>Y</a:t>
            </a:r>
            <a:r>
              <a:rPr lang="en-US" sz="3200"/>
              <a:t>) for Naïve Bayes provide CPTs for the network.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MARKOV MODEL?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E6CC-BBB5-4647-8740-47F8F6448432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7114" y="1720840"/>
            <a:ext cx="1115568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Markov Model is a stochastic model which models temporal or sequential data, i.e., data that are ordered.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way to model the dependencies of current information (e.g. weather) with previous information.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composed of states, transition scheme between states, and emission of outputs (discrete or continuous).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goals can be accomplished by using Markov models: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Learn statistics of sequential data.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Do prediction or estimation.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Recognize patterns.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5303" y="1866875"/>
            <a:ext cx="105413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Markov Model to predict the weather of tomorrow using previous information of the past days.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has only 3 states: 𝑆=𝑆1,𝑆2,𝑆3, and the name of each state is 𝑆1=𝑆𝑢𝑛𝑛𝑦, 𝑆2=𝑅𝑎𝑖𝑛𝑦, 𝑆3=𝐶𝑙𝑜𝑢𝑑𝑦.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the transition probabilities relationship between states we will need to collect data.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Assume the data produces the following transition probabilities: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41B8-4FB7-4DB2-BF2B-5AF63266B2B6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8813" y="2250830"/>
            <a:ext cx="95800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Markov model is represented by a graph with set of vertices</a:t>
            </a:r>
          </a:p>
          <a:p>
            <a:r>
              <a:rPr lang="en-US" sz="2400" dirty="0" smtClean="0"/>
              <a:t> corresponding to the set of states Q and probability of going </a:t>
            </a:r>
          </a:p>
          <a:p>
            <a:r>
              <a:rPr lang="en-US" sz="2400" dirty="0" smtClean="0"/>
              <a:t>from state </a:t>
            </a:r>
            <a:r>
              <a:rPr lang="en-US" sz="2400" dirty="0" err="1" smtClean="0"/>
              <a:t>i</a:t>
            </a:r>
            <a:r>
              <a:rPr lang="en-US" sz="2400" dirty="0" smtClean="0"/>
              <a:t> to state j is described by matrix </a:t>
            </a:r>
          </a:p>
          <a:p>
            <a:endParaRPr lang="en-US" sz="2400" dirty="0" smtClean="0"/>
          </a:p>
          <a:p>
            <a:r>
              <a:rPr lang="en-US" sz="2400" dirty="0" smtClean="0"/>
              <a:t>A which is  n x n transition probability matrix </a:t>
            </a:r>
          </a:p>
          <a:p>
            <a:r>
              <a:rPr lang="en-US" sz="2400" dirty="0" smtClean="0"/>
              <a:t>A(</a:t>
            </a:r>
            <a:r>
              <a:rPr lang="en-US" sz="2400" dirty="0" err="1" smtClean="0"/>
              <a:t>i,j</a:t>
            </a:r>
            <a:r>
              <a:rPr lang="en-US" sz="2400" dirty="0" smtClean="0"/>
              <a:t>)= P[q </a:t>
            </a:r>
            <a:r>
              <a:rPr lang="en-US" sz="2400" baseline="-25000" dirty="0" smtClean="0"/>
              <a:t>t+1</a:t>
            </a:r>
            <a:r>
              <a:rPr lang="en-US" sz="2400" dirty="0" smtClean="0"/>
              <a:t>=</a:t>
            </a:r>
            <a:r>
              <a:rPr lang="en-US" sz="2400" dirty="0" err="1" smtClean="0"/>
              <a:t>j|q</a:t>
            </a:r>
            <a:r>
              <a:rPr lang="en-US" sz="2400" dirty="0" smtClean="0"/>
              <a:t> </a:t>
            </a:r>
            <a:r>
              <a:rPr lang="en-US" sz="2400" baseline="-25000" dirty="0" smtClean="0"/>
              <a:t>t </a:t>
            </a:r>
            <a:r>
              <a:rPr lang="en-US" sz="2400" dirty="0" smtClean="0"/>
              <a:t>=</a:t>
            </a:r>
            <a:r>
              <a:rPr lang="en-US" sz="2400" dirty="0" err="1" smtClean="0"/>
              <a:t>i</a:t>
            </a:r>
            <a:r>
              <a:rPr lang="en-US" sz="2400" dirty="0" smtClean="0"/>
              <a:t>] where q t denotes state at time t </a:t>
            </a:r>
          </a:p>
          <a:p>
            <a:endParaRPr lang="en-US" sz="2400" dirty="0" smtClean="0"/>
          </a:p>
          <a:p>
            <a:r>
              <a:rPr lang="en-US" sz="2400" dirty="0" smtClean="0"/>
              <a:t>Thus Markov model M is described by set of states  Q and a  transition probability matrix  A such that M = (Q, A) </a:t>
            </a:r>
            <a:endParaRPr 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0122" y="449942"/>
            <a:ext cx="3723249" cy="303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0387" y="1969704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𝑃(𝑆𝑢𝑛𝑛𝑦|𝑆𝑢𝑛𝑛𝑦)=0.8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𝑃(𝑅𝑎𝑖𝑛𝑦|𝑆𝑢𝑛𝑛𝑦)=0.05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𝑃(𝐶𝑙𝑜𝑢𝑑𝑦|𝑆𝑢𝑛𝑛𝑦)=0.15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𝑃(𝑆𝑢𝑛𝑛𝑦|𝑅𝑎𝑖𝑛𝑦)=0.2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𝑃(𝑅𝑎𝑖𝑛𝑦|𝑅𝑎𝑖𝑛𝑦)=0.6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𝑃(𝐶𝑙𝑜𝑢𝑑𝑦|𝑅𝑎𝑖𝑛𝑦)=0.2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𝑃(𝑆𝑢𝑛𝑛𝑦|𝐶𝑙𝑜𝑢𝑑𝑦)=0.2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𝑃(𝑅𝑎𝑖𝑛𝑦|𝐶𝑙𝑜𝑢𝑑𝑦)=0.3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𝑃(𝐶𝑙𝑜𝑢𝑑𝑦|𝐶𝑙𝑜𝑢𝑑𝑦)=0.5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4874" y="900332"/>
            <a:ext cx="4979963" cy="3854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52307" y="4630485"/>
          <a:ext cx="455168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473"/>
                <a:gridCol w="1114008"/>
                <a:gridCol w="1101349"/>
                <a:gridCol w="1379852"/>
              </a:tblGrid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Rainy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Cloudy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Rainy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Cloudy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97414" y="5430129"/>
            <a:ext cx="46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03364" y="4189827"/>
            <a:ext cx="63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i-1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9924-F2EE-4051-8652-A51CFB01C7A4}" type="datetime1">
              <a:rPr lang="en-US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4/28/2020</a:t>
            </a:fld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19943" y="2572043"/>
            <a:ext cx="93269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and Expert Systems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61" y="62693"/>
            <a:ext cx="1269598" cy="12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26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6099" y="1843094"/>
            <a:ext cx="114370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say we have a sequence: Sunny, Rainy, Cloudy, Cloudy, Sunny, Sunny, Sunny, Rainy, ….; so, in a day we can be in any of the three states.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the following state sequence notation: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𝑞1, 𝑞2, 𝑞3, 𝑞4, 𝑞5,.., where 𝑞𝑖 𝜖 {𝑆𝑢𝑛𝑛𝑦,𝑅𝑎𝑖𝑛𝑦,𝐶𝑙𝑜𝑢𝑑𝑦}.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compute the probability of tomorrow’s weather we can use the Markov property: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596" y="4908379"/>
            <a:ext cx="37528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8302"/>
          </a:xfrm>
        </p:spPr>
        <p:txBody>
          <a:bodyPr/>
          <a:lstStyle/>
          <a:p>
            <a:r>
              <a:rPr lang="en-US" dirty="0" smtClean="0"/>
              <a:t>Markov Property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41B8-4FB7-4DB2-BF2B-5AF63266B2B6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3723" y="1800665"/>
            <a:ext cx="103678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So, what is Markov property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The probability of being in a specific state  at a future time t only depends ONLY on the state of the system right now (s) state, and NOT at all about the states the system has had before (before s).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A “</a:t>
            </a:r>
            <a:r>
              <a:rPr lang="en-US" sz="2400" dirty="0" err="1" smtClean="0"/>
              <a:t>memorylessness</a:t>
            </a:r>
            <a:r>
              <a:rPr lang="en-US" sz="2400" dirty="0" smtClean="0"/>
              <a:t>” process, where the next state of the process depends only on the previous state and not the sequence of states.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3286" y="519259"/>
            <a:ext cx="37528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41B8-4FB7-4DB2-BF2B-5AF63266B2B6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9656" y="1969477"/>
            <a:ext cx="103116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Exercise 1: Given that today is Sunny, what’s the probability that tomorrow is Sunny and the next day Rainy? </a:t>
            </a:r>
          </a:p>
          <a:p>
            <a:endParaRPr lang="en-US" sz="2400" dirty="0" smtClean="0"/>
          </a:p>
          <a:p>
            <a:r>
              <a:rPr lang="en-US" sz="2400" dirty="0" smtClean="0"/>
              <a:t>𝑃(𝑞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,𝑞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|𝑞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)=𝑃(𝑞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| 𝑞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𝑃(𝑞</a:t>
            </a:r>
            <a:r>
              <a:rPr lang="en-US" sz="2400" baseline="-25000" dirty="0" smtClean="0"/>
              <a:t>3 </a:t>
            </a:r>
            <a:r>
              <a:rPr lang="en-US" sz="2400" dirty="0" smtClean="0"/>
              <a:t>| 𝑞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,𝑞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= 𝑃(𝑞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|𝑞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𝑃(𝑞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| 𝑞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= 𝑃(𝑆𝑢𝑛𝑛𝑦 | 𝑆𝑢𝑛𝑛𝑦) 𝑃(𝑅𝑎𝑖𝑛𝑦 |𝑆𝑢𝑛𝑛𝑦 )</a:t>
            </a:r>
          </a:p>
          <a:p>
            <a:r>
              <a:rPr lang="en-US" sz="2400" dirty="0" smtClean="0"/>
              <a:t>=0.8(0.05) </a:t>
            </a:r>
          </a:p>
          <a:p>
            <a:r>
              <a:rPr lang="en-US" sz="2400" dirty="0" smtClean="0"/>
              <a:t>=0.04 </a:t>
            </a:r>
          </a:p>
          <a:p>
            <a:endParaRPr lang="en-US" sz="2400" dirty="0" smtClean="0"/>
          </a:p>
          <a:p>
            <a:r>
              <a:rPr lang="en-US" sz="2400" dirty="0" smtClean="0"/>
              <a:t>Exercise 2: Assume that yesterday’s weather was Rainy, and today is Cloudy, what is the probability that tomorrow will be Sunny?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363200" cy="914400"/>
          </a:xfrm>
        </p:spPr>
        <p:txBody>
          <a:bodyPr/>
          <a:lstStyle/>
          <a:p>
            <a:r>
              <a:rPr lang="en-US"/>
              <a:t>Expert System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5416" y="1769013"/>
            <a:ext cx="10363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Attempt to model expert decision making  in a limited domain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Examples: medical diagnosis, computer configuration, machine fault diagnosis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Requires a willing Expert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Requires knowledge </a:t>
            </a:r>
            <a:r>
              <a:rPr lang="en-US" sz="2400" dirty="0" err="1"/>
              <a:t>representable</a:t>
            </a:r>
            <a:r>
              <a:rPr lang="en-US" sz="2400" dirty="0"/>
              <a:t> as rules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Doesn’t work for chess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Preponderance of evidence for decision, not proof. (Civil law suits)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Based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is a Rule Based System? Rule based system or knowledge based systems are specialized software that encapsulate ‘Human Intelligence’ like knowledge there by make intelligent decisions quickly and in repeatable form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Rule-based systems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(RBS) provide automatic problem solving tools for capturing the human expertise and decision making.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03311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of the RBS application areas are: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quipment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maintenance - diagnosing faults and recommending repairs</a:t>
            </a:r>
          </a:p>
          <a:p>
            <a:pPr lvl="0"/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omponent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selection - eliciting requirements from electronics catalogs</a:t>
            </a:r>
          </a:p>
          <a:p>
            <a:pPr lvl="0"/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omputer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operation - analyzing requirements, and operating software</a:t>
            </a:r>
          </a:p>
          <a:p>
            <a:pPr lvl="0"/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roduct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configuration - identifying parts that satisfy constraints</a:t>
            </a:r>
          </a:p>
          <a:p>
            <a:pPr lvl="0"/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roubleshooting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- suggesting treatments, and prescribing preventative measures</a:t>
            </a:r>
          </a:p>
          <a:p>
            <a:pPr lvl="0"/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rocess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control - spotting problematic data and removing irregularities</a:t>
            </a:r>
          </a:p>
          <a:p>
            <a:pPr lvl="0"/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uality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assurance - assessing tasks, proposing practices</a:t>
            </a:r>
          </a:p>
          <a:p>
            <a:pPr lvl="0"/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medical diagnosis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0525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858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RBS has two </a:t>
            </a:r>
            <a:r>
              <a:rPr lang="en-US" i="1" dirty="0" smtClean="0"/>
              <a:t>distinguishing characteristics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existing knowledge can be refined and new knowledge can be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added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incremental increase of the system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performance.</a:t>
            </a: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explain the line of reasoning making their logic transparent.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21061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en-US" i="1" dirty="0" smtClean="0"/>
              <a:t>roperties </a:t>
            </a:r>
            <a:r>
              <a:rPr lang="en-US" i="1" dirty="0"/>
              <a:t>of rule-based systems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1"/>
            <a:ext cx="10972800" cy="4525963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hey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incorporate practical human knowledge in if-then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rules.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heir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skill increases proportionally to the enlargement of the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knowledge.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hey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can solve a wide range of potentially complex problems by selecting relevant rules and then combining the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results.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hey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adaptively determine the best sequence of rules to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examine.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hey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explain their conclusions by retracting their lines of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reasoning.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1858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RBS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68" y="1600201"/>
            <a:ext cx="645586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727219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26271"/>
          </a:xfrm>
        </p:spPr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70671"/>
            <a:ext cx="10972800" cy="515549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RBS consists of a </a:t>
            </a:r>
            <a:r>
              <a:rPr lang="en-US" sz="3400" b="1" i="1" dirty="0">
                <a:latin typeface="Times New Roman" pitchFamily="18" charset="0"/>
                <a:cs typeface="Times New Roman" pitchFamily="18" charset="0"/>
              </a:rPr>
              <a:t>knowledge base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and an </a:t>
            </a:r>
            <a:r>
              <a:rPr lang="en-US" sz="3400" b="1" i="1" dirty="0">
                <a:latin typeface="Times New Roman" pitchFamily="18" charset="0"/>
                <a:cs typeface="Times New Roman" pitchFamily="18" charset="0"/>
              </a:rPr>
              <a:t>inference engine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The knowledge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base contains </a:t>
            </a:r>
            <a:r>
              <a:rPr lang="en-US" sz="3400" i="1" dirty="0">
                <a:latin typeface="Times New Roman" pitchFamily="18" charset="0"/>
                <a:cs typeface="Times New Roman" pitchFamily="18" charset="0"/>
              </a:rPr>
              <a:t>rules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400" i="1" dirty="0">
                <a:latin typeface="Times New Roman" pitchFamily="18" charset="0"/>
                <a:cs typeface="Times New Roman" pitchFamily="18" charset="0"/>
              </a:rPr>
              <a:t>facts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3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Rules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rules contain several if-patterns (antecedents) and one or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more then-patterns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(consequents). 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interpretation of a rule is that if the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antecedent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can be satisfied then the consequent is satisfied too. </a:t>
            </a:r>
          </a:p>
          <a:p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When the consequent defines an action the effect of satisfying the antecedent is to schedule the action for execution. When the consequent defines a conclusion the effect is to infer the conclusion. </a:t>
            </a:r>
          </a:p>
          <a:p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The rules specify chunks of analytic problem-solving knowledge. They use symbolic descriptions to characterize relevant situations and corresponding actions. The language used for these descriptions imposes a conceptual framework on the problem and its solutions.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158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0" y="286604"/>
            <a:ext cx="9377680" cy="968440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796" y="1835084"/>
            <a:ext cx="10937174" cy="44813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Basics of Probability,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Markov Model,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reasoning,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Theorem and its use, Bayesian learning and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Expert system, Role of Expert system,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engine, Knowledge acquisition,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Expert systems- MYCIN, Expert systems shells,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Expert systems.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459784"/>
            <a:ext cx="2743200" cy="365125"/>
          </a:xfrm>
        </p:spPr>
        <p:txBody>
          <a:bodyPr/>
          <a:lstStyle/>
          <a:p>
            <a:fld id="{B14A6659-8824-4C26-A151-D1F8942FCBD0}" type="datetime1">
              <a:rPr lang="en-US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4/28/2020</a:t>
            </a:fld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3308" y="286604"/>
            <a:ext cx="1269598" cy="12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59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1" y="1845734"/>
            <a:ext cx="11183815" cy="454099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Facts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100" i="1" dirty="0">
                <a:latin typeface="Times New Roman" pitchFamily="18" charset="0"/>
                <a:cs typeface="Times New Roman" pitchFamily="18" charset="0"/>
              </a:rPr>
              <a:t>facts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express assertions about properties, relations, propositions,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etc. In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contrast to rules which the RBS interprets as imperatives, facts are usually static and inactive regarding the programmatic value of knowledge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31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Working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Memory</a:t>
            </a:r>
          </a:p>
          <a:p>
            <a:pPr>
              <a:buFont typeface="Wingdings" pitchFamily="2" charset="2"/>
              <a:buChar char="Ø"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100" i="1" dirty="0">
                <a:latin typeface="Times New Roman" pitchFamily="18" charset="0"/>
                <a:cs typeface="Times New Roman" pitchFamily="18" charset="0"/>
              </a:rPr>
              <a:t>knowledge base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that contains the rules is long-term store. </a:t>
            </a:r>
          </a:p>
          <a:p>
            <a:pPr marL="0" indent="0"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addition to this static memory, the RBS uses a </a:t>
            </a:r>
            <a:r>
              <a:rPr lang="en-US" sz="3100" i="1" dirty="0">
                <a:latin typeface="Times New Roman" pitchFamily="18" charset="0"/>
                <a:cs typeface="Times New Roman" pitchFamily="18" charset="0"/>
              </a:rPr>
              <a:t>working memory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short-term store) to store temporary assertions. </a:t>
            </a: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assertions record earlier rule-based inferences, thus the </a:t>
            </a:r>
          </a:p>
          <a:p>
            <a:pPr marL="0" indent="0"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contents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of the working memory is problem-solving state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information.</a:t>
            </a:r>
          </a:p>
          <a:p>
            <a:pPr marL="0" indent="0"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working memory data adhere to the syntactic conventions for facts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37403662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1" y="1845733"/>
            <a:ext cx="11169747" cy="442845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Inference Engine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basic function of the RBS is to produce outputs, which may be  a problem solution, an answer to a question, or an analysis of some data.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main operating cycle of RBS consists of three phases: </a:t>
            </a:r>
          </a:p>
          <a:p>
            <a:pPr marL="0" indent="0" algn="just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match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When certain triggering (firing) conditions occur the actions specified by the rules are executed. The firing conditions are defined by the data patterns in the working memory.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When the patterns in a rule are matched, the system selects this rule and interprets it so as to draw inferences that alter the working memory.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The most common RBS modes of operation are: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forward chaining (stimulus driven)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backward chaining (goal directed)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55245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638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Inference engine cycles via a match-fire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70" y="1981200"/>
            <a:ext cx="694690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995215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6948"/>
          </a:xfrm>
        </p:spPr>
        <p:txBody>
          <a:bodyPr/>
          <a:lstStyle/>
          <a:p>
            <a:r>
              <a:rPr lang="en-US" dirty="0" err="1" smtClean="0"/>
              <a:t>Inferencing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Given a set of rules like these, there are essentially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two ways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we can use them to generate new knowledge: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forward chaining: starts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with the facts, and sees what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rules   apply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 hence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what should be done) given the facts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data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driven;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2. backward chaining : starts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with something to find out,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looks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rules that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will help in answering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goal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driven.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07583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forward chaining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system: Facts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held 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working memory Condition-action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rules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represent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actions to take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specified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facts occur in working memory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Typically the actions involve adding or deleting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facts from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working memory.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91011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2286000"/>
            <a:ext cx="5867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174451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Forward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Chaining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Forward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chaining mode of operation means that a rule is triggered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changes in the working memory produce a situation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matches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of its antecedents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Forward chaining is the process of inferring then-patterns from if-patterns, that is consequents from antecedents. When an antecedent matches an assertion the antecedent is satisfied.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antecedents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rule are satisfied the rule is triggered. In deduction systems all triggered rules are allowed and may fire.</a:t>
            </a:r>
          </a:p>
        </p:txBody>
      </p:sp>
    </p:spTree>
    <p:extLst>
      <p:ext uri="{BB962C8B-B14F-4D97-AF65-F5344CB8AC3E}">
        <p14:creationId xmlns="" xmlns:p14="http://schemas.microsoft.com/office/powerpoint/2010/main" val="38743401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76997" y="703385"/>
            <a:ext cx="10058400" cy="5430129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Forward Chaining Algorithm 	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Repeat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each rule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Match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all its antecedents to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facts from the Working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memory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if all antecedents of a rule are matched,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is consequents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no rule produces a new assertion, or the goal is satisfied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39046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4455" y="324315"/>
            <a:ext cx="10058400" cy="5851402"/>
          </a:xfrm>
        </p:spPr>
        <p:txBody>
          <a:bodyPr>
            <a:no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 deduction system for identification of animals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(RULE 1  (IF   ( ?x has hair ))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(THEN ( ?x is mammal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(RULE 2  (IF   ( ?x gives milk ))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(THEN ( ?x is mammal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(RULE 3  (IF   ( ?x has feathers ))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(THEN ( ?x is bird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(RULE 4  (IF   ( ?x flies )&amp;( ?x lays eggs ))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(THEN ( ?x is bird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(RULE 5  (IF   ( ?x is mammal )&amp;( ?x eats meat ))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(THEN ( ?x is carnivore )))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8850537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363200" cy="838200"/>
          </a:xfrm>
        </p:spPr>
        <p:txBody>
          <a:bodyPr/>
          <a:lstStyle/>
          <a:p>
            <a:r>
              <a:rPr lang="en-US"/>
              <a:t>Forward Chaining Example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10769600" cy="4572000"/>
          </a:xfrm>
        </p:spPr>
        <p:txBody>
          <a:bodyPr/>
          <a:lstStyle/>
          <a:p>
            <a:r>
              <a:rPr lang="en-US" sz="2800"/>
              <a:t>Facts:</a:t>
            </a:r>
          </a:p>
          <a:p>
            <a:pPr lvl="1"/>
            <a:r>
              <a:rPr lang="en-US" sz="2400"/>
              <a:t>F1: Ungee gives milk</a:t>
            </a:r>
          </a:p>
          <a:p>
            <a:pPr lvl="1"/>
            <a:r>
              <a:rPr lang="en-US" sz="2400"/>
              <a:t>F2: Ungee eats meat</a:t>
            </a:r>
          </a:p>
          <a:p>
            <a:pPr lvl="1"/>
            <a:r>
              <a:rPr lang="en-US" sz="2400"/>
              <a:t> F3: Ungee has hoofs</a:t>
            </a:r>
          </a:p>
          <a:p>
            <a:r>
              <a:rPr lang="en-US" sz="2800"/>
              <a:t>Rules:</a:t>
            </a:r>
          </a:p>
          <a:p>
            <a:pPr lvl="1"/>
            <a:r>
              <a:rPr lang="en-US" sz="2400"/>
              <a:t>R1: If X gives milk, then it is a mammal</a:t>
            </a:r>
          </a:p>
          <a:p>
            <a:pPr lvl="1"/>
            <a:r>
              <a:rPr lang="en-US" sz="2400"/>
              <a:t>R2: If X is a mammal and eats meat, then carnivore.</a:t>
            </a:r>
          </a:p>
          <a:p>
            <a:pPr lvl="1"/>
            <a:r>
              <a:rPr lang="en-US" sz="2400"/>
              <a:t>R3: If X is a carnivore and has hoofs, then ungulate</a:t>
            </a:r>
          </a:p>
          <a:p>
            <a:r>
              <a:rPr lang="en-US" sz="2800"/>
              <a:t>Easy to see:  Ungee is ungulate.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Acting under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logical agent uses propositions that are true, false or unknown </a:t>
            </a:r>
          </a:p>
          <a:p>
            <a:r>
              <a:rPr lang="en-US" sz="2800" dirty="0" smtClean="0"/>
              <a:t>When the logical agent knows enough facts  about it environment it derives plans  that are guaranteed to work.</a:t>
            </a:r>
          </a:p>
          <a:p>
            <a:r>
              <a:rPr lang="en-US" sz="2800" dirty="0" smtClean="0"/>
              <a:t>Unfortunately, agents almost never have access to the whole truth about their environment and therefore </a:t>
            </a:r>
            <a:r>
              <a:rPr lang="en-US" sz="2800" b="1" dirty="0" smtClean="0"/>
              <a:t>agents must act under uncertainty</a:t>
            </a:r>
            <a:endParaRPr lang="en-US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4160-1DF1-44F3-BDDB-1A62ED95A4FA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Backward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Chaining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backward chaining mode of operation means that the systems begins with a goal and successively examines any rules with matching consequents. These candidate rules are considered one at a time.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unmet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conditions are in turn reintroduced as new goals. The control procedure then shifts attention recursively toward the new goal. The effort terminates when the top goal is finally satisfied.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86893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05132" y="407963"/>
            <a:ext cx="10058400" cy="583809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Backward Chaining Algorithm 	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Repeat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hypothesis do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rule whose consequent matches this hypothesis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try to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Match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each of the rule antecedents with the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facts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the working memory, or using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backward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chaining through another rule, thus,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new hypotheses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all of the rule antecedents are supported then success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all hypotheses have been tried, and none have been supported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until the goal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satisfied</a:t>
            </a:r>
          </a:p>
          <a:p>
            <a:pPr marL="514350" indent="-51435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5693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363200" cy="838200"/>
          </a:xfrm>
        </p:spPr>
        <p:txBody>
          <a:bodyPr/>
          <a:lstStyle/>
          <a:p>
            <a:r>
              <a:rPr lang="en-US"/>
              <a:t>Backward Chaining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10363200" cy="4419600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Start </a:t>
            </a:r>
            <a:r>
              <a:rPr lang="en-US" sz="2400" dirty="0"/>
              <a:t>with Goal G1: is </a:t>
            </a:r>
            <a:r>
              <a:rPr lang="en-US" sz="2400" dirty="0" err="1"/>
              <a:t>Ungee</a:t>
            </a:r>
            <a:r>
              <a:rPr lang="en-US" sz="2400" dirty="0"/>
              <a:t> an ungulate?</a:t>
            </a:r>
          </a:p>
          <a:p>
            <a:r>
              <a:rPr lang="en-US" sz="2400" dirty="0"/>
              <a:t>G1 matches conclusion of R3</a:t>
            </a:r>
          </a:p>
          <a:p>
            <a:r>
              <a:rPr lang="en-US" sz="2400" dirty="0"/>
              <a:t>Sets up premises as </a:t>
            </a:r>
            <a:r>
              <a:rPr lang="en-US" sz="2400" dirty="0" err="1"/>
              <a:t>subgoals</a:t>
            </a:r>
            <a:endParaRPr lang="en-US" sz="2400" dirty="0"/>
          </a:p>
          <a:p>
            <a:pPr lvl="1"/>
            <a:r>
              <a:rPr lang="en-US" sz="2400" dirty="0"/>
              <a:t>G2: </a:t>
            </a:r>
            <a:r>
              <a:rPr lang="en-US" sz="2400" dirty="0" err="1"/>
              <a:t>Ungee</a:t>
            </a:r>
            <a:r>
              <a:rPr lang="en-US" sz="2400" dirty="0"/>
              <a:t> is carnivore</a:t>
            </a:r>
          </a:p>
          <a:p>
            <a:pPr lvl="1"/>
            <a:r>
              <a:rPr lang="en-US" sz="2400" dirty="0"/>
              <a:t>G3: </a:t>
            </a:r>
            <a:r>
              <a:rPr lang="en-US" sz="2400" dirty="0" err="1"/>
              <a:t>Ungee</a:t>
            </a:r>
            <a:r>
              <a:rPr lang="en-US" sz="2400" dirty="0"/>
              <a:t> has hoofs</a:t>
            </a:r>
          </a:p>
          <a:p>
            <a:r>
              <a:rPr lang="en-US" sz="2400" dirty="0"/>
              <a:t>G3 matches fact F3 so true.</a:t>
            </a:r>
          </a:p>
          <a:p>
            <a:r>
              <a:rPr lang="en-US" sz="2400" dirty="0"/>
              <a:t>G2 matches conclusion of R2. etc.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Rules: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R1: IF hot AND smoky THEN fire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R2: IF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alarm_beeps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THEN smoky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R3: If fire THEN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switch_on_sprinklers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Facts: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F1: hot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F2: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alarm_beeps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Goal: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Should I switch sprinklers on?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1717965"/>
            <a:ext cx="35560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737860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Based Expert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Knowledge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theoretical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practical understanding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 subject or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domain. Knowledge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also the sum of what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currently known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apparently knowledge is power.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Those who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possess knowledge are called experts.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Anyone can be considered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domain expert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she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has deep knowledge (of both facts and rules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strong practical experience in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particular domain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The area of the domain may be limited.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general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 expert is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skillful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person who can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 things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other people cannot.</a:t>
            </a:r>
          </a:p>
        </p:txBody>
      </p:sp>
    </p:spTree>
    <p:extLst>
      <p:ext uri="{BB962C8B-B14F-4D97-AF65-F5344CB8AC3E}">
        <p14:creationId xmlns="" xmlns:p14="http://schemas.microsoft.com/office/powerpoint/2010/main" val="32062039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human mental process is internal, and it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too complex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be represented as an algorithm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However, most experts are capable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expressing their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knowledge in the form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rules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 solving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‘traffic light’ is green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THEN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action is go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‘traffic light’ is red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THEN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action is stop</a:t>
            </a:r>
          </a:p>
        </p:txBody>
      </p:sp>
    </p:spTree>
    <p:extLst>
      <p:ext uri="{BB962C8B-B14F-4D97-AF65-F5344CB8AC3E}">
        <p14:creationId xmlns="" xmlns:p14="http://schemas.microsoft.com/office/powerpoint/2010/main" val="13448623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Rules as a knowledge representation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term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rule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AI, which is the most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commonly used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 of knowledge representation, can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 defined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an IF-THEN structure that relates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given information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facts in the IF part to some action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THEN part. A rule provides some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description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to solve a problem. Rules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relatively easy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create and understand.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Any rule consists of two parts: the IF part, called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the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antecedent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premise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THEN part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called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consequent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</p:spTree>
    <p:extLst>
      <p:ext uri="{BB962C8B-B14F-4D97-AF65-F5344CB8AC3E}">
        <p14:creationId xmlns="" xmlns:p14="http://schemas.microsoft.com/office/powerpoint/2010/main" val="9343552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&lt;antecedent&gt;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THEN &lt;consequent&gt;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rule can have multiple antecedents joined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keywords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conjunction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disjunction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combination of both.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&lt;antecedent 1&gt; IF &lt;antecedent 1&gt;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&lt;an t 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cedent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2&gt; OR &lt;a n 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cedent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2&gt;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.... ....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&lt;antecedent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OR &lt;antecedent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THEN &lt;consequent&gt; THEN &lt;consequent&gt;</a:t>
            </a:r>
          </a:p>
        </p:txBody>
      </p:sp>
    </p:spTree>
    <p:extLst>
      <p:ext uri="{BB962C8B-B14F-4D97-AF65-F5344CB8AC3E}">
        <p14:creationId xmlns="" xmlns:p14="http://schemas.microsoft.com/office/powerpoint/2010/main" val="19703889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main players in the development team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five members of the expert system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development team: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domain expert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knowledge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engineer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programmer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manager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end-user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success of their expert system entirely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depends 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well the members work together.</a:t>
            </a:r>
          </a:p>
        </p:txBody>
      </p:sp>
    </p:spTree>
    <p:extLst>
      <p:ext uri="{BB962C8B-B14F-4D97-AF65-F5344CB8AC3E}">
        <p14:creationId xmlns="" xmlns:p14="http://schemas.microsoft.com/office/powerpoint/2010/main" val="37737334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262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main players in the development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981200"/>
            <a:ext cx="75438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8361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951354"/>
          </a:xfrm>
        </p:spPr>
        <p:txBody>
          <a:bodyPr/>
          <a:lstStyle/>
          <a:p>
            <a:pPr eaLnBrk="1" hangingPunct="1"/>
            <a:r>
              <a:rPr lang="en-US" dirty="0" smtClean="0"/>
              <a:t>Uncertainty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7625" y="1930139"/>
            <a:ext cx="11648049" cy="4442525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action A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leave for airport t minutes before flight . Will A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get me there on time?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Problems: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observability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(road state, other drivers' plans, noisy sensors)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uncertainty in action outcomes (flat tire, etc.)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immense complexity of modeling and predicting traffic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 a purely logical approach either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risks falsehood: “A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get me there on time”, or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 to conclusions that are too weak for decision making: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get me there on time if there's no accident on the bridge and it doesn't rain and my tires remain intact etc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 (A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1440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might reasonably be said to get me there on time but I'd have to stay overnight in the airport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domain expert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knowledgeable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skilled person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capable of solving problems in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specific area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domain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This person has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greatest expertise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given domain. This expertise is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 captured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expert system. Therefore,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expert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must be able to communicate his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 knowledge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be willing to participate in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expert system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development and commit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substantial amount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time to the project. The domain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expert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most important player in the expert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development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team.</a:t>
            </a:r>
          </a:p>
        </p:txBody>
      </p:sp>
    </p:spTree>
    <p:extLst>
      <p:ext uri="{BB962C8B-B14F-4D97-AF65-F5344CB8AC3E}">
        <p14:creationId xmlns="" xmlns:p14="http://schemas.microsoft.com/office/powerpoint/2010/main" val="42811598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knowledge engineer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someone who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capable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designing, building and testing an expert system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she interviews the domain expert to find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 how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particular problem is solved.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knowledge engineer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establishes what reasoning methods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expert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uses to handle facts and rules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decides how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represent them in the expert system.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knowledge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engineer then chooses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development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software or an expert system shell,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looks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programming languages for encoding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knowledge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And finally, the knowledge engineer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responsible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testing, revising and integrating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expert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 into the workplace.</a:t>
            </a:r>
          </a:p>
        </p:txBody>
      </p:sp>
    </p:spTree>
    <p:extLst>
      <p:ext uri="{BB962C8B-B14F-4D97-AF65-F5344CB8AC3E}">
        <p14:creationId xmlns="" xmlns:p14="http://schemas.microsoft.com/office/powerpoint/2010/main" val="13224587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programmer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 person responsible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actual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programming, describing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domain knowledge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terms that a computer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understand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The programmer needs to have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skills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symbolic programming in such AI languages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LISP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Prolog and OPS5 and also some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experience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application of different types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expert system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shells. In addition, the programmer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should know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conventional programming languages like 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Pascal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FORTRAN and Basic.</a:t>
            </a:r>
          </a:p>
        </p:txBody>
      </p:sp>
    </p:spTree>
    <p:extLst>
      <p:ext uri="{BB962C8B-B14F-4D97-AF65-F5344CB8AC3E}">
        <p14:creationId xmlns="" xmlns:p14="http://schemas.microsoft.com/office/powerpoint/2010/main" val="35489891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project manager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 leader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expert system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development team, responsible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keeping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 on track. He or she makes sure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deliverables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milestones are met, interacts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expert, knowledge engineer, programmer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end-user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end-user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often called just the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is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person who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uses the expert system when it is developed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must not only be confident in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expert system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performance but also feel comfortable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Therefore, the design of the user interface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expert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 is also vital for the project’s success;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end-user’s contribution here can be crucial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58448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Structure of a rule-based expert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early seventies, Newell and Simon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Carnegie-Mellon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University proposed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production system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model, the foundation of the modern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rulebased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expert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production model is based on the idea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humans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solve problems by applying their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knowledge (expressed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production rules) to a given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 represented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problem-specific information.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production rules are stored in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long-term memory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the problem-specific information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facts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short-term memory.</a:t>
            </a:r>
          </a:p>
        </p:txBody>
      </p:sp>
    </p:spTree>
    <p:extLst>
      <p:ext uri="{BB962C8B-B14F-4D97-AF65-F5344CB8AC3E}">
        <p14:creationId xmlns="" xmlns:p14="http://schemas.microsoft.com/office/powerpoint/2010/main" val="18432014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Production 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87" y="2209801"/>
            <a:ext cx="84455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694736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Basic structure of a rule-based expert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1409700"/>
            <a:ext cx="6680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643217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knowledge base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contains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domain knowledge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useful for problem solving. In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rule based expert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system, the knowledge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represented as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set of rules. Each rule specifies a relation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recommendation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directive, strategy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heuristic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has the IF (condition) THEN (action) structure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When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condition part of a rule is satisfied,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rule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said to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fire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the action part is executed.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includes a set of facts used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match against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IF (condition) parts of rules stored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knowledge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base.</a:t>
            </a:r>
          </a:p>
        </p:txBody>
      </p:sp>
    </p:spTree>
    <p:extLst>
      <p:ext uri="{BB962C8B-B14F-4D97-AF65-F5344CB8AC3E}">
        <p14:creationId xmlns="" xmlns:p14="http://schemas.microsoft.com/office/powerpoint/2010/main" val="9629372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inference engine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carries out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reasoning whereby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expert system reaches a solution.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links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rules given in the knowledge base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facts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provided in the database.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explanation facilities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enable the user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ask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expert system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particular conclusion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reached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specific fact is needed.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expert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 must be able to explain its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reasoning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justify its advice, analysis or conclusion.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user interface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 means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communication between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user seeking a solution to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expert system.</a:t>
            </a:r>
          </a:p>
        </p:txBody>
      </p:sp>
    </p:spTree>
    <p:extLst>
      <p:ext uri="{BB962C8B-B14F-4D97-AF65-F5344CB8AC3E}">
        <p14:creationId xmlns="" xmlns:p14="http://schemas.microsoft.com/office/powerpoint/2010/main" val="25229795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Complete structure of a rule-based expert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1" y="1752601"/>
            <a:ext cx="552450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8415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Probability to the Rescue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Probability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Model agent's degree of </a:t>
            </a:r>
            <a:r>
              <a:rPr lang="en-US" sz="2400" dirty="0" smtClean="0">
                <a:solidFill>
                  <a:srgbClr val="FF0000"/>
                </a:solidFill>
              </a:rPr>
              <a:t>belief</a:t>
            </a:r>
            <a:r>
              <a:rPr lang="en-US" sz="2400" dirty="0" smtClean="0"/>
              <a:t>, given the available evidence.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i="1" dirty="0" smtClean="0"/>
              <a:t>A</a:t>
            </a:r>
            <a:r>
              <a:rPr lang="en-US" sz="2400" i="1" baseline="-25000" dirty="0" smtClean="0"/>
              <a:t>25</a:t>
            </a:r>
            <a:r>
              <a:rPr lang="en-US" sz="2400" dirty="0" smtClean="0"/>
              <a:t> will get me there on time with probability 0.04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366129" y="3343421"/>
            <a:ext cx="9347200" cy="2438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97465" y="3465341"/>
            <a:ext cx="804803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Probability in AI models our </a:t>
            </a:r>
            <a:r>
              <a:rPr lang="en-US" sz="2400" dirty="0" smtClean="0">
                <a:solidFill>
                  <a:srgbClr val="FF0000"/>
                </a:solidFill>
              </a:rPr>
              <a:t>ignorance</a:t>
            </a:r>
            <a:r>
              <a:rPr lang="en-US" sz="2400" dirty="0" smtClean="0"/>
              <a:t>, not the true state of the </a:t>
            </a:r>
          </a:p>
          <a:p>
            <a:r>
              <a:rPr lang="en-US" sz="2400" dirty="0" smtClean="0"/>
              <a:t>world.</a:t>
            </a:r>
          </a:p>
          <a:p>
            <a:endParaRPr lang="en-US" sz="2400" dirty="0" smtClean="0"/>
          </a:p>
          <a:p>
            <a:r>
              <a:rPr lang="en-US" sz="2400" dirty="0" smtClean="0"/>
              <a:t>The statement “With probability 0.7 I have a cavity” means:</a:t>
            </a:r>
          </a:p>
          <a:p>
            <a:r>
              <a:rPr lang="en-US" sz="2400" dirty="0" smtClean="0"/>
              <a:t>I either have a cavity or not, but I don’t have all the necessary</a:t>
            </a:r>
          </a:p>
          <a:p>
            <a:r>
              <a:rPr lang="en-US" sz="2400" dirty="0" smtClean="0"/>
              <a:t>information to know this for sure.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Characteristics of an expert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 expert system is built to perform at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human expert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level in a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narrow,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specialized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domain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Thus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 most important characteristic of 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expert system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its high-quality performance. No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matter how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fast the system can solve a problem,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will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not be satisfied if the result is wrong.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On the other hand, the speed of reaching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solution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very important. Even the most accurate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decision 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diagnosis may not be useful if it is too late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apply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for instance, in an emergency, when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patient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dies or a nuclear power plant explodes.</a:t>
            </a:r>
          </a:p>
        </p:txBody>
      </p:sp>
    </p:spTree>
    <p:extLst>
      <p:ext uri="{BB962C8B-B14F-4D97-AF65-F5344CB8AC3E}">
        <p14:creationId xmlns="" xmlns:p14="http://schemas.microsoft.com/office/powerpoint/2010/main" val="21611126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Expert systems apply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heuristics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guide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reasoning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thus reduce the search area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solution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unique feature of an expert system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explanation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capability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It enables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expert system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review its own reasoning and explain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its decisions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Expert systems employ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symbolic reasoning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solving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problem. Symbols are used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represent different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types of knowledge such as facts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concepts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rules.</a:t>
            </a:r>
          </a:p>
        </p:txBody>
      </p:sp>
    </p:spTree>
    <p:extLst>
      <p:ext uri="{BB962C8B-B14F-4D97-AF65-F5344CB8AC3E}">
        <p14:creationId xmlns="" xmlns:p14="http://schemas.microsoft.com/office/powerpoint/2010/main" val="33807088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Components of an ES</a:t>
            </a:r>
            <a:endParaRPr sz="44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348" name="Shape 348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Knowledge Base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Reasoning or Inference Engine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User Interface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Explanation Facility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613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User Interface</a:t>
            </a:r>
            <a:endParaRPr sz="44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355" name="Shape 355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Allows the expert system and the user to communicate.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Finds out what it is that the system needs to answer.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Sends the user questions or answers and receives their response.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79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Explanation Facility</a:t>
            </a:r>
            <a:endParaRPr sz="44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362" name="Shape 362"/>
          <p:cNvSpPr txBox="1">
            <a:spLocks noGrp="1"/>
          </p:cNvSpPr>
          <p:nvPr>
            <p:ph sz="quarter" idx="1"/>
          </p:nvPr>
        </p:nvSpPr>
        <p:spPr>
          <a:xfrm>
            <a:off x="517237" y="1984248"/>
            <a:ext cx="99568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Explains the systems reasoning and justifies its conclusions.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50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Knowledge Base</a:t>
            </a:r>
            <a:endParaRPr sz="44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Represents all the data and information imputed by experts in the field.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Stores the data as a set of rules that the system must follow to make decisions.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Inference Engine</a:t>
            </a:r>
            <a:endParaRPr sz="44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376" name="Shape 376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Asks the user questions about what they are looking for.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Applies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 knowledge and the rules held in the knowledge base.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Appropriately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uses this information to arrive at a decision.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20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467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Advantages of rule-based expert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Natural knowledge representation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expert usually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explains the problem-solving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procedure with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such expressions as this: “In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such-and-such situation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 do so-and-so”. These expressions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represented quite naturally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IF-THEN production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rules.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Uniform structure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Production rules have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uniform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IF-THEN structure. Each rule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independent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piece of knowledge. The very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syntax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production rules enables them to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self documented.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81294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Separation of knowledge from its processing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structure of a rule-based expert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provides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effective separation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knowledge base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the inference engine. This makes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possible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develop different applications using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same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expert system shell.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Dealing with incomplete and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uncertain knowledge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Most rule-based expert systems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capable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representing and reasoning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incomplete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uncertain knowledge</a:t>
            </a:r>
          </a:p>
        </p:txBody>
      </p:sp>
    </p:spTree>
    <p:extLst>
      <p:ext uri="{BB962C8B-B14F-4D97-AF65-F5344CB8AC3E}">
        <p14:creationId xmlns="" xmlns:p14="http://schemas.microsoft.com/office/powerpoint/2010/main" val="22699596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498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Disadvantages of rule-based expert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Opaque relations between rules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Although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individual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production rules are relatively simple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self-documented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their logical interactions within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large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set of rules may be opaque.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Rule-based systems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make it difficult to observe how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individual rules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serve the overall strategy.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Ineffective search strategy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inference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engine applies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exhaustive search through 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production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rules during each cycle. Expert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systems with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large set of rules (over 100 rules) can be slow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thus large rule-based systems can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unsuitable 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real-time applications.</a:t>
            </a:r>
          </a:p>
        </p:txBody>
      </p:sp>
    </p:spTree>
    <p:extLst>
      <p:ext uri="{BB962C8B-B14F-4D97-AF65-F5344CB8AC3E}">
        <p14:creationId xmlns="" xmlns:p14="http://schemas.microsoft.com/office/powerpoint/2010/main" val="39343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92031"/>
          </a:xfrm>
        </p:spPr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941" y="1367433"/>
            <a:ext cx="10058400" cy="500523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All probability statements  must indicate the evidence with respect to which the probability is being assessed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As agent receives new percepts, the probability assessments are updated to reflect new evidence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Before the evidence is obtained , we have </a:t>
            </a:r>
            <a:r>
              <a:rPr lang="en-US" sz="2800" b="1" dirty="0" smtClean="0"/>
              <a:t>prior</a:t>
            </a:r>
            <a:r>
              <a:rPr lang="en-US" sz="2800" dirty="0" smtClean="0"/>
              <a:t> or </a:t>
            </a:r>
            <a:r>
              <a:rPr lang="en-US" sz="2800" b="1" dirty="0" smtClean="0"/>
              <a:t>unconditional probability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After the evidence is obtained, we have </a:t>
            </a:r>
            <a:r>
              <a:rPr lang="en-US" sz="2800" b="1" dirty="0" smtClean="0"/>
              <a:t>posterior or conditional probability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Generally, the </a:t>
            </a:r>
            <a:r>
              <a:rPr lang="en-US" sz="2800" b="1" dirty="0" smtClean="0"/>
              <a:t>agent</a:t>
            </a:r>
            <a:r>
              <a:rPr lang="en-US" sz="2800" dirty="0" smtClean="0"/>
              <a:t> will have some evidence from its percepts and will be interested in computing the posterior probabilities of  the outcomes it cares about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4160-1DF1-44F3-BDDB-1A62ED95A4FA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Inability to learn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general, rule-based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expert systems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 not have an ability to learn 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experience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Unlike a human expert, who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knows when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“break the rules”, an expert system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cannot automatically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modify its knowledge base,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adjust existing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rules or add new ones.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knowledge engineer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still responsible for revising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maintaining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system.</a:t>
            </a:r>
          </a:p>
        </p:txBody>
      </p:sp>
    </p:spTree>
    <p:extLst>
      <p:ext uri="{BB962C8B-B14F-4D97-AF65-F5344CB8AC3E}">
        <p14:creationId xmlns="" xmlns:p14="http://schemas.microsoft.com/office/powerpoint/2010/main" val="1803636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2093-C938-4570-B5EB-7D3678179A60}" type="slidenum">
              <a:rPr lang="en-US"/>
              <a:pPr/>
              <a:t>91</a:t>
            </a:fld>
            <a:endParaRPr lang="en-US"/>
          </a:p>
        </p:txBody>
      </p:sp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MYCIN</a:t>
            </a:r>
            <a:endParaRPr lang="en-US" dirty="0"/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History and Overview</a:t>
            </a:r>
          </a:p>
          <a:p>
            <a:r>
              <a:rPr lang="en-US"/>
              <a:t>MYCIN Architecture</a:t>
            </a:r>
          </a:p>
          <a:p>
            <a:r>
              <a:rPr lang="en-US"/>
              <a:t>Consultation System</a:t>
            </a:r>
          </a:p>
          <a:p>
            <a:pPr lvl="1"/>
            <a:r>
              <a:rPr lang="en-US"/>
              <a:t>Knowledge Representation &amp; Reasoning</a:t>
            </a:r>
          </a:p>
          <a:p>
            <a:r>
              <a:rPr lang="en-US"/>
              <a:t>Explanation System</a:t>
            </a:r>
          </a:p>
          <a:p>
            <a:r>
              <a:rPr lang="en-US"/>
              <a:t>Knowledge Acquisition</a:t>
            </a:r>
          </a:p>
          <a:p>
            <a:r>
              <a:rPr lang="en-US"/>
              <a:t>Results, Conclusions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0F73-56E6-4FED-95B2-8B92D2D1CAE5}" type="slidenum">
              <a:rPr lang="en-US"/>
              <a:pPr/>
              <a:t>92</a:t>
            </a:fld>
            <a:endParaRPr lang="en-US"/>
          </a:p>
        </p:txBody>
      </p:sp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Thesis Project by Shortliffe @ Stanford</a:t>
            </a:r>
          </a:p>
          <a:p>
            <a:r>
              <a:rPr lang="en-US"/>
              <a:t>Davis, Buchanan, van Melle, and others</a:t>
            </a:r>
          </a:p>
          <a:p>
            <a:pPr lvl="1"/>
            <a:r>
              <a:rPr lang="en-US"/>
              <a:t>Stanford Heuristic Programming Project</a:t>
            </a:r>
          </a:p>
          <a:p>
            <a:pPr lvl="1"/>
            <a:r>
              <a:rPr lang="en-US"/>
              <a:t>Infectious Disease Group, Stanford Medical</a:t>
            </a:r>
          </a:p>
          <a:p>
            <a:r>
              <a:rPr lang="en-US"/>
              <a:t>Project Spans a Decade</a:t>
            </a:r>
          </a:p>
          <a:p>
            <a:pPr lvl="1"/>
            <a:r>
              <a:rPr lang="en-US"/>
              <a:t>Research started in 1972</a:t>
            </a:r>
          </a:p>
          <a:p>
            <a:pPr lvl="1"/>
            <a:r>
              <a:rPr lang="en-US"/>
              <a:t>Original implementation completed 1976</a:t>
            </a:r>
          </a:p>
          <a:p>
            <a:pPr lvl="1"/>
            <a:r>
              <a:rPr lang="en-US"/>
              <a:t>Research continues into the 80’s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2861-D86F-478F-B055-DAD4AB5A3C0B}" type="slidenum">
              <a:rPr lang="en-US"/>
              <a:pPr/>
              <a:t>93</a:t>
            </a:fld>
            <a:endParaRPr lang="en-US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 and Domain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Disease DIAGNOSIS and Therapy SELECTION</a:t>
            </a:r>
          </a:p>
          <a:p>
            <a:r>
              <a:rPr lang="en-US"/>
              <a:t>Advice for non-expert physicians with time considerations and </a:t>
            </a:r>
            <a:r>
              <a:rPr lang="en-US" u="sng"/>
              <a:t>in</a:t>
            </a:r>
            <a:r>
              <a:rPr lang="en-US"/>
              <a:t>complete evidence on:</a:t>
            </a:r>
          </a:p>
          <a:p>
            <a:pPr lvl="1"/>
            <a:r>
              <a:rPr lang="en-US"/>
              <a:t>Bacterial infections of the blood</a:t>
            </a:r>
          </a:p>
          <a:p>
            <a:pPr lvl="1"/>
            <a:r>
              <a:rPr lang="en-US"/>
              <a:t>Expanded to meningitis and other ailments</a:t>
            </a:r>
          </a:p>
          <a:p>
            <a:pPr>
              <a:buFont typeface="Arial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9E67-7836-4F2E-8D1C-E632695F1DEC}" type="slidenum">
              <a:rPr lang="en-US"/>
              <a:pPr/>
              <a:t>94</a:t>
            </a:fld>
            <a:endParaRPr lang="en-US"/>
          </a:p>
        </p:txBody>
      </p:sp>
      <p:sp>
        <p:nvSpPr>
          <p:cNvPr id="2765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MYCIN Architecture</a:t>
            </a:r>
          </a:p>
        </p:txBody>
      </p:sp>
      <p:graphicFrame>
        <p:nvGraphicFramePr>
          <p:cNvPr id="27660" name="Object 12"/>
          <p:cNvGraphicFramePr>
            <a:graphicFrameLocks noChangeAspect="1"/>
          </p:cNvGraphicFramePr>
          <p:nvPr>
            <p:ph idx="1"/>
          </p:nvPr>
        </p:nvGraphicFramePr>
        <p:xfrm>
          <a:off x="1045634" y="1600200"/>
          <a:ext cx="10098617" cy="4498975"/>
        </p:xfrm>
        <a:graphic>
          <a:graphicData uri="http://schemas.openxmlformats.org/presentationml/2006/ole">
            <p:oleObj spid="_x0000_s79874" name="Visio" r:id="rId3" imgW="6612636" imgH="3927958" progId="">
              <p:embed/>
            </p:oleObj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57C9-75EA-47E8-A33D-06BB1C7EB3B9}" type="slidenum">
              <a:rPr lang="en-US"/>
              <a:pPr/>
              <a:t>95</a:t>
            </a:fld>
            <a:endParaRPr lang="en-US"/>
          </a:p>
        </p:txBody>
      </p:sp>
      <p:sp>
        <p:nvSpPr>
          <p:cNvPr id="29700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Consultation System</a:t>
            </a:r>
          </a:p>
        </p:txBody>
      </p:sp>
      <p:sp>
        <p:nvSpPr>
          <p:cNvPr id="29702" name="Rectangle 6"/>
          <p:cNvSpPr>
            <a:spLocks noGrp="1" noRot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/>
              <a:t>Performs Diagnosis and Therapy Selection</a:t>
            </a:r>
          </a:p>
          <a:p>
            <a:r>
              <a:rPr lang="en-US" sz="2800"/>
              <a:t>Control Structure reads Static DB (rules) and read/writes to Dynamic DB (patient, context)</a:t>
            </a:r>
          </a:p>
          <a:p>
            <a:r>
              <a:rPr lang="en-US" sz="2800"/>
              <a:t>Linked to Explanations</a:t>
            </a:r>
          </a:p>
          <a:p>
            <a:r>
              <a:rPr lang="en-US" sz="2800"/>
              <a:t>Terminal interface to Physician</a:t>
            </a:r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>
            <p:ph sz="half" idx="1"/>
          </p:nvPr>
        </p:nvGraphicFramePr>
        <p:xfrm>
          <a:off x="402168" y="1600200"/>
          <a:ext cx="5592233" cy="4495800"/>
        </p:xfrm>
        <a:graphic>
          <a:graphicData uri="http://schemas.openxmlformats.org/presentationml/2006/ole">
            <p:oleObj spid="_x0000_s80898" name="Visio" r:id="rId3" imgW="6322162" imgH="3927958" progId="">
              <p:embed/>
            </p:oleObj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F9C7-870A-4E1A-BA57-2355DF52045C}" type="slidenum">
              <a:rPr lang="en-US"/>
              <a:pPr/>
              <a:t>96</a:t>
            </a:fld>
            <a:endParaRPr lang="en-US"/>
          </a:p>
        </p:txBody>
      </p:sp>
      <p:sp>
        <p:nvSpPr>
          <p:cNvPr id="34820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Database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402168" y="1600200"/>
          <a:ext cx="5592233" cy="4495800"/>
        </p:xfrm>
        <a:graphic>
          <a:graphicData uri="http://schemas.openxmlformats.org/presentationml/2006/ole">
            <p:oleObj spid="_x0000_s81922" name="Visio" r:id="rId3" imgW="6322162" imgH="3927958" progId="">
              <p:embed/>
            </p:oleObj>
          </a:graphicData>
        </a:graphic>
      </p:graphicFrame>
      <p:sp>
        <p:nvSpPr>
          <p:cNvPr id="34822" name="Rectangle 6"/>
          <p:cNvSpPr>
            <a:spLocks noGrp="1" noRot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/>
              <a:t>Rules</a:t>
            </a:r>
          </a:p>
          <a:p>
            <a:r>
              <a:rPr lang="en-US" sz="2800"/>
              <a:t>Meta-Rules</a:t>
            </a:r>
          </a:p>
          <a:p>
            <a:r>
              <a:rPr lang="en-US" sz="2800"/>
              <a:t>Templates</a:t>
            </a:r>
          </a:p>
          <a:p>
            <a:r>
              <a:rPr lang="en-US" sz="2800"/>
              <a:t>Rule Properties</a:t>
            </a:r>
          </a:p>
          <a:p>
            <a:r>
              <a:rPr lang="en-US" sz="2800"/>
              <a:t>Context Properties</a:t>
            </a:r>
          </a:p>
          <a:p>
            <a:r>
              <a:rPr lang="en-US" sz="2800"/>
              <a:t>Fed from Knowledge Acquisition System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50F2-D47B-41F4-8703-92638B79AF0E}" type="slidenum">
              <a:rPr lang="en-US"/>
              <a:pPr/>
              <a:t>97</a:t>
            </a:fld>
            <a:endParaRPr lang="en-US"/>
          </a:p>
        </p:txBody>
      </p:sp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Database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402168" y="1600200"/>
          <a:ext cx="5592233" cy="4495800"/>
        </p:xfrm>
        <a:graphic>
          <a:graphicData uri="http://schemas.openxmlformats.org/presentationml/2006/ole">
            <p:oleObj spid="_x0000_s82946" name="Visio" r:id="rId3" imgW="6322162" imgH="3927958" progId="">
              <p:embed/>
            </p:oleObj>
          </a:graphicData>
        </a:graphic>
      </p:graphicFrame>
      <p:sp>
        <p:nvSpPr>
          <p:cNvPr id="36869" name="Rectangle 5"/>
          <p:cNvSpPr>
            <a:spLocks noGrp="1" noRot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/>
              <a:t>Patient Data</a:t>
            </a:r>
          </a:p>
          <a:p>
            <a:r>
              <a:rPr lang="en-US" sz="2800"/>
              <a:t>Laboratory Data</a:t>
            </a:r>
          </a:p>
          <a:p>
            <a:r>
              <a:rPr lang="en-US" sz="2800"/>
              <a:t>Context Tree</a:t>
            </a:r>
          </a:p>
          <a:p>
            <a:r>
              <a:rPr lang="en-US" sz="2800"/>
              <a:t>Built by Consultation System</a:t>
            </a:r>
          </a:p>
          <a:p>
            <a:r>
              <a:rPr lang="en-US" sz="2800"/>
              <a:t>Used by Explanation System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E40E-A6E5-43E6-90CC-A0DA01847CA8}" type="slidenum">
              <a:rPr lang="en-US"/>
              <a:pPr/>
              <a:t>98</a:t>
            </a:fld>
            <a:endParaRPr lang="en-US"/>
          </a:p>
        </p:txBody>
      </p:sp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Tree</a:t>
            </a: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>
            <p:ph idx="1"/>
          </p:nvPr>
        </p:nvGraphicFramePr>
        <p:xfrm>
          <a:off x="609600" y="1295401"/>
          <a:ext cx="10972800" cy="4803775"/>
        </p:xfrm>
        <a:graphic>
          <a:graphicData uri="http://schemas.openxmlformats.org/presentationml/2006/ole">
            <p:oleObj spid="_x0000_s83970" name="Visio" r:id="rId3" imgW="4768596" imgH="3026664" progId="">
              <p:embed/>
            </p:oleObj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24F1-DC59-4AF3-B417-E7EE1D5FE61B}" type="slidenum">
              <a:rPr lang="en-US"/>
              <a:pPr/>
              <a:t>99</a:t>
            </a:fld>
            <a:endParaRPr lang="en-US"/>
          </a:p>
        </p:txBody>
      </p:sp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Explanation System</a:t>
            </a:r>
          </a:p>
        </p:txBody>
      </p:sp>
      <p:sp>
        <p:nvSpPr>
          <p:cNvPr id="31749" name="Rectangle 5"/>
          <p:cNvSpPr>
            <a:spLocks noGrp="1" noRot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/>
              <a:t>Provides reasoning why a conclusion has been made, or why a question is being asked</a:t>
            </a:r>
          </a:p>
          <a:p>
            <a:r>
              <a:rPr lang="en-US" sz="2800"/>
              <a:t>Q-A Module</a:t>
            </a:r>
          </a:p>
          <a:p>
            <a:r>
              <a:rPr lang="en-US" sz="2800"/>
              <a:t>Reasoning Status Checker</a:t>
            </a: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>
            <p:ph sz="half" idx="1"/>
          </p:nvPr>
        </p:nvGraphicFramePr>
        <p:xfrm>
          <a:off x="402168" y="1600200"/>
          <a:ext cx="5592233" cy="4495800"/>
        </p:xfrm>
        <a:graphic>
          <a:graphicData uri="http://schemas.openxmlformats.org/presentationml/2006/ole">
            <p:oleObj spid="_x0000_s84994" name="Visio" r:id="rId3" imgW="6322162" imgH="3927958" progId="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12208</TotalTime>
  <Words>5406</Words>
  <Application>Microsoft Office PowerPoint</Application>
  <PresentationFormat>Custom</PresentationFormat>
  <Paragraphs>799</Paragraphs>
  <Slides>103</Slides>
  <Notes>38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06" baseType="lpstr">
      <vt:lpstr>Retrospect</vt:lpstr>
      <vt:lpstr>Equation</vt:lpstr>
      <vt:lpstr>Visio</vt:lpstr>
      <vt:lpstr>Slide 1</vt:lpstr>
      <vt:lpstr>CS 332 Artificial Intelligence</vt:lpstr>
      <vt:lpstr>Syllabus</vt:lpstr>
      <vt:lpstr>Slide 4</vt:lpstr>
      <vt:lpstr>Contents</vt:lpstr>
      <vt:lpstr>Acting under uncertainty</vt:lpstr>
      <vt:lpstr>Uncertainty</vt:lpstr>
      <vt:lpstr>Probability to the Rescue</vt:lpstr>
      <vt:lpstr>Probability</vt:lpstr>
      <vt:lpstr>Probability</vt:lpstr>
      <vt:lpstr>Making decisions under uncertainty</vt:lpstr>
      <vt:lpstr>Probability Basics</vt:lpstr>
      <vt:lpstr>Probability Basics</vt:lpstr>
      <vt:lpstr>Probability Basics</vt:lpstr>
      <vt:lpstr>Syntax</vt:lpstr>
      <vt:lpstr>Axioms of probability</vt:lpstr>
      <vt:lpstr>Prior probability</vt:lpstr>
      <vt:lpstr>Conditional probability</vt:lpstr>
      <vt:lpstr>Conditional probability</vt:lpstr>
      <vt:lpstr>Inference by enumeration</vt:lpstr>
      <vt:lpstr>Inference by enumeration</vt:lpstr>
      <vt:lpstr>Inference by enumeration</vt:lpstr>
      <vt:lpstr>Inference by enumeration</vt:lpstr>
      <vt:lpstr>Inference by enumeration</vt:lpstr>
      <vt:lpstr>Independence</vt:lpstr>
      <vt:lpstr>Bayes' Rule</vt:lpstr>
      <vt:lpstr>Bayes' Rule and conditional independence</vt:lpstr>
      <vt:lpstr>The Naive Bayes Classifier</vt:lpstr>
      <vt:lpstr>Learning a Naive Bayes Classifier</vt:lpstr>
      <vt:lpstr>Graphical Models</vt:lpstr>
      <vt:lpstr>Bayesian network</vt:lpstr>
      <vt:lpstr>Bayesian Networks</vt:lpstr>
      <vt:lpstr>Conditional Probability Tables</vt:lpstr>
      <vt:lpstr>Joint Distributions for Bayes Nets</vt:lpstr>
      <vt:lpstr>Naïve Bayes as a Bayes Net</vt:lpstr>
      <vt:lpstr>WHAT IS A MARKOV MODEL? </vt:lpstr>
      <vt:lpstr>Markov Model Example</vt:lpstr>
      <vt:lpstr>Slide 38</vt:lpstr>
      <vt:lpstr>Markov Models</vt:lpstr>
      <vt:lpstr>Markov Models</vt:lpstr>
      <vt:lpstr>Markov Property</vt:lpstr>
      <vt:lpstr>Markov Models</vt:lpstr>
      <vt:lpstr>Expert System</vt:lpstr>
      <vt:lpstr>Rule Based System</vt:lpstr>
      <vt:lpstr>Some of the RBS application areas are: </vt:lpstr>
      <vt:lpstr>RBS has two distinguishing characteristics: </vt:lpstr>
      <vt:lpstr>Properties of rule-based systems    </vt:lpstr>
      <vt:lpstr>Architecture of RBS</vt:lpstr>
      <vt:lpstr>Continued…</vt:lpstr>
      <vt:lpstr>Slide 50</vt:lpstr>
      <vt:lpstr>Slide 51</vt:lpstr>
      <vt:lpstr>Inference engine cycles via a match-fire procedure</vt:lpstr>
      <vt:lpstr>Inferencing</vt:lpstr>
      <vt:lpstr>Slide 54</vt:lpstr>
      <vt:lpstr>Slide 55</vt:lpstr>
      <vt:lpstr>Slide 56</vt:lpstr>
      <vt:lpstr>Slide 57</vt:lpstr>
      <vt:lpstr>Slide 58</vt:lpstr>
      <vt:lpstr>Forward Chaining Example</vt:lpstr>
      <vt:lpstr>Slide 60</vt:lpstr>
      <vt:lpstr>Slide 61</vt:lpstr>
      <vt:lpstr>Backward Chaining</vt:lpstr>
      <vt:lpstr>Slide 63</vt:lpstr>
      <vt:lpstr>Rule Based Expert System</vt:lpstr>
      <vt:lpstr>Slide 65</vt:lpstr>
      <vt:lpstr>Rules as a knowledge representation technique</vt:lpstr>
      <vt:lpstr>Slide 67</vt:lpstr>
      <vt:lpstr>The main players in the development team </vt:lpstr>
      <vt:lpstr>The main players in the development team</vt:lpstr>
      <vt:lpstr>Slide 70</vt:lpstr>
      <vt:lpstr>Slide 71</vt:lpstr>
      <vt:lpstr>Slide 72</vt:lpstr>
      <vt:lpstr>Slide 73</vt:lpstr>
      <vt:lpstr>Structure of a rule-based expert system</vt:lpstr>
      <vt:lpstr>Production system model</vt:lpstr>
      <vt:lpstr>Basic structure of a rule-based expert system</vt:lpstr>
      <vt:lpstr>Slide 77</vt:lpstr>
      <vt:lpstr>Slide 78</vt:lpstr>
      <vt:lpstr>Complete structure of a rule-based expert system</vt:lpstr>
      <vt:lpstr>Characteristics of an expert system</vt:lpstr>
      <vt:lpstr>Slide 81</vt:lpstr>
      <vt:lpstr>Components of an ES</vt:lpstr>
      <vt:lpstr>User Interface</vt:lpstr>
      <vt:lpstr>Explanation Facility</vt:lpstr>
      <vt:lpstr>Knowledge Base</vt:lpstr>
      <vt:lpstr>Inference Engine</vt:lpstr>
      <vt:lpstr>Advantages of rule-based expert systems</vt:lpstr>
      <vt:lpstr>Slide 88</vt:lpstr>
      <vt:lpstr>Disadvantages of rule-based expert systems</vt:lpstr>
      <vt:lpstr>Slide 90</vt:lpstr>
      <vt:lpstr>MYCIN</vt:lpstr>
      <vt:lpstr>History</vt:lpstr>
      <vt:lpstr>Tasks and Domain</vt:lpstr>
      <vt:lpstr>MYCIN Architecture</vt:lpstr>
      <vt:lpstr>Consultation System</vt:lpstr>
      <vt:lpstr>Static Database</vt:lpstr>
      <vt:lpstr>Dynamic Database</vt:lpstr>
      <vt:lpstr>Context Tree</vt:lpstr>
      <vt:lpstr>Explanation System</vt:lpstr>
      <vt:lpstr>Knowledge Acquisition System</vt:lpstr>
      <vt:lpstr>Knowledge Acquisition</vt:lpstr>
      <vt:lpstr>Education Process</vt:lpstr>
      <vt:lpstr>Slide 103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Anita.Gunjal</dc:creator>
  <cp:lastModifiedBy>preetikale</cp:lastModifiedBy>
  <cp:revision>436</cp:revision>
  <dcterms:created xsi:type="dcterms:W3CDTF">2017-06-20T09:56:08Z</dcterms:created>
  <dcterms:modified xsi:type="dcterms:W3CDTF">2020-04-28T05:32:10Z</dcterms:modified>
</cp:coreProperties>
</file>