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d36e781d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d36e781d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36e781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36e781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36e781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36e781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d36e781d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d36e781d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36e781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d36e781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36e781d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d36e781d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36e781d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36e781d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75ad7ff092e86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75ad7ff092e86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d36e781d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d36e781d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chemeClr val="lt1"/>
                </a:highlight>
              </a:rPr>
              <a:t>Supervised Learnin</a:t>
            </a:r>
            <a:r>
              <a:rPr lang="en-GB" sz="3600">
                <a:highlight>
                  <a:srgbClr val="EDEBE9"/>
                </a:highlight>
              </a:rPr>
              <a:t>g​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788">
                <a:solidFill>
                  <a:schemeClr val="dk1"/>
                </a:solidFill>
                <a:highlight>
                  <a:schemeClr val="lt1"/>
                </a:highlight>
              </a:rPr>
              <a:t>PE29 Vasu Kalariya​</a:t>
            </a:r>
            <a:endParaRPr sz="178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788">
                <a:solidFill>
                  <a:schemeClr val="dk1"/>
                </a:solidFill>
                <a:highlight>
                  <a:schemeClr val="lt1"/>
                </a:highlight>
              </a:rPr>
              <a:t>PE30 Sakshi Patil​</a:t>
            </a:r>
            <a:endParaRPr sz="178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788">
                <a:solidFill>
                  <a:schemeClr val="dk1"/>
                </a:solidFill>
                <a:highlight>
                  <a:schemeClr val="lt1"/>
                </a:highlight>
              </a:rPr>
              <a:t>PE 14 Payal Patil​</a:t>
            </a:r>
            <a:endParaRPr sz="178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788">
                <a:solidFill>
                  <a:schemeClr val="dk1"/>
                </a:solidFill>
                <a:highlight>
                  <a:schemeClr val="lt1"/>
                </a:highlight>
              </a:rPr>
              <a:t>PE 16  Vaishanvi​ Salunke</a:t>
            </a:r>
            <a:endParaRPr sz="1788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6919"/>
              <a:buFont typeface="Arial"/>
              <a:buNone/>
            </a:pPr>
            <a:r>
              <a:rPr b="1" lang="en-GB" sz="2344">
                <a:solidFill>
                  <a:srgbClr val="610B38"/>
                </a:solidFill>
                <a:highlight>
                  <a:srgbClr val="FFFFFF"/>
                </a:highlight>
              </a:rPr>
              <a:t>Disadvantages of supervised learning:</a:t>
            </a:r>
            <a:endParaRPr b="1" sz="2344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marR="25400" rtl="0" algn="l">
              <a:lnSpc>
                <a:spcPct val="17857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Supervised learning models are not suitable for handling the complex tasks.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Supervised learning cannot predict the correct output if the test data is different from the training dataset.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 required lots of computation times.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9725" lvl="0" marL="457200" marR="2540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Verdana"/>
              <a:buChar char="●"/>
            </a:pPr>
            <a:r>
              <a:rPr lang="en-GB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supervised learning, we need enough knowledge about the classes of object.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/>
              <a:t>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</a:rPr>
              <a:t>“Learning is any process by which a system improves performance from experience.” - Herbert Simon​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</a:rPr>
              <a:t>by Tom Mitchell​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romanLcPeriod"/>
            </a:pPr>
            <a:r>
              <a:rPr lang="en-GB" sz="1700">
                <a:solidFill>
                  <a:schemeClr val="dk1"/>
                </a:solidFill>
                <a:highlight>
                  <a:schemeClr val="lt1"/>
                </a:highlight>
              </a:rPr>
              <a:t>Machine Learning is the study of algorithms that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improve their performance P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at some task 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with experience 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Traditional Programming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58050" y="1087800"/>
            <a:ext cx="179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58050" y="1898250"/>
            <a:ext cx="179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272750" y="1087800"/>
            <a:ext cx="2179800" cy="13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System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06475" y="1282950"/>
            <a:ext cx="1799700" cy="9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58050" y="1898250"/>
            <a:ext cx="179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58050" y="3245250"/>
            <a:ext cx="179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8050" y="4055700"/>
            <a:ext cx="179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272750" y="3245250"/>
            <a:ext cx="2179800" cy="13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System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406475" y="3440400"/>
            <a:ext cx="1799700" cy="9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Program(model)</a:t>
            </a:r>
            <a:endParaRPr/>
          </a:p>
        </p:txBody>
      </p:sp>
      <p:cxnSp>
        <p:nvCxnSpPr>
          <p:cNvPr id="77" name="Google Shape;77;p15"/>
          <p:cNvCxnSpPr>
            <a:stCxn id="68" idx="3"/>
          </p:cNvCxnSpPr>
          <p:nvPr/>
        </p:nvCxnSpPr>
        <p:spPr>
          <a:xfrm>
            <a:off x="2457750" y="1374150"/>
            <a:ext cx="8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2" idx="3"/>
          </p:cNvCxnSpPr>
          <p:nvPr/>
        </p:nvCxnSpPr>
        <p:spPr>
          <a:xfrm>
            <a:off x="2457750" y="2184600"/>
            <a:ext cx="8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0" idx="3"/>
            <a:endCxn id="71" idx="1"/>
          </p:cNvCxnSpPr>
          <p:nvPr/>
        </p:nvCxnSpPr>
        <p:spPr>
          <a:xfrm>
            <a:off x="5452550" y="1770300"/>
            <a:ext cx="9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3" idx="3"/>
          </p:cNvCxnSpPr>
          <p:nvPr/>
        </p:nvCxnSpPr>
        <p:spPr>
          <a:xfrm>
            <a:off x="2457750" y="3531600"/>
            <a:ext cx="8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4" idx="3"/>
          </p:cNvCxnSpPr>
          <p:nvPr/>
        </p:nvCxnSpPr>
        <p:spPr>
          <a:xfrm>
            <a:off x="2457750" y="4342050"/>
            <a:ext cx="81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5" idx="3"/>
            <a:endCxn id="76" idx="1"/>
          </p:cNvCxnSpPr>
          <p:nvPr/>
        </p:nvCxnSpPr>
        <p:spPr>
          <a:xfrm>
            <a:off x="5452550" y="3927750"/>
            <a:ext cx="9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Learning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(inductive)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Given: training data + desired outputs (labels)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Given: training data (without desired outputs)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Semi-supervised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Given: training data + a few desired outputs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rgbClr val="610B38"/>
                </a:solidFill>
                <a:highlight>
                  <a:srgbClr val="FFFFFF"/>
                </a:highlight>
              </a:rPr>
              <a:t>How Supervised Learning Works?</a:t>
            </a:r>
            <a:endParaRPr sz="19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50" y="1384175"/>
            <a:ext cx="6704299" cy="29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rgbClr val="610B38"/>
                </a:solidFill>
                <a:highlight>
                  <a:srgbClr val="FFFFFF"/>
                </a:highlight>
              </a:rPr>
              <a:t>Steps Involved in Supervised Learning:</a:t>
            </a:r>
            <a:endParaRPr sz="19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595" lvl="0" marL="457200" marR="25400" rtl="0" algn="l">
              <a:lnSpc>
                <a:spcPct val="15857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First Determine the type of training dataset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Collect/Gather the labelled training data.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Split the training dataset into training dataset, test dataset, and validation dataset.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Determine the input features of the training dataset, which should have enough knowledge so that the model can accurately predict the output.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Determine the suitable algorithm for the model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 the algorithm on the training dataset.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595" lvl="0" marL="457200" marR="25400" rtl="0" algn="l">
              <a:lnSpc>
                <a:spcPct val="15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9"/>
              <a:buFont typeface="Verdana"/>
              <a:buChar char="●"/>
            </a:pPr>
            <a:r>
              <a:rPr lang="en-GB" sz="1448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Evaluate the accuracy of the model by providing the test set. If the model predicts the correct output, which means our model is accurate.</a:t>
            </a:r>
            <a:endParaRPr sz="1448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rgbClr val="610B38"/>
                </a:solidFill>
                <a:highlight>
                  <a:srgbClr val="FFFFFF"/>
                </a:highlight>
              </a:rPr>
              <a:t>Types of supervised Machine learning Algorithms:</a:t>
            </a:r>
            <a:endParaRPr sz="190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00" y="1722700"/>
            <a:ext cx="4677450" cy="2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Supervised learning: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the help of supervised learning, the model can predict the output on the basis of prior experiences.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supervised learning, we can have an exact idea about the classes of objects.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Supervised learning model helps us to solve various real-world problems such as fraud detection, spam filtering, etc.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