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3" r:id="rId5"/>
    <p:sldMasterId id="2147483687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</p:sldIdLst>
  <p:sldSz cy="6858000" cx="12192000"/>
  <p:notesSz cx="6858000" cy="9144000"/>
  <p:embeddedFontLst>
    <p:embeddedFont>
      <p:font typeface="Caladea"/>
      <p:regular r:id="rId59"/>
      <p:bold r:id="rId60"/>
      <p:italic r:id="rId61"/>
      <p:boldItalic r:id="rId62"/>
    </p:embeddedFont>
    <p:embeddedFont>
      <p:font typeface="Arial Black"/>
      <p:regular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4" roundtripDataSignature="AMtx7mhv/IzT8em30jPS0g+qJj23ne8H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Caladea-boldItalic.fntdata"/><Relationship Id="rId61" Type="http://schemas.openxmlformats.org/officeDocument/2006/relationships/font" Target="fonts/Caladea-italic.fntdata"/><Relationship Id="rId20" Type="http://schemas.openxmlformats.org/officeDocument/2006/relationships/slide" Target="slides/slide12.xml"/><Relationship Id="rId64" Type="http://customschemas.google.com/relationships/presentationmetadata" Target="metadata"/><Relationship Id="rId63" Type="http://schemas.openxmlformats.org/officeDocument/2006/relationships/font" Target="fonts/ArialBlack-regular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Caladea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font" Target="fonts/Caladea-regular.fntdata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8" name="Google Shape;108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7" name="Google Shape;109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6" name="Google Shape;110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3" name="Google Shape;114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2" name="Google Shape;115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1" name="Google Shape;116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8" name="Google Shape;119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7" name="Google Shape;120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6" name="Google Shape;121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3" name="Google Shape;125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2" name="Google Shape;126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1" name="Google Shape;127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4"/>
          <p:cNvSpPr txBox="1"/>
          <p:nvPr>
            <p:ph type="ctrTitle"/>
          </p:nvPr>
        </p:nvSpPr>
        <p:spPr>
          <a:xfrm>
            <a:off x="914403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4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22" name="Google Shape;22;p44"/>
          <p:cNvGrpSpPr/>
          <p:nvPr/>
        </p:nvGrpSpPr>
        <p:grpSpPr>
          <a:xfrm>
            <a:off x="989269" y="2362200"/>
            <a:ext cx="10270995" cy="1066802"/>
            <a:chOff x="989012" y="4572000"/>
            <a:chExt cx="10268319" cy="1002032"/>
          </a:xfrm>
        </p:grpSpPr>
        <p:cxnSp>
          <p:nvCxnSpPr>
            <p:cNvPr id="23" name="Google Shape;23;p44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44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4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6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" type="body"/>
          </p:nvPr>
        </p:nvSpPr>
        <p:spPr>
          <a:xfrm rot="5400000">
            <a:off x="3833021" y="-1623213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6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6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6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7"/>
          <p:cNvSpPr txBox="1"/>
          <p:nvPr>
            <p:ph type="title"/>
          </p:nvPr>
        </p:nvSpPr>
        <p:spPr>
          <a:xfrm rot="5400000">
            <a:off x="10688640" y="1371609"/>
            <a:ext cx="5851525" cy="365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7"/>
          <p:cNvSpPr txBox="1"/>
          <p:nvPr>
            <p:ph idx="1" type="body"/>
          </p:nvPr>
        </p:nvSpPr>
        <p:spPr>
          <a:xfrm rot="5400000">
            <a:off x="3271841" y="-2184390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57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7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7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8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8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8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6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6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6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6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6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23" name="Google Shape;123;p46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24" name="Google Shape;124;p46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46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46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7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47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7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7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9"/>
          <p:cNvSpPr txBox="1"/>
          <p:nvPr>
            <p:ph type="ctrTitle"/>
          </p:nvPr>
        </p:nvSpPr>
        <p:spPr>
          <a:xfrm>
            <a:off x="914402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9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59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9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9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39" name="Google Shape;139;p59"/>
          <p:cNvGrpSpPr/>
          <p:nvPr/>
        </p:nvGrpSpPr>
        <p:grpSpPr>
          <a:xfrm>
            <a:off x="989271" y="2362200"/>
            <a:ext cx="10270992" cy="1066802"/>
            <a:chOff x="989012" y="4572000"/>
            <a:chExt cx="10268319" cy="1002032"/>
          </a:xfrm>
        </p:grpSpPr>
        <p:cxnSp>
          <p:nvCxnSpPr>
            <p:cNvPr id="140" name="Google Shape;140;p59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59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59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0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0"/>
          <p:cNvSpPr txBox="1"/>
          <p:nvPr>
            <p:ph idx="1" type="body"/>
          </p:nvPr>
        </p:nvSpPr>
        <p:spPr>
          <a:xfrm>
            <a:off x="111218" y="1600204"/>
            <a:ext cx="55640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6" name="Google Shape;146;p60"/>
          <p:cNvSpPr txBox="1"/>
          <p:nvPr>
            <p:ph idx="2" type="body"/>
          </p:nvPr>
        </p:nvSpPr>
        <p:spPr>
          <a:xfrm>
            <a:off x="5820524" y="1600204"/>
            <a:ext cx="6220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7" name="Google Shape;147;p60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0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0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50" name="Google Shape;150;p60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51" name="Google Shape;151;p60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60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60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1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1"/>
          <p:cNvSpPr txBox="1"/>
          <p:nvPr>
            <p:ph idx="1" type="body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61"/>
          <p:cNvSpPr txBox="1"/>
          <p:nvPr>
            <p:ph idx="2" type="body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8" name="Google Shape;158;p61"/>
          <p:cNvSpPr txBox="1"/>
          <p:nvPr>
            <p:ph idx="3" type="body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61"/>
          <p:cNvSpPr txBox="1"/>
          <p:nvPr>
            <p:ph idx="4" type="body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0" name="Google Shape;160;p61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1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1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63" name="Google Shape;163;p61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64" name="Google Shape;164;p61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61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61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2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2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2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2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72" name="Google Shape;172;p62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73" name="Google Shape;173;p62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62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62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3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3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63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8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32" name="Google Shape;32;p48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33" name="Google Shape;33;p48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48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48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4"/>
          <p:cNvSpPr txBox="1"/>
          <p:nvPr>
            <p:ph idx="1" type="body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3" name="Google Shape;183;p64"/>
          <p:cNvSpPr txBox="1"/>
          <p:nvPr>
            <p:ph idx="2" type="body"/>
          </p:nvPr>
        </p:nvSpPr>
        <p:spPr>
          <a:xfrm>
            <a:off x="609601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64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4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4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5"/>
          <p:cNvSpPr txBox="1"/>
          <p:nvPr>
            <p:ph type="title"/>
          </p:nvPr>
        </p:nvSpPr>
        <p:spPr>
          <a:xfrm>
            <a:off x="2389719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65"/>
          <p:cNvSpPr/>
          <p:nvPr>
            <p:ph idx="2" type="pic"/>
          </p:nvPr>
        </p:nvSpPr>
        <p:spPr>
          <a:xfrm>
            <a:off x="2389719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65"/>
          <p:cNvSpPr txBox="1"/>
          <p:nvPr>
            <p:ph idx="1" type="body"/>
          </p:nvPr>
        </p:nvSpPr>
        <p:spPr>
          <a:xfrm>
            <a:off x="2389719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1" name="Google Shape;191;p65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5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5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6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6"/>
          <p:cNvSpPr txBox="1"/>
          <p:nvPr>
            <p:ph idx="1" type="body"/>
          </p:nvPr>
        </p:nvSpPr>
        <p:spPr>
          <a:xfrm rot="5400000">
            <a:off x="3833020" y="-1623215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66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6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6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7"/>
          <p:cNvSpPr txBox="1"/>
          <p:nvPr>
            <p:ph type="title"/>
          </p:nvPr>
        </p:nvSpPr>
        <p:spPr>
          <a:xfrm rot="5400000">
            <a:off x="10685465" y="1372663"/>
            <a:ext cx="5851525" cy="3655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7"/>
          <p:cNvSpPr txBox="1"/>
          <p:nvPr>
            <p:ph idx="1" type="body"/>
          </p:nvPr>
        </p:nvSpPr>
        <p:spPr>
          <a:xfrm rot="5400000">
            <a:off x="3270781" y="-2183338"/>
            <a:ext cx="5851525" cy="10767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67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7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7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10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0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0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219" name="Google Shape;219;p103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220" name="Google Shape;220;p10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0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0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9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0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6" name="Google Shape;226;p10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0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0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229" name="Google Shape;229;p109"/>
          <p:cNvGrpSpPr/>
          <p:nvPr/>
        </p:nvGrpSpPr>
        <p:grpSpPr>
          <a:xfrm>
            <a:off x="989269" y="2362200"/>
            <a:ext cx="10270995" cy="1066802"/>
            <a:chOff x="989012" y="4572000"/>
            <a:chExt cx="10268319" cy="1002032"/>
          </a:xfrm>
        </p:grpSpPr>
        <p:cxnSp>
          <p:nvCxnSpPr>
            <p:cNvPr id="230" name="Google Shape;230;p109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109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109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0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0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6" name="Google Shape;236;p1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1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1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246" name="Google Shape;246;p111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247" name="Google Shape;247;p111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111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111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2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12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112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112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112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1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259" name="Google Shape;259;p112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260" name="Google Shape;260;p112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12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12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268" name="Google Shape;268;p113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269" name="Google Shape;269;p11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1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1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 txBox="1"/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9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15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9" name="Google Shape;279;p1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0" name="Google Shape;280;p11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1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16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1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7" name="Google Shape;287;p11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11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8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18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11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9"/>
          <p:cNvSpPr txBox="1"/>
          <p:nvPr>
            <p:ph type="ctrTitle"/>
          </p:nvPr>
        </p:nvSpPr>
        <p:spPr>
          <a:xfrm>
            <a:off x="821470" y="2458643"/>
            <a:ext cx="1054906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19"/>
          <p:cNvSpPr txBox="1"/>
          <p:nvPr>
            <p:ph idx="1" type="subTitle"/>
          </p:nvPr>
        </p:nvSpPr>
        <p:spPr>
          <a:xfrm>
            <a:off x="821470" y="4001516"/>
            <a:ext cx="1054906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1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2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0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10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0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0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326" name="Google Shape;326;p105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327" name="Google Shape;327;p105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05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05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1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3" name="Google Shape;333;p12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336" name="Google Shape;336;p121"/>
          <p:cNvGrpSpPr/>
          <p:nvPr/>
        </p:nvGrpSpPr>
        <p:grpSpPr>
          <a:xfrm>
            <a:off x="989269" y="2362200"/>
            <a:ext cx="10270995" cy="1066802"/>
            <a:chOff x="989012" y="4572000"/>
            <a:chExt cx="10268319" cy="1002032"/>
          </a:xfrm>
        </p:grpSpPr>
        <p:cxnSp>
          <p:nvCxnSpPr>
            <p:cNvPr id="337" name="Google Shape;337;p121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21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21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2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22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3" name="Google Shape;343;p12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" type="body"/>
          </p:nvPr>
        </p:nvSpPr>
        <p:spPr>
          <a:xfrm>
            <a:off x="812803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0"/>
          <p:cNvSpPr txBox="1"/>
          <p:nvPr>
            <p:ph idx="2" type="body"/>
          </p:nvPr>
        </p:nvSpPr>
        <p:spPr>
          <a:xfrm>
            <a:off x="82296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0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49" name="Google Shape;49;p50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50" name="Google Shape;50;p50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50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50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1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12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353" name="Google Shape;353;p123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354" name="Google Shape;354;p12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2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2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4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124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0" name="Google Shape;360;p124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124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2" name="Google Shape;362;p124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12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2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366" name="Google Shape;366;p124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367" name="Google Shape;367;p124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24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24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2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2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375" name="Google Shape;375;p125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376" name="Google Shape;376;p125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25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25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2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127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86" name="Google Shape;386;p1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7" name="Google Shape;387;p12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2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128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1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4" name="Google Shape;394;p12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2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p12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2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0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30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13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3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1"/>
          <p:cNvSpPr txBox="1"/>
          <p:nvPr>
            <p:ph type="ctrTitle"/>
          </p:nvPr>
        </p:nvSpPr>
        <p:spPr>
          <a:xfrm>
            <a:off x="821470" y="2458643"/>
            <a:ext cx="1054906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31"/>
          <p:cNvSpPr txBox="1"/>
          <p:nvPr>
            <p:ph idx="1" type="subTitle"/>
          </p:nvPr>
        </p:nvSpPr>
        <p:spPr>
          <a:xfrm>
            <a:off x="821470" y="4001516"/>
            <a:ext cx="1054906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13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3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3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3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3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1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" type="body"/>
          </p:nvPr>
        </p:nvSpPr>
        <p:spPr>
          <a:xfrm>
            <a:off x="609603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51"/>
          <p:cNvSpPr txBox="1"/>
          <p:nvPr>
            <p:ph idx="2" type="body"/>
          </p:nvPr>
        </p:nvSpPr>
        <p:spPr>
          <a:xfrm>
            <a:off x="609603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51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51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51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1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62" name="Google Shape;62;p51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63" name="Google Shape;63;p51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51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51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0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10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0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10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10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0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437" name="Google Shape;437;p108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438" name="Google Shape;438;p108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9" name="Google Shape;439;p108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0" name="Google Shape;440;p108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3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1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4" name="Google Shape;444;p13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13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13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447" name="Google Shape;447;p133"/>
          <p:cNvGrpSpPr/>
          <p:nvPr/>
        </p:nvGrpSpPr>
        <p:grpSpPr>
          <a:xfrm>
            <a:off x="989269" y="2362200"/>
            <a:ext cx="10270995" cy="1066802"/>
            <a:chOff x="989012" y="4572000"/>
            <a:chExt cx="10268319" cy="1002032"/>
          </a:xfrm>
        </p:grpSpPr>
        <p:cxnSp>
          <p:nvCxnSpPr>
            <p:cNvPr id="448" name="Google Shape;448;p13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3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3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4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134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4" name="Google Shape;454;p13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13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3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3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1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p1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13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3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13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464" name="Google Shape;464;p135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465" name="Google Shape;465;p135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35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35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3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1" name="Google Shape;471;p13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2" name="Google Shape;472;p13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3" name="Google Shape;473;p13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4" name="Google Shape;474;p13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3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3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477" name="Google Shape;477;p136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478" name="Google Shape;478;p136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36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36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13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13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13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486" name="Google Shape;486;p137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487" name="Google Shape;487;p137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37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37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38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3" name="Google Shape;493;p1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4" name="Google Shape;494;p13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13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13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9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0" name="Google Shape;500;p1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1" name="Google Shape;501;p13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13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13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4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1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7" name="Google Shape;507;p14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4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14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2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2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71" name="Google Shape;71;p52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72" name="Google Shape;72;p52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52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52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41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141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3" name="Google Shape;513;p14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14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14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42"/>
          <p:cNvSpPr txBox="1"/>
          <p:nvPr>
            <p:ph type="ctrTitle"/>
          </p:nvPr>
        </p:nvSpPr>
        <p:spPr>
          <a:xfrm>
            <a:off x="821470" y="2458643"/>
            <a:ext cx="1054906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142"/>
          <p:cNvSpPr txBox="1"/>
          <p:nvPr>
            <p:ph idx="1" type="subTitle"/>
          </p:nvPr>
        </p:nvSpPr>
        <p:spPr>
          <a:xfrm>
            <a:off x="821470" y="4001516"/>
            <a:ext cx="1054906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9" name="Google Shape;519;p14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14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4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4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14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14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14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3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4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" type="body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54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54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4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4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5"/>
          <p:cNvSpPr txBox="1"/>
          <p:nvPr>
            <p:ph type="title"/>
          </p:nvPr>
        </p:nvSpPr>
        <p:spPr>
          <a:xfrm>
            <a:off x="2389720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/>
          <p:nvPr>
            <p:ph idx="2" type="pic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55"/>
          <p:cNvSpPr txBox="1"/>
          <p:nvPr>
            <p:ph idx="1" type="body"/>
          </p:nvPr>
        </p:nvSpPr>
        <p:spPr>
          <a:xfrm>
            <a:off x="2389720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55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5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lack and white background Flourence city image." id="15" name="Google Shape;15;p43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4" y="0"/>
            <a:ext cx="12192000" cy="68562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 and white background Flourence city image." id="111" name="Google Shape;111;p45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2" y="0"/>
            <a:ext cx="12192000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5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45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45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45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45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10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10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10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lack and white background Flourence city image." id="212" name="Google Shape;212;p102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4" y="0"/>
            <a:ext cx="12192000" cy="68562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5" name="Google Shape;315;p10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10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10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10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lack and white background Flourence city image." id="319" name="Google Shape;319;p104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4" y="0"/>
            <a:ext cx="12192000" cy="68562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2" name="Google Shape;422;p10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10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4" name="Google Shape;424;p10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5" name="Google Shape;425;p10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lack and white background Flourence city image." id="426" name="Google Shape;426;p10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4" y="0"/>
            <a:ext cx="12192000" cy="68562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romin.k.irani@gmail.com" TargetMode="External"/><Relationship Id="rId4" Type="http://schemas.openxmlformats.org/officeDocument/2006/relationships/hyperlink" Target="mailto:tomhanks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"/>
          <p:cNvSpPr txBox="1"/>
          <p:nvPr>
            <p:ph type="ctrTitle"/>
          </p:nvPr>
        </p:nvSpPr>
        <p:spPr>
          <a:xfrm>
            <a:off x="914403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1" lang="en-US"/>
            </a:br>
            <a:r>
              <a:rPr b="1" lang="en-US"/>
              <a:t>CSP31A</a:t>
            </a:r>
            <a:r>
              <a:rPr b="1" lang="en-US">
                <a:solidFill>
                  <a:srgbClr val="000000"/>
                </a:solidFill>
              </a:rPr>
              <a:t>  </a:t>
            </a:r>
            <a:r>
              <a:rPr b="1" lang="en-US"/>
              <a:t>Big Data Analytics 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532" name="Google Shape;532;p1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School  of Computer Engineering and Technology	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533" name="Google Shape;5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75" y="431801"/>
            <a:ext cx="2980415" cy="6052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534" name="Google Shape;534;p1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35" name="Google Shape;535;p1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Big Data Analytics Lab</a:t>
            </a:r>
            <a:endParaRPr/>
          </a:p>
        </p:txBody>
      </p:sp>
      <p:sp>
        <p:nvSpPr>
          <p:cNvPr id="536" name="Google Shape;536;p1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3"/>
          <p:cNvSpPr txBox="1"/>
          <p:nvPr>
            <p:ph type="title"/>
          </p:nvPr>
        </p:nvSpPr>
        <p:spPr>
          <a:xfrm>
            <a:off x="2971801" y="304801"/>
            <a:ext cx="668337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Demo of indexes in MongoDB</a:t>
            </a:r>
            <a:endParaRPr/>
          </a:p>
        </p:txBody>
      </p:sp>
      <p:grpSp>
        <p:nvGrpSpPr>
          <p:cNvPr id="659" name="Google Shape;659;p73"/>
          <p:cNvGrpSpPr/>
          <p:nvPr/>
        </p:nvGrpSpPr>
        <p:grpSpPr>
          <a:xfrm>
            <a:off x="1819276" y="2232180"/>
            <a:ext cx="2879725" cy="3308040"/>
            <a:chOff x="0" y="555780"/>
            <a:chExt cx="2879725" cy="3308040"/>
          </a:xfrm>
        </p:grpSpPr>
        <p:sp>
          <p:nvSpPr>
            <p:cNvPr id="660" name="Google Shape;660;p73"/>
            <p:cNvSpPr/>
            <p:nvPr/>
          </p:nvSpPr>
          <p:spPr>
            <a:xfrm>
              <a:off x="0" y="688620"/>
              <a:ext cx="2879725" cy="226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3"/>
            <p:cNvSpPr/>
            <p:nvPr/>
          </p:nvSpPr>
          <p:spPr>
            <a:xfrm>
              <a:off x="143986" y="555780"/>
              <a:ext cx="2015807" cy="26568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3"/>
            <p:cNvSpPr txBox="1"/>
            <p:nvPr/>
          </p:nvSpPr>
          <p:spPr>
            <a:xfrm>
              <a:off x="156955" y="568749"/>
              <a:ext cx="1989869" cy="239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76175" spcFirstLastPara="1" rIns="76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3"/>
            <p:cNvSpPr/>
            <p:nvPr/>
          </p:nvSpPr>
          <p:spPr>
            <a:xfrm>
              <a:off x="0" y="1096860"/>
              <a:ext cx="2879725" cy="680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B78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3"/>
            <p:cNvSpPr txBox="1"/>
            <p:nvPr/>
          </p:nvSpPr>
          <p:spPr>
            <a:xfrm>
              <a:off x="0" y="1096860"/>
              <a:ext cx="2879725" cy="6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000" lIns="223475" spcFirstLastPara="1" rIns="223475" wrap="square" tIns="18745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73"/>
            <p:cNvSpPr/>
            <p:nvPr/>
          </p:nvSpPr>
          <p:spPr>
            <a:xfrm>
              <a:off x="143986" y="964020"/>
              <a:ext cx="2015807" cy="265680"/>
            </a:xfrm>
            <a:prstGeom prst="roundRect">
              <a:avLst>
                <a:gd fmla="val 16667" name="adj"/>
              </a:avLst>
            </a:prstGeom>
            <a:solidFill>
              <a:srgbClr val="DB78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3"/>
            <p:cNvSpPr txBox="1"/>
            <p:nvPr/>
          </p:nvSpPr>
          <p:spPr>
            <a:xfrm>
              <a:off x="156955" y="976989"/>
              <a:ext cx="1989869" cy="239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76175" spcFirstLastPara="1" rIns="76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73"/>
            <p:cNvSpPr/>
            <p:nvPr/>
          </p:nvSpPr>
          <p:spPr>
            <a:xfrm>
              <a:off x="0" y="1958700"/>
              <a:ext cx="2879725" cy="226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B7C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3"/>
            <p:cNvSpPr/>
            <p:nvPr/>
          </p:nvSpPr>
          <p:spPr>
            <a:xfrm>
              <a:off x="143986" y="1825860"/>
              <a:ext cx="2015807" cy="265680"/>
            </a:xfrm>
            <a:prstGeom prst="roundRect">
              <a:avLst>
                <a:gd fmla="val 16667" name="adj"/>
              </a:avLst>
            </a:prstGeom>
            <a:solidFill>
              <a:srgbClr val="CB7C6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3"/>
            <p:cNvSpPr txBox="1"/>
            <p:nvPr/>
          </p:nvSpPr>
          <p:spPr>
            <a:xfrm>
              <a:off x="156955" y="1838829"/>
              <a:ext cx="1989869" cy="239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76175" spcFirstLastPara="1" rIns="76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3"/>
            <p:cNvSpPr/>
            <p:nvPr/>
          </p:nvSpPr>
          <p:spPr>
            <a:xfrm>
              <a:off x="0" y="2366940"/>
              <a:ext cx="2879725" cy="680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C85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3"/>
            <p:cNvSpPr txBox="1"/>
            <p:nvPr/>
          </p:nvSpPr>
          <p:spPr>
            <a:xfrm>
              <a:off x="0" y="2366940"/>
              <a:ext cx="2879725" cy="6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000" lIns="223475" spcFirstLastPara="1" rIns="223475" wrap="square" tIns="18745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3"/>
            <p:cNvSpPr/>
            <p:nvPr/>
          </p:nvSpPr>
          <p:spPr>
            <a:xfrm>
              <a:off x="143986" y="2234100"/>
              <a:ext cx="2015807" cy="265680"/>
            </a:xfrm>
            <a:prstGeom prst="roundRect">
              <a:avLst>
                <a:gd fmla="val 16667" name="adj"/>
              </a:avLst>
            </a:prstGeom>
            <a:solidFill>
              <a:srgbClr val="BC857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3"/>
            <p:cNvSpPr txBox="1"/>
            <p:nvPr/>
          </p:nvSpPr>
          <p:spPr>
            <a:xfrm>
              <a:off x="156955" y="2247069"/>
              <a:ext cx="1989869" cy="239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76175" spcFirstLastPara="1" rIns="76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73"/>
            <p:cNvSpPr/>
            <p:nvPr/>
          </p:nvSpPr>
          <p:spPr>
            <a:xfrm>
              <a:off x="0" y="3228780"/>
              <a:ext cx="2879725" cy="226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F93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3"/>
            <p:cNvSpPr/>
            <p:nvPr/>
          </p:nvSpPr>
          <p:spPr>
            <a:xfrm>
              <a:off x="143986" y="3095940"/>
              <a:ext cx="2015807" cy="265680"/>
            </a:xfrm>
            <a:prstGeom prst="roundRect">
              <a:avLst>
                <a:gd fmla="val 16667" name="adj"/>
              </a:avLst>
            </a:prstGeom>
            <a:solidFill>
              <a:srgbClr val="AF939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3"/>
            <p:cNvSpPr txBox="1"/>
            <p:nvPr/>
          </p:nvSpPr>
          <p:spPr>
            <a:xfrm>
              <a:off x="156955" y="3108909"/>
              <a:ext cx="1989869" cy="239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76175" spcFirstLastPara="1" rIns="76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3"/>
            <p:cNvSpPr/>
            <p:nvPr/>
          </p:nvSpPr>
          <p:spPr>
            <a:xfrm>
              <a:off x="0" y="3637020"/>
              <a:ext cx="2879725" cy="226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3"/>
            <p:cNvSpPr/>
            <p:nvPr/>
          </p:nvSpPr>
          <p:spPr>
            <a:xfrm>
              <a:off x="143986" y="3504180"/>
              <a:ext cx="2015807" cy="26568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3"/>
            <p:cNvSpPr txBox="1"/>
            <p:nvPr/>
          </p:nvSpPr>
          <p:spPr>
            <a:xfrm>
              <a:off x="156955" y="3517149"/>
              <a:ext cx="1989869" cy="239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76175" spcFirstLastPara="1" rIns="76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ext&#10;&#10;Description automatically generated" id="680" name="Google Shape;68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1" y="2362201"/>
            <a:ext cx="5431633" cy="2240058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73"/>
          <p:cNvSpPr txBox="1"/>
          <p:nvPr>
            <p:ph idx="11" type="ftr"/>
          </p:nvPr>
        </p:nvSpPr>
        <p:spPr>
          <a:xfrm>
            <a:off x="4552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4"/>
          <p:cNvSpPr txBox="1"/>
          <p:nvPr>
            <p:ph type="title"/>
          </p:nvPr>
        </p:nvSpPr>
        <p:spPr>
          <a:xfrm>
            <a:off x="2971801" y="304801"/>
            <a:ext cx="668337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Demo of indexes in MongoDB</a:t>
            </a:r>
            <a:endParaRPr/>
          </a:p>
        </p:txBody>
      </p:sp>
      <p:pic>
        <p:nvPicPr>
          <p:cNvPr id="687" name="Google Shape;68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1" y="2514600"/>
            <a:ext cx="34385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7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grpSp>
        <p:nvGrpSpPr>
          <p:cNvPr id="689" name="Google Shape;689;p74"/>
          <p:cNvGrpSpPr/>
          <p:nvPr/>
        </p:nvGrpSpPr>
        <p:grpSpPr>
          <a:xfrm>
            <a:off x="2152650" y="1856313"/>
            <a:ext cx="3333750" cy="3675600"/>
            <a:chOff x="0" y="30687"/>
            <a:chExt cx="3333750" cy="3675600"/>
          </a:xfrm>
        </p:grpSpPr>
        <p:sp>
          <p:nvSpPr>
            <p:cNvPr id="690" name="Google Shape;690;p74"/>
            <p:cNvSpPr/>
            <p:nvPr/>
          </p:nvSpPr>
          <p:spPr>
            <a:xfrm>
              <a:off x="0" y="178287"/>
              <a:ext cx="3333750" cy="252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4"/>
            <p:cNvSpPr/>
            <p:nvPr/>
          </p:nvSpPr>
          <p:spPr>
            <a:xfrm>
              <a:off x="166687" y="30687"/>
              <a:ext cx="2333625" cy="2952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4"/>
            <p:cNvSpPr txBox="1"/>
            <p:nvPr/>
          </p:nvSpPr>
          <p:spPr>
            <a:xfrm>
              <a:off x="181097" y="45097"/>
              <a:ext cx="2304805" cy="266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8200" spcFirstLastPara="1" rIns="88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4"/>
            <p:cNvSpPr/>
            <p:nvPr/>
          </p:nvSpPr>
          <p:spPr>
            <a:xfrm>
              <a:off x="0" y="631887"/>
              <a:ext cx="3333750" cy="756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B78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4"/>
            <p:cNvSpPr txBox="1"/>
            <p:nvPr/>
          </p:nvSpPr>
          <p:spPr>
            <a:xfrm>
              <a:off x="0" y="631887"/>
              <a:ext cx="3333750" cy="7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258725" spcFirstLastPara="1" rIns="258725" wrap="square" tIns="208275">
              <a:noAutofit/>
            </a:bodyPr>
            <a:lstStyle/>
            <a:p>
              <a:pPr indent="-635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4"/>
            <p:cNvSpPr/>
            <p:nvPr/>
          </p:nvSpPr>
          <p:spPr>
            <a:xfrm>
              <a:off x="166687" y="484287"/>
              <a:ext cx="2333625" cy="29520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4"/>
            <p:cNvSpPr txBox="1"/>
            <p:nvPr/>
          </p:nvSpPr>
          <p:spPr>
            <a:xfrm>
              <a:off x="181097" y="498697"/>
              <a:ext cx="2304805" cy="266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8200" spcFirstLastPara="1" rIns="88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4"/>
            <p:cNvSpPr/>
            <p:nvPr/>
          </p:nvSpPr>
          <p:spPr>
            <a:xfrm>
              <a:off x="0" y="1589487"/>
              <a:ext cx="3333750" cy="252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B7C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4"/>
            <p:cNvSpPr/>
            <p:nvPr/>
          </p:nvSpPr>
          <p:spPr>
            <a:xfrm>
              <a:off x="166687" y="1441887"/>
              <a:ext cx="2333625" cy="295200"/>
            </a:xfrm>
            <a:prstGeom prst="roundRect">
              <a:avLst>
                <a:gd fmla="val 16667" name="adj"/>
              </a:avLst>
            </a:prstGeom>
            <a:solidFill>
              <a:srgbClr val="CB7C6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4"/>
            <p:cNvSpPr txBox="1"/>
            <p:nvPr/>
          </p:nvSpPr>
          <p:spPr>
            <a:xfrm>
              <a:off x="181097" y="1456297"/>
              <a:ext cx="2304805" cy="266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8200" spcFirstLastPara="1" rIns="88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4"/>
            <p:cNvSpPr/>
            <p:nvPr/>
          </p:nvSpPr>
          <p:spPr>
            <a:xfrm>
              <a:off x="0" y="2043087"/>
              <a:ext cx="3333750" cy="756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C85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4"/>
            <p:cNvSpPr txBox="1"/>
            <p:nvPr/>
          </p:nvSpPr>
          <p:spPr>
            <a:xfrm>
              <a:off x="0" y="2043087"/>
              <a:ext cx="3333750" cy="7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258725" spcFirstLastPara="1" rIns="258725" wrap="square" tIns="208275">
              <a:noAutofit/>
            </a:bodyPr>
            <a:lstStyle/>
            <a:p>
              <a:pPr indent="-635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4"/>
            <p:cNvSpPr/>
            <p:nvPr/>
          </p:nvSpPr>
          <p:spPr>
            <a:xfrm>
              <a:off x="166687" y="1895487"/>
              <a:ext cx="2333625" cy="295200"/>
            </a:xfrm>
            <a:prstGeom prst="roundRect">
              <a:avLst>
                <a:gd fmla="val 16667" name="adj"/>
              </a:avLst>
            </a:prstGeom>
            <a:solidFill>
              <a:srgbClr val="BC857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4"/>
            <p:cNvSpPr txBox="1"/>
            <p:nvPr/>
          </p:nvSpPr>
          <p:spPr>
            <a:xfrm>
              <a:off x="181097" y="1909897"/>
              <a:ext cx="2304805" cy="266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8200" spcFirstLastPara="1" rIns="88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4"/>
            <p:cNvSpPr/>
            <p:nvPr/>
          </p:nvSpPr>
          <p:spPr>
            <a:xfrm>
              <a:off x="0" y="3000687"/>
              <a:ext cx="3333750" cy="252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F93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4"/>
            <p:cNvSpPr/>
            <p:nvPr/>
          </p:nvSpPr>
          <p:spPr>
            <a:xfrm>
              <a:off x="166687" y="2853087"/>
              <a:ext cx="2333625" cy="295200"/>
            </a:xfrm>
            <a:prstGeom prst="roundRect">
              <a:avLst>
                <a:gd fmla="val 16667" name="adj"/>
              </a:avLst>
            </a:prstGeom>
            <a:solidFill>
              <a:srgbClr val="AF939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4"/>
            <p:cNvSpPr txBox="1"/>
            <p:nvPr/>
          </p:nvSpPr>
          <p:spPr>
            <a:xfrm>
              <a:off x="181097" y="2867497"/>
              <a:ext cx="2304805" cy="266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8200" spcFirstLastPara="1" rIns="88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4"/>
            <p:cNvSpPr/>
            <p:nvPr/>
          </p:nvSpPr>
          <p:spPr>
            <a:xfrm>
              <a:off x="0" y="3454287"/>
              <a:ext cx="3333750" cy="252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4"/>
            <p:cNvSpPr/>
            <p:nvPr/>
          </p:nvSpPr>
          <p:spPr>
            <a:xfrm>
              <a:off x="166687" y="3306687"/>
              <a:ext cx="2333625" cy="29520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4"/>
            <p:cNvSpPr txBox="1"/>
            <p:nvPr/>
          </p:nvSpPr>
          <p:spPr>
            <a:xfrm>
              <a:off x="181097" y="3321097"/>
              <a:ext cx="2304805" cy="266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8200" spcFirstLastPara="1" rIns="88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"/>
          <p:cNvSpPr txBox="1"/>
          <p:nvPr>
            <p:ph type="title"/>
          </p:nvPr>
        </p:nvSpPr>
        <p:spPr>
          <a:xfrm>
            <a:off x="2971801" y="304801"/>
            <a:ext cx="668337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Demo of indexes in MongoDB</a:t>
            </a:r>
            <a:endParaRPr/>
          </a:p>
        </p:txBody>
      </p:sp>
      <p:pic>
        <p:nvPicPr>
          <p:cNvPr id="715" name="Google Shape;71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447800"/>
            <a:ext cx="3517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75"/>
          <p:cNvSpPr txBox="1"/>
          <p:nvPr>
            <p:ph idx="11" type="ftr"/>
          </p:nvPr>
        </p:nvSpPr>
        <p:spPr>
          <a:xfrm>
            <a:off x="4552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717" name="Google Shape;717;p7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718" name="Google Shape;718;p75"/>
          <p:cNvGrpSpPr/>
          <p:nvPr/>
        </p:nvGrpSpPr>
        <p:grpSpPr>
          <a:xfrm>
            <a:off x="1819275" y="1905101"/>
            <a:ext cx="3517900" cy="4043160"/>
            <a:chOff x="0" y="228701"/>
            <a:chExt cx="3517900" cy="4043160"/>
          </a:xfrm>
        </p:grpSpPr>
        <p:sp>
          <p:nvSpPr>
            <p:cNvPr id="719" name="Google Shape;719;p75"/>
            <p:cNvSpPr/>
            <p:nvPr/>
          </p:nvSpPr>
          <p:spPr>
            <a:xfrm>
              <a:off x="0" y="391061"/>
              <a:ext cx="3517900" cy="27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5"/>
            <p:cNvSpPr/>
            <p:nvPr/>
          </p:nvSpPr>
          <p:spPr>
            <a:xfrm>
              <a:off x="175895" y="228701"/>
              <a:ext cx="2462530" cy="32472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5"/>
            <p:cNvSpPr txBox="1"/>
            <p:nvPr/>
          </p:nvSpPr>
          <p:spPr>
            <a:xfrm>
              <a:off x="191747" y="244553"/>
              <a:ext cx="2430826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3075" spcFirstLastPara="1" rIns="93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5"/>
            <p:cNvSpPr/>
            <p:nvPr/>
          </p:nvSpPr>
          <p:spPr>
            <a:xfrm>
              <a:off x="0" y="890021"/>
              <a:ext cx="3517900" cy="83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B78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5"/>
            <p:cNvSpPr txBox="1"/>
            <p:nvPr/>
          </p:nvSpPr>
          <p:spPr>
            <a:xfrm>
              <a:off x="0" y="890021"/>
              <a:ext cx="3517900" cy="8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273025" spcFirstLastPara="1" rIns="273025" wrap="square" tIns="229100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5"/>
            <p:cNvSpPr/>
            <p:nvPr/>
          </p:nvSpPr>
          <p:spPr>
            <a:xfrm>
              <a:off x="175895" y="727661"/>
              <a:ext cx="2462530" cy="324720"/>
            </a:xfrm>
            <a:prstGeom prst="roundRect">
              <a:avLst>
                <a:gd fmla="val 16667" name="adj"/>
              </a:avLst>
            </a:prstGeom>
            <a:solidFill>
              <a:srgbClr val="DB78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5"/>
            <p:cNvSpPr txBox="1"/>
            <p:nvPr/>
          </p:nvSpPr>
          <p:spPr>
            <a:xfrm>
              <a:off x="191747" y="743513"/>
              <a:ext cx="2430826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3075" spcFirstLastPara="1" rIns="93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5"/>
            <p:cNvSpPr/>
            <p:nvPr/>
          </p:nvSpPr>
          <p:spPr>
            <a:xfrm>
              <a:off x="0" y="1943381"/>
              <a:ext cx="3517900" cy="27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B7C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5"/>
            <p:cNvSpPr/>
            <p:nvPr/>
          </p:nvSpPr>
          <p:spPr>
            <a:xfrm>
              <a:off x="175895" y="1781021"/>
              <a:ext cx="2462530" cy="32472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5"/>
            <p:cNvSpPr txBox="1"/>
            <p:nvPr/>
          </p:nvSpPr>
          <p:spPr>
            <a:xfrm>
              <a:off x="191747" y="1796873"/>
              <a:ext cx="2430826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3075" spcFirstLastPara="1" rIns="93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5"/>
            <p:cNvSpPr/>
            <p:nvPr/>
          </p:nvSpPr>
          <p:spPr>
            <a:xfrm>
              <a:off x="0" y="2442341"/>
              <a:ext cx="3517900" cy="83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C85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5"/>
            <p:cNvSpPr txBox="1"/>
            <p:nvPr/>
          </p:nvSpPr>
          <p:spPr>
            <a:xfrm>
              <a:off x="0" y="2442341"/>
              <a:ext cx="3517900" cy="8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273025" spcFirstLastPara="1" rIns="273025" wrap="square" tIns="229100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5"/>
            <p:cNvSpPr/>
            <p:nvPr/>
          </p:nvSpPr>
          <p:spPr>
            <a:xfrm>
              <a:off x="175895" y="2279981"/>
              <a:ext cx="2462530" cy="324720"/>
            </a:xfrm>
            <a:prstGeom prst="roundRect">
              <a:avLst>
                <a:gd fmla="val 16667" name="adj"/>
              </a:avLst>
            </a:prstGeom>
            <a:solidFill>
              <a:srgbClr val="BC857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5"/>
            <p:cNvSpPr txBox="1"/>
            <p:nvPr/>
          </p:nvSpPr>
          <p:spPr>
            <a:xfrm>
              <a:off x="191747" y="2295833"/>
              <a:ext cx="2430826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3075" spcFirstLastPara="1" rIns="93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5"/>
            <p:cNvSpPr/>
            <p:nvPr/>
          </p:nvSpPr>
          <p:spPr>
            <a:xfrm>
              <a:off x="0" y="3495701"/>
              <a:ext cx="3517900" cy="27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F93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5"/>
            <p:cNvSpPr/>
            <p:nvPr/>
          </p:nvSpPr>
          <p:spPr>
            <a:xfrm>
              <a:off x="175895" y="3333341"/>
              <a:ext cx="2462530" cy="324720"/>
            </a:xfrm>
            <a:prstGeom prst="roundRect">
              <a:avLst>
                <a:gd fmla="val 16667" name="adj"/>
              </a:avLst>
            </a:prstGeom>
            <a:solidFill>
              <a:srgbClr val="AF939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5"/>
            <p:cNvSpPr txBox="1"/>
            <p:nvPr/>
          </p:nvSpPr>
          <p:spPr>
            <a:xfrm>
              <a:off x="191747" y="3349193"/>
              <a:ext cx="2430826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3075" spcFirstLastPara="1" rIns="93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5"/>
            <p:cNvSpPr/>
            <p:nvPr/>
          </p:nvSpPr>
          <p:spPr>
            <a:xfrm>
              <a:off x="0" y="3994661"/>
              <a:ext cx="3517900" cy="27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5"/>
            <p:cNvSpPr/>
            <p:nvPr/>
          </p:nvSpPr>
          <p:spPr>
            <a:xfrm>
              <a:off x="175895" y="3832301"/>
              <a:ext cx="2462530" cy="32472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5"/>
            <p:cNvSpPr txBox="1"/>
            <p:nvPr/>
          </p:nvSpPr>
          <p:spPr>
            <a:xfrm>
              <a:off x="191747" y="3848153"/>
              <a:ext cx="2430826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3075" spcFirstLastPara="1" rIns="93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6"/>
          <p:cNvSpPr txBox="1"/>
          <p:nvPr>
            <p:ph type="title"/>
          </p:nvPr>
        </p:nvSpPr>
        <p:spPr>
          <a:xfrm>
            <a:off x="2971801" y="304801"/>
            <a:ext cx="668337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Demo of indexes in MongoDB</a:t>
            </a:r>
            <a:endParaRPr/>
          </a:p>
        </p:txBody>
      </p:sp>
      <p:pic>
        <p:nvPicPr>
          <p:cNvPr id="744" name="Google Shape;74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3576" y="2311401"/>
            <a:ext cx="6189663" cy="22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7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746" name="Google Shape;746;p7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747" name="Google Shape;747;p76"/>
          <p:cNvGrpSpPr/>
          <p:nvPr/>
        </p:nvGrpSpPr>
        <p:grpSpPr>
          <a:xfrm>
            <a:off x="1819276" y="2381829"/>
            <a:ext cx="2524125" cy="2940480"/>
            <a:chOff x="0" y="705429"/>
            <a:chExt cx="2524125" cy="2940480"/>
          </a:xfrm>
        </p:grpSpPr>
        <p:sp>
          <p:nvSpPr>
            <p:cNvPr id="748" name="Google Shape;748;p76"/>
            <p:cNvSpPr/>
            <p:nvPr/>
          </p:nvSpPr>
          <p:spPr>
            <a:xfrm>
              <a:off x="0" y="823509"/>
              <a:ext cx="25241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6"/>
            <p:cNvSpPr/>
            <p:nvPr/>
          </p:nvSpPr>
          <p:spPr>
            <a:xfrm>
              <a:off x="126206" y="705429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6"/>
            <p:cNvSpPr txBox="1"/>
            <p:nvPr/>
          </p:nvSpPr>
          <p:spPr>
            <a:xfrm>
              <a:off x="137734" y="716957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6"/>
            <p:cNvSpPr/>
            <p:nvPr/>
          </p:nvSpPr>
          <p:spPr>
            <a:xfrm>
              <a:off x="0" y="1186389"/>
              <a:ext cx="2524125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B78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6"/>
            <p:cNvSpPr txBox="1"/>
            <p:nvPr/>
          </p:nvSpPr>
          <p:spPr>
            <a:xfrm>
              <a:off x="0" y="1186389"/>
              <a:ext cx="2524125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6875" lIns="195900" spcFirstLastPara="1" rIns="195900" wrap="square" tIns="1666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6"/>
            <p:cNvSpPr/>
            <p:nvPr/>
          </p:nvSpPr>
          <p:spPr>
            <a:xfrm>
              <a:off x="126206" y="1068309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rgbClr val="DB78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6"/>
            <p:cNvSpPr txBox="1"/>
            <p:nvPr/>
          </p:nvSpPr>
          <p:spPr>
            <a:xfrm>
              <a:off x="137734" y="1079837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6"/>
            <p:cNvSpPr/>
            <p:nvPr/>
          </p:nvSpPr>
          <p:spPr>
            <a:xfrm>
              <a:off x="0" y="1952469"/>
              <a:ext cx="25241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B7C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6"/>
            <p:cNvSpPr/>
            <p:nvPr/>
          </p:nvSpPr>
          <p:spPr>
            <a:xfrm>
              <a:off x="126206" y="1834389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rgbClr val="CB7C6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6"/>
            <p:cNvSpPr txBox="1"/>
            <p:nvPr/>
          </p:nvSpPr>
          <p:spPr>
            <a:xfrm>
              <a:off x="137734" y="1845917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6"/>
            <p:cNvSpPr/>
            <p:nvPr/>
          </p:nvSpPr>
          <p:spPr>
            <a:xfrm>
              <a:off x="0" y="2315349"/>
              <a:ext cx="2524125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C85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6"/>
            <p:cNvSpPr txBox="1"/>
            <p:nvPr/>
          </p:nvSpPr>
          <p:spPr>
            <a:xfrm>
              <a:off x="0" y="2315349"/>
              <a:ext cx="2524125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6875" lIns="195900" spcFirstLastPara="1" rIns="195900" wrap="square" tIns="1666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6"/>
            <p:cNvSpPr/>
            <p:nvPr/>
          </p:nvSpPr>
          <p:spPr>
            <a:xfrm>
              <a:off x="126206" y="2197269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6"/>
            <p:cNvSpPr txBox="1"/>
            <p:nvPr/>
          </p:nvSpPr>
          <p:spPr>
            <a:xfrm>
              <a:off x="137734" y="2208797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6"/>
            <p:cNvSpPr/>
            <p:nvPr/>
          </p:nvSpPr>
          <p:spPr>
            <a:xfrm>
              <a:off x="0" y="3081429"/>
              <a:ext cx="25241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F93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6"/>
            <p:cNvSpPr/>
            <p:nvPr/>
          </p:nvSpPr>
          <p:spPr>
            <a:xfrm>
              <a:off x="126206" y="2963349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rgbClr val="AF939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6"/>
            <p:cNvSpPr txBox="1"/>
            <p:nvPr/>
          </p:nvSpPr>
          <p:spPr>
            <a:xfrm>
              <a:off x="137734" y="2974877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6"/>
            <p:cNvSpPr/>
            <p:nvPr/>
          </p:nvSpPr>
          <p:spPr>
            <a:xfrm>
              <a:off x="0" y="3444309"/>
              <a:ext cx="25241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6"/>
            <p:cNvSpPr/>
            <p:nvPr/>
          </p:nvSpPr>
          <p:spPr>
            <a:xfrm>
              <a:off x="126206" y="3326229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6"/>
            <p:cNvSpPr txBox="1"/>
            <p:nvPr/>
          </p:nvSpPr>
          <p:spPr>
            <a:xfrm>
              <a:off x="137734" y="3337757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7"/>
          <p:cNvSpPr txBox="1"/>
          <p:nvPr>
            <p:ph type="title"/>
          </p:nvPr>
        </p:nvSpPr>
        <p:spPr>
          <a:xfrm>
            <a:off x="2971801" y="304801"/>
            <a:ext cx="668337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Demo of indexes in MongoDB</a:t>
            </a:r>
            <a:endParaRPr/>
          </a:p>
        </p:txBody>
      </p:sp>
      <p:pic>
        <p:nvPicPr>
          <p:cNvPr id="773" name="Google Shape;77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139" y="2384426"/>
            <a:ext cx="6275387" cy="2335213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775" name="Google Shape;775;p7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776" name="Google Shape;776;p77"/>
          <p:cNvGrpSpPr/>
          <p:nvPr/>
        </p:nvGrpSpPr>
        <p:grpSpPr>
          <a:xfrm>
            <a:off x="1819276" y="2415959"/>
            <a:ext cx="2524125" cy="2940481"/>
            <a:chOff x="0" y="739559"/>
            <a:chExt cx="2524125" cy="2940481"/>
          </a:xfrm>
        </p:grpSpPr>
        <p:sp>
          <p:nvSpPr>
            <p:cNvPr id="777" name="Google Shape;777;p77"/>
            <p:cNvSpPr/>
            <p:nvPr/>
          </p:nvSpPr>
          <p:spPr>
            <a:xfrm>
              <a:off x="0" y="857639"/>
              <a:ext cx="25241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7"/>
            <p:cNvSpPr/>
            <p:nvPr/>
          </p:nvSpPr>
          <p:spPr>
            <a:xfrm>
              <a:off x="126206" y="739559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7"/>
            <p:cNvSpPr txBox="1"/>
            <p:nvPr/>
          </p:nvSpPr>
          <p:spPr>
            <a:xfrm>
              <a:off x="137734" y="751087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7"/>
            <p:cNvSpPr/>
            <p:nvPr/>
          </p:nvSpPr>
          <p:spPr>
            <a:xfrm>
              <a:off x="0" y="1220519"/>
              <a:ext cx="2524125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B78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7"/>
            <p:cNvSpPr txBox="1"/>
            <p:nvPr/>
          </p:nvSpPr>
          <p:spPr>
            <a:xfrm>
              <a:off x="0" y="1220519"/>
              <a:ext cx="2524125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6875" lIns="195900" spcFirstLastPara="1" rIns="195900" wrap="square" tIns="1666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7"/>
            <p:cNvSpPr/>
            <p:nvPr/>
          </p:nvSpPr>
          <p:spPr>
            <a:xfrm>
              <a:off x="126206" y="1102440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rgbClr val="DB78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7"/>
            <p:cNvSpPr txBox="1"/>
            <p:nvPr/>
          </p:nvSpPr>
          <p:spPr>
            <a:xfrm>
              <a:off x="137734" y="1113968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7"/>
            <p:cNvSpPr/>
            <p:nvPr/>
          </p:nvSpPr>
          <p:spPr>
            <a:xfrm>
              <a:off x="0" y="1986600"/>
              <a:ext cx="25241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B7C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7"/>
            <p:cNvSpPr/>
            <p:nvPr/>
          </p:nvSpPr>
          <p:spPr>
            <a:xfrm>
              <a:off x="126206" y="1868520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rgbClr val="CB7C6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7"/>
            <p:cNvSpPr txBox="1"/>
            <p:nvPr/>
          </p:nvSpPr>
          <p:spPr>
            <a:xfrm>
              <a:off x="137734" y="1880048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7"/>
            <p:cNvSpPr/>
            <p:nvPr/>
          </p:nvSpPr>
          <p:spPr>
            <a:xfrm>
              <a:off x="0" y="2349480"/>
              <a:ext cx="2524125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C85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7"/>
            <p:cNvSpPr txBox="1"/>
            <p:nvPr/>
          </p:nvSpPr>
          <p:spPr>
            <a:xfrm>
              <a:off x="0" y="2349480"/>
              <a:ext cx="2524125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6875" lIns="195900" spcFirstLastPara="1" rIns="195900" wrap="square" tIns="1666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7"/>
            <p:cNvSpPr/>
            <p:nvPr/>
          </p:nvSpPr>
          <p:spPr>
            <a:xfrm>
              <a:off x="126206" y="2231400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7"/>
            <p:cNvSpPr txBox="1"/>
            <p:nvPr/>
          </p:nvSpPr>
          <p:spPr>
            <a:xfrm>
              <a:off x="137734" y="2242928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7"/>
            <p:cNvSpPr/>
            <p:nvPr/>
          </p:nvSpPr>
          <p:spPr>
            <a:xfrm>
              <a:off x="0" y="3115560"/>
              <a:ext cx="25241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F93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7"/>
            <p:cNvSpPr/>
            <p:nvPr/>
          </p:nvSpPr>
          <p:spPr>
            <a:xfrm>
              <a:off x="126206" y="2997480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rgbClr val="AF939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7"/>
            <p:cNvSpPr txBox="1"/>
            <p:nvPr/>
          </p:nvSpPr>
          <p:spPr>
            <a:xfrm>
              <a:off x="137734" y="3009008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7"/>
            <p:cNvSpPr/>
            <p:nvPr/>
          </p:nvSpPr>
          <p:spPr>
            <a:xfrm>
              <a:off x="0" y="3478440"/>
              <a:ext cx="25241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7"/>
            <p:cNvSpPr/>
            <p:nvPr/>
          </p:nvSpPr>
          <p:spPr>
            <a:xfrm>
              <a:off x="126206" y="3360360"/>
              <a:ext cx="1766887" cy="23616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7"/>
            <p:cNvSpPr txBox="1"/>
            <p:nvPr/>
          </p:nvSpPr>
          <p:spPr>
            <a:xfrm>
              <a:off x="137734" y="3371888"/>
              <a:ext cx="174383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8"/>
          <p:cNvSpPr txBox="1"/>
          <p:nvPr>
            <p:ph type="title"/>
          </p:nvPr>
        </p:nvSpPr>
        <p:spPr>
          <a:xfrm>
            <a:off x="2971801" y="304801"/>
            <a:ext cx="668337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Demo of indexes in MongoDB</a:t>
            </a:r>
            <a:endParaRPr/>
          </a:p>
        </p:txBody>
      </p:sp>
      <p:pic>
        <p:nvPicPr>
          <p:cNvPr id="802" name="Google Shape;80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9925" y="2292350"/>
            <a:ext cx="6192838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804" name="Google Shape;804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805" name="Google Shape;805;p78"/>
          <p:cNvGrpSpPr/>
          <p:nvPr/>
        </p:nvGrpSpPr>
        <p:grpSpPr>
          <a:xfrm>
            <a:off x="1819276" y="2381829"/>
            <a:ext cx="2447925" cy="2940480"/>
            <a:chOff x="0" y="705429"/>
            <a:chExt cx="2447925" cy="2940480"/>
          </a:xfrm>
        </p:grpSpPr>
        <p:sp>
          <p:nvSpPr>
            <p:cNvPr id="806" name="Google Shape;806;p78"/>
            <p:cNvSpPr/>
            <p:nvPr/>
          </p:nvSpPr>
          <p:spPr>
            <a:xfrm>
              <a:off x="0" y="823509"/>
              <a:ext cx="24479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8"/>
            <p:cNvSpPr/>
            <p:nvPr/>
          </p:nvSpPr>
          <p:spPr>
            <a:xfrm>
              <a:off x="122396" y="705429"/>
              <a:ext cx="1713547" cy="2361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8"/>
            <p:cNvSpPr txBox="1"/>
            <p:nvPr/>
          </p:nvSpPr>
          <p:spPr>
            <a:xfrm>
              <a:off x="133924" y="716957"/>
              <a:ext cx="169049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4750" spcFirstLastPara="1" rIns="647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8"/>
            <p:cNvSpPr/>
            <p:nvPr/>
          </p:nvSpPr>
          <p:spPr>
            <a:xfrm>
              <a:off x="0" y="1186389"/>
              <a:ext cx="2447925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B78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8"/>
            <p:cNvSpPr txBox="1"/>
            <p:nvPr/>
          </p:nvSpPr>
          <p:spPr>
            <a:xfrm>
              <a:off x="0" y="1186389"/>
              <a:ext cx="2447925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6875" lIns="189975" spcFirstLastPara="1" rIns="189975" wrap="square" tIns="1666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8"/>
            <p:cNvSpPr/>
            <p:nvPr/>
          </p:nvSpPr>
          <p:spPr>
            <a:xfrm>
              <a:off x="122396" y="1068309"/>
              <a:ext cx="1713547" cy="236160"/>
            </a:xfrm>
            <a:prstGeom prst="roundRect">
              <a:avLst>
                <a:gd fmla="val 16667" name="adj"/>
              </a:avLst>
            </a:prstGeom>
            <a:solidFill>
              <a:srgbClr val="DB78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78"/>
            <p:cNvSpPr txBox="1"/>
            <p:nvPr/>
          </p:nvSpPr>
          <p:spPr>
            <a:xfrm>
              <a:off x="133924" y="1079837"/>
              <a:ext cx="169049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4750" spcFirstLastPara="1" rIns="647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8"/>
            <p:cNvSpPr/>
            <p:nvPr/>
          </p:nvSpPr>
          <p:spPr>
            <a:xfrm>
              <a:off x="0" y="1952469"/>
              <a:ext cx="24479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B7C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78"/>
            <p:cNvSpPr/>
            <p:nvPr/>
          </p:nvSpPr>
          <p:spPr>
            <a:xfrm>
              <a:off x="122396" y="1834389"/>
              <a:ext cx="1713547" cy="236160"/>
            </a:xfrm>
            <a:prstGeom prst="roundRect">
              <a:avLst>
                <a:gd fmla="val 16667" name="adj"/>
              </a:avLst>
            </a:prstGeom>
            <a:solidFill>
              <a:srgbClr val="CB7C6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78"/>
            <p:cNvSpPr txBox="1"/>
            <p:nvPr/>
          </p:nvSpPr>
          <p:spPr>
            <a:xfrm>
              <a:off x="133924" y="1845917"/>
              <a:ext cx="169049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4750" spcFirstLastPara="1" rIns="647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8"/>
            <p:cNvSpPr/>
            <p:nvPr/>
          </p:nvSpPr>
          <p:spPr>
            <a:xfrm>
              <a:off x="0" y="2315349"/>
              <a:ext cx="2447925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C85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78"/>
            <p:cNvSpPr txBox="1"/>
            <p:nvPr/>
          </p:nvSpPr>
          <p:spPr>
            <a:xfrm>
              <a:off x="0" y="2315349"/>
              <a:ext cx="2447925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6875" lIns="189975" spcFirstLastPara="1" rIns="189975" wrap="square" tIns="1666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8"/>
            <p:cNvSpPr/>
            <p:nvPr/>
          </p:nvSpPr>
          <p:spPr>
            <a:xfrm>
              <a:off x="122396" y="2197269"/>
              <a:ext cx="1713547" cy="23616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78"/>
            <p:cNvSpPr txBox="1"/>
            <p:nvPr/>
          </p:nvSpPr>
          <p:spPr>
            <a:xfrm>
              <a:off x="133924" y="2208797"/>
              <a:ext cx="169049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4750" spcFirstLastPara="1" rIns="647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8"/>
            <p:cNvSpPr/>
            <p:nvPr/>
          </p:nvSpPr>
          <p:spPr>
            <a:xfrm>
              <a:off x="0" y="3081429"/>
              <a:ext cx="24479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F93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78"/>
            <p:cNvSpPr/>
            <p:nvPr/>
          </p:nvSpPr>
          <p:spPr>
            <a:xfrm>
              <a:off x="122396" y="2963349"/>
              <a:ext cx="1713547" cy="236160"/>
            </a:xfrm>
            <a:prstGeom prst="roundRect">
              <a:avLst>
                <a:gd fmla="val 16667" name="adj"/>
              </a:avLst>
            </a:prstGeom>
            <a:solidFill>
              <a:srgbClr val="AF939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78"/>
            <p:cNvSpPr txBox="1"/>
            <p:nvPr/>
          </p:nvSpPr>
          <p:spPr>
            <a:xfrm>
              <a:off x="133924" y="2974877"/>
              <a:ext cx="169049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4750" spcFirstLastPara="1" rIns="647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78"/>
            <p:cNvSpPr/>
            <p:nvPr/>
          </p:nvSpPr>
          <p:spPr>
            <a:xfrm>
              <a:off x="0" y="3444309"/>
              <a:ext cx="2447925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78"/>
            <p:cNvSpPr/>
            <p:nvPr/>
          </p:nvSpPr>
          <p:spPr>
            <a:xfrm>
              <a:off x="122396" y="3326229"/>
              <a:ext cx="1713547" cy="23616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78"/>
            <p:cNvSpPr txBox="1"/>
            <p:nvPr/>
          </p:nvSpPr>
          <p:spPr>
            <a:xfrm>
              <a:off x="133924" y="3337757"/>
              <a:ext cx="1690491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4750" spcFirstLastPara="1" rIns="647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9"/>
          <p:cNvSpPr txBox="1"/>
          <p:nvPr>
            <p:ph type="title"/>
          </p:nvPr>
        </p:nvSpPr>
        <p:spPr>
          <a:xfrm>
            <a:off x="3008314" y="304801"/>
            <a:ext cx="668337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Demo of indexes in MongoDB</a:t>
            </a:r>
            <a:endParaRPr/>
          </a:p>
        </p:txBody>
      </p:sp>
      <p:pic>
        <p:nvPicPr>
          <p:cNvPr id="831" name="Google Shape;83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1064" y="1989139"/>
            <a:ext cx="500062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833" name="Google Shape;833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834" name="Google Shape;834;p79"/>
          <p:cNvGrpSpPr/>
          <p:nvPr/>
        </p:nvGrpSpPr>
        <p:grpSpPr>
          <a:xfrm>
            <a:off x="1819276" y="2339759"/>
            <a:ext cx="2524126" cy="2940481"/>
            <a:chOff x="0" y="663359"/>
            <a:chExt cx="2524126" cy="2940481"/>
          </a:xfrm>
        </p:grpSpPr>
        <p:sp>
          <p:nvSpPr>
            <p:cNvPr id="835" name="Google Shape;835;p79"/>
            <p:cNvSpPr/>
            <p:nvPr/>
          </p:nvSpPr>
          <p:spPr>
            <a:xfrm>
              <a:off x="0" y="781439"/>
              <a:ext cx="2524126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9"/>
            <p:cNvSpPr/>
            <p:nvPr/>
          </p:nvSpPr>
          <p:spPr>
            <a:xfrm>
              <a:off x="126206" y="663359"/>
              <a:ext cx="1766888" cy="2361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9"/>
            <p:cNvSpPr txBox="1"/>
            <p:nvPr/>
          </p:nvSpPr>
          <p:spPr>
            <a:xfrm>
              <a:off x="137734" y="674887"/>
              <a:ext cx="1743832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9"/>
            <p:cNvSpPr/>
            <p:nvPr/>
          </p:nvSpPr>
          <p:spPr>
            <a:xfrm>
              <a:off x="0" y="1144319"/>
              <a:ext cx="2524126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B78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9"/>
            <p:cNvSpPr txBox="1"/>
            <p:nvPr/>
          </p:nvSpPr>
          <p:spPr>
            <a:xfrm>
              <a:off x="0" y="1144319"/>
              <a:ext cx="2524126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6875" lIns="195900" spcFirstLastPara="1" rIns="195900" wrap="square" tIns="1666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9"/>
            <p:cNvSpPr/>
            <p:nvPr/>
          </p:nvSpPr>
          <p:spPr>
            <a:xfrm>
              <a:off x="126206" y="1026240"/>
              <a:ext cx="1766888" cy="236160"/>
            </a:xfrm>
            <a:prstGeom prst="roundRect">
              <a:avLst>
                <a:gd fmla="val 16667" name="adj"/>
              </a:avLst>
            </a:prstGeom>
            <a:solidFill>
              <a:srgbClr val="DB78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9"/>
            <p:cNvSpPr txBox="1"/>
            <p:nvPr/>
          </p:nvSpPr>
          <p:spPr>
            <a:xfrm>
              <a:off x="137734" y="1037768"/>
              <a:ext cx="1743832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9"/>
            <p:cNvSpPr/>
            <p:nvPr/>
          </p:nvSpPr>
          <p:spPr>
            <a:xfrm>
              <a:off x="0" y="1910400"/>
              <a:ext cx="2524126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B7C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9"/>
            <p:cNvSpPr/>
            <p:nvPr/>
          </p:nvSpPr>
          <p:spPr>
            <a:xfrm>
              <a:off x="126206" y="1792320"/>
              <a:ext cx="1766888" cy="236160"/>
            </a:xfrm>
            <a:prstGeom prst="roundRect">
              <a:avLst>
                <a:gd fmla="val 16667" name="adj"/>
              </a:avLst>
            </a:prstGeom>
            <a:solidFill>
              <a:srgbClr val="CB7C6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9"/>
            <p:cNvSpPr txBox="1"/>
            <p:nvPr/>
          </p:nvSpPr>
          <p:spPr>
            <a:xfrm>
              <a:off x="137734" y="1803848"/>
              <a:ext cx="1743832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9"/>
            <p:cNvSpPr/>
            <p:nvPr/>
          </p:nvSpPr>
          <p:spPr>
            <a:xfrm>
              <a:off x="0" y="2273280"/>
              <a:ext cx="2524126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C85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9"/>
            <p:cNvSpPr txBox="1"/>
            <p:nvPr/>
          </p:nvSpPr>
          <p:spPr>
            <a:xfrm>
              <a:off x="0" y="2273280"/>
              <a:ext cx="2524126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6875" lIns="195900" spcFirstLastPara="1" rIns="195900" wrap="square" tIns="1666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9"/>
            <p:cNvSpPr/>
            <p:nvPr/>
          </p:nvSpPr>
          <p:spPr>
            <a:xfrm>
              <a:off x="126206" y="2155200"/>
              <a:ext cx="1766888" cy="236160"/>
            </a:xfrm>
            <a:prstGeom prst="roundRect">
              <a:avLst>
                <a:gd fmla="val 16667" name="adj"/>
              </a:avLst>
            </a:prstGeom>
            <a:solidFill>
              <a:srgbClr val="BC857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79"/>
            <p:cNvSpPr txBox="1"/>
            <p:nvPr/>
          </p:nvSpPr>
          <p:spPr>
            <a:xfrm>
              <a:off x="137734" y="2166728"/>
              <a:ext cx="1743832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9"/>
            <p:cNvSpPr/>
            <p:nvPr/>
          </p:nvSpPr>
          <p:spPr>
            <a:xfrm>
              <a:off x="0" y="3039360"/>
              <a:ext cx="2524126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F93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9"/>
            <p:cNvSpPr/>
            <p:nvPr/>
          </p:nvSpPr>
          <p:spPr>
            <a:xfrm>
              <a:off x="126206" y="2921280"/>
              <a:ext cx="1766888" cy="23616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9"/>
            <p:cNvSpPr txBox="1"/>
            <p:nvPr/>
          </p:nvSpPr>
          <p:spPr>
            <a:xfrm>
              <a:off x="137734" y="2932808"/>
              <a:ext cx="1743832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9"/>
            <p:cNvSpPr/>
            <p:nvPr/>
          </p:nvSpPr>
          <p:spPr>
            <a:xfrm>
              <a:off x="0" y="3402240"/>
              <a:ext cx="2524126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9"/>
            <p:cNvSpPr/>
            <p:nvPr/>
          </p:nvSpPr>
          <p:spPr>
            <a:xfrm>
              <a:off x="126206" y="3284160"/>
              <a:ext cx="1766888" cy="23616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9"/>
            <p:cNvSpPr txBox="1"/>
            <p:nvPr/>
          </p:nvSpPr>
          <p:spPr>
            <a:xfrm>
              <a:off x="137734" y="3295688"/>
              <a:ext cx="1743832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775" spcFirstLastPara="1" rIns="66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0"/>
          <p:cNvSpPr txBox="1"/>
          <p:nvPr>
            <p:ph type="title"/>
          </p:nvPr>
        </p:nvSpPr>
        <p:spPr>
          <a:xfrm>
            <a:off x="2743201" y="319088"/>
            <a:ext cx="683577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Demo of indexes in MongoDB</a:t>
            </a:r>
            <a:endParaRPr/>
          </a:p>
        </p:txBody>
      </p:sp>
      <p:sp>
        <p:nvSpPr>
          <p:cNvPr id="860" name="Google Shape;860;p80"/>
          <p:cNvSpPr txBox="1"/>
          <p:nvPr/>
        </p:nvSpPr>
        <p:spPr>
          <a:xfrm>
            <a:off x="8040688" y="1628776"/>
            <a:ext cx="1331912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Without Index</a:t>
            </a:r>
            <a:endParaRPr/>
          </a:p>
        </p:txBody>
      </p:sp>
      <p:sp>
        <p:nvSpPr>
          <p:cNvPr id="861" name="Google Shape;861;p80"/>
          <p:cNvSpPr txBox="1"/>
          <p:nvPr/>
        </p:nvSpPr>
        <p:spPr>
          <a:xfrm>
            <a:off x="6053139" y="4999039"/>
            <a:ext cx="13684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Index</a:t>
            </a:r>
            <a:endParaRPr/>
          </a:p>
        </p:txBody>
      </p:sp>
      <p:pic>
        <p:nvPicPr>
          <p:cNvPr id="862" name="Google Shape;86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3814" y="3390900"/>
            <a:ext cx="3024187" cy="310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2289" y="1089026"/>
            <a:ext cx="3311525" cy="2830513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8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865" name="Google Shape;865;p8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866" name="Google Shape;866;p80"/>
          <p:cNvGrpSpPr/>
          <p:nvPr/>
        </p:nvGrpSpPr>
        <p:grpSpPr>
          <a:xfrm>
            <a:off x="1819276" y="2415959"/>
            <a:ext cx="2513012" cy="2940481"/>
            <a:chOff x="0" y="739559"/>
            <a:chExt cx="2513012" cy="2940481"/>
          </a:xfrm>
        </p:grpSpPr>
        <p:sp>
          <p:nvSpPr>
            <p:cNvPr id="867" name="Google Shape;867;p80"/>
            <p:cNvSpPr/>
            <p:nvPr/>
          </p:nvSpPr>
          <p:spPr>
            <a:xfrm>
              <a:off x="0" y="857639"/>
              <a:ext cx="2513012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80"/>
            <p:cNvSpPr/>
            <p:nvPr/>
          </p:nvSpPr>
          <p:spPr>
            <a:xfrm>
              <a:off x="125650" y="739559"/>
              <a:ext cx="1759109" cy="2361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80"/>
            <p:cNvSpPr txBox="1"/>
            <p:nvPr/>
          </p:nvSpPr>
          <p:spPr>
            <a:xfrm>
              <a:off x="137178" y="751087"/>
              <a:ext cx="1736053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475" spcFirstLastPara="1" rIns="66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0"/>
            <p:cNvSpPr/>
            <p:nvPr/>
          </p:nvSpPr>
          <p:spPr>
            <a:xfrm>
              <a:off x="0" y="1220519"/>
              <a:ext cx="2513012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B78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80"/>
            <p:cNvSpPr txBox="1"/>
            <p:nvPr/>
          </p:nvSpPr>
          <p:spPr>
            <a:xfrm>
              <a:off x="0" y="1220519"/>
              <a:ext cx="2513012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6875" lIns="195025" spcFirstLastPara="1" rIns="195025" wrap="square" tIns="1666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0"/>
            <p:cNvSpPr/>
            <p:nvPr/>
          </p:nvSpPr>
          <p:spPr>
            <a:xfrm>
              <a:off x="125650" y="1102440"/>
              <a:ext cx="1759109" cy="236160"/>
            </a:xfrm>
            <a:prstGeom prst="roundRect">
              <a:avLst>
                <a:gd fmla="val 16667" name="adj"/>
              </a:avLst>
            </a:prstGeom>
            <a:solidFill>
              <a:srgbClr val="DB78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80"/>
            <p:cNvSpPr txBox="1"/>
            <p:nvPr/>
          </p:nvSpPr>
          <p:spPr>
            <a:xfrm>
              <a:off x="137178" y="1113968"/>
              <a:ext cx="1736053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475" spcFirstLastPara="1" rIns="66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0"/>
            <p:cNvSpPr/>
            <p:nvPr/>
          </p:nvSpPr>
          <p:spPr>
            <a:xfrm>
              <a:off x="0" y="1986600"/>
              <a:ext cx="2513012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B7C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80"/>
            <p:cNvSpPr/>
            <p:nvPr/>
          </p:nvSpPr>
          <p:spPr>
            <a:xfrm>
              <a:off x="125650" y="1868520"/>
              <a:ext cx="1759109" cy="236160"/>
            </a:xfrm>
            <a:prstGeom prst="roundRect">
              <a:avLst>
                <a:gd fmla="val 16667" name="adj"/>
              </a:avLst>
            </a:prstGeom>
            <a:solidFill>
              <a:srgbClr val="CB7C6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80"/>
            <p:cNvSpPr txBox="1"/>
            <p:nvPr/>
          </p:nvSpPr>
          <p:spPr>
            <a:xfrm>
              <a:off x="137178" y="1880048"/>
              <a:ext cx="1736053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475" spcFirstLastPara="1" rIns="66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0"/>
            <p:cNvSpPr/>
            <p:nvPr/>
          </p:nvSpPr>
          <p:spPr>
            <a:xfrm>
              <a:off x="0" y="2349480"/>
              <a:ext cx="2513012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C85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80"/>
            <p:cNvSpPr txBox="1"/>
            <p:nvPr/>
          </p:nvSpPr>
          <p:spPr>
            <a:xfrm>
              <a:off x="0" y="2349480"/>
              <a:ext cx="2513012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6875" lIns="195025" spcFirstLastPara="1" rIns="195025" wrap="square" tIns="1666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0"/>
            <p:cNvSpPr/>
            <p:nvPr/>
          </p:nvSpPr>
          <p:spPr>
            <a:xfrm>
              <a:off x="125650" y="2231400"/>
              <a:ext cx="1759109" cy="236160"/>
            </a:xfrm>
            <a:prstGeom prst="roundRect">
              <a:avLst>
                <a:gd fmla="val 16667" name="adj"/>
              </a:avLst>
            </a:prstGeom>
            <a:solidFill>
              <a:srgbClr val="BC857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80"/>
            <p:cNvSpPr txBox="1"/>
            <p:nvPr/>
          </p:nvSpPr>
          <p:spPr>
            <a:xfrm>
              <a:off x="137178" y="2242928"/>
              <a:ext cx="1736053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475" spcFirstLastPara="1" rIns="66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80"/>
            <p:cNvSpPr/>
            <p:nvPr/>
          </p:nvSpPr>
          <p:spPr>
            <a:xfrm>
              <a:off x="0" y="3115560"/>
              <a:ext cx="2513012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F93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80"/>
            <p:cNvSpPr/>
            <p:nvPr/>
          </p:nvSpPr>
          <p:spPr>
            <a:xfrm>
              <a:off x="125650" y="2997480"/>
              <a:ext cx="1759109" cy="236160"/>
            </a:xfrm>
            <a:prstGeom prst="roundRect">
              <a:avLst>
                <a:gd fmla="val 16667" name="adj"/>
              </a:avLst>
            </a:prstGeom>
            <a:solidFill>
              <a:srgbClr val="AF939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80"/>
            <p:cNvSpPr txBox="1"/>
            <p:nvPr/>
          </p:nvSpPr>
          <p:spPr>
            <a:xfrm>
              <a:off x="137178" y="3009008"/>
              <a:ext cx="1736053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475" spcFirstLastPara="1" rIns="66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0"/>
            <p:cNvSpPr/>
            <p:nvPr/>
          </p:nvSpPr>
          <p:spPr>
            <a:xfrm>
              <a:off x="0" y="3478440"/>
              <a:ext cx="2513012" cy="20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80"/>
            <p:cNvSpPr/>
            <p:nvPr/>
          </p:nvSpPr>
          <p:spPr>
            <a:xfrm>
              <a:off x="125650" y="3360360"/>
              <a:ext cx="1759109" cy="23616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80"/>
            <p:cNvSpPr txBox="1"/>
            <p:nvPr/>
          </p:nvSpPr>
          <p:spPr>
            <a:xfrm>
              <a:off x="137178" y="3371888"/>
              <a:ext cx="1736053" cy="213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6475" spcFirstLastPara="1" rIns="66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1"/>
          <p:cNvSpPr/>
          <p:nvPr/>
        </p:nvSpPr>
        <p:spPr>
          <a:xfrm>
            <a:off x="1524001" y="0"/>
            <a:ext cx="4510087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81"/>
          <p:cNvSpPr txBox="1"/>
          <p:nvPr>
            <p:ph idx="4294967295" type="title"/>
          </p:nvPr>
        </p:nvSpPr>
        <p:spPr>
          <a:xfrm>
            <a:off x="2152651" y="621792"/>
            <a:ext cx="3596367" cy="5413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 sz="4500">
                <a:solidFill>
                  <a:schemeClr val="lt1"/>
                </a:solidFill>
              </a:rPr>
              <a:t>Aggregation Framework Operators</a:t>
            </a:r>
            <a:endParaRPr/>
          </a:p>
        </p:txBody>
      </p:sp>
      <p:grpSp>
        <p:nvGrpSpPr>
          <p:cNvPr id="893" name="Google Shape;893;p81"/>
          <p:cNvGrpSpPr/>
          <p:nvPr/>
        </p:nvGrpSpPr>
        <p:grpSpPr>
          <a:xfrm>
            <a:off x="6526582" y="643633"/>
            <a:ext cx="3512768" cy="5370075"/>
            <a:chOff x="0" y="21332"/>
            <a:chExt cx="3512768" cy="5370075"/>
          </a:xfrm>
        </p:grpSpPr>
        <p:sp>
          <p:nvSpPr>
            <p:cNvPr id="894" name="Google Shape;894;p81"/>
            <p:cNvSpPr/>
            <p:nvPr/>
          </p:nvSpPr>
          <p:spPr>
            <a:xfrm>
              <a:off x="0" y="21332"/>
              <a:ext cx="3512768" cy="69556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81"/>
            <p:cNvSpPr txBox="1"/>
            <p:nvPr/>
          </p:nvSpPr>
          <p:spPr>
            <a:xfrm>
              <a:off x="33955" y="55287"/>
              <a:ext cx="3444858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$group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81"/>
            <p:cNvSpPr/>
            <p:nvPr/>
          </p:nvSpPr>
          <p:spPr>
            <a:xfrm>
              <a:off x="0" y="800417"/>
              <a:ext cx="3512768" cy="695565"/>
            </a:xfrm>
            <a:prstGeom prst="roundRect">
              <a:avLst>
                <a:gd fmla="val 16667" name="adj"/>
              </a:avLst>
            </a:prstGeom>
            <a:solidFill>
              <a:srgbClr val="DE79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81"/>
            <p:cNvSpPr txBox="1"/>
            <p:nvPr/>
          </p:nvSpPr>
          <p:spPr>
            <a:xfrm>
              <a:off x="33955" y="834372"/>
              <a:ext cx="3444858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$project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81"/>
            <p:cNvSpPr/>
            <p:nvPr/>
          </p:nvSpPr>
          <p:spPr>
            <a:xfrm>
              <a:off x="0" y="1579502"/>
              <a:ext cx="3512768" cy="695565"/>
            </a:xfrm>
            <a:prstGeom prst="roundRect">
              <a:avLst>
                <a:gd fmla="val 16667" name="adj"/>
              </a:avLst>
            </a:prstGeom>
            <a:solidFill>
              <a:srgbClr val="D07A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81"/>
            <p:cNvSpPr txBox="1"/>
            <p:nvPr/>
          </p:nvSpPr>
          <p:spPr>
            <a:xfrm>
              <a:off x="33955" y="1613457"/>
              <a:ext cx="3444858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$match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81"/>
            <p:cNvSpPr/>
            <p:nvPr/>
          </p:nvSpPr>
          <p:spPr>
            <a:xfrm>
              <a:off x="0" y="2358587"/>
              <a:ext cx="3512768" cy="695565"/>
            </a:xfrm>
            <a:prstGeom prst="roundRect">
              <a:avLst>
                <a:gd fmla="val 16667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81"/>
            <p:cNvSpPr txBox="1"/>
            <p:nvPr/>
          </p:nvSpPr>
          <p:spPr>
            <a:xfrm>
              <a:off x="33955" y="2392542"/>
              <a:ext cx="3444858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$limit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81"/>
            <p:cNvSpPr/>
            <p:nvPr/>
          </p:nvSpPr>
          <p:spPr>
            <a:xfrm>
              <a:off x="0" y="3137672"/>
              <a:ext cx="3512768" cy="695565"/>
            </a:xfrm>
            <a:prstGeom prst="roundRect">
              <a:avLst>
                <a:gd fmla="val 16667" name="adj"/>
              </a:avLst>
            </a:prstGeom>
            <a:solidFill>
              <a:srgbClr val="B888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81"/>
            <p:cNvSpPr txBox="1"/>
            <p:nvPr/>
          </p:nvSpPr>
          <p:spPr>
            <a:xfrm>
              <a:off x="33955" y="3171627"/>
              <a:ext cx="3444858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$skip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81"/>
            <p:cNvSpPr/>
            <p:nvPr/>
          </p:nvSpPr>
          <p:spPr>
            <a:xfrm>
              <a:off x="0" y="3916757"/>
              <a:ext cx="3512768" cy="695565"/>
            </a:xfrm>
            <a:prstGeom prst="roundRect">
              <a:avLst>
                <a:gd fmla="val 16667" name="adj"/>
              </a:avLst>
            </a:prstGeom>
            <a:solidFill>
              <a:srgbClr val="AD959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81"/>
            <p:cNvSpPr txBox="1"/>
            <p:nvPr/>
          </p:nvSpPr>
          <p:spPr>
            <a:xfrm>
              <a:off x="33955" y="3950712"/>
              <a:ext cx="3444858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$sort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81"/>
            <p:cNvSpPr/>
            <p:nvPr/>
          </p:nvSpPr>
          <p:spPr>
            <a:xfrm>
              <a:off x="0" y="4695842"/>
              <a:ext cx="3512768" cy="695565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81"/>
            <p:cNvSpPr txBox="1"/>
            <p:nvPr/>
          </p:nvSpPr>
          <p:spPr>
            <a:xfrm>
              <a:off x="33955" y="4729797"/>
              <a:ext cx="3444858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$unwind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2"/>
          <p:cNvSpPr/>
          <p:nvPr/>
        </p:nvSpPr>
        <p:spPr>
          <a:xfrm>
            <a:off x="1524000" y="0"/>
            <a:ext cx="349072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82"/>
          <p:cNvSpPr txBox="1"/>
          <p:nvPr>
            <p:ph idx="4294967295" type="title"/>
          </p:nvPr>
        </p:nvSpPr>
        <p:spPr>
          <a:xfrm>
            <a:off x="2095500" y="559678"/>
            <a:ext cx="267593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-US" sz="4100">
                <a:solidFill>
                  <a:schemeClr val="lt1"/>
                </a:solidFill>
              </a:rPr>
              <a:t>Possible stages in aggregation</a:t>
            </a:r>
            <a:endParaRPr sz="4100">
              <a:solidFill>
                <a:schemeClr val="lt1"/>
              </a:solidFill>
            </a:endParaRPr>
          </a:p>
        </p:txBody>
      </p:sp>
      <p:cxnSp>
        <p:nvCxnSpPr>
          <p:cNvPr id="914" name="Google Shape;914;p82"/>
          <p:cNvCxnSpPr/>
          <p:nvPr/>
        </p:nvCxnSpPr>
        <p:spPr>
          <a:xfrm>
            <a:off x="1524000" y="6199730"/>
            <a:ext cx="322326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15" name="Google Shape;915;p82"/>
          <p:cNvGrpSpPr/>
          <p:nvPr/>
        </p:nvGrpSpPr>
        <p:grpSpPr>
          <a:xfrm>
            <a:off x="5554930" y="569918"/>
            <a:ext cx="4396838" cy="5653077"/>
            <a:chOff x="144730" y="1592"/>
            <a:chExt cx="4396838" cy="5653077"/>
          </a:xfrm>
        </p:grpSpPr>
        <p:sp>
          <p:nvSpPr>
            <p:cNvPr id="916" name="Google Shape;916;p82"/>
            <p:cNvSpPr/>
            <p:nvPr/>
          </p:nvSpPr>
          <p:spPr>
            <a:xfrm>
              <a:off x="144730" y="1592"/>
              <a:ext cx="2093732" cy="125623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82"/>
            <p:cNvSpPr txBox="1"/>
            <p:nvPr/>
          </p:nvSpPr>
          <p:spPr>
            <a:xfrm>
              <a:off x="144730" y="1592"/>
              <a:ext cx="2093732" cy="1256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$project 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− Used to select some specific fields from a collection.</a:t>
              </a:r>
              <a:endParaRPr/>
            </a:p>
          </p:txBody>
        </p:sp>
        <p:sp>
          <p:nvSpPr>
            <p:cNvPr id="918" name="Google Shape;918;p82"/>
            <p:cNvSpPr/>
            <p:nvPr/>
          </p:nvSpPr>
          <p:spPr>
            <a:xfrm>
              <a:off x="2447836" y="1592"/>
              <a:ext cx="2093732" cy="1256239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82"/>
            <p:cNvSpPr txBox="1"/>
            <p:nvPr/>
          </p:nvSpPr>
          <p:spPr>
            <a:xfrm>
              <a:off x="2447836" y="1592"/>
              <a:ext cx="2093732" cy="1256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$match 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− This is a filtering operation and thus this can reduce the  amount of documents that are given as input to the next stage.</a:t>
              </a:r>
              <a:endParaRPr/>
            </a:p>
          </p:txBody>
        </p:sp>
        <p:sp>
          <p:nvSpPr>
            <p:cNvPr id="920" name="Google Shape;920;p82"/>
            <p:cNvSpPr/>
            <p:nvPr/>
          </p:nvSpPr>
          <p:spPr>
            <a:xfrm>
              <a:off x="144730" y="1467205"/>
              <a:ext cx="2093732" cy="1256239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82"/>
            <p:cNvSpPr txBox="1"/>
            <p:nvPr/>
          </p:nvSpPr>
          <p:spPr>
            <a:xfrm>
              <a:off x="144730" y="1467205"/>
              <a:ext cx="2093732" cy="1256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$group 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− This does the actual aggregation as discussed above.</a:t>
              </a:r>
              <a:endParaRPr/>
            </a:p>
          </p:txBody>
        </p:sp>
        <p:sp>
          <p:nvSpPr>
            <p:cNvPr id="922" name="Google Shape;922;p82"/>
            <p:cNvSpPr/>
            <p:nvPr/>
          </p:nvSpPr>
          <p:spPr>
            <a:xfrm>
              <a:off x="2447836" y="1467205"/>
              <a:ext cx="2093732" cy="1256239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82"/>
            <p:cNvSpPr txBox="1"/>
            <p:nvPr/>
          </p:nvSpPr>
          <p:spPr>
            <a:xfrm>
              <a:off x="2447836" y="1467205"/>
              <a:ext cx="2093732" cy="1256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$sort 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− Sorts the documents.</a:t>
              </a:r>
              <a:endParaRPr/>
            </a:p>
          </p:txBody>
        </p:sp>
        <p:sp>
          <p:nvSpPr>
            <p:cNvPr id="924" name="Google Shape;924;p82"/>
            <p:cNvSpPr/>
            <p:nvPr/>
          </p:nvSpPr>
          <p:spPr>
            <a:xfrm>
              <a:off x="144730" y="2932818"/>
              <a:ext cx="2093732" cy="125623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82"/>
            <p:cNvSpPr txBox="1"/>
            <p:nvPr/>
          </p:nvSpPr>
          <p:spPr>
            <a:xfrm>
              <a:off x="144730" y="2932818"/>
              <a:ext cx="2093732" cy="1256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$skip 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− With this, it is possible to skip forward in the list of  documents for a given amount of documents.</a:t>
              </a:r>
              <a:endParaRPr/>
            </a:p>
          </p:txBody>
        </p:sp>
        <p:sp>
          <p:nvSpPr>
            <p:cNvPr id="926" name="Google Shape;926;p82"/>
            <p:cNvSpPr/>
            <p:nvPr/>
          </p:nvSpPr>
          <p:spPr>
            <a:xfrm>
              <a:off x="2447836" y="2932818"/>
              <a:ext cx="2093732" cy="125623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82"/>
            <p:cNvSpPr txBox="1"/>
            <p:nvPr/>
          </p:nvSpPr>
          <p:spPr>
            <a:xfrm>
              <a:off x="2447836" y="2932818"/>
              <a:ext cx="2093732" cy="1256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$limit 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− This limits the amount of documents to look at, by the given  number starting from the current positions.</a:t>
              </a:r>
              <a:endParaRPr/>
            </a:p>
          </p:txBody>
        </p:sp>
        <p:sp>
          <p:nvSpPr>
            <p:cNvPr id="928" name="Google Shape;928;p82"/>
            <p:cNvSpPr/>
            <p:nvPr/>
          </p:nvSpPr>
          <p:spPr>
            <a:xfrm>
              <a:off x="1296283" y="4398430"/>
              <a:ext cx="2093732" cy="1256239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82"/>
            <p:cNvSpPr txBox="1"/>
            <p:nvPr/>
          </p:nvSpPr>
          <p:spPr>
            <a:xfrm>
              <a:off x="1296283" y="4398430"/>
              <a:ext cx="2093732" cy="1256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$unwind 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− This is used to unwind document that are using arrays.  When using an array, the data is kind of pre-joined and this  operation will be undone with this to have individual documents  again. Thus with this stage we will increase the amount of  documents for the next stage.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lang="en-US"/>
              <a:t>CSP31A</a:t>
            </a:r>
            <a:r>
              <a:rPr b="1" lang="en-US">
                <a:solidFill>
                  <a:srgbClr val="000000"/>
                </a:solidFill>
              </a:rPr>
              <a:t>  </a:t>
            </a:r>
            <a:r>
              <a:rPr b="1" lang="en-US"/>
              <a:t>Big Data Analytics</a:t>
            </a:r>
            <a:endParaRPr/>
          </a:p>
        </p:txBody>
      </p:sp>
      <p:sp>
        <p:nvSpPr>
          <p:cNvPr id="542" name="Google Shape;542;p2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Teaching Scheme	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Credits: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 </a:t>
            </a:r>
            <a:r>
              <a:rPr b="1" lang="en-US" sz="1800">
                <a:solidFill>
                  <a:srgbClr val="5D0352"/>
                </a:solidFill>
              </a:rPr>
              <a:t>Theory:</a:t>
            </a:r>
            <a:r>
              <a:rPr b="1" lang="en-US" sz="1800"/>
              <a:t> </a:t>
            </a:r>
            <a:r>
              <a:rPr lang="en-US" sz="1800"/>
              <a:t>3 Hrs / Week 	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b="1" lang="en-US" sz="1800">
                <a:solidFill>
                  <a:srgbClr val="5D0352"/>
                </a:solidFill>
              </a:rPr>
              <a:t>Practical:</a:t>
            </a:r>
            <a:r>
              <a:rPr b="1" lang="en-US" sz="1800"/>
              <a:t> </a:t>
            </a:r>
            <a:r>
              <a:rPr lang="en-US" sz="1800"/>
              <a:t>2Hrs/Week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Course Objectives:</a:t>
            </a:r>
            <a:endParaRPr/>
          </a:p>
          <a:p>
            <a:pPr indent="-457200" lvl="1" marL="749808" rtl="0" algn="l">
              <a:lnSpc>
                <a:spcPct val="100000"/>
              </a:lnSpc>
              <a:spcBef>
                <a:spcPts val="95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100"/>
              <a:t>Understand the various aspects of  Big Data. </a:t>
            </a:r>
            <a:endParaRPr/>
          </a:p>
          <a:p>
            <a:pPr indent="-457200" lvl="1" marL="749808" rtl="0" algn="l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100"/>
              <a:t>Learn the concepts of NoSQL for Big Data. </a:t>
            </a:r>
            <a:endParaRPr/>
          </a:p>
          <a:p>
            <a:pPr indent="-457200" lvl="1" marL="749808" rtl="0" algn="l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100"/>
              <a:t>Design an application for distributed systems on Big Data.</a:t>
            </a:r>
            <a:endParaRPr/>
          </a:p>
          <a:p>
            <a:pPr indent="-457200" lvl="1" marL="749808" rtl="0" algn="l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100"/>
              <a:t>Explore the various Big Data visualization tools.</a:t>
            </a:r>
            <a:endParaRPr/>
          </a:p>
          <a:p>
            <a:pPr indent="-349250" lvl="1" marL="749808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Course Outcomes:</a:t>
            </a:r>
            <a:endParaRPr/>
          </a:p>
          <a:p>
            <a:pPr indent="-457200" lvl="1" marL="749808" rtl="0" algn="l">
              <a:lnSpc>
                <a:spcPct val="100000"/>
              </a:lnSpc>
              <a:spcBef>
                <a:spcPts val="95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100"/>
              <a:t>Apply the insights of Big Data in business applications.</a:t>
            </a:r>
            <a:endParaRPr/>
          </a:p>
          <a:p>
            <a:pPr indent="-457200" lvl="1" marL="749808" rtl="0" algn="l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100"/>
              <a:t> Illustrate the application of MongoDB in real world applications.</a:t>
            </a:r>
            <a:endParaRPr/>
          </a:p>
          <a:p>
            <a:pPr indent="-457200" lvl="1" marL="749808" rtl="0" algn="l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100"/>
              <a:t>Build hadoop based distributed systems for real world problem.</a:t>
            </a:r>
            <a:endParaRPr/>
          </a:p>
          <a:p>
            <a:pPr indent="-457200" lvl="1" marL="749808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100"/>
              <a:t>Apply and utilize big data visualization tools for real world applications</a:t>
            </a:r>
            <a:r>
              <a:rPr lang="en-US"/>
              <a:t>.</a:t>
            </a:r>
            <a:endParaRPr sz="2800"/>
          </a:p>
          <a:p>
            <a:pPr indent="-19177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349250" lvl="1" marL="749808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543" name="Google Shape;543;p2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3/10/2021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Big Data Analytics Lab</a:t>
            </a:r>
            <a:endParaRPr/>
          </a:p>
        </p:txBody>
      </p:sp>
      <p:sp>
        <p:nvSpPr>
          <p:cNvPr id="545" name="Google Shape;545;p2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rzyosh\Documents\Vandy\Classes\CS_292\Presentation\MongoDB\pipeline_pic.png" id="934" name="Google Shape;93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9934" y="643467"/>
            <a:ext cx="6712130" cy="5571067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83"/>
          <p:cNvSpPr txBox="1"/>
          <p:nvPr>
            <p:ph idx="11" type="ftr"/>
          </p:nvPr>
        </p:nvSpPr>
        <p:spPr>
          <a:xfrm>
            <a:off x="4552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4"/>
          <p:cNvSpPr/>
          <p:nvPr/>
        </p:nvSpPr>
        <p:spPr>
          <a:xfrm>
            <a:off x="1525143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84"/>
          <p:cNvSpPr/>
          <p:nvPr/>
        </p:nvSpPr>
        <p:spPr>
          <a:xfrm>
            <a:off x="1524000" y="0"/>
            <a:ext cx="353187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84"/>
          <p:cNvSpPr/>
          <p:nvPr/>
        </p:nvSpPr>
        <p:spPr>
          <a:xfrm>
            <a:off x="1524000" y="0"/>
            <a:ext cx="2463248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84"/>
          <p:cNvSpPr txBox="1"/>
          <p:nvPr>
            <p:ph type="title"/>
          </p:nvPr>
        </p:nvSpPr>
        <p:spPr>
          <a:xfrm>
            <a:off x="2127504" y="640080"/>
            <a:ext cx="246202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Collection creation to run practical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84"/>
          <p:cNvSpPr txBox="1"/>
          <p:nvPr/>
        </p:nvSpPr>
        <p:spPr>
          <a:xfrm>
            <a:off x="5542788" y="640081"/>
            <a:ext cx="451849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55600" marR="137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A47B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db.student.insert({Rollno:1,name:'Navin ',subject:'DMSA',marks:78});</a:t>
            </a:r>
            <a:endParaRPr/>
          </a:p>
          <a:p>
            <a:pPr indent="-228600" lvl="0" marL="355600" marR="137795" rtl="0" algn="l">
              <a:lnSpc>
                <a:spcPct val="90000"/>
              </a:lnSpc>
              <a:spcBef>
                <a:spcPts val="105"/>
              </a:spcBef>
              <a:spcAft>
                <a:spcPts val="0"/>
              </a:spcAft>
              <a:buClr>
                <a:srgbClr val="A9A47B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db.student.insert({Rollno:2,name:'anusha',subject:'OSD',marks:75}); </a:t>
            </a:r>
            <a:endParaRPr/>
          </a:p>
          <a:p>
            <a:pPr indent="-228600" lvl="0" marL="355600" marR="137795" rtl="0" algn="l">
              <a:lnSpc>
                <a:spcPct val="90000"/>
              </a:lnSpc>
              <a:spcBef>
                <a:spcPts val="105"/>
              </a:spcBef>
              <a:spcAft>
                <a:spcPts val="0"/>
              </a:spcAft>
              <a:buClr>
                <a:srgbClr val="A9A47B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db.student.insert({Rollno:3,name:'ravi',subject:'TOC',marks:69});</a:t>
            </a:r>
            <a:endParaRPr/>
          </a:p>
          <a:p>
            <a:pPr indent="-228600" lvl="0" marL="355600" marR="137795" rtl="0" algn="l">
              <a:lnSpc>
                <a:spcPct val="90000"/>
              </a:lnSpc>
              <a:spcBef>
                <a:spcPts val="105"/>
              </a:spcBef>
              <a:spcAft>
                <a:spcPts val="0"/>
              </a:spcAft>
              <a:buClr>
                <a:srgbClr val="A9A47B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db.student.insert({Rollno:4,name:'veena',subject:'TOC',marks:70});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5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db.student.insert({Rollno:5,name: ‘Pravini',subject: ‘OSD',marks:80});</a:t>
            </a:r>
            <a:endParaRPr/>
          </a:p>
          <a:p>
            <a:pPr indent="-228600" lvl="0" marL="241300" marR="5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db.student.insert({Rollno:6,name: ‘Reena',subject: ‘DMSA',marks:50});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db.student.insert({Rollno:7,name: ‘Geeta',subject: ‘CN',marks:90});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db.student.insert({Rollno:8,name: ‘Akash',subject: ‘CN',marks:85});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5"/>
          <p:cNvSpPr/>
          <p:nvPr/>
        </p:nvSpPr>
        <p:spPr>
          <a:xfrm>
            <a:off x="1524000" y="0"/>
            <a:ext cx="349072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85"/>
          <p:cNvSpPr txBox="1"/>
          <p:nvPr>
            <p:ph idx="4294967295" type="title"/>
          </p:nvPr>
        </p:nvSpPr>
        <p:spPr>
          <a:xfrm>
            <a:off x="2095500" y="559678"/>
            <a:ext cx="267593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MIN()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1" name="Google Shape;951;p85"/>
          <p:cNvCxnSpPr/>
          <p:nvPr/>
        </p:nvCxnSpPr>
        <p:spPr>
          <a:xfrm>
            <a:off x="1524000" y="6199730"/>
            <a:ext cx="322326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52" name="Google Shape;952;p85"/>
          <p:cNvGrpSpPr/>
          <p:nvPr/>
        </p:nvGrpSpPr>
        <p:grpSpPr>
          <a:xfrm>
            <a:off x="5410200" y="570876"/>
            <a:ext cx="4686300" cy="5651162"/>
            <a:chOff x="0" y="2550"/>
            <a:chExt cx="4686300" cy="5651162"/>
          </a:xfrm>
        </p:grpSpPr>
        <p:sp>
          <p:nvSpPr>
            <p:cNvPr id="953" name="Google Shape;953;p85"/>
            <p:cNvSpPr/>
            <p:nvPr/>
          </p:nvSpPr>
          <p:spPr>
            <a:xfrm>
              <a:off x="0" y="3413854"/>
              <a:ext cx="4686300" cy="223985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5"/>
            <p:cNvSpPr txBox="1"/>
            <p:nvPr/>
          </p:nvSpPr>
          <p:spPr>
            <a:xfrm>
              <a:off x="0" y="3413854"/>
              <a:ext cx="4686300" cy="120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0450" lIns="220450" spcFirstLastPara="1" rIns="220450" wrap="square" tIns="220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SQL Equivalent Query</a:t>
              </a:r>
              <a:endParaRPr b="0" i="0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85"/>
            <p:cNvSpPr/>
            <p:nvPr/>
          </p:nvSpPr>
          <p:spPr>
            <a:xfrm>
              <a:off x="0" y="4578580"/>
              <a:ext cx="4686300" cy="1030334"/>
            </a:xfrm>
            <a:prstGeom prst="rect">
              <a:avLst/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5"/>
            <p:cNvSpPr txBox="1"/>
            <p:nvPr/>
          </p:nvSpPr>
          <p:spPr>
            <a:xfrm>
              <a:off x="0" y="4578580"/>
              <a:ext cx="4686300" cy="1030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192000" spcFirstLastPara="1" rIns="192000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Select subject, min(marks) from student  group by subject</a:t>
              </a:r>
              <a:endParaRPr/>
            </a:p>
          </p:txBody>
        </p:sp>
        <p:sp>
          <p:nvSpPr>
            <p:cNvPr id="957" name="Google Shape;957;p85"/>
            <p:cNvSpPr/>
            <p:nvPr/>
          </p:nvSpPr>
          <p:spPr>
            <a:xfrm rot="10800000">
              <a:off x="0" y="2550"/>
              <a:ext cx="4686300" cy="3444901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85"/>
            <p:cNvSpPr txBox="1"/>
            <p:nvPr/>
          </p:nvSpPr>
          <p:spPr>
            <a:xfrm>
              <a:off x="0" y="2550"/>
              <a:ext cx="4686300" cy="2238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0450" lIns="220450" spcFirstLastPara="1" rIns="220450" wrap="square" tIns="220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db.student.aggregate  ([{$group : {_id : "$subject",marks : {$min : "$marks"}}}]);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6"/>
          <p:cNvSpPr txBox="1"/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MAX()</a:t>
            </a:r>
            <a:endParaRPr sz="4700"/>
          </a:p>
        </p:txBody>
      </p:sp>
      <p:grpSp>
        <p:nvGrpSpPr>
          <p:cNvPr id="964" name="Google Shape;964;p86"/>
          <p:cNvGrpSpPr/>
          <p:nvPr/>
        </p:nvGrpSpPr>
        <p:grpSpPr>
          <a:xfrm>
            <a:off x="1821431" y="1825625"/>
            <a:ext cx="8555614" cy="4351337"/>
            <a:chOff x="0" y="0"/>
            <a:chExt cx="8555614" cy="4351337"/>
          </a:xfrm>
        </p:grpSpPr>
        <p:sp>
          <p:nvSpPr>
            <p:cNvPr id="965" name="Google Shape;965;p86"/>
            <p:cNvSpPr/>
            <p:nvPr/>
          </p:nvSpPr>
          <p:spPr>
            <a:xfrm>
              <a:off x="0" y="0"/>
              <a:ext cx="7272272" cy="1305401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86"/>
            <p:cNvSpPr txBox="1"/>
            <p:nvPr/>
          </p:nvSpPr>
          <p:spPr>
            <a:xfrm>
              <a:off x="38234" y="38234"/>
              <a:ext cx="5863642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db.student.aggregate  ([{$group : {_id : "$subject", marks : {$max : "$marks"}}}]);</a:t>
              </a:r>
              <a:endParaRPr/>
            </a:p>
          </p:txBody>
        </p:sp>
        <p:sp>
          <p:nvSpPr>
            <p:cNvPr id="967" name="Google Shape;967;p86"/>
            <p:cNvSpPr/>
            <p:nvPr/>
          </p:nvSpPr>
          <p:spPr>
            <a:xfrm>
              <a:off x="641671" y="1522968"/>
              <a:ext cx="7272272" cy="1305401"/>
            </a:xfrm>
            <a:prstGeom prst="roundRect">
              <a:avLst>
                <a:gd fmla="val 10000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6"/>
            <p:cNvSpPr txBox="1"/>
            <p:nvPr/>
          </p:nvSpPr>
          <p:spPr>
            <a:xfrm>
              <a:off x="679905" y="1561202"/>
              <a:ext cx="5705622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1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SQL Equivalent Query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6"/>
            <p:cNvSpPr/>
            <p:nvPr/>
          </p:nvSpPr>
          <p:spPr>
            <a:xfrm>
              <a:off x="1283342" y="3045936"/>
              <a:ext cx="7272272" cy="1305401"/>
            </a:xfrm>
            <a:prstGeom prst="roundRect">
              <a:avLst>
                <a:gd fmla="val 10000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6"/>
            <p:cNvSpPr txBox="1"/>
            <p:nvPr/>
          </p:nvSpPr>
          <p:spPr>
            <a:xfrm>
              <a:off x="1321576" y="3084170"/>
              <a:ext cx="5705622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subject, max(marks) from student  group by subject</a:t>
              </a:r>
              <a:endParaRPr/>
            </a:p>
          </p:txBody>
        </p:sp>
        <p:sp>
          <p:nvSpPr>
            <p:cNvPr id="971" name="Google Shape;971;p86"/>
            <p:cNvSpPr/>
            <p:nvPr/>
          </p:nvSpPr>
          <p:spPr>
            <a:xfrm>
              <a:off x="6423761" y="989929"/>
              <a:ext cx="848510" cy="84851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6"/>
            <p:cNvSpPr txBox="1"/>
            <p:nvPr/>
          </p:nvSpPr>
          <p:spPr>
            <a:xfrm>
              <a:off x="6614676" y="989929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6"/>
            <p:cNvSpPr/>
            <p:nvPr/>
          </p:nvSpPr>
          <p:spPr>
            <a:xfrm>
              <a:off x="7065432" y="2504195"/>
              <a:ext cx="848510" cy="84851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FDFDF">
                <a:alpha val="89803"/>
              </a:srgbClr>
            </a:solidFill>
            <a:ln cap="flat" cmpd="sng" w="12700">
              <a:solidFill>
                <a:srgbClr val="DFDFD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6"/>
            <p:cNvSpPr txBox="1"/>
            <p:nvPr/>
          </p:nvSpPr>
          <p:spPr>
            <a:xfrm>
              <a:off x="7256347" y="2504195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AVG()</a:t>
            </a:r>
            <a:endParaRPr sz="4700"/>
          </a:p>
        </p:txBody>
      </p:sp>
      <p:grpSp>
        <p:nvGrpSpPr>
          <p:cNvPr id="980" name="Google Shape;980;p87"/>
          <p:cNvGrpSpPr/>
          <p:nvPr/>
        </p:nvGrpSpPr>
        <p:grpSpPr>
          <a:xfrm>
            <a:off x="1821431" y="1825625"/>
            <a:ext cx="8555614" cy="4351337"/>
            <a:chOff x="0" y="0"/>
            <a:chExt cx="8555614" cy="4351337"/>
          </a:xfrm>
        </p:grpSpPr>
        <p:sp>
          <p:nvSpPr>
            <p:cNvPr id="981" name="Google Shape;981;p87"/>
            <p:cNvSpPr/>
            <p:nvPr/>
          </p:nvSpPr>
          <p:spPr>
            <a:xfrm>
              <a:off x="0" y="0"/>
              <a:ext cx="7272272" cy="1305401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7"/>
            <p:cNvSpPr txBox="1"/>
            <p:nvPr/>
          </p:nvSpPr>
          <p:spPr>
            <a:xfrm>
              <a:off x="38234" y="38234"/>
              <a:ext cx="5863642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db.student.aggregate  ([{$group : {_id : "$subject",marks : {$avg : "$marks"}}}]);</a:t>
              </a:r>
              <a:endParaRPr/>
            </a:p>
          </p:txBody>
        </p:sp>
        <p:sp>
          <p:nvSpPr>
            <p:cNvPr id="983" name="Google Shape;983;p87"/>
            <p:cNvSpPr/>
            <p:nvPr/>
          </p:nvSpPr>
          <p:spPr>
            <a:xfrm>
              <a:off x="641671" y="1522968"/>
              <a:ext cx="7272272" cy="1305401"/>
            </a:xfrm>
            <a:prstGeom prst="roundRect">
              <a:avLst>
                <a:gd fmla="val 10000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7"/>
            <p:cNvSpPr txBox="1"/>
            <p:nvPr/>
          </p:nvSpPr>
          <p:spPr>
            <a:xfrm>
              <a:off x="679905" y="1561202"/>
              <a:ext cx="5705622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1" lang="en-US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SQL Equivalent Query</a:t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7"/>
            <p:cNvSpPr/>
            <p:nvPr/>
          </p:nvSpPr>
          <p:spPr>
            <a:xfrm>
              <a:off x="1283342" y="3045936"/>
              <a:ext cx="7272272" cy="1305401"/>
            </a:xfrm>
            <a:prstGeom prst="roundRect">
              <a:avLst>
                <a:gd fmla="val 10000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7"/>
            <p:cNvSpPr txBox="1"/>
            <p:nvPr/>
          </p:nvSpPr>
          <p:spPr>
            <a:xfrm>
              <a:off x="1321576" y="3084170"/>
              <a:ext cx="5705622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subject, avg(marks) from student  group by subject</a:t>
              </a:r>
              <a:endParaRPr/>
            </a:p>
          </p:txBody>
        </p:sp>
        <p:sp>
          <p:nvSpPr>
            <p:cNvPr id="987" name="Google Shape;987;p87"/>
            <p:cNvSpPr/>
            <p:nvPr/>
          </p:nvSpPr>
          <p:spPr>
            <a:xfrm>
              <a:off x="6423761" y="989929"/>
              <a:ext cx="848510" cy="84851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7"/>
            <p:cNvSpPr txBox="1"/>
            <p:nvPr/>
          </p:nvSpPr>
          <p:spPr>
            <a:xfrm>
              <a:off x="6614676" y="989929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7"/>
            <p:cNvSpPr/>
            <p:nvPr/>
          </p:nvSpPr>
          <p:spPr>
            <a:xfrm>
              <a:off x="7065432" y="2504195"/>
              <a:ext cx="848510" cy="84851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FDFDF">
                <a:alpha val="89803"/>
              </a:srgbClr>
            </a:solidFill>
            <a:ln cap="flat" cmpd="sng" w="12700">
              <a:solidFill>
                <a:srgbClr val="DFDFD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7"/>
            <p:cNvSpPr txBox="1"/>
            <p:nvPr/>
          </p:nvSpPr>
          <p:spPr>
            <a:xfrm>
              <a:off x="7256347" y="2504195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88"/>
          <p:cNvSpPr/>
          <p:nvPr/>
        </p:nvSpPr>
        <p:spPr>
          <a:xfrm>
            <a:off x="1524001" y="0"/>
            <a:ext cx="4510087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88"/>
          <p:cNvSpPr txBox="1"/>
          <p:nvPr>
            <p:ph type="title"/>
          </p:nvPr>
        </p:nvSpPr>
        <p:spPr>
          <a:xfrm>
            <a:off x="2152651" y="621792"/>
            <a:ext cx="3596367" cy="5413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 sz="4500">
                <a:solidFill>
                  <a:schemeClr val="lt1"/>
                </a:solidFill>
              </a:rPr>
              <a:t>FIRST()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997" name="Google Shape;997;p88"/>
          <p:cNvSpPr txBox="1"/>
          <p:nvPr/>
        </p:nvSpPr>
        <p:spPr>
          <a:xfrm>
            <a:off x="6415087" y="621792"/>
            <a:ext cx="3624262" cy="5413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70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db.student.aggregate([{$group : {_id : "$subject",marks : {$first : "$marks"}}}]);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89"/>
          <p:cNvSpPr/>
          <p:nvPr/>
        </p:nvSpPr>
        <p:spPr>
          <a:xfrm>
            <a:off x="1524001" y="0"/>
            <a:ext cx="4510087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89"/>
          <p:cNvSpPr txBox="1"/>
          <p:nvPr>
            <p:ph type="title"/>
          </p:nvPr>
        </p:nvSpPr>
        <p:spPr>
          <a:xfrm>
            <a:off x="2152651" y="621792"/>
            <a:ext cx="3596367" cy="5413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 sz="4500">
                <a:solidFill>
                  <a:schemeClr val="lt1"/>
                </a:solidFill>
              </a:rPr>
              <a:t>LAST()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004" name="Google Shape;1004;p89"/>
          <p:cNvSpPr txBox="1"/>
          <p:nvPr/>
        </p:nvSpPr>
        <p:spPr>
          <a:xfrm>
            <a:off x="6415087" y="621792"/>
            <a:ext cx="3624262" cy="5413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70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db.student.aggregate ([{$group : {_id : "$subject",marks : {$last : "$marks"}}}]);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0"/>
          <p:cNvSpPr txBox="1"/>
          <p:nvPr>
            <p:ph type="title"/>
          </p:nvPr>
        </p:nvSpPr>
        <p:spPr>
          <a:xfrm>
            <a:off x="1755141" y="450927"/>
            <a:ext cx="4432935" cy="75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SUM()-Example 1</a:t>
            </a:r>
            <a:endParaRPr sz="4800"/>
          </a:p>
        </p:txBody>
      </p:sp>
      <p:grpSp>
        <p:nvGrpSpPr>
          <p:cNvPr id="1010" name="Google Shape;1010;p90"/>
          <p:cNvGrpSpPr/>
          <p:nvPr/>
        </p:nvGrpSpPr>
        <p:grpSpPr>
          <a:xfrm>
            <a:off x="2210816" y="1674800"/>
            <a:ext cx="8380984" cy="4315838"/>
            <a:chOff x="0" y="763"/>
            <a:chExt cx="8380984" cy="4315838"/>
          </a:xfrm>
        </p:grpSpPr>
        <p:sp>
          <p:nvSpPr>
            <p:cNvPr id="1011" name="Google Shape;1011;p90"/>
            <p:cNvSpPr/>
            <p:nvPr/>
          </p:nvSpPr>
          <p:spPr>
            <a:xfrm>
              <a:off x="0" y="3249909"/>
              <a:ext cx="8380984" cy="1066692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90"/>
            <p:cNvSpPr txBox="1"/>
            <p:nvPr/>
          </p:nvSpPr>
          <p:spPr>
            <a:xfrm>
              <a:off x="0" y="3249909"/>
              <a:ext cx="8380984" cy="1066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subject, sum(marks) from student  group by subject</a:t>
              </a:r>
              <a:endParaRPr/>
            </a:p>
          </p:txBody>
        </p:sp>
        <p:sp>
          <p:nvSpPr>
            <p:cNvPr id="1013" name="Google Shape;1013;p90"/>
            <p:cNvSpPr/>
            <p:nvPr/>
          </p:nvSpPr>
          <p:spPr>
            <a:xfrm rot="10800000">
              <a:off x="0" y="1625336"/>
              <a:ext cx="8380984" cy="1640573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90"/>
            <p:cNvSpPr txBox="1"/>
            <p:nvPr/>
          </p:nvSpPr>
          <p:spPr>
            <a:xfrm>
              <a:off x="0" y="1625336"/>
              <a:ext cx="8380984" cy="1065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1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SQL Equivalent Query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90"/>
            <p:cNvSpPr/>
            <p:nvPr/>
          </p:nvSpPr>
          <p:spPr>
            <a:xfrm rot="10800000">
              <a:off x="0" y="763"/>
              <a:ext cx="8380984" cy="1640573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90"/>
            <p:cNvSpPr txBox="1"/>
            <p:nvPr/>
          </p:nvSpPr>
          <p:spPr>
            <a:xfrm>
              <a:off x="0" y="763"/>
              <a:ext cx="8380984" cy="1065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db.student.aggregate  ([{$group : {_id : "$subject",marks : {$sum :"$marks"}}}]);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1"/>
          <p:cNvSpPr txBox="1"/>
          <p:nvPr>
            <p:ph type="title"/>
          </p:nvPr>
        </p:nvSpPr>
        <p:spPr>
          <a:xfrm>
            <a:off x="1755141" y="450927"/>
            <a:ext cx="4274185" cy="75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SUM(): </a:t>
            </a:r>
            <a:r>
              <a:rPr lang="en-US"/>
              <a:t>Example 2</a:t>
            </a:r>
            <a:endParaRPr/>
          </a:p>
        </p:txBody>
      </p:sp>
      <p:grpSp>
        <p:nvGrpSpPr>
          <p:cNvPr id="1022" name="Google Shape;1022;p91"/>
          <p:cNvGrpSpPr/>
          <p:nvPr/>
        </p:nvGrpSpPr>
        <p:grpSpPr>
          <a:xfrm>
            <a:off x="1982216" y="1674682"/>
            <a:ext cx="8380984" cy="3658426"/>
            <a:chOff x="0" y="646"/>
            <a:chExt cx="8380984" cy="3658426"/>
          </a:xfrm>
        </p:grpSpPr>
        <p:sp>
          <p:nvSpPr>
            <p:cNvPr id="1023" name="Google Shape;1023;p91"/>
            <p:cNvSpPr/>
            <p:nvPr/>
          </p:nvSpPr>
          <p:spPr>
            <a:xfrm>
              <a:off x="0" y="2754864"/>
              <a:ext cx="8380984" cy="90420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91"/>
            <p:cNvSpPr txBox="1"/>
            <p:nvPr/>
          </p:nvSpPr>
          <p:spPr>
            <a:xfrm>
              <a:off x="0" y="2754864"/>
              <a:ext cx="8380984" cy="904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49350" spcFirstLastPara="1" rIns="1493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subject, count(*) from student  group by subject</a:t>
              </a:r>
              <a:endParaRPr/>
            </a:p>
          </p:txBody>
        </p:sp>
        <p:sp>
          <p:nvSpPr>
            <p:cNvPr id="1025" name="Google Shape;1025;p91"/>
            <p:cNvSpPr/>
            <p:nvPr/>
          </p:nvSpPr>
          <p:spPr>
            <a:xfrm rot="10800000">
              <a:off x="0" y="1377755"/>
              <a:ext cx="8380984" cy="1390672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91"/>
            <p:cNvSpPr txBox="1"/>
            <p:nvPr/>
          </p:nvSpPr>
          <p:spPr>
            <a:xfrm>
              <a:off x="0" y="1377755"/>
              <a:ext cx="8380984" cy="90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49350" spcFirstLastPara="1" rIns="1493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1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SQL Equivalent Query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91"/>
            <p:cNvSpPr/>
            <p:nvPr/>
          </p:nvSpPr>
          <p:spPr>
            <a:xfrm rot="10800000">
              <a:off x="0" y="646"/>
              <a:ext cx="8380984" cy="1390672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91"/>
            <p:cNvSpPr txBox="1"/>
            <p:nvPr/>
          </p:nvSpPr>
          <p:spPr>
            <a:xfrm>
              <a:off x="0" y="646"/>
              <a:ext cx="8380984" cy="90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49350" spcFirstLastPara="1" rIns="1493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db.student.aggregate  ([{$group : {_id : "$subject",Count: {$sum : 1}}}]);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92"/>
          <p:cNvSpPr txBox="1"/>
          <p:nvPr>
            <p:ph type="title"/>
          </p:nvPr>
        </p:nvSpPr>
        <p:spPr>
          <a:xfrm>
            <a:off x="2059941" y="467690"/>
            <a:ext cx="1805305" cy="72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en-US" sz="4600"/>
              <a:t>$match</a:t>
            </a:r>
            <a:endParaRPr sz="4600"/>
          </a:p>
        </p:txBody>
      </p:sp>
      <p:sp>
        <p:nvSpPr>
          <p:cNvPr id="1034" name="Google Shape;1034;p92"/>
          <p:cNvSpPr txBox="1"/>
          <p:nvPr/>
        </p:nvSpPr>
        <p:spPr>
          <a:xfrm>
            <a:off x="1524000" y="1676400"/>
            <a:ext cx="8991600" cy="26282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4450">
            <a:spAutoFit/>
          </a:bodyPr>
          <a:lstStyle/>
          <a:p>
            <a:pPr indent="-571500" lvl="0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db.student.aggregate([{ $match: {subject:"OSD"}}])</a:t>
            </a:r>
            <a:endParaRPr b="0" i="0" sz="3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614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db.student.aggregate([{$match:{subject:"OSD"}},{$group:{_id:null,count:{$sum:1}}}]);</a:t>
            </a:r>
            <a:endParaRPr b="0" i="0" sz="3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lang="en-US"/>
              <a:t>LABORATORY ASSIGNMENT NO: 02</a:t>
            </a:r>
            <a:endParaRPr/>
          </a:p>
        </p:txBody>
      </p:sp>
      <p:sp>
        <p:nvSpPr>
          <p:cNvPr id="551" name="Google Shape;551;p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Aggregation and Indexing in MongoDB</a:t>
            </a:r>
            <a:endParaRPr/>
          </a:p>
        </p:txBody>
      </p:sp>
      <p:sp>
        <p:nvSpPr>
          <p:cNvPr id="552" name="Google Shape;552;p3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3/10/2021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Big Data Analytics Lab</a:t>
            </a:r>
            <a:endParaRPr/>
          </a:p>
        </p:txBody>
      </p:sp>
      <p:sp>
        <p:nvSpPr>
          <p:cNvPr id="554" name="Google Shape;554;p3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93"/>
          <p:cNvSpPr txBox="1"/>
          <p:nvPr>
            <p:ph type="title"/>
          </p:nvPr>
        </p:nvSpPr>
        <p:spPr>
          <a:xfrm>
            <a:off x="1755140" y="450927"/>
            <a:ext cx="4316730" cy="75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SUM()- </a:t>
            </a:r>
            <a:r>
              <a:rPr lang="en-US"/>
              <a:t>Example 3</a:t>
            </a:r>
            <a:endParaRPr/>
          </a:p>
        </p:txBody>
      </p:sp>
      <p:grpSp>
        <p:nvGrpSpPr>
          <p:cNvPr id="1040" name="Google Shape;1040;p93"/>
          <p:cNvGrpSpPr/>
          <p:nvPr/>
        </p:nvGrpSpPr>
        <p:grpSpPr>
          <a:xfrm>
            <a:off x="2133600" y="1981766"/>
            <a:ext cx="8411160" cy="3199104"/>
            <a:chOff x="0" y="565"/>
            <a:chExt cx="8411160" cy="3199104"/>
          </a:xfrm>
        </p:grpSpPr>
        <p:sp>
          <p:nvSpPr>
            <p:cNvPr id="1041" name="Google Shape;1041;p93"/>
            <p:cNvSpPr/>
            <p:nvPr/>
          </p:nvSpPr>
          <p:spPr>
            <a:xfrm>
              <a:off x="0" y="2408986"/>
              <a:ext cx="8411160" cy="79068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93"/>
            <p:cNvSpPr txBox="1"/>
            <p:nvPr/>
          </p:nvSpPr>
          <p:spPr>
            <a:xfrm>
              <a:off x="0" y="2408986"/>
              <a:ext cx="8411160" cy="790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subject, count(*) from student  group by subject having subject=“OSD”</a:t>
              </a:r>
              <a:endParaRPr/>
            </a:p>
          </p:txBody>
        </p:sp>
        <p:sp>
          <p:nvSpPr>
            <p:cNvPr id="1043" name="Google Shape;1043;p93"/>
            <p:cNvSpPr/>
            <p:nvPr/>
          </p:nvSpPr>
          <p:spPr>
            <a:xfrm rot="10800000">
              <a:off x="0" y="1204775"/>
              <a:ext cx="8411160" cy="121607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93"/>
            <p:cNvSpPr txBox="1"/>
            <p:nvPr/>
          </p:nvSpPr>
          <p:spPr>
            <a:xfrm>
              <a:off x="0" y="1204775"/>
              <a:ext cx="8411160" cy="790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SQL Equivalent Query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93"/>
            <p:cNvSpPr/>
            <p:nvPr/>
          </p:nvSpPr>
          <p:spPr>
            <a:xfrm rot="10800000">
              <a:off x="0" y="565"/>
              <a:ext cx="8411160" cy="121607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93"/>
            <p:cNvSpPr txBox="1"/>
            <p:nvPr/>
          </p:nvSpPr>
          <p:spPr>
            <a:xfrm>
              <a:off x="0" y="565"/>
              <a:ext cx="8411160" cy="790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db.student.aggregate([{ $match: {subject:"OSD"}},{$group:{_id:null,count:{$sum:1}}}]);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94"/>
          <p:cNvSpPr/>
          <p:nvPr/>
        </p:nvSpPr>
        <p:spPr>
          <a:xfrm>
            <a:off x="1524000" y="0"/>
            <a:ext cx="349072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94"/>
          <p:cNvSpPr txBox="1"/>
          <p:nvPr>
            <p:ph idx="4294967295" type="title"/>
          </p:nvPr>
        </p:nvSpPr>
        <p:spPr>
          <a:xfrm>
            <a:off x="2095500" y="559678"/>
            <a:ext cx="267593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Limit() 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>
                <a:solidFill>
                  <a:schemeClr val="lt1"/>
                </a:solidFill>
              </a:rPr>
              <a:t> Skip()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3" name="Google Shape;1053;p94"/>
          <p:cNvCxnSpPr/>
          <p:nvPr/>
        </p:nvCxnSpPr>
        <p:spPr>
          <a:xfrm>
            <a:off x="1524000" y="6199730"/>
            <a:ext cx="322326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54" name="Google Shape;1054;p94"/>
          <p:cNvGrpSpPr/>
          <p:nvPr/>
        </p:nvGrpSpPr>
        <p:grpSpPr>
          <a:xfrm>
            <a:off x="5579529" y="570490"/>
            <a:ext cx="4347641" cy="5651933"/>
            <a:chOff x="169329" y="2164"/>
            <a:chExt cx="4347641" cy="5651933"/>
          </a:xfrm>
        </p:grpSpPr>
        <p:sp>
          <p:nvSpPr>
            <p:cNvPr id="1055" name="Google Shape;1055;p94"/>
            <p:cNvSpPr/>
            <p:nvPr/>
          </p:nvSpPr>
          <p:spPr>
            <a:xfrm>
              <a:off x="169329" y="2164"/>
              <a:ext cx="4347641" cy="260858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94"/>
            <p:cNvSpPr txBox="1"/>
            <p:nvPr/>
          </p:nvSpPr>
          <p:spPr>
            <a:xfrm>
              <a:off x="169329" y="2164"/>
              <a:ext cx="4347641" cy="2608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db.student.aggregate([{ $match: {subject:"OSD"}},{$limit:1}]);</a:t>
              </a:r>
              <a:endParaRPr/>
            </a:p>
          </p:txBody>
        </p:sp>
        <p:sp>
          <p:nvSpPr>
            <p:cNvPr id="1057" name="Google Shape;1057;p94"/>
            <p:cNvSpPr/>
            <p:nvPr/>
          </p:nvSpPr>
          <p:spPr>
            <a:xfrm>
              <a:off x="169329" y="3045513"/>
              <a:ext cx="4347641" cy="2608584"/>
            </a:xfrm>
            <a:prstGeom prst="rect">
              <a:avLst/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94"/>
            <p:cNvSpPr txBox="1"/>
            <p:nvPr/>
          </p:nvSpPr>
          <p:spPr>
            <a:xfrm>
              <a:off x="169329" y="3045513"/>
              <a:ext cx="4347641" cy="2608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db.student.aggregate([{ $match: {subject:"OSD"}},{$skip:1}]);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95"/>
          <p:cNvSpPr/>
          <p:nvPr/>
        </p:nvSpPr>
        <p:spPr>
          <a:xfrm>
            <a:off x="1524000" y="0"/>
            <a:ext cx="349072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95"/>
          <p:cNvSpPr txBox="1"/>
          <p:nvPr>
            <p:ph idx="4294967295" type="title"/>
          </p:nvPr>
        </p:nvSpPr>
        <p:spPr>
          <a:xfrm>
            <a:off x="2095500" y="559678"/>
            <a:ext cx="267593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Sort()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5" name="Google Shape;1065;p95"/>
          <p:cNvCxnSpPr/>
          <p:nvPr/>
        </p:nvCxnSpPr>
        <p:spPr>
          <a:xfrm>
            <a:off x="1524000" y="6199730"/>
            <a:ext cx="322326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66" name="Google Shape;1066;p95"/>
          <p:cNvGrpSpPr/>
          <p:nvPr/>
        </p:nvGrpSpPr>
        <p:grpSpPr>
          <a:xfrm>
            <a:off x="5410200" y="570876"/>
            <a:ext cx="4686300" cy="5651162"/>
            <a:chOff x="0" y="2550"/>
            <a:chExt cx="4686300" cy="5651162"/>
          </a:xfrm>
        </p:grpSpPr>
        <p:sp>
          <p:nvSpPr>
            <p:cNvPr id="1067" name="Google Shape;1067;p95"/>
            <p:cNvSpPr/>
            <p:nvPr/>
          </p:nvSpPr>
          <p:spPr>
            <a:xfrm>
              <a:off x="0" y="3413854"/>
              <a:ext cx="4686300" cy="223985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95"/>
            <p:cNvSpPr txBox="1"/>
            <p:nvPr/>
          </p:nvSpPr>
          <p:spPr>
            <a:xfrm>
              <a:off x="0" y="3413854"/>
              <a:ext cx="4686300" cy="22398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db.student.aggregate([{ $match: {subject:"OSD"}},{$sort:{marks:1}}]);</a:t>
              </a:r>
              <a:endParaRPr/>
            </a:p>
          </p:txBody>
        </p:sp>
        <p:sp>
          <p:nvSpPr>
            <p:cNvPr id="1069" name="Google Shape;1069;p95"/>
            <p:cNvSpPr/>
            <p:nvPr/>
          </p:nvSpPr>
          <p:spPr>
            <a:xfrm rot="10800000">
              <a:off x="0" y="2550"/>
              <a:ext cx="4686300" cy="3444901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3"/>
            </a:solidFill>
            <a:ln cap="flat" cmpd="sng" w="1270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95"/>
            <p:cNvSpPr txBox="1"/>
            <p:nvPr/>
          </p:nvSpPr>
          <p:spPr>
            <a:xfrm>
              <a:off x="0" y="2550"/>
              <a:ext cx="4686300" cy="2238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db.student.aggregate([{ $match: {subject:"OSD"}},{$sort:{marks:-1}}]);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6"/>
          <p:cNvSpPr txBox="1"/>
          <p:nvPr>
            <p:ph type="title"/>
          </p:nvPr>
        </p:nvSpPr>
        <p:spPr>
          <a:xfrm>
            <a:off x="2059940" y="467690"/>
            <a:ext cx="2346960" cy="72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en-US" sz="4600"/>
              <a:t>Unwind()</a:t>
            </a:r>
            <a:endParaRPr sz="4600"/>
          </a:p>
        </p:txBody>
      </p:sp>
      <p:grpSp>
        <p:nvGrpSpPr>
          <p:cNvPr id="1076" name="Google Shape;1076;p96"/>
          <p:cNvGrpSpPr/>
          <p:nvPr/>
        </p:nvGrpSpPr>
        <p:grpSpPr>
          <a:xfrm>
            <a:off x="1981200" y="1676400"/>
            <a:ext cx="7620000" cy="1112520"/>
            <a:chOff x="457200" y="1676400"/>
            <a:chExt cx="7620000" cy="1112520"/>
          </a:xfrm>
        </p:grpSpPr>
        <p:sp>
          <p:nvSpPr>
            <p:cNvPr id="1077" name="Google Shape;1077;p96"/>
            <p:cNvSpPr/>
            <p:nvPr/>
          </p:nvSpPr>
          <p:spPr>
            <a:xfrm>
              <a:off x="457200" y="1676400"/>
              <a:ext cx="7620000" cy="1112520"/>
            </a:xfrm>
            <a:custGeom>
              <a:rect b="b" l="l" r="r" t="t"/>
              <a:pathLst>
                <a:path extrusionOk="0" h="1112520" w="7620000">
                  <a:moveTo>
                    <a:pt x="7434580" y="0"/>
                  </a:moveTo>
                  <a:lnTo>
                    <a:pt x="185381" y="0"/>
                  </a:lnTo>
                  <a:lnTo>
                    <a:pt x="136103" y="6626"/>
                  </a:lnTo>
                  <a:lnTo>
                    <a:pt x="91820" y="25324"/>
                  </a:lnTo>
                  <a:lnTo>
                    <a:pt x="54300" y="54324"/>
                  </a:lnTo>
                  <a:lnTo>
                    <a:pt x="25312" y="91853"/>
                  </a:lnTo>
                  <a:lnTo>
                    <a:pt x="6622" y="136142"/>
                  </a:lnTo>
                  <a:lnTo>
                    <a:pt x="0" y="185420"/>
                  </a:lnTo>
                  <a:lnTo>
                    <a:pt x="0" y="926973"/>
                  </a:lnTo>
                  <a:lnTo>
                    <a:pt x="6622" y="976240"/>
                  </a:lnTo>
                  <a:lnTo>
                    <a:pt x="25312" y="1020506"/>
                  </a:lnTo>
                  <a:lnTo>
                    <a:pt x="54300" y="1058005"/>
                  </a:lnTo>
                  <a:lnTo>
                    <a:pt x="91820" y="1086974"/>
                  </a:lnTo>
                  <a:lnTo>
                    <a:pt x="136103" y="1105649"/>
                  </a:lnTo>
                  <a:lnTo>
                    <a:pt x="185381" y="1112265"/>
                  </a:lnTo>
                  <a:lnTo>
                    <a:pt x="7434580" y="1112265"/>
                  </a:lnTo>
                  <a:lnTo>
                    <a:pt x="7483857" y="1105649"/>
                  </a:lnTo>
                  <a:lnTo>
                    <a:pt x="7528146" y="1086974"/>
                  </a:lnTo>
                  <a:lnTo>
                    <a:pt x="7565675" y="1058005"/>
                  </a:lnTo>
                  <a:lnTo>
                    <a:pt x="7594675" y="1020506"/>
                  </a:lnTo>
                  <a:lnTo>
                    <a:pt x="7613373" y="976240"/>
                  </a:lnTo>
                  <a:lnTo>
                    <a:pt x="7620000" y="926973"/>
                  </a:lnTo>
                  <a:lnTo>
                    <a:pt x="7620000" y="185420"/>
                  </a:lnTo>
                  <a:lnTo>
                    <a:pt x="7613373" y="136142"/>
                  </a:lnTo>
                  <a:lnTo>
                    <a:pt x="7594675" y="91853"/>
                  </a:lnTo>
                  <a:lnTo>
                    <a:pt x="7565675" y="54324"/>
                  </a:lnTo>
                  <a:lnTo>
                    <a:pt x="7528146" y="25324"/>
                  </a:lnTo>
                  <a:lnTo>
                    <a:pt x="7483857" y="6626"/>
                  </a:lnTo>
                  <a:lnTo>
                    <a:pt x="7434580" y="0"/>
                  </a:lnTo>
                  <a:close/>
                </a:path>
              </a:pathLst>
            </a:custGeom>
            <a:solidFill>
              <a:srgbClr val="94A29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96"/>
            <p:cNvSpPr/>
            <p:nvPr/>
          </p:nvSpPr>
          <p:spPr>
            <a:xfrm>
              <a:off x="457200" y="1676400"/>
              <a:ext cx="7620000" cy="1112520"/>
            </a:xfrm>
            <a:custGeom>
              <a:rect b="b" l="l" r="r" t="t"/>
              <a:pathLst>
                <a:path extrusionOk="0" h="1112520" w="7620000">
                  <a:moveTo>
                    <a:pt x="0" y="185420"/>
                  </a:moveTo>
                  <a:lnTo>
                    <a:pt x="6622" y="136142"/>
                  </a:lnTo>
                  <a:lnTo>
                    <a:pt x="25312" y="91853"/>
                  </a:lnTo>
                  <a:lnTo>
                    <a:pt x="54300" y="54324"/>
                  </a:lnTo>
                  <a:lnTo>
                    <a:pt x="91820" y="25324"/>
                  </a:lnTo>
                  <a:lnTo>
                    <a:pt x="136103" y="6626"/>
                  </a:lnTo>
                  <a:lnTo>
                    <a:pt x="185381" y="0"/>
                  </a:lnTo>
                  <a:lnTo>
                    <a:pt x="7434580" y="0"/>
                  </a:lnTo>
                  <a:lnTo>
                    <a:pt x="7483857" y="6626"/>
                  </a:lnTo>
                  <a:lnTo>
                    <a:pt x="7528146" y="25324"/>
                  </a:lnTo>
                  <a:lnTo>
                    <a:pt x="7565675" y="54324"/>
                  </a:lnTo>
                  <a:lnTo>
                    <a:pt x="7594675" y="91853"/>
                  </a:lnTo>
                  <a:lnTo>
                    <a:pt x="7613373" y="136142"/>
                  </a:lnTo>
                  <a:lnTo>
                    <a:pt x="7620000" y="185420"/>
                  </a:lnTo>
                  <a:lnTo>
                    <a:pt x="7620000" y="926973"/>
                  </a:lnTo>
                  <a:lnTo>
                    <a:pt x="7613373" y="976240"/>
                  </a:lnTo>
                  <a:lnTo>
                    <a:pt x="7594675" y="1020506"/>
                  </a:lnTo>
                  <a:lnTo>
                    <a:pt x="7565675" y="1058005"/>
                  </a:lnTo>
                  <a:lnTo>
                    <a:pt x="7528146" y="1086974"/>
                  </a:lnTo>
                  <a:lnTo>
                    <a:pt x="7483857" y="1105649"/>
                  </a:lnTo>
                  <a:lnTo>
                    <a:pt x="7434580" y="1112265"/>
                  </a:lnTo>
                  <a:lnTo>
                    <a:pt x="185381" y="1112265"/>
                  </a:lnTo>
                  <a:lnTo>
                    <a:pt x="136103" y="1105649"/>
                  </a:lnTo>
                  <a:lnTo>
                    <a:pt x="91820" y="1086974"/>
                  </a:lnTo>
                  <a:lnTo>
                    <a:pt x="54300" y="1058005"/>
                  </a:lnTo>
                  <a:lnTo>
                    <a:pt x="25312" y="1020506"/>
                  </a:lnTo>
                  <a:lnTo>
                    <a:pt x="6622" y="976240"/>
                  </a:lnTo>
                  <a:lnTo>
                    <a:pt x="0" y="926973"/>
                  </a:lnTo>
                  <a:lnTo>
                    <a:pt x="0" y="18542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9" name="Google Shape;1079;p96"/>
          <p:cNvSpPr txBox="1"/>
          <p:nvPr/>
        </p:nvSpPr>
        <p:spPr>
          <a:xfrm>
            <a:off x="2129739" y="1965452"/>
            <a:ext cx="7070090" cy="873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following document is their in collection(Array)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96"/>
          <p:cNvSpPr txBox="1"/>
          <p:nvPr/>
        </p:nvSpPr>
        <p:spPr>
          <a:xfrm>
            <a:off x="2210511" y="3024378"/>
            <a:ext cx="7132320" cy="689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db.student.insert({rollno:9,name:"Anavi",marks:[80,30,50]});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1" name="Google Shape;1081;p96"/>
          <p:cNvGrpSpPr/>
          <p:nvPr/>
        </p:nvGrpSpPr>
        <p:grpSpPr>
          <a:xfrm>
            <a:off x="1981200" y="4076700"/>
            <a:ext cx="7620000" cy="1112520"/>
            <a:chOff x="457200" y="4076700"/>
            <a:chExt cx="7620000" cy="1112520"/>
          </a:xfrm>
        </p:grpSpPr>
        <p:sp>
          <p:nvSpPr>
            <p:cNvPr id="1082" name="Google Shape;1082;p96"/>
            <p:cNvSpPr/>
            <p:nvPr/>
          </p:nvSpPr>
          <p:spPr>
            <a:xfrm>
              <a:off x="457200" y="4076700"/>
              <a:ext cx="7620000" cy="1112520"/>
            </a:xfrm>
            <a:custGeom>
              <a:rect b="b" l="l" r="r" t="t"/>
              <a:pathLst>
                <a:path extrusionOk="0" h="1112520" w="7620000">
                  <a:moveTo>
                    <a:pt x="7434580" y="0"/>
                  </a:moveTo>
                  <a:lnTo>
                    <a:pt x="185381" y="0"/>
                  </a:lnTo>
                  <a:lnTo>
                    <a:pt x="136103" y="6626"/>
                  </a:lnTo>
                  <a:lnTo>
                    <a:pt x="91820" y="25324"/>
                  </a:lnTo>
                  <a:lnTo>
                    <a:pt x="54300" y="54324"/>
                  </a:lnTo>
                  <a:lnTo>
                    <a:pt x="25312" y="91853"/>
                  </a:lnTo>
                  <a:lnTo>
                    <a:pt x="6622" y="136142"/>
                  </a:lnTo>
                  <a:lnTo>
                    <a:pt x="0" y="185419"/>
                  </a:lnTo>
                  <a:lnTo>
                    <a:pt x="0" y="926973"/>
                  </a:lnTo>
                  <a:lnTo>
                    <a:pt x="6622" y="976240"/>
                  </a:lnTo>
                  <a:lnTo>
                    <a:pt x="25312" y="1020506"/>
                  </a:lnTo>
                  <a:lnTo>
                    <a:pt x="54300" y="1058005"/>
                  </a:lnTo>
                  <a:lnTo>
                    <a:pt x="91820" y="1086974"/>
                  </a:lnTo>
                  <a:lnTo>
                    <a:pt x="136103" y="1105649"/>
                  </a:lnTo>
                  <a:lnTo>
                    <a:pt x="185381" y="1112266"/>
                  </a:lnTo>
                  <a:lnTo>
                    <a:pt x="7434580" y="1112266"/>
                  </a:lnTo>
                  <a:lnTo>
                    <a:pt x="7483857" y="1105649"/>
                  </a:lnTo>
                  <a:lnTo>
                    <a:pt x="7528146" y="1086974"/>
                  </a:lnTo>
                  <a:lnTo>
                    <a:pt x="7565675" y="1058005"/>
                  </a:lnTo>
                  <a:lnTo>
                    <a:pt x="7594675" y="1020506"/>
                  </a:lnTo>
                  <a:lnTo>
                    <a:pt x="7613373" y="976240"/>
                  </a:lnTo>
                  <a:lnTo>
                    <a:pt x="7620000" y="926973"/>
                  </a:lnTo>
                  <a:lnTo>
                    <a:pt x="7620000" y="185419"/>
                  </a:lnTo>
                  <a:lnTo>
                    <a:pt x="7613373" y="136142"/>
                  </a:lnTo>
                  <a:lnTo>
                    <a:pt x="7594675" y="91853"/>
                  </a:lnTo>
                  <a:lnTo>
                    <a:pt x="7565675" y="54324"/>
                  </a:lnTo>
                  <a:lnTo>
                    <a:pt x="7528146" y="25324"/>
                  </a:lnTo>
                  <a:lnTo>
                    <a:pt x="7483857" y="6626"/>
                  </a:lnTo>
                  <a:lnTo>
                    <a:pt x="7434580" y="0"/>
                  </a:lnTo>
                  <a:close/>
                </a:path>
              </a:pathLst>
            </a:custGeom>
            <a:solidFill>
              <a:srgbClr val="C79F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96"/>
            <p:cNvSpPr/>
            <p:nvPr/>
          </p:nvSpPr>
          <p:spPr>
            <a:xfrm>
              <a:off x="457200" y="4076700"/>
              <a:ext cx="7620000" cy="1112520"/>
            </a:xfrm>
            <a:custGeom>
              <a:rect b="b" l="l" r="r" t="t"/>
              <a:pathLst>
                <a:path extrusionOk="0" h="1112520" w="7620000">
                  <a:moveTo>
                    <a:pt x="0" y="185419"/>
                  </a:moveTo>
                  <a:lnTo>
                    <a:pt x="6622" y="136142"/>
                  </a:lnTo>
                  <a:lnTo>
                    <a:pt x="25312" y="91853"/>
                  </a:lnTo>
                  <a:lnTo>
                    <a:pt x="54300" y="54324"/>
                  </a:lnTo>
                  <a:lnTo>
                    <a:pt x="91820" y="25324"/>
                  </a:lnTo>
                  <a:lnTo>
                    <a:pt x="136103" y="6626"/>
                  </a:lnTo>
                  <a:lnTo>
                    <a:pt x="185381" y="0"/>
                  </a:lnTo>
                  <a:lnTo>
                    <a:pt x="7434580" y="0"/>
                  </a:lnTo>
                  <a:lnTo>
                    <a:pt x="7483857" y="6626"/>
                  </a:lnTo>
                  <a:lnTo>
                    <a:pt x="7528146" y="25324"/>
                  </a:lnTo>
                  <a:lnTo>
                    <a:pt x="7565675" y="54324"/>
                  </a:lnTo>
                  <a:lnTo>
                    <a:pt x="7594675" y="91853"/>
                  </a:lnTo>
                  <a:lnTo>
                    <a:pt x="7613373" y="136142"/>
                  </a:lnTo>
                  <a:lnTo>
                    <a:pt x="7620000" y="185419"/>
                  </a:lnTo>
                  <a:lnTo>
                    <a:pt x="7620000" y="926973"/>
                  </a:lnTo>
                  <a:lnTo>
                    <a:pt x="7613373" y="976240"/>
                  </a:lnTo>
                  <a:lnTo>
                    <a:pt x="7594675" y="1020506"/>
                  </a:lnTo>
                  <a:lnTo>
                    <a:pt x="7565675" y="1058005"/>
                  </a:lnTo>
                  <a:lnTo>
                    <a:pt x="7528146" y="1086974"/>
                  </a:lnTo>
                  <a:lnTo>
                    <a:pt x="7483857" y="1105649"/>
                  </a:lnTo>
                  <a:lnTo>
                    <a:pt x="7434580" y="1112266"/>
                  </a:lnTo>
                  <a:lnTo>
                    <a:pt x="185381" y="1112266"/>
                  </a:lnTo>
                  <a:lnTo>
                    <a:pt x="136103" y="1105649"/>
                  </a:lnTo>
                  <a:lnTo>
                    <a:pt x="91820" y="1086974"/>
                  </a:lnTo>
                  <a:lnTo>
                    <a:pt x="54300" y="1058005"/>
                  </a:lnTo>
                  <a:lnTo>
                    <a:pt x="25312" y="1020506"/>
                  </a:lnTo>
                  <a:lnTo>
                    <a:pt x="6622" y="976240"/>
                  </a:lnTo>
                  <a:lnTo>
                    <a:pt x="0" y="926973"/>
                  </a:lnTo>
                  <a:lnTo>
                    <a:pt x="0" y="185419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4" name="Google Shape;1084;p96"/>
          <p:cNvSpPr txBox="1"/>
          <p:nvPr/>
        </p:nvSpPr>
        <p:spPr>
          <a:xfrm>
            <a:off x="2129739" y="4170935"/>
            <a:ext cx="6129020" cy="851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75">
            <a:spAutoFit/>
          </a:bodyPr>
          <a:lstStyle/>
          <a:p>
            <a:pPr indent="0" lvl="0" marL="12700" marR="508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Unwind the above document will be  unwinded into 3 different document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96"/>
          <p:cNvSpPr txBox="1"/>
          <p:nvPr/>
        </p:nvSpPr>
        <p:spPr>
          <a:xfrm>
            <a:off x="2210512" y="5463033"/>
            <a:ext cx="5306695" cy="689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db.student.aggregate([{$unwind:"$marks"}])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7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/>
              <a:t>BATCH-A EXERCISE</a:t>
            </a:r>
            <a:endParaRPr/>
          </a:p>
        </p:txBody>
      </p:sp>
      <p:sp>
        <p:nvSpPr>
          <p:cNvPr id="1091" name="Google Shape;1091;p2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92" name="Google Shape;1092;p27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093" name="Google Shape;1093;p27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1094" name="Google Shape;1094;p27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28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br>
              <a:rPr lang="en-US"/>
            </a:br>
            <a:r>
              <a:rPr lang="en-US"/>
              <a:t>Create Institute Database and Create Student collection with following keys</a:t>
            </a:r>
            <a:br>
              <a:rPr lang="en-US"/>
            </a:br>
            <a:endParaRPr/>
          </a:p>
        </p:txBody>
      </p:sp>
      <p:sp>
        <p:nvSpPr>
          <p:cNvPr id="1100" name="Google Shape;1100;p28"/>
          <p:cNvSpPr txBox="1"/>
          <p:nvPr>
            <p:ph idx="1" type="body"/>
          </p:nvPr>
        </p:nvSpPr>
        <p:spPr>
          <a:xfrm>
            <a:off x="609601" y="1600204"/>
            <a:ext cx="10972801" cy="475615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Id 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Student Name: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Branch: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Age: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Panel: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Address:{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Area: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City: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Pincode: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Subjects :[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    		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subject name1:               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score1:                       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subject name2:               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score2:                       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Area of Interest : [“ DBMS”,”Networking”.....]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  Enter Subject Names as :  1. DBMS 2. TOC  3. IS 4. AI</a:t>
            </a:r>
            <a:endParaRPr/>
          </a:p>
          <a:p>
            <a:pPr indent="-292100" lvl="0" marL="3429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01" name="Google Shape;1101;p28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02" name="Google Shape;1102;p28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Big Data Analytics Lab</a:t>
            </a:r>
            <a:endParaRPr/>
          </a:p>
        </p:txBody>
      </p:sp>
      <p:sp>
        <p:nvSpPr>
          <p:cNvPr id="1103" name="Google Shape;1103;p28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9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 Black"/>
              <a:buNone/>
            </a:pPr>
            <a:r>
              <a:rPr lang="en-US"/>
              <a:t>Aggregation Operations : Solve Queries</a:t>
            </a:r>
            <a:endParaRPr/>
          </a:p>
        </p:txBody>
      </p:sp>
      <p:sp>
        <p:nvSpPr>
          <p:cNvPr id="1109" name="Google Shape;1109;p29"/>
          <p:cNvSpPr txBox="1"/>
          <p:nvPr>
            <p:ph idx="1" type="body"/>
          </p:nvPr>
        </p:nvSpPr>
        <p:spPr>
          <a:xfrm>
            <a:off x="609598" y="1417638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Create database Institute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Create collection Student.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Insert 10 documents with above mentioned structure.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Display all student information.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Display  the Five Most Common “Area of Interest”.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Display minimum, maximum and average marks scored in each subject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Display total marks scored by each student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Display names of student who have scored more than 80 marks in subject1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Display total no of students from ‘Pune’.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Display Panel vise count of students.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Display branch vise count of students.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Display all panel whose strength is more than 60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</p:txBody>
      </p:sp>
      <p:sp>
        <p:nvSpPr>
          <p:cNvPr id="1110" name="Google Shape;1110;p29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11" name="Google Shape;1111;p29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Big Data Analytics Lab</a:t>
            </a:r>
            <a:endParaRPr/>
          </a:p>
        </p:txBody>
      </p:sp>
      <p:sp>
        <p:nvSpPr>
          <p:cNvPr id="1112" name="Google Shape;1112;p29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7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br>
              <a:rPr lang="en-US"/>
            </a:br>
            <a:br>
              <a:rPr lang="en-US"/>
            </a:br>
            <a:r>
              <a:rPr lang="en-US"/>
              <a:t>Indexing and querying with MongoDB using suitable example.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18" name="Google Shape;1118;p97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Import holidays.json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 all these operations.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br>
              <a:rPr lang="en-US"/>
            </a:br>
            <a:endParaRPr/>
          </a:p>
        </p:txBody>
      </p:sp>
      <p:sp>
        <p:nvSpPr>
          <p:cNvPr id="1119" name="Google Shape;1119;p97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0" name="Google Shape;1120;p97"/>
          <p:cNvGrpSpPr/>
          <p:nvPr/>
        </p:nvGrpSpPr>
        <p:grpSpPr>
          <a:xfrm>
            <a:off x="7206565" y="1864295"/>
            <a:ext cx="3062074" cy="4335121"/>
            <a:chOff x="0" y="41844"/>
            <a:chExt cx="3062074" cy="4335121"/>
          </a:xfrm>
        </p:grpSpPr>
        <p:sp>
          <p:nvSpPr>
            <p:cNvPr id="1121" name="Google Shape;1121;p97"/>
            <p:cNvSpPr/>
            <p:nvPr/>
          </p:nvSpPr>
          <p:spPr>
            <a:xfrm>
              <a:off x="0" y="218964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97"/>
            <p:cNvSpPr/>
            <p:nvPr/>
          </p:nvSpPr>
          <p:spPr>
            <a:xfrm>
              <a:off x="153103" y="41844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97"/>
            <p:cNvSpPr txBox="1"/>
            <p:nvPr/>
          </p:nvSpPr>
          <p:spPr>
            <a:xfrm>
              <a:off x="170396" y="59137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7"/>
            <p:cNvSpPr/>
            <p:nvPr/>
          </p:nvSpPr>
          <p:spPr>
            <a:xfrm>
              <a:off x="0" y="763284"/>
              <a:ext cx="3062074" cy="869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D6D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97"/>
            <p:cNvSpPr txBox="1"/>
            <p:nvPr/>
          </p:nvSpPr>
          <p:spPr>
            <a:xfrm>
              <a:off x="0" y="763284"/>
              <a:ext cx="3062074" cy="8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237650" spcFirstLastPara="1" rIns="237650" wrap="square" tIns="2499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97"/>
            <p:cNvSpPr/>
            <p:nvPr/>
          </p:nvSpPr>
          <p:spPr>
            <a:xfrm>
              <a:off x="153103" y="58616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D6D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7"/>
            <p:cNvSpPr txBox="1"/>
            <p:nvPr/>
          </p:nvSpPr>
          <p:spPr>
            <a:xfrm>
              <a:off x="170396" y="60345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97"/>
            <p:cNvSpPr/>
            <p:nvPr/>
          </p:nvSpPr>
          <p:spPr>
            <a:xfrm>
              <a:off x="0" y="187460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C8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97"/>
            <p:cNvSpPr/>
            <p:nvPr/>
          </p:nvSpPr>
          <p:spPr>
            <a:xfrm>
              <a:off x="153103" y="169748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C8B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97"/>
            <p:cNvSpPr txBox="1"/>
            <p:nvPr/>
          </p:nvSpPr>
          <p:spPr>
            <a:xfrm>
              <a:off x="170396" y="171477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97"/>
            <p:cNvSpPr/>
            <p:nvPr/>
          </p:nvSpPr>
          <p:spPr>
            <a:xfrm>
              <a:off x="0" y="2418924"/>
              <a:ext cx="3062074" cy="869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BA7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97"/>
            <p:cNvSpPr txBox="1"/>
            <p:nvPr/>
          </p:nvSpPr>
          <p:spPr>
            <a:xfrm>
              <a:off x="0" y="2418924"/>
              <a:ext cx="3062074" cy="8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237650" spcFirstLastPara="1" rIns="237650" wrap="square" tIns="2499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97"/>
            <p:cNvSpPr/>
            <p:nvPr/>
          </p:nvSpPr>
          <p:spPr>
            <a:xfrm>
              <a:off x="153103" y="224180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97"/>
            <p:cNvSpPr txBox="1"/>
            <p:nvPr/>
          </p:nvSpPr>
          <p:spPr>
            <a:xfrm>
              <a:off x="170396" y="225909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97"/>
            <p:cNvSpPr/>
            <p:nvPr/>
          </p:nvSpPr>
          <p:spPr>
            <a:xfrm>
              <a:off x="0" y="353024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4BA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97"/>
            <p:cNvSpPr/>
            <p:nvPr/>
          </p:nvSpPr>
          <p:spPr>
            <a:xfrm>
              <a:off x="153103" y="3353124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4BA5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97"/>
            <p:cNvSpPr txBox="1"/>
            <p:nvPr/>
          </p:nvSpPr>
          <p:spPr>
            <a:xfrm>
              <a:off x="170396" y="3370417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7"/>
            <p:cNvSpPr/>
            <p:nvPr/>
          </p:nvSpPr>
          <p:spPr>
            <a:xfrm>
              <a:off x="0" y="407456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99B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97"/>
            <p:cNvSpPr/>
            <p:nvPr/>
          </p:nvSpPr>
          <p:spPr>
            <a:xfrm>
              <a:off x="153103" y="389744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97"/>
            <p:cNvSpPr txBox="1"/>
            <p:nvPr/>
          </p:nvSpPr>
          <p:spPr>
            <a:xfrm>
              <a:off x="170396" y="391473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1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/>
              <a:t>BATCH-B EXERCISE</a:t>
            </a:r>
            <a:endParaRPr/>
          </a:p>
        </p:txBody>
      </p:sp>
      <p:sp>
        <p:nvSpPr>
          <p:cNvPr id="1146" name="Google Shape;1146;p3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47" name="Google Shape;1147;p31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48" name="Google Shape;1148;p31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1149" name="Google Shape;1149;p31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2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br>
              <a:rPr lang="en-US"/>
            </a:br>
            <a:br>
              <a:rPr lang="en-US"/>
            </a:br>
            <a:r>
              <a:rPr lang="en-US"/>
              <a:t>Create Company  Database and Create Employee collection with following key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55" name="Google Shape;1155;p32"/>
          <p:cNvSpPr txBox="1"/>
          <p:nvPr>
            <p:ph idx="1" type="body"/>
          </p:nvPr>
        </p:nvSpPr>
        <p:spPr>
          <a:xfrm>
            <a:off x="609601" y="1417638"/>
            <a:ext cx="10972801" cy="493871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"firstName": "John",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"lastName": "Smith",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"age": 25,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"address":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"streetAddress": "21 2nd Street",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"city": "New York",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"state": "NY",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"postalCode": "10021"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"phoneNumber":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[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"type": "home",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"number": "212 555-1234"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"type": "fax",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"number": "646 555-4567"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“emailAddress": [ </a:t>
            </a:r>
            <a:r>
              <a:rPr lang="en-US" sz="5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“romin.k.irani@gmail.com</a:t>
            </a: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, </a:t>
            </a:r>
            <a:r>
              <a:rPr lang="en-US" sz="5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“tomhanks@gmail.com</a:t>
            </a: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”]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92100" lvl="0" marL="3429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56" name="Google Shape;1156;p32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57" name="Google Shape;1157;p32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Big Data Analytics Lab</a:t>
            </a:r>
            <a:endParaRPr/>
          </a:p>
        </p:txBody>
      </p:sp>
      <p:sp>
        <p:nvSpPr>
          <p:cNvPr id="1158" name="Google Shape;1158;p32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Aggregation and Indexing in MongoDB</a:t>
            </a:r>
            <a:endParaRPr/>
          </a:p>
        </p:txBody>
      </p:sp>
      <p:sp>
        <p:nvSpPr>
          <p:cNvPr id="560" name="Google Shape;560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61" name="Google Shape;561;p4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62" name="Google Shape;562;p4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Big Data Analytics Lab</a:t>
            </a:r>
            <a:endParaRPr/>
          </a:p>
        </p:txBody>
      </p:sp>
      <p:sp>
        <p:nvSpPr>
          <p:cNvPr id="563" name="Google Shape;563;p4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3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Aggregation Operations : Solve Queries</a:t>
            </a:r>
            <a:endParaRPr/>
          </a:p>
        </p:txBody>
      </p:sp>
      <p:sp>
        <p:nvSpPr>
          <p:cNvPr id="1164" name="Google Shape;1164;p33"/>
          <p:cNvSpPr txBox="1"/>
          <p:nvPr>
            <p:ph idx="1" type="body"/>
          </p:nvPr>
        </p:nvSpPr>
        <p:spPr>
          <a:xfrm>
            <a:off x="609598" y="1417638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1143000" lvl="0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Create database Company.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Create collection Employee.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Insert 10 documents with above mentioned structure.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all Employee Information.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state vise total employee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 count of employees of ‘NY’ state 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all the states where more than 10 employees are working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count of employees having age less than 30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name of employees having more than two phone nos.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How many employees have provided home phone no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employee vise count of email addresses.</a:t>
            </a:r>
            <a:endParaRPr/>
          </a:p>
          <a:p>
            <a:pPr indent="-19431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  <a:p>
            <a:pPr indent="-27686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</p:txBody>
      </p:sp>
      <p:sp>
        <p:nvSpPr>
          <p:cNvPr id="1165" name="Google Shape;1165;p33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66" name="Google Shape;1166;p33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Big Data Analytics Lab</a:t>
            </a:r>
            <a:endParaRPr/>
          </a:p>
        </p:txBody>
      </p:sp>
      <p:sp>
        <p:nvSpPr>
          <p:cNvPr id="1167" name="Google Shape;1167;p33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98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br>
              <a:rPr lang="en-US"/>
            </a:br>
            <a:br>
              <a:rPr lang="en-US"/>
            </a:br>
            <a:r>
              <a:rPr lang="en-US"/>
              <a:t>Indexing and querying with MongoDB using suitable example.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73" name="Google Shape;1173;p98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Import books.json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 all these operations.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your analysis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br>
              <a:rPr lang="en-US"/>
            </a:br>
            <a:endParaRPr/>
          </a:p>
        </p:txBody>
      </p:sp>
      <p:sp>
        <p:nvSpPr>
          <p:cNvPr id="1174" name="Google Shape;1174;p98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75" name="Google Shape;1175;p98"/>
          <p:cNvGrpSpPr/>
          <p:nvPr/>
        </p:nvGrpSpPr>
        <p:grpSpPr>
          <a:xfrm>
            <a:off x="7206565" y="1864295"/>
            <a:ext cx="3062074" cy="4335121"/>
            <a:chOff x="0" y="41844"/>
            <a:chExt cx="3062074" cy="4335121"/>
          </a:xfrm>
        </p:grpSpPr>
        <p:sp>
          <p:nvSpPr>
            <p:cNvPr id="1176" name="Google Shape;1176;p98"/>
            <p:cNvSpPr/>
            <p:nvPr/>
          </p:nvSpPr>
          <p:spPr>
            <a:xfrm>
              <a:off x="0" y="218964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98"/>
            <p:cNvSpPr/>
            <p:nvPr/>
          </p:nvSpPr>
          <p:spPr>
            <a:xfrm>
              <a:off x="153103" y="41844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98"/>
            <p:cNvSpPr txBox="1"/>
            <p:nvPr/>
          </p:nvSpPr>
          <p:spPr>
            <a:xfrm>
              <a:off x="170396" y="59137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98"/>
            <p:cNvSpPr/>
            <p:nvPr/>
          </p:nvSpPr>
          <p:spPr>
            <a:xfrm>
              <a:off x="0" y="763284"/>
              <a:ext cx="3062074" cy="869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D6D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98"/>
            <p:cNvSpPr txBox="1"/>
            <p:nvPr/>
          </p:nvSpPr>
          <p:spPr>
            <a:xfrm>
              <a:off x="0" y="763284"/>
              <a:ext cx="3062074" cy="8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237650" spcFirstLastPara="1" rIns="237650" wrap="square" tIns="2499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98"/>
            <p:cNvSpPr/>
            <p:nvPr/>
          </p:nvSpPr>
          <p:spPr>
            <a:xfrm>
              <a:off x="153103" y="58616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D6D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98"/>
            <p:cNvSpPr txBox="1"/>
            <p:nvPr/>
          </p:nvSpPr>
          <p:spPr>
            <a:xfrm>
              <a:off x="170396" y="60345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98"/>
            <p:cNvSpPr/>
            <p:nvPr/>
          </p:nvSpPr>
          <p:spPr>
            <a:xfrm>
              <a:off x="0" y="187460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C8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98"/>
            <p:cNvSpPr/>
            <p:nvPr/>
          </p:nvSpPr>
          <p:spPr>
            <a:xfrm>
              <a:off x="153103" y="169748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C8B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98"/>
            <p:cNvSpPr txBox="1"/>
            <p:nvPr/>
          </p:nvSpPr>
          <p:spPr>
            <a:xfrm>
              <a:off x="170396" y="171477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98"/>
            <p:cNvSpPr/>
            <p:nvPr/>
          </p:nvSpPr>
          <p:spPr>
            <a:xfrm>
              <a:off x="0" y="2418924"/>
              <a:ext cx="3062074" cy="869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BA7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98"/>
            <p:cNvSpPr txBox="1"/>
            <p:nvPr/>
          </p:nvSpPr>
          <p:spPr>
            <a:xfrm>
              <a:off x="0" y="2418924"/>
              <a:ext cx="3062074" cy="8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237650" spcFirstLastPara="1" rIns="237650" wrap="square" tIns="2499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98"/>
            <p:cNvSpPr/>
            <p:nvPr/>
          </p:nvSpPr>
          <p:spPr>
            <a:xfrm>
              <a:off x="153103" y="224180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98"/>
            <p:cNvSpPr txBox="1"/>
            <p:nvPr/>
          </p:nvSpPr>
          <p:spPr>
            <a:xfrm>
              <a:off x="170396" y="225909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98"/>
            <p:cNvSpPr/>
            <p:nvPr/>
          </p:nvSpPr>
          <p:spPr>
            <a:xfrm>
              <a:off x="0" y="353024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4BA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98"/>
            <p:cNvSpPr/>
            <p:nvPr/>
          </p:nvSpPr>
          <p:spPr>
            <a:xfrm>
              <a:off x="153103" y="3353124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4BA5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98"/>
            <p:cNvSpPr txBox="1"/>
            <p:nvPr/>
          </p:nvSpPr>
          <p:spPr>
            <a:xfrm>
              <a:off x="170396" y="3370417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98"/>
            <p:cNvSpPr/>
            <p:nvPr/>
          </p:nvSpPr>
          <p:spPr>
            <a:xfrm>
              <a:off x="0" y="407456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99B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98"/>
            <p:cNvSpPr/>
            <p:nvPr/>
          </p:nvSpPr>
          <p:spPr>
            <a:xfrm>
              <a:off x="153103" y="389744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98"/>
            <p:cNvSpPr txBox="1"/>
            <p:nvPr/>
          </p:nvSpPr>
          <p:spPr>
            <a:xfrm>
              <a:off x="170396" y="391473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5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/>
              <a:t>BATCH-C EXERCISE</a:t>
            </a:r>
            <a:endParaRPr/>
          </a:p>
        </p:txBody>
      </p:sp>
      <p:sp>
        <p:nvSpPr>
          <p:cNvPr id="1201" name="Google Shape;1201;p3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02" name="Google Shape;1202;p35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203" name="Google Shape;1203;p35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1204" name="Google Shape;1204;p35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6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Create Restaurant Database and Create Hotel collection with following keys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10" name="Google Shape;1210;p36"/>
          <p:cNvSpPr txBox="1"/>
          <p:nvPr>
            <p:ph idx="1" type="body"/>
          </p:nvPr>
        </p:nvSpPr>
        <p:spPr>
          <a:xfrm>
            <a:off x="609601" y="1417638"/>
            <a:ext cx="10972801" cy="493871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Hotel Id: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Hotel Name: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Type: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Ratings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Address:{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Area: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City: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Pincode: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Rooms :[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    {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Roomno:               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Type:                   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Price: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   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{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Roomno:               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Type:                   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Price: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   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Cuisines : [“Indian”,”Italian”,”Chinese”.....]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likes: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11" name="Google Shape;1211;p36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212" name="Google Shape;1212;p36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Big Data Analytics Lab</a:t>
            </a:r>
            <a:endParaRPr/>
          </a:p>
        </p:txBody>
      </p:sp>
      <p:sp>
        <p:nvSpPr>
          <p:cNvPr id="1213" name="Google Shape;1213;p36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7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Aggregation Operations : Solve Queries</a:t>
            </a:r>
            <a:endParaRPr/>
          </a:p>
        </p:txBody>
      </p:sp>
      <p:sp>
        <p:nvSpPr>
          <p:cNvPr id="1219" name="Google Shape;1219;p37"/>
          <p:cNvSpPr txBox="1"/>
          <p:nvPr>
            <p:ph idx="1" type="body"/>
          </p:nvPr>
        </p:nvSpPr>
        <p:spPr>
          <a:xfrm>
            <a:off x="609598" y="1417638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6100"/>
              <a:t>Create database Restaurant.</a:t>
            </a:r>
            <a:endParaRPr sz="6100"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6100"/>
              <a:t>Create collection Hotel.</a:t>
            </a:r>
            <a:endParaRPr sz="6100"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6100"/>
              <a:t>Insert 10 documents with above mentioned structure.</a:t>
            </a:r>
            <a:endParaRPr sz="6100"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6100"/>
              <a:t>Display all Hotel information.</a:t>
            </a:r>
            <a:endParaRPr sz="6100"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6100"/>
              <a:t>Display no of rooms in each hotel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6100"/>
              <a:t>Compute the top five hotels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6100"/>
              <a:t>Return hotels having likes above 1000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6100"/>
              <a:t> Return the Five Most Common Cuisines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6100"/>
              <a:t>Return all prices of room in different hotel  of type  ‘Deluxe' .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6100"/>
              <a:t>Get the total count of  hotels having ratings  ‘5 star’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6100"/>
              <a:t>Display the count of hotels from ‘Pune’ city.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</p:txBody>
      </p:sp>
      <p:sp>
        <p:nvSpPr>
          <p:cNvPr id="1220" name="Google Shape;1220;p37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221" name="Google Shape;1221;p37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Big Data Analytics Lab</a:t>
            </a:r>
            <a:endParaRPr/>
          </a:p>
        </p:txBody>
      </p:sp>
      <p:sp>
        <p:nvSpPr>
          <p:cNvPr id="1222" name="Google Shape;1222;p37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99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br>
              <a:rPr lang="en-US"/>
            </a:br>
            <a:br>
              <a:rPr lang="en-US"/>
            </a:br>
            <a:r>
              <a:rPr lang="en-US"/>
              <a:t>Indexing and querying with MongoDB using suitable example.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28" name="Google Shape;1228;p99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Import restaurant.json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 all these operations.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your analysis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br>
              <a:rPr lang="en-US"/>
            </a:br>
            <a:endParaRPr/>
          </a:p>
        </p:txBody>
      </p:sp>
      <p:sp>
        <p:nvSpPr>
          <p:cNvPr id="1229" name="Google Shape;1229;p99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30" name="Google Shape;1230;p99"/>
          <p:cNvGrpSpPr/>
          <p:nvPr/>
        </p:nvGrpSpPr>
        <p:grpSpPr>
          <a:xfrm>
            <a:off x="7206565" y="1864295"/>
            <a:ext cx="3062074" cy="4335121"/>
            <a:chOff x="0" y="41844"/>
            <a:chExt cx="3062074" cy="4335121"/>
          </a:xfrm>
        </p:grpSpPr>
        <p:sp>
          <p:nvSpPr>
            <p:cNvPr id="1231" name="Google Shape;1231;p99"/>
            <p:cNvSpPr/>
            <p:nvPr/>
          </p:nvSpPr>
          <p:spPr>
            <a:xfrm>
              <a:off x="0" y="218964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99"/>
            <p:cNvSpPr/>
            <p:nvPr/>
          </p:nvSpPr>
          <p:spPr>
            <a:xfrm>
              <a:off x="153103" y="41844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99"/>
            <p:cNvSpPr txBox="1"/>
            <p:nvPr/>
          </p:nvSpPr>
          <p:spPr>
            <a:xfrm>
              <a:off x="170396" y="59137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9"/>
            <p:cNvSpPr/>
            <p:nvPr/>
          </p:nvSpPr>
          <p:spPr>
            <a:xfrm>
              <a:off x="0" y="763284"/>
              <a:ext cx="3062074" cy="869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D6D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99"/>
            <p:cNvSpPr txBox="1"/>
            <p:nvPr/>
          </p:nvSpPr>
          <p:spPr>
            <a:xfrm>
              <a:off x="0" y="763284"/>
              <a:ext cx="3062074" cy="8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237650" spcFirstLastPara="1" rIns="237650" wrap="square" tIns="2499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9"/>
            <p:cNvSpPr/>
            <p:nvPr/>
          </p:nvSpPr>
          <p:spPr>
            <a:xfrm>
              <a:off x="153103" y="58616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D6D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99"/>
            <p:cNvSpPr txBox="1"/>
            <p:nvPr/>
          </p:nvSpPr>
          <p:spPr>
            <a:xfrm>
              <a:off x="170396" y="60345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9"/>
            <p:cNvSpPr/>
            <p:nvPr/>
          </p:nvSpPr>
          <p:spPr>
            <a:xfrm>
              <a:off x="0" y="187460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C8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99"/>
            <p:cNvSpPr/>
            <p:nvPr/>
          </p:nvSpPr>
          <p:spPr>
            <a:xfrm>
              <a:off x="153103" y="169748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C8B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99"/>
            <p:cNvSpPr txBox="1"/>
            <p:nvPr/>
          </p:nvSpPr>
          <p:spPr>
            <a:xfrm>
              <a:off x="170396" y="171477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99"/>
            <p:cNvSpPr/>
            <p:nvPr/>
          </p:nvSpPr>
          <p:spPr>
            <a:xfrm>
              <a:off x="0" y="2418924"/>
              <a:ext cx="3062074" cy="869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BA7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99"/>
            <p:cNvSpPr txBox="1"/>
            <p:nvPr/>
          </p:nvSpPr>
          <p:spPr>
            <a:xfrm>
              <a:off x="0" y="2418924"/>
              <a:ext cx="3062074" cy="8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237650" spcFirstLastPara="1" rIns="237650" wrap="square" tIns="2499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9"/>
            <p:cNvSpPr/>
            <p:nvPr/>
          </p:nvSpPr>
          <p:spPr>
            <a:xfrm>
              <a:off x="153103" y="224180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99"/>
            <p:cNvSpPr txBox="1"/>
            <p:nvPr/>
          </p:nvSpPr>
          <p:spPr>
            <a:xfrm>
              <a:off x="170396" y="225909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9"/>
            <p:cNvSpPr/>
            <p:nvPr/>
          </p:nvSpPr>
          <p:spPr>
            <a:xfrm>
              <a:off x="0" y="353024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4BA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99"/>
            <p:cNvSpPr/>
            <p:nvPr/>
          </p:nvSpPr>
          <p:spPr>
            <a:xfrm>
              <a:off x="153103" y="3353124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4BA5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99"/>
            <p:cNvSpPr txBox="1"/>
            <p:nvPr/>
          </p:nvSpPr>
          <p:spPr>
            <a:xfrm>
              <a:off x="170396" y="3370417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9"/>
            <p:cNvSpPr/>
            <p:nvPr/>
          </p:nvSpPr>
          <p:spPr>
            <a:xfrm>
              <a:off x="0" y="407456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99B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99"/>
            <p:cNvSpPr/>
            <p:nvPr/>
          </p:nvSpPr>
          <p:spPr>
            <a:xfrm>
              <a:off x="153103" y="389744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99"/>
            <p:cNvSpPr txBox="1"/>
            <p:nvPr/>
          </p:nvSpPr>
          <p:spPr>
            <a:xfrm>
              <a:off x="170396" y="391473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9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/>
              <a:t>BATCH-D EXERCISE</a:t>
            </a:r>
            <a:endParaRPr/>
          </a:p>
        </p:txBody>
      </p:sp>
      <p:sp>
        <p:nvSpPr>
          <p:cNvPr id="1256" name="Google Shape;1256;p3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57" name="Google Shape;1257;p39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258" name="Google Shape;1258;p39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1259" name="Google Shape;1259;p39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0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Create Theatre Database and Create Movies collection with following keys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65" name="Google Shape;1265;p40"/>
          <p:cNvSpPr txBox="1"/>
          <p:nvPr>
            <p:ph idx="1" type="body"/>
          </p:nvPr>
        </p:nvSpPr>
        <p:spPr>
          <a:xfrm>
            <a:off x="609601" y="1417638"/>
            <a:ext cx="10972801" cy="493871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"title": "",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"year": "",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"directors": [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"Name": "",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"DOB": "",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"Adress": "",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"TelNo": ""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"writers": [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"Name": "",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"DOB": "",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"Adress": "",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"TelNo": ""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"stars": [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"Name": "",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"DOB": "",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"Adress": "",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"TelNo": "“               }             ]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“tags”:[“comedy”,”action”]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“likes”:                            }</a:t>
            </a:r>
            <a:endParaRPr/>
          </a:p>
          <a:p>
            <a:pPr indent="-292100" lvl="0" marL="3429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66" name="Google Shape;1266;p40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267" name="Google Shape;1267;p40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Big Data Analytics Lab</a:t>
            </a:r>
            <a:endParaRPr/>
          </a:p>
        </p:txBody>
      </p:sp>
      <p:sp>
        <p:nvSpPr>
          <p:cNvPr id="1268" name="Google Shape;1268;p40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1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Aggregation Operations : Solve Queries</a:t>
            </a:r>
            <a:endParaRPr/>
          </a:p>
        </p:txBody>
      </p:sp>
      <p:sp>
        <p:nvSpPr>
          <p:cNvPr id="1274" name="Google Shape;1274;p41"/>
          <p:cNvSpPr txBox="1"/>
          <p:nvPr>
            <p:ph idx="1" type="body"/>
          </p:nvPr>
        </p:nvSpPr>
        <p:spPr>
          <a:xfrm>
            <a:off x="609598" y="1417638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143000" lvl="0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Create database Theatre.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Create collection Movie.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Insert 10 documents with above mentioned structure.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all Movies  information.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the count of movies having tag ‘comedy’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three most common tags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the top five movies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the count of writers for each movie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the count of stars for each movie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the count of producers for each movie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the count of movies produced by each producers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the count of movies in which ‘Amir khan’ has worked as star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the name of writers who have written more than 3 movies</a:t>
            </a:r>
            <a:endParaRPr/>
          </a:p>
          <a:p>
            <a:pPr indent="-1143000" lvl="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200"/>
              <a:t>Display the name of movies ordered by year of release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  <a:p>
            <a:pPr indent="-2921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</p:txBody>
      </p:sp>
      <p:sp>
        <p:nvSpPr>
          <p:cNvPr id="1275" name="Google Shape;1275;p41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3/10/2021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276" name="Google Shape;1276;p41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Big Data Analytics Lab</a:t>
            </a:r>
            <a:endParaRPr/>
          </a:p>
        </p:txBody>
      </p:sp>
      <p:sp>
        <p:nvSpPr>
          <p:cNvPr id="1277" name="Google Shape;1277;p41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00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br>
              <a:rPr lang="en-US"/>
            </a:br>
            <a:br>
              <a:rPr lang="en-US"/>
            </a:br>
            <a:r>
              <a:rPr lang="en-US"/>
              <a:t>Indexing and querying with MongoDB using suitable example.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83" name="Google Shape;1283;p100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Import zips.json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 all these operations.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your analysis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br>
              <a:rPr lang="en-US"/>
            </a:br>
            <a:endParaRPr/>
          </a:p>
        </p:txBody>
      </p:sp>
      <p:sp>
        <p:nvSpPr>
          <p:cNvPr id="1284" name="Google Shape;1284;p100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85" name="Google Shape;1285;p100"/>
          <p:cNvGrpSpPr/>
          <p:nvPr/>
        </p:nvGrpSpPr>
        <p:grpSpPr>
          <a:xfrm>
            <a:off x="7206565" y="1864295"/>
            <a:ext cx="3062074" cy="4335121"/>
            <a:chOff x="0" y="41844"/>
            <a:chExt cx="3062074" cy="4335121"/>
          </a:xfrm>
        </p:grpSpPr>
        <p:sp>
          <p:nvSpPr>
            <p:cNvPr id="1286" name="Google Shape;1286;p100"/>
            <p:cNvSpPr/>
            <p:nvPr/>
          </p:nvSpPr>
          <p:spPr>
            <a:xfrm>
              <a:off x="0" y="218964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00"/>
            <p:cNvSpPr/>
            <p:nvPr/>
          </p:nvSpPr>
          <p:spPr>
            <a:xfrm>
              <a:off x="153103" y="41844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00"/>
            <p:cNvSpPr txBox="1"/>
            <p:nvPr/>
          </p:nvSpPr>
          <p:spPr>
            <a:xfrm>
              <a:off x="170396" y="59137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Data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00"/>
            <p:cNvSpPr/>
            <p:nvPr/>
          </p:nvSpPr>
          <p:spPr>
            <a:xfrm>
              <a:off x="0" y="763284"/>
              <a:ext cx="3062074" cy="869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D6D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00"/>
            <p:cNvSpPr txBox="1"/>
            <p:nvPr/>
          </p:nvSpPr>
          <p:spPr>
            <a:xfrm>
              <a:off x="0" y="763284"/>
              <a:ext cx="3062074" cy="8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237650" spcFirstLastPara="1" rIns="237650" wrap="square" tIns="2499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00"/>
            <p:cNvSpPr/>
            <p:nvPr/>
          </p:nvSpPr>
          <p:spPr>
            <a:xfrm>
              <a:off x="153103" y="58616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D6D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00"/>
            <p:cNvSpPr txBox="1"/>
            <p:nvPr/>
          </p:nvSpPr>
          <p:spPr>
            <a:xfrm>
              <a:off x="170396" y="60345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Index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00"/>
            <p:cNvSpPr/>
            <p:nvPr/>
          </p:nvSpPr>
          <p:spPr>
            <a:xfrm>
              <a:off x="0" y="187460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C8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00"/>
            <p:cNvSpPr/>
            <p:nvPr/>
          </p:nvSpPr>
          <p:spPr>
            <a:xfrm>
              <a:off x="153103" y="169748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C8B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00"/>
            <p:cNvSpPr txBox="1"/>
            <p:nvPr/>
          </p:nvSpPr>
          <p:spPr>
            <a:xfrm>
              <a:off x="170396" y="171477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00"/>
            <p:cNvSpPr/>
            <p:nvPr/>
          </p:nvSpPr>
          <p:spPr>
            <a:xfrm>
              <a:off x="0" y="2418924"/>
              <a:ext cx="3062074" cy="869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BA7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00"/>
            <p:cNvSpPr txBox="1"/>
            <p:nvPr/>
          </p:nvSpPr>
          <p:spPr>
            <a:xfrm>
              <a:off x="0" y="2418924"/>
              <a:ext cx="3062074" cy="8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237650" spcFirstLastPara="1" rIns="237650" wrap="square" tIns="2499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Field Index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 Field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Multikey Indexes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00"/>
            <p:cNvSpPr/>
            <p:nvPr/>
          </p:nvSpPr>
          <p:spPr>
            <a:xfrm>
              <a:off x="153103" y="224180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00"/>
            <p:cNvSpPr txBox="1"/>
            <p:nvPr/>
          </p:nvSpPr>
          <p:spPr>
            <a:xfrm>
              <a:off x="170396" y="225909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00"/>
            <p:cNvSpPr/>
            <p:nvPr/>
          </p:nvSpPr>
          <p:spPr>
            <a:xfrm>
              <a:off x="0" y="353024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4BA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00"/>
            <p:cNvSpPr/>
            <p:nvPr/>
          </p:nvSpPr>
          <p:spPr>
            <a:xfrm>
              <a:off x="153103" y="3353124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B4BA5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00"/>
            <p:cNvSpPr txBox="1"/>
            <p:nvPr/>
          </p:nvSpPr>
          <p:spPr>
            <a:xfrm>
              <a:off x="170396" y="3370417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00"/>
            <p:cNvSpPr/>
            <p:nvPr/>
          </p:nvSpPr>
          <p:spPr>
            <a:xfrm>
              <a:off x="0" y="4074565"/>
              <a:ext cx="3062074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99B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00"/>
            <p:cNvSpPr/>
            <p:nvPr/>
          </p:nvSpPr>
          <p:spPr>
            <a:xfrm>
              <a:off x="153103" y="3897445"/>
              <a:ext cx="2143451" cy="35424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00"/>
            <p:cNvSpPr txBox="1"/>
            <p:nvPr/>
          </p:nvSpPr>
          <p:spPr>
            <a:xfrm>
              <a:off x="170396" y="3914738"/>
              <a:ext cx="2108865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1000" spcFirstLastPara="1" rIns="81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Compare with data without indexes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 Operations in MongoDB</a:t>
            </a:r>
            <a:endParaRPr/>
          </a:p>
        </p:txBody>
      </p:sp>
      <p:grpSp>
        <p:nvGrpSpPr>
          <p:cNvPr id="569" name="Google Shape;569;p68"/>
          <p:cNvGrpSpPr/>
          <p:nvPr/>
        </p:nvGrpSpPr>
        <p:grpSpPr>
          <a:xfrm>
            <a:off x="2152650" y="1868924"/>
            <a:ext cx="7886700" cy="4264739"/>
            <a:chOff x="0" y="43299"/>
            <a:chExt cx="7886700" cy="4264739"/>
          </a:xfrm>
        </p:grpSpPr>
        <p:sp>
          <p:nvSpPr>
            <p:cNvPr id="570" name="Google Shape;570;p68"/>
            <p:cNvSpPr/>
            <p:nvPr/>
          </p:nvSpPr>
          <p:spPr>
            <a:xfrm>
              <a:off x="0" y="43299"/>
              <a:ext cx="7886700" cy="45571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8"/>
            <p:cNvSpPr txBox="1"/>
            <p:nvPr/>
          </p:nvSpPr>
          <p:spPr>
            <a:xfrm>
              <a:off x="22246" y="65545"/>
              <a:ext cx="7842208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Creation index</a:t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8"/>
            <p:cNvSpPr/>
            <p:nvPr/>
          </p:nvSpPr>
          <p:spPr>
            <a:xfrm>
              <a:off x="0" y="499014"/>
              <a:ext cx="78867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8"/>
            <p:cNvSpPr txBox="1"/>
            <p:nvPr/>
          </p:nvSpPr>
          <p:spPr>
            <a:xfrm>
              <a:off x="0" y="499014"/>
              <a:ext cx="78867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250400" spcFirstLastPara="1" rIns="135125" wrap="square" tIns="241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db.users.ensureIndex( { score: 1 } ) </a:t>
              </a:r>
              <a:endParaRPr/>
            </a:p>
          </p:txBody>
        </p:sp>
        <p:sp>
          <p:nvSpPr>
            <p:cNvPr id="574" name="Google Shape;574;p68"/>
            <p:cNvSpPr/>
            <p:nvPr/>
          </p:nvSpPr>
          <p:spPr>
            <a:xfrm>
              <a:off x="0" y="813654"/>
              <a:ext cx="7886700" cy="45571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C8767"/>
                </a:gs>
                <a:gs pos="50000">
                  <a:srgbClr val="DD7549"/>
                </a:gs>
                <a:gs pos="100000">
                  <a:srgbClr val="CA643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8"/>
            <p:cNvSpPr txBox="1"/>
            <p:nvPr/>
          </p:nvSpPr>
          <p:spPr>
            <a:xfrm>
              <a:off x="22246" y="835900"/>
              <a:ext cx="7842208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existing indexes</a:t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8"/>
            <p:cNvSpPr/>
            <p:nvPr/>
          </p:nvSpPr>
          <p:spPr>
            <a:xfrm>
              <a:off x="0" y="1269369"/>
              <a:ext cx="78867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8"/>
            <p:cNvSpPr txBox="1"/>
            <p:nvPr/>
          </p:nvSpPr>
          <p:spPr>
            <a:xfrm>
              <a:off x="0" y="1269369"/>
              <a:ext cx="78867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250400" spcFirstLastPara="1" rIns="135125" wrap="square" tIns="241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db.users.getIndexes()</a:t>
              </a:r>
              <a:endParaRPr/>
            </a:p>
          </p:txBody>
        </p:sp>
        <p:sp>
          <p:nvSpPr>
            <p:cNvPr id="578" name="Google Shape;578;p68"/>
            <p:cNvSpPr/>
            <p:nvPr/>
          </p:nvSpPr>
          <p:spPr>
            <a:xfrm>
              <a:off x="0" y="1584009"/>
              <a:ext cx="7886700" cy="45571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A8D7E"/>
                </a:gs>
                <a:gs pos="50000">
                  <a:srgbClr val="C77C69"/>
                </a:gs>
                <a:gs pos="100000">
                  <a:srgbClr val="B56A57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8"/>
            <p:cNvSpPr txBox="1"/>
            <p:nvPr/>
          </p:nvSpPr>
          <p:spPr>
            <a:xfrm>
              <a:off x="22246" y="1606255"/>
              <a:ext cx="7842208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Drop index</a:t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8"/>
            <p:cNvSpPr/>
            <p:nvPr/>
          </p:nvSpPr>
          <p:spPr>
            <a:xfrm>
              <a:off x="0" y="2039724"/>
              <a:ext cx="78867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8"/>
            <p:cNvSpPr txBox="1"/>
            <p:nvPr/>
          </p:nvSpPr>
          <p:spPr>
            <a:xfrm>
              <a:off x="0" y="2039724"/>
              <a:ext cx="78867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250400" spcFirstLastPara="1" rIns="135125" wrap="square" tIns="241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db.users.dropIndex( {score: 1} ) </a:t>
              </a:r>
              <a:endParaRPr/>
            </a:p>
          </p:txBody>
        </p:sp>
        <p:sp>
          <p:nvSpPr>
            <p:cNvPr id="582" name="Google Shape;582;p68"/>
            <p:cNvSpPr/>
            <p:nvPr/>
          </p:nvSpPr>
          <p:spPr>
            <a:xfrm>
              <a:off x="0" y="2354364"/>
              <a:ext cx="7886700" cy="45571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A9A96"/>
                </a:gs>
                <a:gs pos="50000">
                  <a:srgbClr val="B58C87"/>
                </a:gs>
                <a:gs pos="100000">
                  <a:srgbClr val="A1797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8"/>
            <p:cNvSpPr txBox="1"/>
            <p:nvPr/>
          </p:nvSpPr>
          <p:spPr>
            <a:xfrm>
              <a:off x="22246" y="2376610"/>
              <a:ext cx="7842208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Explain—Explain </a:t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8"/>
            <p:cNvSpPr/>
            <p:nvPr/>
          </p:nvSpPr>
          <p:spPr>
            <a:xfrm>
              <a:off x="0" y="2810079"/>
              <a:ext cx="7886700" cy="521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8"/>
            <p:cNvSpPr txBox="1"/>
            <p:nvPr/>
          </p:nvSpPr>
          <p:spPr>
            <a:xfrm>
              <a:off x="0" y="2810079"/>
              <a:ext cx="7886700" cy="521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250400" spcFirstLastPara="1" rIns="135125" wrap="square" tIns="241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db.users.find().explain()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Returns a document that describes the process and indexes</a:t>
              </a:r>
              <a:endParaRPr/>
            </a:p>
          </p:txBody>
        </p:sp>
        <p:sp>
          <p:nvSpPr>
            <p:cNvPr id="586" name="Google Shape;586;p68"/>
            <p:cNvSpPr/>
            <p:nvPr/>
          </p:nvSpPr>
          <p:spPr>
            <a:xfrm>
              <a:off x="0" y="3331201"/>
              <a:ext cx="7886700" cy="45571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8"/>
            <p:cNvSpPr txBox="1"/>
            <p:nvPr/>
          </p:nvSpPr>
          <p:spPr>
            <a:xfrm>
              <a:off x="22246" y="3353447"/>
              <a:ext cx="7842208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Hint</a:t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8"/>
            <p:cNvSpPr/>
            <p:nvPr/>
          </p:nvSpPr>
          <p:spPr>
            <a:xfrm>
              <a:off x="0" y="3786916"/>
              <a:ext cx="7886700" cy="521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8"/>
            <p:cNvSpPr txBox="1"/>
            <p:nvPr/>
          </p:nvSpPr>
          <p:spPr>
            <a:xfrm>
              <a:off x="0" y="3786916"/>
              <a:ext cx="7886700" cy="521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250400" spcFirstLastPara="1" rIns="135125" wrap="square" tIns="241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db.users.find().hint({score: 1})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Overide MongoDB’s default index selection</a:t>
              </a:r>
              <a:endParaRPr/>
            </a:p>
          </p:txBody>
        </p:sp>
      </p:grpSp>
      <p:sp>
        <p:nvSpPr>
          <p:cNvPr id="590" name="Google Shape;590;p6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01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311" name="Google Shape;1311;p10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12" name="Google Shape;1312;p101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9"/>
          <p:cNvSpPr txBox="1"/>
          <p:nvPr>
            <p:ph type="title"/>
          </p:nvPr>
        </p:nvSpPr>
        <p:spPr>
          <a:xfrm>
            <a:off x="2176653" y="457201"/>
            <a:ext cx="783869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Index Creation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69"/>
          <p:cNvGrpSpPr/>
          <p:nvPr/>
        </p:nvGrpSpPr>
        <p:grpSpPr>
          <a:xfrm>
            <a:off x="2176654" y="1996597"/>
            <a:ext cx="7642689" cy="3482280"/>
            <a:chOff x="0" y="67782"/>
            <a:chExt cx="7642689" cy="3482280"/>
          </a:xfrm>
        </p:grpSpPr>
        <p:sp>
          <p:nvSpPr>
            <p:cNvPr id="597" name="Google Shape;597;p69"/>
            <p:cNvSpPr/>
            <p:nvPr/>
          </p:nvSpPr>
          <p:spPr>
            <a:xfrm>
              <a:off x="0" y="67782"/>
              <a:ext cx="7642689" cy="77571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9"/>
            <p:cNvSpPr txBox="1"/>
            <p:nvPr/>
          </p:nvSpPr>
          <p:spPr>
            <a:xfrm>
              <a:off x="37867" y="105649"/>
              <a:ext cx="7566955" cy="699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Using CreateIndex</a:t>
              </a:r>
              <a:endPara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db.CollectionName.createIndex( { KeyName: 1 or -1})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9"/>
            <p:cNvSpPr/>
            <p:nvPr/>
          </p:nvSpPr>
          <p:spPr>
            <a:xfrm>
              <a:off x="0" y="892452"/>
              <a:ext cx="7642689" cy="775710"/>
            </a:xfrm>
            <a:prstGeom prst="roundRect">
              <a:avLst>
                <a:gd fmla="val 16667" name="adj"/>
              </a:avLst>
            </a:prstGeom>
            <a:solidFill>
              <a:srgbClr val="D07A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9"/>
            <p:cNvSpPr txBox="1"/>
            <p:nvPr/>
          </p:nvSpPr>
          <p:spPr>
            <a:xfrm>
              <a:off x="37867" y="930319"/>
              <a:ext cx="7566955" cy="699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Using ensureIndex</a:t>
              </a:r>
              <a:endPara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db.CollectionName.ensureIndex({KeyName: 1 or -1})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9"/>
            <p:cNvSpPr/>
            <p:nvPr/>
          </p:nvSpPr>
          <p:spPr>
            <a:xfrm>
              <a:off x="0" y="1668162"/>
              <a:ext cx="7642689" cy="28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9"/>
            <p:cNvSpPr txBox="1"/>
            <p:nvPr/>
          </p:nvSpPr>
          <p:spPr>
            <a:xfrm>
              <a:off x="0" y="1668162"/>
              <a:ext cx="7642689" cy="28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42650" spcFirstLastPara="1" rIns="120900" wrap="square" tIns="21575">
              <a:noAutofit/>
            </a:bodyPr>
            <a:lstStyle/>
            <a:p>
              <a:pPr indent="-317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69"/>
            <p:cNvSpPr/>
            <p:nvPr/>
          </p:nvSpPr>
          <p:spPr>
            <a:xfrm>
              <a:off x="0" y="1949682"/>
              <a:ext cx="7642689" cy="775710"/>
            </a:xfrm>
            <a:prstGeom prst="roundRect">
              <a:avLst>
                <a:gd fmla="val 16667" name="adj"/>
              </a:avLst>
            </a:prstGeom>
            <a:solidFill>
              <a:srgbClr val="B888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69"/>
            <p:cNvSpPr txBox="1"/>
            <p:nvPr/>
          </p:nvSpPr>
          <p:spPr>
            <a:xfrm>
              <a:off x="37867" y="1987549"/>
              <a:ext cx="7566955" cy="699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for Ascending Sorting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9"/>
            <p:cNvSpPr/>
            <p:nvPr/>
          </p:nvSpPr>
          <p:spPr>
            <a:xfrm>
              <a:off x="0" y="2774352"/>
              <a:ext cx="7642689" cy="77571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69"/>
            <p:cNvSpPr txBox="1"/>
            <p:nvPr/>
          </p:nvSpPr>
          <p:spPr>
            <a:xfrm>
              <a:off x="37867" y="2812219"/>
              <a:ext cx="7566955" cy="699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 for Descending Sorting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0"/>
          <p:cNvSpPr txBox="1"/>
          <p:nvPr>
            <p:ph type="title"/>
          </p:nvPr>
        </p:nvSpPr>
        <p:spPr>
          <a:xfrm>
            <a:off x="4267201" y="591360"/>
            <a:ext cx="3802379" cy="72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adea"/>
              <a:buNone/>
            </a:pPr>
            <a:r>
              <a:rPr lang="en-US" sz="4600">
                <a:latin typeface="Caladea"/>
                <a:ea typeface="Caladea"/>
                <a:cs typeface="Caladea"/>
                <a:sym typeface="Caladea"/>
              </a:rPr>
              <a:t>Index Creation</a:t>
            </a:r>
            <a:endParaRPr sz="4600">
              <a:latin typeface="Caladea"/>
              <a:ea typeface="Caladea"/>
              <a:cs typeface="Caladea"/>
              <a:sym typeface="Caladea"/>
            </a:endParaRPr>
          </a:p>
        </p:txBody>
      </p:sp>
      <p:grpSp>
        <p:nvGrpSpPr>
          <p:cNvPr id="612" name="Google Shape;612;p70"/>
          <p:cNvGrpSpPr/>
          <p:nvPr/>
        </p:nvGrpSpPr>
        <p:grpSpPr>
          <a:xfrm>
            <a:off x="2064289" y="1618157"/>
            <a:ext cx="8327118" cy="4833547"/>
            <a:chOff x="-114265" y="188127"/>
            <a:chExt cx="8327118" cy="4833547"/>
          </a:xfrm>
        </p:grpSpPr>
        <p:sp>
          <p:nvSpPr>
            <p:cNvPr id="613" name="Google Shape;613;p70"/>
            <p:cNvSpPr/>
            <p:nvPr/>
          </p:nvSpPr>
          <p:spPr>
            <a:xfrm>
              <a:off x="510" y="188127"/>
              <a:ext cx="1321523" cy="132152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0"/>
            <p:cNvSpPr/>
            <p:nvPr/>
          </p:nvSpPr>
          <p:spPr>
            <a:xfrm>
              <a:off x="510" y="1694043"/>
              <a:ext cx="3775781" cy="566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0"/>
            <p:cNvSpPr txBox="1"/>
            <p:nvPr/>
          </p:nvSpPr>
          <p:spPr>
            <a:xfrm>
              <a:off x="510" y="1694043"/>
              <a:ext cx="3775781" cy="566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Using CreateIndex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70"/>
            <p:cNvSpPr/>
            <p:nvPr/>
          </p:nvSpPr>
          <p:spPr>
            <a:xfrm>
              <a:off x="510" y="2346174"/>
              <a:ext cx="3775781" cy="2130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0"/>
            <p:cNvSpPr txBox="1"/>
            <p:nvPr/>
          </p:nvSpPr>
          <p:spPr>
            <a:xfrm>
              <a:off x="-114265" y="2891374"/>
              <a:ext cx="3775800" cy="21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Single: db.stud.createIndex( { zipcode: 1})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Compound: db.stud.createIndex( { dob: 1, zipcode: -1 } 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Unique: db.stud.createIndex( { rollno: 1 }, { unique: true } 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Sparse: db.stud.createIndex( { age: 1 }, { sparse: true } )</a:t>
              </a:r>
              <a:endParaRPr/>
            </a:p>
          </p:txBody>
        </p:sp>
        <p:sp>
          <p:nvSpPr>
            <p:cNvPr id="618" name="Google Shape;618;p70"/>
            <p:cNvSpPr/>
            <p:nvPr/>
          </p:nvSpPr>
          <p:spPr>
            <a:xfrm>
              <a:off x="4437053" y="188127"/>
              <a:ext cx="1321523" cy="132152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0"/>
            <p:cNvSpPr/>
            <p:nvPr/>
          </p:nvSpPr>
          <p:spPr>
            <a:xfrm>
              <a:off x="4437053" y="1694043"/>
              <a:ext cx="3775781" cy="566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0"/>
            <p:cNvSpPr txBox="1"/>
            <p:nvPr/>
          </p:nvSpPr>
          <p:spPr>
            <a:xfrm>
              <a:off x="4437053" y="1694043"/>
              <a:ext cx="3775781" cy="566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Using ensureIndex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0"/>
            <p:cNvSpPr/>
            <p:nvPr/>
          </p:nvSpPr>
          <p:spPr>
            <a:xfrm>
              <a:off x="4437053" y="2346174"/>
              <a:ext cx="3775781" cy="2130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0"/>
            <p:cNvSpPr txBox="1"/>
            <p:nvPr/>
          </p:nvSpPr>
          <p:spPr>
            <a:xfrm>
              <a:off x="4437053" y="2891374"/>
              <a:ext cx="3775800" cy="21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Single: db.stud.ensureIndex({“name":1})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Compound: db.stud.ensureIndex ({“address":1,“name":-1})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1"/>
          <p:cNvSpPr txBox="1"/>
          <p:nvPr>
            <p:ph type="title"/>
          </p:nvPr>
        </p:nvSpPr>
        <p:spPr>
          <a:xfrm>
            <a:off x="4648200" y="536575"/>
            <a:ext cx="3511550" cy="72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adea"/>
              <a:buNone/>
            </a:pPr>
            <a:r>
              <a:rPr lang="en-US" sz="4600">
                <a:latin typeface="Caladea"/>
                <a:ea typeface="Caladea"/>
                <a:cs typeface="Caladea"/>
                <a:sym typeface="Caladea"/>
              </a:rPr>
              <a:t>Index Display</a:t>
            </a:r>
            <a:endParaRPr/>
          </a:p>
        </p:txBody>
      </p:sp>
      <p:grpSp>
        <p:nvGrpSpPr>
          <p:cNvPr id="628" name="Google Shape;628;p71"/>
          <p:cNvGrpSpPr/>
          <p:nvPr/>
        </p:nvGrpSpPr>
        <p:grpSpPr>
          <a:xfrm>
            <a:off x="2285669" y="1547486"/>
            <a:ext cx="7486650" cy="4750453"/>
            <a:chOff x="0" y="23485"/>
            <a:chExt cx="7486650" cy="4750453"/>
          </a:xfrm>
        </p:grpSpPr>
        <p:sp>
          <p:nvSpPr>
            <p:cNvPr id="629" name="Google Shape;629;p71"/>
            <p:cNvSpPr/>
            <p:nvPr/>
          </p:nvSpPr>
          <p:spPr>
            <a:xfrm>
              <a:off x="0" y="23485"/>
              <a:ext cx="7486650" cy="993128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1"/>
            <p:cNvSpPr txBox="1"/>
            <p:nvPr/>
          </p:nvSpPr>
          <p:spPr>
            <a:xfrm>
              <a:off x="48481" y="71966"/>
              <a:ext cx="7389688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db.collection.getIndexes()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71"/>
            <p:cNvSpPr/>
            <p:nvPr/>
          </p:nvSpPr>
          <p:spPr>
            <a:xfrm>
              <a:off x="0" y="1016614"/>
              <a:ext cx="7486650" cy="633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1"/>
            <p:cNvSpPr txBox="1"/>
            <p:nvPr/>
          </p:nvSpPr>
          <p:spPr>
            <a:xfrm>
              <a:off x="0" y="1016614"/>
              <a:ext cx="7486650" cy="633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750" lIns="237700" spcFirstLastPara="1" rIns="177800" wrap="square" tIns="317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Returns an array that holds a list of  documents that identify and describe the  existing indexes on the collection.</a:t>
              </a:r>
              <a:endParaRPr/>
            </a:p>
          </p:txBody>
        </p:sp>
        <p:sp>
          <p:nvSpPr>
            <p:cNvPr id="633" name="Google Shape;633;p71"/>
            <p:cNvSpPr/>
            <p:nvPr/>
          </p:nvSpPr>
          <p:spPr>
            <a:xfrm>
              <a:off x="0" y="1650552"/>
              <a:ext cx="7486650" cy="993128"/>
            </a:xfrm>
            <a:prstGeom prst="roundRect">
              <a:avLst>
                <a:gd fmla="val 16667" name="adj"/>
              </a:avLst>
            </a:prstGeom>
            <a:solidFill>
              <a:srgbClr val="D07A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1"/>
            <p:cNvSpPr txBox="1"/>
            <p:nvPr/>
          </p:nvSpPr>
          <p:spPr>
            <a:xfrm>
              <a:off x="48481" y="1699033"/>
              <a:ext cx="7389688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db.collection.getIndexStats()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71"/>
            <p:cNvSpPr/>
            <p:nvPr/>
          </p:nvSpPr>
          <p:spPr>
            <a:xfrm>
              <a:off x="0" y="2715681"/>
              <a:ext cx="7486650" cy="993128"/>
            </a:xfrm>
            <a:prstGeom prst="roundRect">
              <a:avLst>
                <a:gd fmla="val 16667" name="adj"/>
              </a:avLst>
            </a:prstGeom>
            <a:solidFill>
              <a:srgbClr val="B888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1"/>
            <p:cNvSpPr txBox="1"/>
            <p:nvPr/>
          </p:nvSpPr>
          <p:spPr>
            <a:xfrm>
              <a:off x="48481" y="2764162"/>
              <a:ext cx="7389688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Displays a human-readable summary of aggregated  statistics about an index’s B-tree data structure.</a:t>
              </a:r>
              <a:endParaRPr/>
            </a:p>
          </p:txBody>
        </p:sp>
        <p:sp>
          <p:nvSpPr>
            <p:cNvPr id="637" name="Google Shape;637;p71"/>
            <p:cNvSpPr/>
            <p:nvPr/>
          </p:nvSpPr>
          <p:spPr>
            <a:xfrm>
              <a:off x="0" y="3780810"/>
              <a:ext cx="7486650" cy="993128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1"/>
            <p:cNvSpPr txBox="1"/>
            <p:nvPr/>
          </p:nvSpPr>
          <p:spPr>
            <a:xfrm>
              <a:off x="48481" y="3829291"/>
              <a:ext cx="7389688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db.&lt;collection&gt;.getIndexStats( { index : "&lt;index name&gt;" } )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-US" sz="4500"/>
              <a:t>Index Drop</a:t>
            </a:r>
            <a:endParaRPr sz="4500"/>
          </a:p>
        </p:txBody>
      </p:sp>
      <p:sp>
        <p:nvSpPr>
          <p:cNvPr id="644" name="Google Shape;644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645" name="Google Shape;645;p72"/>
          <p:cNvGrpSpPr/>
          <p:nvPr/>
        </p:nvGrpSpPr>
        <p:grpSpPr>
          <a:xfrm>
            <a:off x="2152650" y="1867482"/>
            <a:ext cx="7886700" cy="4275180"/>
            <a:chOff x="0" y="38682"/>
            <a:chExt cx="7886700" cy="4275180"/>
          </a:xfrm>
        </p:grpSpPr>
        <p:sp>
          <p:nvSpPr>
            <p:cNvPr id="646" name="Google Shape;646;p72"/>
            <p:cNvSpPr/>
            <p:nvPr/>
          </p:nvSpPr>
          <p:spPr>
            <a:xfrm>
              <a:off x="0" y="38682"/>
              <a:ext cx="7886700" cy="100737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2"/>
            <p:cNvSpPr txBox="1"/>
            <p:nvPr/>
          </p:nvSpPr>
          <p:spPr>
            <a:xfrm>
              <a:off x="49176" y="87858"/>
              <a:ext cx="7788348" cy="909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1" i="0" lang="en-US" sz="4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Syntax</a:t>
              </a:r>
              <a:endPara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2"/>
            <p:cNvSpPr/>
            <p:nvPr/>
          </p:nvSpPr>
          <p:spPr>
            <a:xfrm>
              <a:off x="0" y="1046052"/>
              <a:ext cx="7886700" cy="1130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2"/>
            <p:cNvSpPr txBox="1"/>
            <p:nvPr/>
          </p:nvSpPr>
          <p:spPr>
            <a:xfrm>
              <a:off x="0" y="1046052"/>
              <a:ext cx="7886700" cy="1130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250400" spcFirstLastPara="1" rIns="298700" wrap="square" tIns="533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Char char="•"/>
              </a:pPr>
              <a:r>
                <a:rPr b="0" i="0" lang="en-US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db.collection.dropIndex()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66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Char char="•"/>
              </a:pPr>
              <a:r>
                <a:rPr b="0" i="0" lang="en-US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db.collection.dropIndex(</a:t>
              </a:r>
              <a:r>
                <a:rPr b="0" i="1" lang="en-US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index</a:t>
              </a:r>
              <a:r>
                <a:rPr b="0" i="0" lang="en-US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650" name="Google Shape;650;p72"/>
            <p:cNvSpPr/>
            <p:nvPr/>
          </p:nvSpPr>
          <p:spPr>
            <a:xfrm>
              <a:off x="0" y="2176272"/>
              <a:ext cx="7886700" cy="100737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2"/>
            <p:cNvSpPr txBox="1"/>
            <p:nvPr/>
          </p:nvSpPr>
          <p:spPr>
            <a:xfrm>
              <a:off x="49176" y="2225448"/>
              <a:ext cx="7788348" cy="909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1" i="0" lang="en-US" sz="4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</a:t>
              </a:r>
              <a:endPara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72"/>
            <p:cNvSpPr/>
            <p:nvPr/>
          </p:nvSpPr>
          <p:spPr>
            <a:xfrm>
              <a:off x="0" y="3183642"/>
              <a:ext cx="7886700" cy="1130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2"/>
            <p:cNvSpPr txBox="1"/>
            <p:nvPr/>
          </p:nvSpPr>
          <p:spPr>
            <a:xfrm>
              <a:off x="0" y="3183642"/>
              <a:ext cx="7886700" cy="1130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250400" spcFirstLastPara="1" rIns="298700" wrap="square" tIns="533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Char char="•"/>
              </a:pPr>
              <a:r>
                <a:rPr b="0" i="0" lang="en-US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db.stud.dropIndex()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66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Char char="•"/>
              </a:pPr>
              <a:r>
                <a:rPr b="0" i="0" lang="en-US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db.stud.dropIndex( { “name" : 1 } )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2021-04-03T05:17:28Z</dcterms:created>
  <dc:creator>Sanjay Kinger</dc:creator>
</cp:coreProperties>
</file>