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3"/>
  </p:notesMasterIdLst>
  <p:sldIdLst>
    <p:sldId id="256" r:id="rId2"/>
    <p:sldId id="414" r:id="rId3"/>
    <p:sldId id="452" r:id="rId4"/>
    <p:sldId id="453" r:id="rId5"/>
    <p:sldId id="391" r:id="rId6"/>
    <p:sldId id="408" r:id="rId7"/>
    <p:sldId id="455" r:id="rId8"/>
    <p:sldId id="456" r:id="rId9"/>
    <p:sldId id="392" r:id="rId10"/>
    <p:sldId id="400" r:id="rId11"/>
    <p:sldId id="460" r:id="rId12"/>
    <p:sldId id="418" r:id="rId13"/>
    <p:sldId id="500" r:id="rId14"/>
    <p:sldId id="502" r:id="rId15"/>
    <p:sldId id="424" r:id="rId16"/>
    <p:sldId id="436" r:id="rId17"/>
    <p:sldId id="419" r:id="rId18"/>
    <p:sldId id="427" r:id="rId19"/>
    <p:sldId id="428" r:id="rId20"/>
    <p:sldId id="470" r:id="rId21"/>
    <p:sldId id="472" r:id="rId22"/>
    <p:sldId id="473" r:id="rId23"/>
    <p:sldId id="474" r:id="rId24"/>
    <p:sldId id="475" r:id="rId25"/>
    <p:sldId id="476" r:id="rId26"/>
    <p:sldId id="429" r:id="rId27"/>
    <p:sldId id="505" r:id="rId28"/>
    <p:sldId id="471" r:id="rId29"/>
    <p:sldId id="434" r:id="rId30"/>
    <p:sldId id="433" r:id="rId31"/>
    <p:sldId id="435" r:id="rId32"/>
    <p:sldId id="478" r:id="rId33"/>
    <p:sldId id="477" r:id="rId34"/>
    <p:sldId id="484" r:id="rId35"/>
    <p:sldId id="479" r:id="rId36"/>
    <p:sldId id="480" r:id="rId37"/>
    <p:sldId id="481" r:id="rId38"/>
    <p:sldId id="483" r:id="rId39"/>
    <p:sldId id="482" r:id="rId40"/>
    <p:sldId id="409" r:id="rId41"/>
    <p:sldId id="423" r:id="rId42"/>
    <p:sldId id="410" r:id="rId43"/>
    <p:sldId id="445" r:id="rId44"/>
    <p:sldId id="488" r:id="rId45"/>
    <p:sldId id="446" r:id="rId46"/>
    <p:sldId id="447" r:id="rId47"/>
    <p:sldId id="464" r:id="rId48"/>
    <p:sldId id="448" r:id="rId49"/>
    <p:sldId id="489" r:id="rId50"/>
    <p:sldId id="462" r:id="rId51"/>
    <p:sldId id="449" r:id="rId52"/>
    <p:sldId id="451" r:id="rId53"/>
    <p:sldId id="411" r:id="rId54"/>
    <p:sldId id="450" r:id="rId55"/>
    <p:sldId id="469" r:id="rId56"/>
    <p:sldId id="465" r:id="rId57"/>
    <p:sldId id="466" r:id="rId58"/>
    <p:sldId id="467" r:id="rId59"/>
    <p:sldId id="468" r:id="rId60"/>
    <p:sldId id="491" r:id="rId61"/>
    <p:sldId id="492" r:id="rId62"/>
    <p:sldId id="426" r:id="rId63"/>
    <p:sldId id="403" r:id="rId64"/>
    <p:sldId id="402" r:id="rId65"/>
    <p:sldId id="404" r:id="rId66"/>
    <p:sldId id="405" r:id="rId67"/>
    <p:sldId id="406" r:id="rId68"/>
    <p:sldId id="496" r:id="rId69"/>
    <p:sldId id="407" r:id="rId70"/>
    <p:sldId id="413" r:id="rId71"/>
    <p:sldId id="437" r:id="rId72"/>
    <p:sldId id="438" r:id="rId73"/>
    <p:sldId id="498" r:id="rId74"/>
    <p:sldId id="439" r:id="rId75"/>
    <p:sldId id="499" r:id="rId76"/>
    <p:sldId id="442" r:id="rId77"/>
    <p:sldId id="440" r:id="rId78"/>
    <p:sldId id="441" r:id="rId79"/>
    <p:sldId id="443" r:id="rId80"/>
    <p:sldId id="504" r:id="rId81"/>
    <p:sldId id="397" r:id="rId82"/>
  </p:sldIdLst>
  <p:sldSz cx="9144000" cy="6858000" type="screen4x3"/>
  <p:notesSz cx="7010400" cy="9296400"/>
  <p:embeddedFontLst>
    <p:embeddedFont>
      <p:font typeface="Calibri" panose="020F0502020204030204" pitchFamily="34" charset="0"/>
      <p:regular r:id="rId84"/>
      <p:bold r:id="rId85"/>
      <p:italic r:id="rId86"/>
      <p:boldItalic r:id="rId87"/>
    </p:embeddedFont>
    <p:embeddedFont>
      <p:font typeface="Tahoma" panose="020B0604030504040204" pitchFamily="34" charset="0"/>
      <p:regular r:id="rId88"/>
      <p:bold r:id="rId8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928">
          <p15:clr>
            <a:srgbClr val="000000"/>
          </p15:clr>
        </p15:guide>
        <p15:guide id="2" pos="2208">
          <p15:clr>
            <a:srgbClr val="000000"/>
          </p15:clr>
        </p15:guide>
      </p15:notes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6" roundtripDataSignature="AMtx7mjI4pFXEjDRm57Si3RoyARAPotO7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10269-4028-451A-9802-61824313D2CD}">
  <a:tblStyle styleId="{69C10269-4028-451A-9802-61824313D2C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12" autoAdjust="0"/>
    <p:restoredTop sz="94660"/>
  </p:normalViewPr>
  <p:slideViewPr>
    <p:cSldViewPr snapToGrid="0">
      <p:cViewPr varScale="1">
        <p:scale>
          <a:sx n="75" d="100"/>
          <a:sy n="75" d="100"/>
        </p:scale>
        <p:origin x="678" y="54"/>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1.fntdata"/><Relationship Id="rId89" Type="http://schemas.openxmlformats.org/officeDocument/2006/relationships/font" Target="fonts/font6.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49" Type="http://schemas.openxmlformats.org/officeDocument/2006/relationships/theme" Target="theme/theme1.xml"/><Relationship Id="rId5" Type="http://schemas.openxmlformats.org/officeDocument/2006/relationships/slide" Target="slides/slide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font" Target="fonts/font2.fntdata"/><Relationship Id="rId15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font" Target="fonts/font3.fntdata"/><Relationship Id="rId14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146" Type="http://customschemas.google.com/relationships/presentationmetadata" Target="metadata"/><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4.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47"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8475" cy="465137"/>
          </a:xfrm>
          <a:prstGeom prst="rect">
            <a:avLst/>
          </a:prstGeom>
          <a:noFill/>
          <a:ln>
            <a:noFill/>
          </a:ln>
        </p:spPr>
        <p:txBody>
          <a:bodyPr spcFirstLastPara="1" wrap="square" lIns="93150" tIns="46575" rIns="93150" bIns="46575" anchor="t" anchorCtr="0">
            <a:noAutofit/>
          </a:bodyPr>
          <a:lstStyle>
            <a:lvl1pPr marR="0" lvl="0" algn="l" rtl="0">
              <a:lnSpc>
                <a:spcPct val="100000"/>
              </a:lnSpc>
              <a:spcBef>
                <a:spcPts val="0"/>
              </a:spcBef>
              <a:spcAft>
                <a:spcPts val="0"/>
              </a:spcAft>
              <a:buSzPts val="1400"/>
              <a:buNone/>
              <a:defRPr sz="28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8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8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8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8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8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8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8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800" b="0" i="0" u="none" strike="noStrike" cap="none">
                <a:solidFill>
                  <a:srgbClr val="000000"/>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3971925" y="0"/>
            <a:ext cx="3038475" cy="465137"/>
          </a:xfrm>
          <a:prstGeom prst="rect">
            <a:avLst/>
          </a:prstGeom>
          <a:noFill/>
          <a:ln>
            <a:noFill/>
          </a:ln>
        </p:spPr>
        <p:txBody>
          <a:bodyPr spcFirstLastPara="1" wrap="square" lIns="93150" tIns="46575" rIns="93150" bIns="46575" anchor="t" anchorCtr="0">
            <a:noAutofit/>
          </a:bodyPr>
          <a:lstStyle>
            <a:lvl1pPr marR="0" lvl="0" algn="l" rtl="0">
              <a:lnSpc>
                <a:spcPct val="100000"/>
              </a:lnSpc>
              <a:spcBef>
                <a:spcPts val="0"/>
              </a:spcBef>
              <a:spcAft>
                <a:spcPts val="0"/>
              </a:spcAft>
              <a:buSzPts val="1400"/>
              <a:buNone/>
              <a:defRPr sz="28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8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8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8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8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8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8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8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800" b="0" i="0" u="none" strike="noStrike" cap="none">
                <a:solidFill>
                  <a:srgbClr val="000000"/>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1181100" y="696912"/>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35037" y="4416425"/>
            <a:ext cx="5140325" cy="4183062"/>
          </a:xfrm>
          <a:prstGeom prst="rect">
            <a:avLst/>
          </a:prstGeom>
          <a:noFill/>
          <a:ln>
            <a:noFill/>
          </a:ln>
        </p:spPr>
        <p:txBody>
          <a:bodyPr spcFirstLastPara="1" wrap="square" lIns="93150" tIns="46575" rIns="93150" bIns="4657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831262"/>
            <a:ext cx="3038475" cy="465137"/>
          </a:xfrm>
          <a:prstGeom prst="rect">
            <a:avLst/>
          </a:prstGeom>
          <a:noFill/>
          <a:ln>
            <a:noFill/>
          </a:ln>
        </p:spPr>
        <p:txBody>
          <a:bodyPr spcFirstLastPara="1" wrap="square" lIns="93150" tIns="46575" rIns="93150" bIns="46575" anchor="b" anchorCtr="0">
            <a:noAutofit/>
          </a:bodyPr>
          <a:lstStyle>
            <a:lvl1pPr marR="0" lvl="0" algn="l" rtl="0">
              <a:lnSpc>
                <a:spcPct val="100000"/>
              </a:lnSpc>
              <a:spcBef>
                <a:spcPts val="0"/>
              </a:spcBef>
              <a:spcAft>
                <a:spcPts val="0"/>
              </a:spcAft>
              <a:buSzPts val="1400"/>
              <a:buNone/>
              <a:defRPr sz="2800" b="0" i="0" u="none" strike="noStrike" cap="none">
                <a:solidFill>
                  <a:srgbClr val="000000"/>
                </a:solidFill>
                <a:latin typeface="Tahoma"/>
                <a:ea typeface="Tahoma"/>
                <a:cs typeface="Tahoma"/>
                <a:sym typeface="Tahoma"/>
              </a:defRPr>
            </a:lvl1pPr>
            <a:lvl2pPr marR="0" lvl="1" algn="l" rtl="0">
              <a:lnSpc>
                <a:spcPct val="100000"/>
              </a:lnSpc>
              <a:spcBef>
                <a:spcPts val="0"/>
              </a:spcBef>
              <a:spcAft>
                <a:spcPts val="0"/>
              </a:spcAft>
              <a:buSzPts val="1400"/>
              <a:buNone/>
              <a:defRPr sz="2800" b="0" i="0" u="none" strike="noStrike" cap="none">
                <a:solidFill>
                  <a:srgbClr val="000000"/>
                </a:solidFill>
                <a:latin typeface="Tahoma"/>
                <a:ea typeface="Tahoma"/>
                <a:cs typeface="Tahoma"/>
                <a:sym typeface="Tahoma"/>
              </a:defRPr>
            </a:lvl2pPr>
            <a:lvl3pPr marR="0" lvl="2" algn="l" rtl="0">
              <a:lnSpc>
                <a:spcPct val="100000"/>
              </a:lnSpc>
              <a:spcBef>
                <a:spcPts val="0"/>
              </a:spcBef>
              <a:spcAft>
                <a:spcPts val="0"/>
              </a:spcAft>
              <a:buSzPts val="1400"/>
              <a:buNone/>
              <a:defRPr sz="2800" b="0" i="0" u="none" strike="noStrike" cap="none">
                <a:solidFill>
                  <a:srgbClr val="000000"/>
                </a:solidFill>
                <a:latin typeface="Tahoma"/>
                <a:ea typeface="Tahoma"/>
                <a:cs typeface="Tahoma"/>
                <a:sym typeface="Tahoma"/>
              </a:defRPr>
            </a:lvl3pPr>
            <a:lvl4pPr marR="0" lvl="3" algn="l" rtl="0">
              <a:lnSpc>
                <a:spcPct val="100000"/>
              </a:lnSpc>
              <a:spcBef>
                <a:spcPts val="0"/>
              </a:spcBef>
              <a:spcAft>
                <a:spcPts val="0"/>
              </a:spcAft>
              <a:buSzPts val="1400"/>
              <a:buNone/>
              <a:defRPr sz="2800" b="0" i="0" u="none" strike="noStrike" cap="none">
                <a:solidFill>
                  <a:srgbClr val="000000"/>
                </a:solidFill>
                <a:latin typeface="Tahoma"/>
                <a:ea typeface="Tahoma"/>
                <a:cs typeface="Tahoma"/>
                <a:sym typeface="Tahoma"/>
              </a:defRPr>
            </a:lvl4pPr>
            <a:lvl5pPr marR="0" lvl="4" algn="l" rtl="0">
              <a:lnSpc>
                <a:spcPct val="100000"/>
              </a:lnSpc>
              <a:spcBef>
                <a:spcPts val="0"/>
              </a:spcBef>
              <a:spcAft>
                <a:spcPts val="0"/>
              </a:spcAft>
              <a:buSzPts val="1400"/>
              <a:buNone/>
              <a:defRPr sz="2800" b="0" i="0" u="none" strike="noStrike" cap="none">
                <a:solidFill>
                  <a:srgbClr val="000000"/>
                </a:solidFill>
                <a:latin typeface="Tahoma"/>
                <a:ea typeface="Tahoma"/>
                <a:cs typeface="Tahoma"/>
                <a:sym typeface="Tahoma"/>
              </a:defRPr>
            </a:lvl5pPr>
            <a:lvl6pPr marR="0" lvl="5" algn="l" rtl="0">
              <a:lnSpc>
                <a:spcPct val="100000"/>
              </a:lnSpc>
              <a:spcBef>
                <a:spcPts val="0"/>
              </a:spcBef>
              <a:spcAft>
                <a:spcPts val="0"/>
              </a:spcAft>
              <a:buSzPts val="1400"/>
              <a:buNone/>
              <a:defRPr sz="2800" b="0" i="0" u="none" strike="noStrike" cap="none">
                <a:solidFill>
                  <a:srgbClr val="000000"/>
                </a:solidFill>
                <a:latin typeface="Tahoma"/>
                <a:ea typeface="Tahoma"/>
                <a:cs typeface="Tahoma"/>
                <a:sym typeface="Tahoma"/>
              </a:defRPr>
            </a:lvl6pPr>
            <a:lvl7pPr marR="0" lvl="6" algn="l" rtl="0">
              <a:lnSpc>
                <a:spcPct val="100000"/>
              </a:lnSpc>
              <a:spcBef>
                <a:spcPts val="0"/>
              </a:spcBef>
              <a:spcAft>
                <a:spcPts val="0"/>
              </a:spcAft>
              <a:buSzPts val="1400"/>
              <a:buNone/>
              <a:defRPr sz="2800" b="0" i="0" u="none" strike="noStrike" cap="none">
                <a:solidFill>
                  <a:srgbClr val="000000"/>
                </a:solidFill>
                <a:latin typeface="Tahoma"/>
                <a:ea typeface="Tahoma"/>
                <a:cs typeface="Tahoma"/>
                <a:sym typeface="Tahoma"/>
              </a:defRPr>
            </a:lvl7pPr>
            <a:lvl8pPr marR="0" lvl="7" algn="l" rtl="0">
              <a:lnSpc>
                <a:spcPct val="100000"/>
              </a:lnSpc>
              <a:spcBef>
                <a:spcPts val="0"/>
              </a:spcBef>
              <a:spcAft>
                <a:spcPts val="0"/>
              </a:spcAft>
              <a:buSzPts val="1400"/>
              <a:buNone/>
              <a:defRPr sz="2800" b="0" i="0" u="none" strike="noStrike" cap="none">
                <a:solidFill>
                  <a:srgbClr val="000000"/>
                </a:solidFill>
                <a:latin typeface="Tahoma"/>
                <a:ea typeface="Tahoma"/>
                <a:cs typeface="Tahoma"/>
                <a:sym typeface="Tahoma"/>
              </a:defRPr>
            </a:lvl8pPr>
            <a:lvl9pPr marR="0" lvl="8" algn="l" rtl="0">
              <a:lnSpc>
                <a:spcPct val="100000"/>
              </a:lnSpc>
              <a:spcBef>
                <a:spcPts val="0"/>
              </a:spcBef>
              <a:spcAft>
                <a:spcPts val="0"/>
              </a:spcAft>
              <a:buSzPts val="1400"/>
              <a:buNone/>
              <a:defRPr sz="2800" b="0" i="0" u="none" strike="noStrike" cap="none">
                <a:solidFill>
                  <a:srgbClr val="000000"/>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3971925" y="8831262"/>
            <a:ext cx="3038475" cy="465137"/>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a:t>
            </a:fld>
            <a:endParaRPr/>
          </a:p>
        </p:txBody>
      </p:sp>
    </p:spTree>
    <p:extLst>
      <p:ext uri="{BB962C8B-B14F-4D97-AF65-F5344CB8AC3E}">
        <p14:creationId xmlns:p14="http://schemas.microsoft.com/office/powerpoint/2010/main" val="346986196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notes"/>
          <p:cNvSpPr txBox="1">
            <a:spLocks noGrp="1"/>
          </p:cNvSpPr>
          <p:nvPr>
            <p:ph type="body" idx="1"/>
          </p:nvPr>
        </p:nvSpPr>
        <p:spPr>
          <a:xfrm>
            <a:off x="935037" y="4416425"/>
            <a:ext cx="5140325" cy="4183062"/>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185" name="Google Shape;185;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1581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935037" y="4416425"/>
            <a:ext cx="5140325" cy="4183062"/>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2414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935037" y="4416425"/>
            <a:ext cx="5140325" cy="4183062"/>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2414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935037" y="4416425"/>
            <a:ext cx="5140325" cy="4183062"/>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2414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935037" y="4416425"/>
            <a:ext cx="5140325" cy="4183062"/>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2414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133"/>
          <p:cNvSpPr txBox="1">
            <a:spLocks noGrp="1"/>
          </p:cNvSpPr>
          <p:nvPr>
            <p:ph type="title"/>
          </p:nvPr>
        </p:nvSpPr>
        <p:spPr>
          <a:xfrm>
            <a:off x="2590800" y="381000"/>
            <a:ext cx="6172200" cy="6858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solidFill>
                  <a:schemeClr val="lt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0" name="Google Shape;20;p133"/>
          <p:cNvSpPr txBox="1">
            <a:spLocks noGrp="1"/>
          </p:cNvSpPr>
          <p:nvPr>
            <p:ph type="dt" idx="10"/>
          </p:nvPr>
        </p:nvSpPr>
        <p:spPr>
          <a:xfrm>
            <a:off x="152400" y="6324600"/>
            <a:ext cx="1905000" cy="5334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33"/>
          <p:cNvSpPr txBox="1">
            <a:spLocks noGrp="1"/>
          </p:cNvSpPr>
          <p:nvPr>
            <p:ph type="ftr" idx="11"/>
          </p:nvPr>
        </p:nvSpPr>
        <p:spPr>
          <a:xfrm>
            <a:off x="3200400" y="6324600"/>
            <a:ext cx="2895600" cy="5334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mtClean="0"/>
              <a:t>UNIT I- Introduction to Big Data</a:t>
            </a:r>
            <a:endParaRPr/>
          </a:p>
        </p:txBody>
      </p:sp>
      <p:sp>
        <p:nvSpPr>
          <p:cNvPr id="22" name="Google Shape;22;p133"/>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134"/>
          <p:cNvSpPr txBox="1">
            <a:spLocks noGrp="1"/>
          </p:cNvSpPr>
          <p:nvPr>
            <p:ph type="title"/>
          </p:nvPr>
        </p:nvSpPr>
        <p:spPr>
          <a:xfrm>
            <a:off x="381000" y="381000"/>
            <a:ext cx="8382000" cy="6858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134"/>
          <p:cNvSpPr txBox="1">
            <a:spLocks noGrp="1"/>
          </p:cNvSpPr>
          <p:nvPr>
            <p:ph type="body" idx="1"/>
          </p:nvPr>
        </p:nvSpPr>
        <p:spPr>
          <a:xfrm>
            <a:off x="381000" y="1447800"/>
            <a:ext cx="8382000" cy="50292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26" name="Google Shape;26;p134"/>
          <p:cNvSpPr txBox="1">
            <a:spLocks noGrp="1"/>
          </p:cNvSpPr>
          <p:nvPr>
            <p:ph type="dt" idx="10"/>
          </p:nvPr>
        </p:nvSpPr>
        <p:spPr>
          <a:xfrm>
            <a:off x="152400" y="6324600"/>
            <a:ext cx="1905000" cy="5334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34"/>
          <p:cNvSpPr txBox="1">
            <a:spLocks noGrp="1"/>
          </p:cNvSpPr>
          <p:nvPr>
            <p:ph type="ftr" idx="11"/>
          </p:nvPr>
        </p:nvSpPr>
        <p:spPr>
          <a:xfrm>
            <a:off x="3200400" y="6324600"/>
            <a:ext cx="2895600" cy="5334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mtClean="0"/>
              <a:t>UNIT I- Introduction to Big Data</a:t>
            </a:r>
            <a:endParaRPr/>
          </a:p>
        </p:txBody>
      </p:sp>
      <p:sp>
        <p:nvSpPr>
          <p:cNvPr id="28" name="Google Shape;28;p134"/>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5"/>
        <p:cNvGrpSpPr/>
        <p:nvPr/>
      </p:nvGrpSpPr>
      <p:grpSpPr>
        <a:xfrm>
          <a:off x="0" y="0"/>
          <a:ext cx="0" cy="0"/>
          <a:chOff x="0" y="0"/>
          <a:chExt cx="0" cy="0"/>
        </a:xfrm>
      </p:grpSpPr>
      <p:sp>
        <p:nvSpPr>
          <p:cNvPr id="46" name="Google Shape;46;p138"/>
          <p:cNvSpPr txBox="1">
            <a:spLocks noGrp="1"/>
          </p:cNvSpPr>
          <p:nvPr>
            <p:ph type="title"/>
          </p:nvPr>
        </p:nvSpPr>
        <p:spPr>
          <a:xfrm rot="5400000">
            <a:off x="4667250" y="2381250"/>
            <a:ext cx="6096000" cy="20955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7" name="Google Shape;47;p138"/>
          <p:cNvSpPr txBox="1">
            <a:spLocks noGrp="1"/>
          </p:cNvSpPr>
          <p:nvPr>
            <p:ph type="body" idx="1"/>
          </p:nvPr>
        </p:nvSpPr>
        <p:spPr>
          <a:xfrm rot="5400000">
            <a:off x="400050" y="361950"/>
            <a:ext cx="6096000" cy="61341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48" name="Google Shape;48;p138"/>
          <p:cNvSpPr txBox="1">
            <a:spLocks noGrp="1"/>
          </p:cNvSpPr>
          <p:nvPr>
            <p:ph type="dt" idx="10"/>
          </p:nvPr>
        </p:nvSpPr>
        <p:spPr>
          <a:xfrm>
            <a:off x="152400" y="6324600"/>
            <a:ext cx="1905000" cy="5334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38"/>
          <p:cNvSpPr txBox="1">
            <a:spLocks noGrp="1"/>
          </p:cNvSpPr>
          <p:nvPr>
            <p:ph type="ftr" idx="11"/>
          </p:nvPr>
        </p:nvSpPr>
        <p:spPr>
          <a:xfrm>
            <a:off x="3200400" y="6324600"/>
            <a:ext cx="2895600" cy="5334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mtClean="0"/>
              <a:t>UNIT I- Introduction to Big Data</a:t>
            </a:r>
            <a:endParaRPr/>
          </a:p>
        </p:txBody>
      </p:sp>
      <p:sp>
        <p:nvSpPr>
          <p:cNvPr id="50" name="Google Shape;50;p138"/>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1"/>
        <p:cNvGrpSpPr/>
        <p:nvPr/>
      </p:nvGrpSpPr>
      <p:grpSpPr>
        <a:xfrm>
          <a:off x="0" y="0"/>
          <a:ext cx="0" cy="0"/>
          <a:chOff x="0" y="0"/>
          <a:chExt cx="0" cy="0"/>
        </a:xfrm>
      </p:grpSpPr>
      <p:sp>
        <p:nvSpPr>
          <p:cNvPr id="52" name="Google Shape;52;p139"/>
          <p:cNvSpPr txBox="1">
            <a:spLocks noGrp="1"/>
          </p:cNvSpPr>
          <p:nvPr>
            <p:ph type="title"/>
          </p:nvPr>
        </p:nvSpPr>
        <p:spPr>
          <a:xfrm>
            <a:off x="381000" y="381000"/>
            <a:ext cx="8382000" cy="6858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3" name="Google Shape;53;p139"/>
          <p:cNvSpPr txBox="1">
            <a:spLocks noGrp="1"/>
          </p:cNvSpPr>
          <p:nvPr>
            <p:ph type="body" idx="1"/>
          </p:nvPr>
        </p:nvSpPr>
        <p:spPr>
          <a:xfrm rot="5400000">
            <a:off x="2057400" y="-228600"/>
            <a:ext cx="5029200" cy="8382000"/>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54" name="Google Shape;54;p139"/>
          <p:cNvSpPr txBox="1">
            <a:spLocks noGrp="1"/>
          </p:cNvSpPr>
          <p:nvPr>
            <p:ph type="dt" idx="10"/>
          </p:nvPr>
        </p:nvSpPr>
        <p:spPr>
          <a:xfrm>
            <a:off x="152400" y="6324600"/>
            <a:ext cx="1905000" cy="5334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39"/>
          <p:cNvSpPr txBox="1">
            <a:spLocks noGrp="1"/>
          </p:cNvSpPr>
          <p:nvPr>
            <p:ph type="ftr" idx="11"/>
          </p:nvPr>
        </p:nvSpPr>
        <p:spPr>
          <a:xfrm>
            <a:off x="3200400" y="6324600"/>
            <a:ext cx="2895600" cy="5334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mtClean="0"/>
              <a:t>UNIT I- Introduction to Big Data</a:t>
            </a:r>
            <a:endParaRPr/>
          </a:p>
        </p:txBody>
      </p:sp>
      <p:sp>
        <p:nvSpPr>
          <p:cNvPr id="56" name="Google Shape;56;p139"/>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7"/>
        <p:cNvGrpSpPr/>
        <p:nvPr/>
      </p:nvGrpSpPr>
      <p:grpSpPr>
        <a:xfrm>
          <a:off x="0" y="0"/>
          <a:ext cx="0" cy="0"/>
          <a:chOff x="0" y="0"/>
          <a:chExt cx="0" cy="0"/>
        </a:xfrm>
      </p:grpSpPr>
      <p:sp>
        <p:nvSpPr>
          <p:cNvPr id="58" name="Google Shape;58;p14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9" name="Google Shape;59;p14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folHlink"/>
              </a:buClr>
              <a:buSzPts val="1920"/>
              <a:buFont typeface="Noto Sans Symbols"/>
              <a:buNone/>
              <a:defRPr sz="3200">
                <a:solidFill>
                  <a:schemeClr val="dk1"/>
                </a:solidFill>
                <a:latin typeface="Calibri"/>
                <a:ea typeface="Calibri"/>
                <a:cs typeface="Calibri"/>
                <a:sym typeface="Calibri"/>
              </a:defRPr>
            </a:lvl1pPr>
            <a:lvl2pPr marR="0" lvl="1" algn="l" rtl="0">
              <a:spcBef>
                <a:spcPts val="560"/>
              </a:spcBef>
              <a:spcAft>
                <a:spcPts val="0"/>
              </a:spcAft>
              <a:buClr>
                <a:schemeClr val="hlink"/>
              </a:buClr>
              <a:buSzPts val="1540"/>
              <a:buFont typeface="Noto Sans Symbols"/>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folHlink"/>
              </a:buClr>
              <a:buSzPts val="1200"/>
              <a:buFont typeface="Noto Sans Symbols"/>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accent2"/>
              </a:buClr>
              <a:buSzPts val="1100"/>
              <a:buFont typeface="Noto Sans Symbols"/>
              <a:buNone/>
              <a:defRPr sz="2000" b="0" i="0" u="none" strike="noStrike" cap="none">
                <a:solidFill>
                  <a:schemeClr val="dk1"/>
                </a:solidFill>
                <a:latin typeface="Tahoma"/>
                <a:ea typeface="Tahoma"/>
                <a:cs typeface="Tahoma"/>
                <a:sym typeface="Tahoma"/>
              </a:defRPr>
            </a:lvl4pPr>
            <a:lvl5pPr marR="0" lvl="4" algn="l" rtl="0">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5pPr>
            <a:lvl6pPr marR="0" lvl="5" algn="l" rtl="0">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6pPr>
            <a:lvl7pPr marR="0" lvl="6" algn="l" rtl="0">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7pPr>
            <a:lvl8pPr marR="0" lvl="7" algn="l" rtl="0">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8pPr>
            <a:lvl9pPr marR="0" lvl="8" algn="l" rtl="0">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9pPr>
          </a:lstStyle>
          <a:p>
            <a:endParaRPr/>
          </a:p>
        </p:txBody>
      </p:sp>
      <p:sp>
        <p:nvSpPr>
          <p:cNvPr id="60" name="Google Shape;60;p14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840"/>
              <a:buNone/>
              <a:defRPr sz="1400"/>
            </a:lvl1pPr>
            <a:lvl2pPr marL="914400" lvl="1" indent="-228600" algn="l">
              <a:spcBef>
                <a:spcPts val="240"/>
              </a:spcBef>
              <a:spcAft>
                <a:spcPts val="0"/>
              </a:spcAft>
              <a:buSzPts val="660"/>
              <a:buNone/>
              <a:defRPr sz="1200"/>
            </a:lvl2pPr>
            <a:lvl3pPr marL="1371600" lvl="2" indent="-228600" algn="l">
              <a:spcBef>
                <a:spcPts val="200"/>
              </a:spcBef>
              <a:spcAft>
                <a:spcPts val="0"/>
              </a:spcAft>
              <a:buSzPts val="500"/>
              <a:buNone/>
              <a:defRPr sz="1000"/>
            </a:lvl3pPr>
            <a:lvl4pPr marL="1828800" lvl="3" indent="-228600" algn="l">
              <a:spcBef>
                <a:spcPts val="180"/>
              </a:spcBef>
              <a:spcAft>
                <a:spcPts val="0"/>
              </a:spcAft>
              <a:buSzPts val="495"/>
              <a:buNone/>
              <a:defRPr sz="900"/>
            </a:lvl4pPr>
            <a:lvl5pPr marL="2286000" lvl="4" indent="-228600" algn="l">
              <a:spcBef>
                <a:spcPts val="180"/>
              </a:spcBef>
              <a:spcAft>
                <a:spcPts val="0"/>
              </a:spcAft>
              <a:buSzPts val="450"/>
              <a:buNone/>
              <a:defRPr sz="900"/>
            </a:lvl5pPr>
            <a:lvl6pPr marL="2743200" lvl="5" indent="-228600" algn="l">
              <a:spcBef>
                <a:spcPts val="180"/>
              </a:spcBef>
              <a:spcAft>
                <a:spcPts val="0"/>
              </a:spcAft>
              <a:buSzPts val="450"/>
              <a:buNone/>
              <a:defRPr sz="900"/>
            </a:lvl6pPr>
            <a:lvl7pPr marL="3200400" lvl="6" indent="-228600" algn="l">
              <a:spcBef>
                <a:spcPts val="180"/>
              </a:spcBef>
              <a:spcAft>
                <a:spcPts val="0"/>
              </a:spcAft>
              <a:buSzPts val="450"/>
              <a:buNone/>
              <a:defRPr sz="900"/>
            </a:lvl7pPr>
            <a:lvl8pPr marL="3657600" lvl="7" indent="-228600" algn="l">
              <a:spcBef>
                <a:spcPts val="180"/>
              </a:spcBef>
              <a:spcAft>
                <a:spcPts val="0"/>
              </a:spcAft>
              <a:buSzPts val="450"/>
              <a:buNone/>
              <a:defRPr sz="900"/>
            </a:lvl8pPr>
            <a:lvl9pPr marL="4114800" lvl="8" indent="-228600" algn="l">
              <a:spcBef>
                <a:spcPts val="180"/>
              </a:spcBef>
              <a:spcAft>
                <a:spcPts val="0"/>
              </a:spcAft>
              <a:buSzPts val="450"/>
              <a:buNone/>
              <a:defRPr sz="900"/>
            </a:lvl9pPr>
          </a:lstStyle>
          <a:p>
            <a:endParaRPr/>
          </a:p>
        </p:txBody>
      </p:sp>
      <p:sp>
        <p:nvSpPr>
          <p:cNvPr id="61" name="Google Shape;61;p140"/>
          <p:cNvSpPr txBox="1">
            <a:spLocks noGrp="1"/>
          </p:cNvSpPr>
          <p:nvPr>
            <p:ph type="dt" idx="10"/>
          </p:nvPr>
        </p:nvSpPr>
        <p:spPr>
          <a:xfrm>
            <a:off x="152400" y="6324600"/>
            <a:ext cx="1905000" cy="5334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40"/>
          <p:cNvSpPr txBox="1">
            <a:spLocks noGrp="1"/>
          </p:cNvSpPr>
          <p:nvPr>
            <p:ph type="ftr" idx="11"/>
          </p:nvPr>
        </p:nvSpPr>
        <p:spPr>
          <a:xfrm>
            <a:off x="3200400" y="6324600"/>
            <a:ext cx="2895600" cy="5334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mtClean="0"/>
              <a:t>UNIT I- Introduction to Big Data</a:t>
            </a:r>
            <a:endParaRPr/>
          </a:p>
        </p:txBody>
      </p:sp>
      <p:sp>
        <p:nvSpPr>
          <p:cNvPr id="63" name="Google Shape;63;p140"/>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14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6" name="Google Shape;66;p14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50520" algn="l">
              <a:spcBef>
                <a:spcPts val="640"/>
              </a:spcBef>
              <a:spcAft>
                <a:spcPts val="0"/>
              </a:spcAft>
              <a:buSzPts val="1920"/>
              <a:buChar char="■"/>
              <a:defRPr sz="3200"/>
            </a:lvl1pPr>
            <a:lvl2pPr marL="914400" lvl="1" indent="-326390" algn="l">
              <a:spcBef>
                <a:spcPts val="560"/>
              </a:spcBef>
              <a:spcAft>
                <a:spcPts val="0"/>
              </a:spcAft>
              <a:buSzPts val="1540"/>
              <a:buChar char="■"/>
              <a:defRPr sz="2800"/>
            </a:lvl2pPr>
            <a:lvl3pPr marL="1371600" lvl="2" indent="-304800" algn="l">
              <a:spcBef>
                <a:spcPts val="480"/>
              </a:spcBef>
              <a:spcAft>
                <a:spcPts val="0"/>
              </a:spcAft>
              <a:buSzPts val="1200"/>
              <a:buChar char="■"/>
              <a:defRPr sz="2400"/>
            </a:lvl3pPr>
            <a:lvl4pPr marL="1828800" lvl="3" indent="-298450" algn="l">
              <a:spcBef>
                <a:spcPts val="400"/>
              </a:spcBef>
              <a:spcAft>
                <a:spcPts val="0"/>
              </a:spcAft>
              <a:buSzPts val="1100"/>
              <a:buChar char="■"/>
              <a:defRPr sz="2000"/>
            </a:lvl4pPr>
            <a:lvl5pPr marL="2286000" lvl="4" indent="-292100" algn="l">
              <a:spcBef>
                <a:spcPts val="400"/>
              </a:spcBef>
              <a:spcAft>
                <a:spcPts val="0"/>
              </a:spcAft>
              <a:buSzPts val="1000"/>
              <a:buChar char="■"/>
              <a:defRPr sz="2000"/>
            </a:lvl5pPr>
            <a:lvl6pPr marL="2743200" lvl="5" indent="-292100" algn="l">
              <a:spcBef>
                <a:spcPts val="400"/>
              </a:spcBef>
              <a:spcAft>
                <a:spcPts val="0"/>
              </a:spcAft>
              <a:buSzPts val="1000"/>
              <a:buChar char="■"/>
              <a:defRPr sz="2000"/>
            </a:lvl6pPr>
            <a:lvl7pPr marL="3200400" lvl="6" indent="-292100" algn="l">
              <a:spcBef>
                <a:spcPts val="400"/>
              </a:spcBef>
              <a:spcAft>
                <a:spcPts val="0"/>
              </a:spcAft>
              <a:buSzPts val="1000"/>
              <a:buChar char="■"/>
              <a:defRPr sz="2000"/>
            </a:lvl7pPr>
            <a:lvl8pPr marL="3657600" lvl="7" indent="-292100" algn="l">
              <a:spcBef>
                <a:spcPts val="400"/>
              </a:spcBef>
              <a:spcAft>
                <a:spcPts val="0"/>
              </a:spcAft>
              <a:buSzPts val="1000"/>
              <a:buChar char="■"/>
              <a:defRPr sz="2000"/>
            </a:lvl8pPr>
            <a:lvl9pPr marL="4114800" lvl="8" indent="-292100" algn="l">
              <a:spcBef>
                <a:spcPts val="400"/>
              </a:spcBef>
              <a:spcAft>
                <a:spcPts val="0"/>
              </a:spcAft>
              <a:buSzPts val="1000"/>
              <a:buChar char="■"/>
              <a:defRPr sz="2000"/>
            </a:lvl9pPr>
          </a:lstStyle>
          <a:p>
            <a:endParaRPr/>
          </a:p>
        </p:txBody>
      </p:sp>
      <p:sp>
        <p:nvSpPr>
          <p:cNvPr id="67" name="Google Shape;67;p14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840"/>
              <a:buNone/>
              <a:defRPr sz="1400"/>
            </a:lvl1pPr>
            <a:lvl2pPr marL="914400" lvl="1" indent="-228600" algn="l">
              <a:spcBef>
                <a:spcPts val="240"/>
              </a:spcBef>
              <a:spcAft>
                <a:spcPts val="0"/>
              </a:spcAft>
              <a:buSzPts val="660"/>
              <a:buNone/>
              <a:defRPr sz="1200"/>
            </a:lvl2pPr>
            <a:lvl3pPr marL="1371600" lvl="2" indent="-228600" algn="l">
              <a:spcBef>
                <a:spcPts val="200"/>
              </a:spcBef>
              <a:spcAft>
                <a:spcPts val="0"/>
              </a:spcAft>
              <a:buSzPts val="500"/>
              <a:buNone/>
              <a:defRPr sz="1000"/>
            </a:lvl3pPr>
            <a:lvl4pPr marL="1828800" lvl="3" indent="-228600" algn="l">
              <a:spcBef>
                <a:spcPts val="180"/>
              </a:spcBef>
              <a:spcAft>
                <a:spcPts val="0"/>
              </a:spcAft>
              <a:buSzPts val="495"/>
              <a:buNone/>
              <a:defRPr sz="900"/>
            </a:lvl4pPr>
            <a:lvl5pPr marL="2286000" lvl="4" indent="-228600" algn="l">
              <a:spcBef>
                <a:spcPts val="180"/>
              </a:spcBef>
              <a:spcAft>
                <a:spcPts val="0"/>
              </a:spcAft>
              <a:buSzPts val="450"/>
              <a:buNone/>
              <a:defRPr sz="900"/>
            </a:lvl5pPr>
            <a:lvl6pPr marL="2743200" lvl="5" indent="-228600" algn="l">
              <a:spcBef>
                <a:spcPts val="180"/>
              </a:spcBef>
              <a:spcAft>
                <a:spcPts val="0"/>
              </a:spcAft>
              <a:buSzPts val="450"/>
              <a:buNone/>
              <a:defRPr sz="900"/>
            </a:lvl6pPr>
            <a:lvl7pPr marL="3200400" lvl="6" indent="-228600" algn="l">
              <a:spcBef>
                <a:spcPts val="180"/>
              </a:spcBef>
              <a:spcAft>
                <a:spcPts val="0"/>
              </a:spcAft>
              <a:buSzPts val="450"/>
              <a:buNone/>
              <a:defRPr sz="900"/>
            </a:lvl7pPr>
            <a:lvl8pPr marL="3657600" lvl="7" indent="-228600" algn="l">
              <a:spcBef>
                <a:spcPts val="180"/>
              </a:spcBef>
              <a:spcAft>
                <a:spcPts val="0"/>
              </a:spcAft>
              <a:buSzPts val="450"/>
              <a:buNone/>
              <a:defRPr sz="900"/>
            </a:lvl8pPr>
            <a:lvl9pPr marL="4114800" lvl="8" indent="-228600" algn="l">
              <a:spcBef>
                <a:spcPts val="180"/>
              </a:spcBef>
              <a:spcAft>
                <a:spcPts val="0"/>
              </a:spcAft>
              <a:buSzPts val="450"/>
              <a:buNone/>
              <a:defRPr sz="900"/>
            </a:lvl9pPr>
          </a:lstStyle>
          <a:p>
            <a:endParaRPr/>
          </a:p>
        </p:txBody>
      </p:sp>
      <p:sp>
        <p:nvSpPr>
          <p:cNvPr id="68" name="Google Shape;68;p141"/>
          <p:cNvSpPr txBox="1">
            <a:spLocks noGrp="1"/>
          </p:cNvSpPr>
          <p:nvPr>
            <p:ph type="dt" idx="10"/>
          </p:nvPr>
        </p:nvSpPr>
        <p:spPr>
          <a:xfrm>
            <a:off x="152400" y="6324600"/>
            <a:ext cx="1905000" cy="5334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41"/>
          <p:cNvSpPr txBox="1">
            <a:spLocks noGrp="1"/>
          </p:cNvSpPr>
          <p:nvPr>
            <p:ph type="ftr" idx="11"/>
          </p:nvPr>
        </p:nvSpPr>
        <p:spPr>
          <a:xfrm>
            <a:off x="3200400" y="6324600"/>
            <a:ext cx="2895600" cy="5334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mtClean="0"/>
              <a:t>UNIT I- Introduction to Big Data</a:t>
            </a:r>
            <a:endParaRPr/>
          </a:p>
        </p:txBody>
      </p:sp>
      <p:sp>
        <p:nvSpPr>
          <p:cNvPr id="70" name="Google Shape;70;p141"/>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1"/>
        <p:cNvGrpSpPr/>
        <p:nvPr/>
      </p:nvGrpSpPr>
      <p:grpSpPr>
        <a:xfrm>
          <a:off x="0" y="0"/>
          <a:ext cx="0" cy="0"/>
          <a:chOff x="0" y="0"/>
          <a:chExt cx="0" cy="0"/>
        </a:xfrm>
      </p:grpSpPr>
      <p:sp>
        <p:nvSpPr>
          <p:cNvPr id="72" name="Google Shape;72;p14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3" name="Google Shape;73;p142"/>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440"/>
              <a:buNone/>
              <a:defRPr sz="2400" b="1"/>
            </a:lvl1pPr>
            <a:lvl2pPr marL="914400" lvl="1" indent="-228600" algn="l">
              <a:spcBef>
                <a:spcPts val="400"/>
              </a:spcBef>
              <a:spcAft>
                <a:spcPts val="0"/>
              </a:spcAft>
              <a:buSzPts val="1100"/>
              <a:buNone/>
              <a:defRPr sz="2000" b="1"/>
            </a:lvl2pPr>
            <a:lvl3pPr marL="1371600" lvl="2" indent="-228600" algn="l">
              <a:spcBef>
                <a:spcPts val="360"/>
              </a:spcBef>
              <a:spcAft>
                <a:spcPts val="0"/>
              </a:spcAft>
              <a:buSzPts val="900"/>
              <a:buNone/>
              <a:defRPr sz="1800" b="1"/>
            </a:lvl3pPr>
            <a:lvl4pPr marL="1828800" lvl="3" indent="-228600" algn="l">
              <a:spcBef>
                <a:spcPts val="320"/>
              </a:spcBef>
              <a:spcAft>
                <a:spcPts val="0"/>
              </a:spcAft>
              <a:buSzPts val="880"/>
              <a:buNone/>
              <a:defRPr sz="1600" b="1"/>
            </a:lvl4pPr>
            <a:lvl5pPr marL="2286000" lvl="4" indent="-228600" algn="l">
              <a:spcBef>
                <a:spcPts val="320"/>
              </a:spcBef>
              <a:spcAft>
                <a:spcPts val="0"/>
              </a:spcAft>
              <a:buSzPts val="800"/>
              <a:buNone/>
              <a:defRPr sz="1600" b="1"/>
            </a:lvl5pPr>
            <a:lvl6pPr marL="2743200" lvl="5" indent="-228600" algn="l">
              <a:spcBef>
                <a:spcPts val="320"/>
              </a:spcBef>
              <a:spcAft>
                <a:spcPts val="0"/>
              </a:spcAft>
              <a:buSzPts val="800"/>
              <a:buNone/>
              <a:defRPr sz="1600" b="1"/>
            </a:lvl6pPr>
            <a:lvl7pPr marL="3200400" lvl="6" indent="-228600" algn="l">
              <a:spcBef>
                <a:spcPts val="320"/>
              </a:spcBef>
              <a:spcAft>
                <a:spcPts val="0"/>
              </a:spcAft>
              <a:buSzPts val="800"/>
              <a:buNone/>
              <a:defRPr sz="1600" b="1"/>
            </a:lvl7pPr>
            <a:lvl8pPr marL="3657600" lvl="7" indent="-228600" algn="l">
              <a:spcBef>
                <a:spcPts val="320"/>
              </a:spcBef>
              <a:spcAft>
                <a:spcPts val="0"/>
              </a:spcAft>
              <a:buSzPts val="800"/>
              <a:buNone/>
              <a:defRPr sz="1600" b="1"/>
            </a:lvl8pPr>
            <a:lvl9pPr marL="4114800" lvl="8" indent="-228600" algn="l">
              <a:spcBef>
                <a:spcPts val="320"/>
              </a:spcBef>
              <a:spcAft>
                <a:spcPts val="0"/>
              </a:spcAft>
              <a:buSzPts val="800"/>
              <a:buNone/>
              <a:defRPr sz="1600" b="1"/>
            </a:lvl9pPr>
          </a:lstStyle>
          <a:p>
            <a:endParaRPr/>
          </a:p>
        </p:txBody>
      </p:sp>
      <p:sp>
        <p:nvSpPr>
          <p:cNvPr id="74" name="Google Shape;74;p142"/>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20040" algn="l">
              <a:spcBef>
                <a:spcPts val="480"/>
              </a:spcBef>
              <a:spcAft>
                <a:spcPts val="0"/>
              </a:spcAft>
              <a:buSzPts val="1440"/>
              <a:buChar char="■"/>
              <a:defRPr sz="2400"/>
            </a:lvl1pPr>
            <a:lvl2pPr marL="914400" lvl="1" indent="-298450" algn="l">
              <a:spcBef>
                <a:spcPts val="400"/>
              </a:spcBef>
              <a:spcAft>
                <a:spcPts val="0"/>
              </a:spcAft>
              <a:buSzPts val="1100"/>
              <a:buChar char="■"/>
              <a:defRPr sz="2000"/>
            </a:lvl2pPr>
            <a:lvl3pPr marL="1371600" lvl="2" indent="-285750" algn="l">
              <a:spcBef>
                <a:spcPts val="360"/>
              </a:spcBef>
              <a:spcAft>
                <a:spcPts val="0"/>
              </a:spcAft>
              <a:buSzPts val="900"/>
              <a:buChar char="■"/>
              <a:defRPr sz="1800"/>
            </a:lvl3pPr>
            <a:lvl4pPr marL="1828800" lvl="3" indent="-284480" algn="l">
              <a:spcBef>
                <a:spcPts val="320"/>
              </a:spcBef>
              <a:spcAft>
                <a:spcPts val="0"/>
              </a:spcAft>
              <a:buSzPts val="880"/>
              <a:buChar char="■"/>
              <a:defRPr sz="1600"/>
            </a:lvl4pPr>
            <a:lvl5pPr marL="2286000" lvl="4" indent="-279400" algn="l">
              <a:spcBef>
                <a:spcPts val="320"/>
              </a:spcBef>
              <a:spcAft>
                <a:spcPts val="0"/>
              </a:spcAft>
              <a:buSzPts val="800"/>
              <a:buChar char="■"/>
              <a:defRPr sz="1600"/>
            </a:lvl5pPr>
            <a:lvl6pPr marL="2743200" lvl="5" indent="-279400" algn="l">
              <a:spcBef>
                <a:spcPts val="320"/>
              </a:spcBef>
              <a:spcAft>
                <a:spcPts val="0"/>
              </a:spcAft>
              <a:buSzPts val="800"/>
              <a:buChar char="■"/>
              <a:defRPr sz="1600"/>
            </a:lvl6pPr>
            <a:lvl7pPr marL="3200400" lvl="6" indent="-279400" algn="l">
              <a:spcBef>
                <a:spcPts val="320"/>
              </a:spcBef>
              <a:spcAft>
                <a:spcPts val="0"/>
              </a:spcAft>
              <a:buSzPts val="800"/>
              <a:buChar char="■"/>
              <a:defRPr sz="1600"/>
            </a:lvl7pPr>
            <a:lvl8pPr marL="3657600" lvl="7" indent="-279400" algn="l">
              <a:spcBef>
                <a:spcPts val="320"/>
              </a:spcBef>
              <a:spcAft>
                <a:spcPts val="0"/>
              </a:spcAft>
              <a:buSzPts val="800"/>
              <a:buChar char="■"/>
              <a:defRPr sz="1600"/>
            </a:lvl8pPr>
            <a:lvl9pPr marL="4114800" lvl="8" indent="-279400" algn="l">
              <a:spcBef>
                <a:spcPts val="320"/>
              </a:spcBef>
              <a:spcAft>
                <a:spcPts val="0"/>
              </a:spcAft>
              <a:buSzPts val="800"/>
              <a:buChar char="■"/>
              <a:defRPr sz="1600"/>
            </a:lvl9pPr>
          </a:lstStyle>
          <a:p>
            <a:endParaRPr/>
          </a:p>
        </p:txBody>
      </p:sp>
      <p:sp>
        <p:nvSpPr>
          <p:cNvPr id="75" name="Google Shape;75;p142"/>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440"/>
              <a:buNone/>
              <a:defRPr sz="2400" b="1"/>
            </a:lvl1pPr>
            <a:lvl2pPr marL="914400" lvl="1" indent="-228600" algn="l">
              <a:spcBef>
                <a:spcPts val="400"/>
              </a:spcBef>
              <a:spcAft>
                <a:spcPts val="0"/>
              </a:spcAft>
              <a:buSzPts val="1100"/>
              <a:buNone/>
              <a:defRPr sz="2000" b="1"/>
            </a:lvl2pPr>
            <a:lvl3pPr marL="1371600" lvl="2" indent="-228600" algn="l">
              <a:spcBef>
                <a:spcPts val="360"/>
              </a:spcBef>
              <a:spcAft>
                <a:spcPts val="0"/>
              </a:spcAft>
              <a:buSzPts val="900"/>
              <a:buNone/>
              <a:defRPr sz="1800" b="1"/>
            </a:lvl3pPr>
            <a:lvl4pPr marL="1828800" lvl="3" indent="-228600" algn="l">
              <a:spcBef>
                <a:spcPts val="320"/>
              </a:spcBef>
              <a:spcAft>
                <a:spcPts val="0"/>
              </a:spcAft>
              <a:buSzPts val="880"/>
              <a:buNone/>
              <a:defRPr sz="1600" b="1"/>
            </a:lvl4pPr>
            <a:lvl5pPr marL="2286000" lvl="4" indent="-228600" algn="l">
              <a:spcBef>
                <a:spcPts val="320"/>
              </a:spcBef>
              <a:spcAft>
                <a:spcPts val="0"/>
              </a:spcAft>
              <a:buSzPts val="800"/>
              <a:buNone/>
              <a:defRPr sz="1600" b="1"/>
            </a:lvl5pPr>
            <a:lvl6pPr marL="2743200" lvl="5" indent="-228600" algn="l">
              <a:spcBef>
                <a:spcPts val="320"/>
              </a:spcBef>
              <a:spcAft>
                <a:spcPts val="0"/>
              </a:spcAft>
              <a:buSzPts val="800"/>
              <a:buNone/>
              <a:defRPr sz="1600" b="1"/>
            </a:lvl6pPr>
            <a:lvl7pPr marL="3200400" lvl="6" indent="-228600" algn="l">
              <a:spcBef>
                <a:spcPts val="320"/>
              </a:spcBef>
              <a:spcAft>
                <a:spcPts val="0"/>
              </a:spcAft>
              <a:buSzPts val="800"/>
              <a:buNone/>
              <a:defRPr sz="1600" b="1"/>
            </a:lvl7pPr>
            <a:lvl8pPr marL="3657600" lvl="7" indent="-228600" algn="l">
              <a:spcBef>
                <a:spcPts val="320"/>
              </a:spcBef>
              <a:spcAft>
                <a:spcPts val="0"/>
              </a:spcAft>
              <a:buSzPts val="800"/>
              <a:buNone/>
              <a:defRPr sz="1600" b="1"/>
            </a:lvl8pPr>
            <a:lvl9pPr marL="4114800" lvl="8" indent="-228600" algn="l">
              <a:spcBef>
                <a:spcPts val="320"/>
              </a:spcBef>
              <a:spcAft>
                <a:spcPts val="0"/>
              </a:spcAft>
              <a:buSzPts val="800"/>
              <a:buNone/>
              <a:defRPr sz="1600" b="1"/>
            </a:lvl9pPr>
          </a:lstStyle>
          <a:p>
            <a:endParaRPr/>
          </a:p>
        </p:txBody>
      </p:sp>
      <p:sp>
        <p:nvSpPr>
          <p:cNvPr id="76" name="Google Shape;76;p142"/>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20040" algn="l">
              <a:spcBef>
                <a:spcPts val="480"/>
              </a:spcBef>
              <a:spcAft>
                <a:spcPts val="0"/>
              </a:spcAft>
              <a:buSzPts val="1440"/>
              <a:buChar char="■"/>
              <a:defRPr sz="2400"/>
            </a:lvl1pPr>
            <a:lvl2pPr marL="914400" lvl="1" indent="-298450" algn="l">
              <a:spcBef>
                <a:spcPts val="400"/>
              </a:spcBef>
              <a:spcAft>
                <a:spcPts val="0"/>
              </a:spcAft>
              <a:buSzPts val="1100"/>
              <a:buChar char="■"/>
              <a:defRPr sz="2000"/>
            </a:lvl2pPr>
            <a:lvl3pPr marL="1371600" lvl="2" indent="-285750" algn="l">
              <a:spcBef>
                <a:spcPts val="360"/>
              </a:spcBef>
              <a:spcAft>
                <a:spcPts val="0"/>
              </a:spcAft>
              <a:buSzPts val="900"/>
              <a:buChar char="■"/>
              <a:defRPr sz="1800"/>
            </a:lvl3pPr>
            <a:lvl4pPr marL="1828800" lvl="3" indent="-284480" algn="l">
              <a:spcBef>
                <a:spcPts val="320"/>
              </a:spcBef>
              <a:spcAft>
                <a:spcPts val="0"/>
              </a:spcAft>
              <a:buSzPts val="880"/>
              <a:buChar char="■"/>
              <a:defRPr sz="1600"/>
            </a:lvl4pPr>
            <a:lvl5pPr marL="2286000" lvl="4" indent="-279400" algn="l">
              <a:spcBef>
                <a:spcPts val="320"/>
              </a:spcBef>
              <a:spcAft>
                <a:spcPts val="0"/>
              </a:spcAft>
              <a:buSzPts val="800"/>
              <a:buChar char="■"/>
              <a:defRPr sz="1600"/>
            </a:lvl5pPr>
            <a:lvl6pPr marL="2743200" lvl="5" indent="-279400" algn="l">
              <a:spcBef>
                <a:spcPts val="320"/>
              </a:spcBef>
              <a:spcAft>
                <a:spcPts val="0"/>
              </a:spcAft>
              <a:buSzPts val="800"/>
              <a:buChar char="■"/>
              <a:defRPr sz="1600"/>
            </a:lvl6pPr>
            <a:lvl7pPr marL="3200400" lvl="6" indent="-279400" algn="l">
              <a:spcBef>
                <a:spcPts val="320"/>
              </a:spcBef>
              <a:spcAft>
                <a:spcPts val="0"/>
              </a:spcAft>
              <a:buSzPts val="800"/>
              <a:buChar char="■"/>
              <a:defRPr sz="1600"/>
            </a:lvl7pPr>
            <a:lvl8pPr marL="3657600" lvl="7" indent="-279400" algn="l">
              <a:spcBef>
                <a:spcPts val="320"/>
              </a:spcBef>
              <a:spcAft>
                <a:spcPts val="0"/>
              </a:spcAft>
              <a:buSzPts val="800"/>
              <a:buChar char="■"/>
              <a:defRPr sz="1600"/>
            </a:lvl8pPr>
            <a:lvl9pPr marL="4114800" lvl="8" indent="-279400" algn="l">
              <a:spcBef>
                <a:spcPts val="320"/>
              </a:spcBef>
              <a:spcAft>
                <a:spcPts val="0"/>
              </a:spcAft>
              <a:buSzPts val="800"/>
              <a:buChar char="■"/>
              <a:defRPr sz="1600"/>
            </a:lvl9pPr>
          </a:lstStyle>
          <a:p>
            <a:endParaRPr/>
          </a:p>
        </p:txBody>
      </p:sp>
      <p:sp>
        <p:nvSpPr>
          <p:cNvPr id="77" name="Google Shape;77;p142"/>
          <p:cNvSpPr txBox="1">
            <a:spLocks noGrp="1"/>
          </p:cNvSpPr>
          <p:nvPr>
            <p:ph type="dt" idx="10"/>
          </p:nvPr>
        </p:nvSpPr>
        <p:spPr>
          <a:xfrm>
            <a:off x="152400" y="6324600"/>
            <a:ext cx="1905000" cy="5334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42"/>
          <p:cNvSpPr txBox="1">
            <a:spLocks noGrp="1"/>
          </p:cNvSpPr>
          <p:nvPr>
            <p:ph type="ftr" idx="11"/>
          </p:nvPr>
        </p:nvSpPr>
        <p:spPr>
          <a:xfrm>
            <a:off x="3200400" y="6324600"/>
            <a:ext cx="2895600" cy="5334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mtClean="0"/>
              <a:t>UNIT I- Introduction to Big Data</a:t>
            </a:r>
            <a:endParaRPr/>
          </a:p>
        </p:txBody>
      </p:sp>
      <p:sp>
        <p:nvSpPr>
          <p:cNvPr id="79" name="Google Shape;79;p142"/>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0"/>
        <p:cNvGrpSpPr/>
        <p:nvPr/>
      </p:nvGrpSpPr>
      <p:grpSpPr>
        <a:xfrm>
          <a:off x="0" y="0"/>
          <a:ext cx="0" cy="0"/>
          <a:chOff x="0" y="0"/>
          <a:chExt cx="0" cy="0"/>
        </a:xfrm>
      </p:grpSpPr>
      <p:sp>
        <p:nvSpPr>
          <p:cNvPr id="81" name="Google Shape;81;p14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2" name="Google Shape;82;p14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1200"/>
              <a:buNone/>
              <a:defRPr sz="2000"/>
            </a:lvl1pPr>
            <a:lvl2pPr marL="914400" lvl="1" indent="-228600" algn="l">
              <a:spcBef>
                <a:spcPts val="360"/>
              </a:spcBef>
              <a:spcAft>
                <a:spcPts val="0"/>
              </a:spcAft>
              <a:buSzPts val="990"/>
              <a:buNone/>
              <a:defRPr sz="1800"/>
            </a:lvl2pPr>
            <a:lvl3pPr marL="1371600" lvl="2" indent="-228600" algn="l">
              <a:spcBef>
                <a:spcPts val="320"/>
              </a:spcBef>
              <a:spcAft>
                <a:spcPts val="0"/>
              </a:spcAft>
              <a:buSzPts val="800"/>
              <a:buNone/>
              <a:defRPr sz="1600"/>
            </a:lvl3pPr>
            <a:lvl4pPr marL="1828800" lvl="3" indent="-228600" algn="l">
              <a:spcBef>
                <a:spcPts val="280"/>
              </a:spcBef>
              <a:spcAft>
                <a:spcPts val="0"/>
              </a:spcAft>
              <a:buSzPts val="770"/>
              <a:buNone/>
              <a:defRPr sz="1400"/>
            </a:lvl4pPr>
            <a:lvl5pPr marL="2286000" lvl="4" indent="-228600" algn="l">
              <a:spcBef>
                <a:spcPts val="280"/>
              </a:spcBef>
              <a:spcAft>
                <a:spcPts val="0"/>
              </a:spcAft>
              <a:buSzPts val="700"/>
              <a:buNone/>
              <a:defRPr sz="1400"/>
            </a:lvl5pPr>
            <a:lvl6pPr marL="2743200" lvl="5" indent="-228600" algn="l">
              <a:spcBef>
                <a:spcPts val="280"/>
              </a:spcBef>
              <a:spcAft>
                <a:spcPts val="0"/>
              </a:spcAft>
              <a:buSzPts val="700"/>
              <a:buNone/>
              <a:defRPr sz="1400"/>
            </a:lvl6pPr>
            <a:lvl7pPr marL="3200400" lvl="6" indent="-228600" algn="l">
              <a:spcBef>
                <a:spcPts val="280"/>
              </a:spcBef>
              <a:spcAft>
                <a:spcPts val="0"/>
              </a:spcAft>
              <a:buSzPts val="700"/>
              <a:buNone/>
              <a:defRPr sz="1400"/>
            </a:lvl7pPr>
            <a:lvl8pPr marL="3657600" lvl="7" indent="-228600" algn="l">
              <a:spcBef>
                <a:spcPts val="280"/>
              </a:spcBef>
              <a:spcAft>
                <a:spcPts val="0"/>
              </a:spcAft>
              <a:buSzPts val="700"/>
              <a:buNone/>
              <a:defRPr sz="1400"/>
            </a:lvl8pPr>
            <a:lvl9pPr marL="4114800" lvl="8" indent="-228600" algn="l">
              <a:spcBef>
                <a:spcPts val="280"/>
              </a:spcBef>
              <a:spcAft>
                <a:spcPts val="0"/>
              </a:spcAft>
              <a:buSzPts val="700"/>
              <a:buNone/>
              <a:defRPr sz="1400"/>
            </a:lvl9pPr>
          </a:lstStyle>
          <a:p>
            <a:endParaRPr/>
          </a:p>
        </p:txBody>
      </p:sp>
      <p:sp>
        <p:nvSpPr>
          <p:cNvPr id="83" name="Google Shape;83;p143"/>
          <p:cNvSpPr txBox="1">
            <a:spLocks noGrp="1"/>
          </p:cNvSpPr>
          <p:nvPr>
            <p:ph type="dt" idx="10"/>
          </p:nvPr>
        </p:nvSpPr>
        <p:spPr>
          <a:xfrm>
            <a:off x="152400" y="6324600"/>
            <a:ext cx="1905000" cy="5334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43"/>
          <p:cNvSpPr txBox="1">
            <a:spLocks noGrp="1"/>
          </p:cNvSpPr>
          <p:nvPr>
            <p:ph type="ftr" idx="11"/>
          </p:nvPr>
        </p:nvSpPr>
        <p:spPr>
          <a:xfrm>
            <a:off x="3200400" y="6324600"/>
            <a:ext cx="2895600" cy="5334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smtClean="0"/>
              <a:t>UNIT I- Introduction to Big Data</a:t>
            </a:r>
            <a:endParaRPr/>
          </a:p>
        </p:txBody>
      </p:sp>
      <p:sp>
        <p:nvSpPr>
          <p:cNvPr id="85" name="Google Shape;85;p143"/>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2"/>
          <p:cNvSpPr txBox="1"/>
          <p:nvPr/>
        </p:nvSpPr>
        <p:spPr>
          <a:xfrm>
            <a:off x="381000" y="1219200"/>
            <a:ext cx="8410575" cy="46037"/>
          </a:xfrm>
          <a:prstGeom prst="rect">
            <a:avLst/>
          </a:prstGeom>
          <a:solidFill>
            <a:schemeClr val="dk2">
              <a:alpha val="49803"/>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800" b="0" i="0" u="none">
              <a:solidFill>
                <a:schemeClr val="dk1"/>
              </a:solidFill>
              <a:latin typeface="Tahoma"/>
              <a:ea typeface="Tahoma"/>
              <a:cs typeface="Tahoma"/>
              <a:sym typeface="Tahoma"/>
            </a:endParaRPr>
          </a:p>
        </p:txBody>
      </p:sp>
      <p:sp>
        <p:nvSpPr>
          <p:cNvPr id="11" name="Google Shape;11;p132"/>
          <p:cNvSpPr txBox="1">
            <a:spLocks noGrp="1"/>
          </p:cNvSpPr>
          <p:nvPr>
            <p:ph type="title"/>
          </p:nvPr>
        </p:nvSpPr>
        <p:spPr>
          <a:xfrm>
            <a:off x="381000" y="381000"/>
            <a:ext cx="8382000" cy="68580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3600" b="0" i="0" u="none" strike="noStrike" cap="none">
                <a:solidFill>
                  <a:schemeClr val="dk2"/>
                </a:solidFill>
                <a:latin typeface="Tahoma"/>
                <a:ea typeface="Tahoma"/>
                <a:cs typeface="Tahoma"/>
                <a:sym typeface="Tahoma"/>
              </a:defRPr>
            </a:lvl1pPr>
            <a:lvl2pPr marR="0" lvl="1" algn="ctr" rtl="0">
              <a:spcBef>
                <a:spcPts val="0"/>
              </a:spcBef>
              <a:spcAft>
                <a:spcPts val="0"/>
              </a:spcAft>
              <a:buSzPts val="1400"/>
              <a:buNone/>
              <a:defRPr sz="3600" b="0" i="0" u="none" strike="noStrike" cap="none">
                <a:solidFill>
                  <a:schemeClr val="dk2"/>
                </a:solidFill>
                <a:latin typeface="Tahoma"/>
                <a:ea typeface="Tahoma"/>
                <a:cs typeface="Tahoma"/>
                <a:sym typeface="Tahoma"/>
              </a:defRPr>
            </a:lvl2pPr>
            <a:lvl3pPr marR="0" lvl="2" algn="ctr" rtl="0">
              <a:spcBef>
                <a:spcPts val="0"/>
              </a:spcBef>
              <a:spcAft>
                <a:spcPts val="0"/>
              </a:spcAft>
              <a:buSzPts val="1400"/>
              <a:buNone/>
              <a:defRPr sz="3600" b="0" i="0" u="none" strike="noStrike" cap="none">
                <a:solidFill>
                  <a:schemeClr val="dk2"/>
                </a:solidFill>
                <a:latin typeface="Tahoma"/>
                <a:ea typeface="Tahoma"/>
                <a:cs typeface="Tahoma"/>
                <a:sym typeface="Tahoma"/>
              </a:defRPr>
            </a:lvl3pPr>
            <a:lvl4pPr marR="0" lvl="3" algn="ctr" rtl="0">
              <a:spcBef>
                <a:spcPts val="0"/>
              </a:spcBef>
              <a:spcAft>
                <a:spcPts val="0"/>
              </a:spcAft>
              <a:buSzPts val="1400"/>
              <a:buNone/>
              <a:defRPr sz="3600" b="0" i="0" u="none" strike="noStrike" cap="none">
                <a:solidFill>
                  <a:schemeClr val="dk2"/>
                </a:solidFill>
                <a:latin typeface="Tahoma"/>
                <a:ea typeface="Tahoma"/>
                <a:cs typeface="Tahoma"/>
                <a:sym typeface="Tahoma"/>
              </a:defRPr>
            </a:lvl4pPr>
            <a:lvl5pPr marR="0" lvl="4" algn="ctr" rtl="0">
              <a:spcBef>
                <a:spcPts val="0"/>
              </a:spcBef>
              <a:spcAft>
                <a:spcPts val="0"/>
              </a:spcAft>
              <a:buSzPts val="1400"/>
              <a:buNone/>
              <a:defRPr sz="3600" b="0" i="0" u="none" strike="noStrike" cap="none">
                <a:solidFill>
                  <a:schemeClr val="dk2"/>
                </a:solidFill>
                <a:latin typeface="Tahoma"/>
                <a:ea typeface="Tahoma"/>
                <a:cs typeface="Tahoma"/>
                <a:sym typeface="Tahoma"/>
              </a:defRPr>
            </a:lvl5pPr>
            <a:lvl6pPr marR="0" lvl="5" algn="ctr" rtl="0">
              <a:spcBef>
                <a:spcPts val="0"/>
              </a:spcBef>
              <a:spcAft>
                <a:spcPts val="0"/>
              </a:spcAft>
              <a:buSzPts val="1400"/>
              <a:buNone/>
              <a:defRPr sz="3600" b="0" i="0" u="none" strike="noStrike" cap="none">
                <a:solidFill>
                  <a:schemeClr val="dk2"/>
                </a:solidFill>
                <a:latin typeface="Tahoma"/>
                <a:ea typeface="Tahoma"/>
                <a:cs typeface="Tahoma"/>
                <a:sym typeface="Tahoma"/>
              </a:defRPr>
            </a:lvl6pPr>
            <a:lvl7pPr marR="0" lvl="6" algn="ctr" rtl="0">
              <a:spcBef>
                <a:spcPts val="0"/>
              </a:spcBef>
              <a:spcAft>
                <a:spcPts val="0"/>
              </a:spcAft>
              <a:buSzPts val="1400"/>
              <a:buNone/>
              <a:defRPr sz="3600" b="0" i="0" u="none" strike="noStrike" cap="none">
                <a:solidFill>
                  <a:schemeClr val="dk2"/>
                </a:solidFill>
                <a:latin typeface="Tahoma"/>
                <a:ea typeface="Tahoma"/>
                <a:cs typeface="Tahoma"/>
                <a:sym typeface="Tahoma"/>
              </a:defRPr>
            </a:lvl7pPr>
            <a:lvl8pPr marR="0" lvl="7" algn="ctr" rtl="0">
              <a:spcBef>
                <a:spcPts val="0"/>
              </a:spcBef>
              <a:spcAft>
                <a:spcPts val="0"/>
              </a:spcAft>
              <a:buSzPts val="1400"/>
              <a:buNone/>
              <a:defRPr sz="3600" b="0" i="0" u="none" strike="noStrike" cap="none">
                <a:solidFill>
                  <a:schemeClr val="dk2"/>
                </a:solidFill>
                <a:latin typeface="Tahoma"/>
                <a:ea typeface="Tahoma"/>
                <a:cs typeface="Tahoma"/>
                <a:sym typeface="Tahoma"/>
              </a:defRPr>
            </a:lvl8pPr>
            <a:lvl9pPr marR="0" lvl="8" algn="ctr" rtl="0">
              <a:spcBef>
                <a:spcPts val="0"/>
              </a:spcBef>
              <a:spcAft>
                <a:spcPts val="0"/>
              </a:spcAft>
              <a:buSzPts val="1400"/>
              <a:buNone/>
              <a:defRPr sz="3600" b="0" i="0" u="none" strike="noStrike" cap="none">
                <a:solidFill>
                  <a:schemeClr val="dk2"/>
                </a:solidFill>
                <a:latin typeface="Tahoma"/>
                <a:ea typeface="Tahoma"/>
                <a:cs typeface="Tahoma"/>
                <a:sym typeface="Tahoma"/>
              </a:defRPr>
            </a:lvl9pPr>
          </a:lstStyle>
          <a:p>
            <a:endParaRPr/>
          </a:p>
        </p:txBody>
      </p:sp>
      <p:sp>
        <p:nvSpPr>
          <p:cNvPr id="12" name="Google Shape;12;p132"/>
          <p:cNvSpPr txBox="1">
            <a:spLocks noGrp="1"/>
          </p:cNvSpPr>
          <p:nvPr>
            <p:ph type="body" idx="1"/>
          </p:nvPr>
        </p:nvSpPr>
        <p:spPr>
          <a:xfrm>
            <a:off x="381000" y="1447800"/>
            <a:ext cx="8382000" cy="5029200"/>
          </a:xfrm>
          <a:prstGeom prst="rect">
            <a:avLst/>
          </a:prstGeom>
          <a:noFill/>
          <a:ln>
            <a:noFill/>
          </a:ln>
        </p:spPr>
        <p:txBody>
          <a:bodyPr spcFirstLastPara="1" wrap="square" lIns="91425" tIns="45700" rIns="91425" bIns="45700" anchor="t" anchorCtr="0">
            <a:noAutofit/>
          </a:bodyPr>
          <a:lstStyle>
            <a:lvl1pPr marL="457200" marR="0" lvl="0" indent="-335280" algn="l" rtl="0">
              <a:spcBef>
                <a:spcPts val="560"/>
              </a:spcBef>
              <a:spcAft>
                <a:spcPts val="0"/>
              </a:spcAft>
              <a:buClr>
                <a:schemeClr val="folHlink"/>
              </a:buClr>
              <a:buSzPts val="1680"/>
              <a:buFont typeface="Noto Sans Symbols"/>
              <a:buChar char="■"/>
              <a:defRPr sz="2800" b="0" i="0" u="none" strike="noStrike" cap="none">
                <a:solidFill>
                  <a:schemeClr val="dk1"/>
                </a:solidFill>
                <a:latin typeface="Calibri"/>
                <a:ea typeface="Calibri"/>
                <a:cs typeface="Calibri"/>
                <a:sym typeface="Calibri"/>
              </a:defRPr>
            </a:lvl1pPr>
            <a:lvl2pPr marL="914400" marR="0" lvl="1" indent="-312419" algn="l" rtl="0">
              <a:spcBef>
                <a:spcPts val="480"/>
              </a:spcBef>
              <a:spcAft>
                <a:spcPts val="0"/>
              </a:spcAft>
              <a:buClr>
                <a:schemeClr val="hlink"/>
              </a:buClr>
              <a:buSzPts val="1320"/>
              <a:buFont typeface="Noto Sans Symbols"/>
              <a:buChar char="■"/>
              <a:defRPr sz="2400" b="0" i="0" u="none" strike="noStrike" cap="none">
                <a:solidFill>
                  <a:schemeClr val="dk1"/>
                </a:solidFill>
                <a:latin typeface="Calibri"/>
                <a:ea typeface="Calibri"/>
                <a:cs typeface="Calibri"/>
                <a:sym typeface="Calibri"/>
              </a:defRPr>
            </a:lvl2pPr>
            <a:lvl3pPr marL="1371600" marR="0" lvl="2" indent="-292100" algn="l" rtl="0">
              <a:spcBef>
                <a:spcPts val="400"/>
              </a:spcBef>
              <a:spcAft>
                <a:spcPts val="0"/>
              </a:spcAft>
              <a:buClr>
                <a:schemeClr val="folHlink"/>
              </a:buClr>
              <a:buSzPts val="1000"/>
              <a:buFont typeface="Noto Sans Symbols"/>
              <a:buChar char="■"/>
              <a:defRPr sz="2000" b="0" i="0" u="none" strike="noStrike" cap="none">
                <a:solidFill>
                  <a:schemeClr val="dk1"/>
                </a:solidFill>
                <a:latin typeface="Calibri"/>
                <a:ea typeface="Calibri"/>
                <a:cs typeface="Calibri"/>
                <a:sym typeface="Calibri"/>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L="3200400" marR="0" lvl="6"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L="3657600" marR="0" lvl="7"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L="4114800" marR="0" lvl="8"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sp>
        <p:nvSpPr>
          <p:cNvPr id="13" name="Google Shape;13;p132"/>
          <p:cNvSpPr txBox="1">
            <a:spLocks noGrp="1"/>
          </p:cNvSpPr>
          <p:nvPr>
            <p:ph type="dt" idx="10"/>
          </p:nvPr>
        </p:nvSpPr>
        <p:spPr>
          <a:xfrm>
            <a:off x="152400" y="6324600"/>
            <a:ext cx="1905000" cy="5334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2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8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8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8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8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8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8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8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800" b="0" i="0" u="none" strike="noStrike" cap="none">
                <a:solidFill>
                  <a:schemeClr val="dk1"/>
                </a:solidFill>
                <a:latin typeface="Tahoma"/>
                <a:ea typeface="Tahoma"/>
                <a:cs typeface="Tahoma"/>
                <a:sym typeface="Tahoma"/>
              </a:defRPr>
            </a:lvl9pPr>
          </a:lstStyle>
          <a:p>
            <a:endParaRPr/>
          </a:p>
        </p:txBody>
      </p:sp>
      <p:sp>
        <p:nvSpPr>
          <p:cNvPr id="14" name="Google Shape;14;p132"/>
          <p:cNvSpPr txBox="1">
            <a:spLocks noGrp="1"/>
          </p:cNvSpPr>
          <p:nvPr>
            <p:ph type="ftr" idx="11"/>
          </p:nvPr>
        </p:nvSpPr>
        <p:spPr>
          <a:xfrm>
            <a:off x="3200400" y="6324600"/>
            <a:ext cx="2895600" cy="5334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12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8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8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8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8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8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8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8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800" b="0" i="0" u="none" strike="noStrike" cap="none">
                <a:solidFill>
                  <a:schemeClr val="dk1"/>
                </a:solidFill>
                <a:latin typeface="Tahoma"/>
                <a:ea typeface="Tahoma"/>
                <a:cs typeface="Tahoma"/>
                <a:sym typeface="Tahoma"/>
              </a:defRPr>
            </a:lvl9pPr>
          </a:lstStyle>
          <a:p>
            <a:r>
              <a:rPr lang="en-US" smtClean="0"/>
              <a:t>UNIT I- Introduction to Big Data</a:t>
            </a:r>
            <a:endParaRPr/>
          </a:p>
        </p:txBody>
      </p:sp>
      <p:sp>
        <p:nvSpPr>
          <p:cNvPr id="15" name="Google Shape;15;p132"/>
          <p:cNvSpPr txBox="1">
            <a:spLocks noGrp="1"/>
          </p:cNvSpPr>
          <p:nvPr>
            <p:ph type="sldNum" idx="12"/>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200"/>
              <a:buFont typeface="Tahoma"/>
              <a:buNone/>
              <a:defRPr sz="12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pic>
        <p:nvPicPr>
          <p:cNvPr id="16" name="Google Shape;16;p132" descr="Final MIT-WPU logo.jpg"/>
          <p:cNvPicPr preferRelativeResize="0"/>
          <p:nvPr/>
        </p:nvPicPr>
        <p:blipFill rotWithShape="1">
          <a:blip r:embed="rId10">
            <a:alphaModFix/>
          </a:blip>
          <a:srcRect/>
          <a:stretch/>
        </p:blipFill>
        <p:spPr>
          <a:xfrm>
            <a:off x="0" y="-11112"/>
            <a:ext cx="2057400" cy="1157287"/>
          </a:xfrm>
          <a:prstGeom prst="rect">
            <a:avLst/>
          </a:prstGeom>
          <a:noFill/>
          <a:ln>
            <a:noFill/>
          </a:ln>
        </p:spPr>
      </p:pic>
      <p:sp>
        <p:nvSpPr>
          <p:cNvPr id="17" name="Google Shape;17;p132"/>
          <p:cNvSpPr txBox="1"/>
          <p:nvPr/>
        </p:nvSpPr>
        <p:spPr>
          <a:xfrm>
            <a:off x="2590800" y="0"/>
            <a:ext cx="6553200" cy="1219200"/>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800" b="0" i="0" u="none">
              <a:solidFill>
                <a:schemeClr val="dk1"/>
              </a:solidFill>
              <a:latin typeface="Tahoma"/>
              <a:ea typeface="Tahoma"/>
              <a:cs typeface="Tahoma"/>
              <a:sym typeface="Tahoma"/>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6" r:id="rId5"/>
    <p:sldLayoutId id="2147483657" r:id="rId6"/>
    <p:sldLayoutId id="2147483658" r:id="rId7"/>
    <p:sldLayoutId id="2147483659" r:id="rId8"/>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informationcatalyst.com/" TargetMode="External"/><Relationship Id="rId2" Type="http://schemas.openxmlformats.org/officeDocument/2006/relationships/hyperlink" Target="https://www.researchgate.net/figure/The-five-Vs-of-Big-Data-Adapted-from-IBM-big-data-platform-Bringing-big-data-to-the_fig1_281404634" TargetMode="External"/><Relationship Id="rId1" Type="http://schemas.openxmlformats.org/officeDocument/2006/relationships/slideLayout" Target="../slideLayouts/slideLayout2.xml"/><Relationship Id="rId4" Type="http://schemas.openxmlformats.org/officeDocument/2006/relationships/hyperlink" Target="https://www.slideshare.net/hktripathy/lecture2-big-data-life-cycle" TargetMode="Externa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
          <p:cNvSpPr txBox="1">
            <a:spLocks noGrp="1"/>
          </p:cNvSpPr>
          <p:nvPr>
            <p:ph type="title"/>
          </p:nvPr>
        </p:nvSpPr>
        <p:spPr>
          <a:xfrm>
            <a:off x="2912012" y="381000"/>
            <a:ext cx="5850988" cy="6858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dirty="0" smtClean="0">
                <a:solidFill>
                  <a:schemeClr val="lt1"/>
                </a:solidFill>
              </a:rPr>
              <a:t>BIG DATA ANALYTICS (PE1)</a:t>
            </a:r>
            <a:endParaRPr dirty="0">
              <a:solidFill>
                <a:schemeClr val="lt1"/>
              </a:solidFill>
            </a:endParaRPr>
          </a:p>
        </p:txBody>
      </p:sp>
      <p:pic>
        <p:nvPicPr>
          <p:cNvPr id="188" name="Google Shape;188;p1"/>
          <p:cNvPicPr preferRelativeResize="0"/>
          <p:nvPr/>
        </p:nvPicPr>
        <p:blipFill rotWithShape="1">
          <a:blip r:embed="rId3">
            <a:alphaModFix/>
          </a:blip>
          <a:srcRect/>
          <a:stretch/>
        </p:blipFill>
        <p:spPr>
          <a:xfrm>
            <a:off x="1899138" y="1417637"/>
            <a:ext cx="5598941" cy="1385887"/>
          </a:xfrm>
          <a:prstGeom prst="rect">
            <a:avLst/>
          </a:prstGeom>
          <a:noFill/>
          <a:ln>
            <a:noFill/>
          </a:ln>
        </p:spPr>
      </p:pic>
      <p:sp>
        <p:nvSpPr>
          <p:cNvPr id="189" name="Google Shape;189;p1"/>
          <p:cNvSpPr txBox="1"/>
          <p:nvPr/>
        </p:nvSpPr>
        <p:spPr>
          <a:xfrm>
            <a:off x="431409" y="3026899"/>
            <a:ext cx="8305800" cy="252372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060"/>
              </a:buClr>
              <a:buSzPts val="2800"/>
              <a:buFont typeface="Tahoma"/>
              <a:buNone/>
            </a:pPr>
            <a:r>
              <a:rPr lang="en-US" sz="2800" b="1" i="0" u="none" dirty="0">
                <a:solidFill>
                  <a:srgbClr val="002060"/>
                </a:solidFill>
                <a:latin typeface="Tahoma"/>
                <a:ea typeface="Tahoma"/>
                <a:cs typeface="Tahoma"/>
                <a:sym typeface="Tahoma"/>
              </a:rPr>
              <a:t>(Computer Engineering and Technology)</a:t>
            </a:r>
            <a:br>
              <a:rPr lang="en-US" sz="2800" b="1" i="0" u="none" dirty="0">
                <a:solidFill>
                  <a:srgbClr val="002060"/>
                </a:solidFill>
                <a:latin typeface="Tahoma"/>
                <a:ea typeface="Tahoma"/>
                <a:cs typeface="Tahoma"/>
                <a:sym typeface="Tahoma"/>
              </a:rPr>
            </a:br>
            <a:r>
              <a:rPr lang="en-US" sz="2800" b="1" i="0" u="none" dirty="0">
                <a:solidFill>
                  <a:srgbClr val="002060"/>
                </a:solidFill>
                <a:latin typeface="Tahoma"/>
                <a:ea typeface="Tahoma"/>
                <a:cs typeface="Tahoma"/>
                <a:sym typeface="Tahoma"/>
              </a:rPr>
              <a:t> (</a:t>
            </a:r>
            <a:r>
              <a:rPr lang="en-US" sz="2800" b="1" i="0" u="none" dirty="0" err="1">
                <a:solidFill>
                  <a:srgbClr val="002060"/>
                </a:solidFill>
                <a:latin typeface="Tahoma"/>
                <a:ea typeface="Tahoma"/>
                <a:cs typeface="Tahoma"/>
                <a:sym typeface="Tahoma"/>
              </a:rPr>
              <a:t>TYB.Tech</a:t>
            </a:r>
            <a:r>
              <a:rPr lang="en-US" sz="2800" b="1" i="0" u="none" dirty="0">
                <a:solidFill>
                  <a:srgbClr val="002060"/>
                </a:solidFill>
                <a:latin typeface="Tahoma"/>
                <a:ea typeface="Tahoma"/>
                <a:cs typeface="Tahoma"/>
                <a:sym typeface="Tahoma"/>
              </a:rPr>
              <a:t>) </a:t>
            </a:r>
            <a:endParaRPr lang="en-US" sz="2800" b="1" i="0" u="none" dirty="0" smtClean="0">
              <a:solidFill>
                <a:srgbClr val="002060"/>
              </a:solidFill>
              <a:latin typeface="Tahoma"/>
              <a:ea typeface="Tahoma"/>
              <a:cs typeface="Tahoma"/>
              <a:sym typeface="Tahoma"/>
            </a:endParaRPr>
          </a:p>
          <a:p>
            <a:pPr marL="0" marR="0" lvl="0" indent="0" algn="ctr" rtl="0">
              <a:lnSpc>
                <a:spcPct val="100000"/>
              </a:lnSpc>
              <a:spcBef>
                <a:spcPts val="0"/>
              </a:spcBef>
              <a:spcAft>
                <a:spcPts val="0"/>
              </a:spcAft>
              <a:buClr>
                <a:srgbClr val="002060"/>
              </a:buClr>
              <a:buSzPts val="2800"/>
              <a:buFont typeface="Tahoma"/>
              <a:buNone/>
            </a:pPr>
            <a:r>
              <a:rPr lang="en-US" sz="2800" b="1" dirty="0" smtClean="0">
                <a:solidFill>
                  <a:srgbClr val="002060"/>
                </a:solidFill>
                <a:latin typeface="Tahoma"/>
                <a:ea typeface="Tahoma"/>
                <a:cs typeface="Tahoma"/>
                <a:sym typeface="Tahoma"/>
              </a:rPr>
              <a:t>UNIT I</a:t>
            </a:r>
          </a:p>
          <a:p>
            <a:pPr marL="0" marR="0" lvl="0" indent="0" algn="ctr" rtl="0">
              <a:lnSpc>
                <a:spcPct val="100000"/>
              </a:lnSpc>
              <a:spcBef>
                <a:spcPts val="0"/>
              </a:spcBef>
              <a:spcAft>
                <a:spcPts val="0"/>
              </a:spcAft>
              <a:buClr>
                <a:srgbClr val="002060"/>
              </a:buClr>
              <a:buSzPts val="2800"/>
              <a:buFont typeface="Tahoma"/>
              <a:buNone/>
            </a:pPr>
            <a:endParaRPr lang="en-US" sz="2800" b="1" dirty="0" smtClean="0">
              <a:solidFill>
                <a:srgbClr val="002060"/>
              </a:solidFill>
              <a:latin typeface="Tahoma"/>
              <a:ea typeface="Tahoma"/>
              <a:cs typeface="Tahoma"/>
              <a:sym typeface="Tahoma"/>
            </a:endParaRPr>
          </a:p>
          <a:p>
            <a:pPr algn="ctr">
              <a:buClr>
                <a:srgbClr val="002060"/>
              </a:buClr>
              <a:buSzPts val="2800"/>
            </a:pPr>
            <a:r>
              <a:rPr lang="en-IN" sz="3200" b="1" dirty="0" smtClean="0"/>
              <a:t>Introduction to Big Data</a:t>
            </a:r>
            <a:endParaRPr lang="en-US" sz="3200" dirty="0" smtClean="0"/>
          </a:p>
          <a:p>
            <a:pPr marL="0" marR="0" lvl="0" indent="0" algn="ctr" rtl="0">
              <a:lnSpc>
                <a:spcPct val="100000"/>
              </a:lnSpc>
              <a:spcBef>
                <a:spcPts val="0"/>
              </a:spcBef>
              <a:spcAft>
                <a:spcPts val="0"/>
              </a:spcAft>
              <a:buClr>
                <a:srgbClr val="002060"/>
              </a:buClr>
              <a:buSzPts val="2800"/>
              <a:buFont typeface="Tahoma"/>
              <a:buNone/>
            </a:pPr>
            <a:endParaRPr dirty="0"/>
          </a:p>
        </p:txBody>
      </p:sp>
      <p:sp>
        <p:nvSpPr>
          <p:cNvPr id="190" name="Google Shape;190;p1"/>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pPr marL="0" marR="0" lvl="0" indent="0" algn="r" rtl="0">
                <a:lnSpc>
                  <a:spcPct val="100000"/>
                </a:lnSpc>
                <a:spcBef>
                  <a:spcPts val="0"/>
                </a:spcBef>
                <a:spcAft>
                  <a:spcPts val="0"/>
                </a:spcAft>
                <a:buClr>
                  <a:schemeClr val="dk1"/>
                </a:buClr>
                <a:buSzPts val="1200"/>
                <a:buFont typeface="Tahoma"/>
                <a:buNone/>
              </a:pPr>
              <a:t>1</a:t>
            </a:fld>
            <a:endParaRPr/>
          </a:p>
        </p:txBody>
      </p:sp>
      <p:sp>
        <p:nvSpPr>
          <p:cNvPr id="2" name="Footer Placeholder 1"/>
          <p:cNvSpPr>
            <a:spLocks noGrp="1"/>
          </p:cNvSpPr>
          <p:nvPr>
            <p:ph type="ftr" idx="11"/>
          </p:nvPr>
        </p:nvSpPr>
        <p:spPr>
          <a:xfrm>
            <a:off x="3009900" y="6324600"/>
            <a:ext cx="2895600" cy="533400"/>
          </a:xfrm>
        </p:spPr>
        <p:txBody>
          <a:bodyPr/>
          <a:lstStyle/>
          <a:p>
            <a:r>
              <a:rPr lang="en-US" dirty="0" smtClean="0">
                <a:solidFill>
                  <a:srgbClr val="00B0F0"/>
                </a:solidFill>
              </a:rPr>
              <a:t>UNIT I- </a:t>
            </a:r>
            <a:r>
              <a:rPr lang="en-IN" dirty="0" smtClean="0">
                <a:solidFill>
                  <a:srgbClr val="00B0F0"/>
                </a:solidFill>
              </a:rPr>
              <a:t>Introduction to Big Data</a:t>
            </a:r>
            <a:endParaRPr lang="en-US" dirty="0">
              <a:solidFill>
                <a:srgbClr val="00B0F0"/>
              </a:solidFill>
            </a:endParaRPr>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916" y="381000"/>
            <a:ext cx="8382000" cy="685800"/>
          </a:xfrm>
        </p:spPr>
        <p:txBody>
          <a:bodyPr/>
          <a:lstStyle/>
          <a:p>
            <a:r>
              <a:rPr lang="en-US" dirty="0" smtClean="0">
                <a:solidFill>
                  <a:schemeClr val="bg1"/>
                </a:solidFill>
              </a:rPr>
              <a:t>DEFINITION  OF  BIG  DATA</a:t>
            </a:r>
            <a:endParaRPr lang="en-US" dirty="0">
              <a:solidFill>
                <a:schemeClr val="bg1"/>
              </a:solidFill>
            </a:endParaRPr>
          </a:p>
        </p:txBody>
      </p:sp>
      <p:sp>
        <p:nvSpPr>
          <p:cNvPr id="3" name="Text Placeholder 2"/>
          <p:cNvSpPr>
            <a:spLocks noGrp="1"/>
          </p:cNvSpPr>
          <p:nvPr>
            <p:ph type="body" idx="1"/>
          </p:nvPr>
        </p:nvSpPr>
        <p:spPr>
          <a:xfrm>
            <a:off x="324728" y="1883908"/>
            <a:ext cx="8382000" cy="5029200"/>
          </a:xfrm>
        </p:spPr>
        <p:txBody>
          <a:bodyPr/>
          <a:lstStyle/>
          <a:p>
            <a:pPr algn="just"/>
            <a:r>
              <a:rPr lang="en-US" dirty="0" smtClean="0">
                <a:latin typeface="Times New Roman" pitchFamily="18" charset="0"/>
                <a:cs typeface="Times New Roman" pitchFamily="18" charset="0"/>
              </a:rPr>
              <a:t>Big Data is data whose scale, distribution, diversity, and/or timeliness require the use of new technical architectures and analytics to enable insights that unlock new sources of business value.</a:t>
            </a:r>
            <a:endParaRPr lang="en-US" dirty="0">
              <a:latin typeface="Times New Roman" pitchFamily="18" charset="0"/>
              <a:cs typeface="Times New Roman" pitchFamily="18" charset="0"/>
            </a:endParaRPr>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460" y="381000"/>
            <a:ext cx="8382000" cy="685800"/>
          </a:xfrm>
        </p:spPr>
        <p:txBody>
          <a:bodyPr/>
          <a:lstStyle/>
          <a:p>
            <a:r>
              <a:rPr lang="en-IN" dirty="0" smtClean="0">
                <a:solidFill>
                  <a:schemeClr val="bg1"/>
                </a:solidFill>
                <a:latin typeface="Times New Roman" pitchFamily="18" charset="0"/>
                <a:cs typeface="Times New Roman" pitchFamily="18" charset="0"/>
              </a:rPr>
              <a:t>Overview of Big Data Analytics</a:t>
            </a:r>
            <a:endParaRPr lang="en-US" dirty="0">
              <a:solidFill>
                <a:schemeClr val="bg1"/>
              </a:solidFill>
            </a:endParaRPr>
          </a:p>
        </p:txBody>
      </p:sp>
      <p:sp>
        <p:nvSpPr>
          <p:cNvPr id="3" name="Text Placeholder 2"/>
          <p:cNvSpPr>
            <a:spLocks noGrp="1"/>
          </p:cNvSpPr>
          <p:nvPr>
            <p:ph type="body" idx="1"/>
          </p:nvPr>
        </p:nvSpPr>
        <p:spPr/>
        <p:txBody>
          <a:bodyPr/>
          <a:lstStyle/>
          <a:p>
            <a:pPr algn="just"/>
            <a:r>
              <a:rPr lang="en-US" dirty="0" smtClean="0">
                <a:solidFill>
                  <a:schemeClr val="tx2"/>
                </a:solidFill>
                <a:latin typeface="Times New Roman" panose="02020603050405020304" pitchFamily="18" charset="0"/>
                <a:cs typeface="Times New Roman" panose="02020603050405020304" pitchFamily="18" charset="0"/>
              </a:rPr>
              <a:t>Big data analytics is the often complex process of examining large and varied data sets, or </a:t>
            </a:r>
            <a:r>
              <a:rPr lang="en-US" b="1" dirty="0" smtClean="0">
                <a:solidFill>
                  <a:schemeClr val="tx2"/>
                </a:solidFill>
                <a:latin typeface="Times New Roman" panose="02020603050405020304" pitchFamily="18" charset="0"/>
                <a:cs typeface="Times New Roman" panose="02020603050405020304" pitchFamily="18" charset="0"/>
              </a:rPr>
              <a:t>big data</a:t>
            </a:r>
            <a:r>
              <a:rPr lang="en-US" dirty="0" smtClean="0">
                <a:solidFill>
                  <a:schemeClr val="tx2"/>
                </a:solidFill>
                <a:latin typeface="Times New Roman" panose="02020603050405020304" pitchFamily="18" charset="0"/>
                <a:cs typeface="Times New Roman" panose="02020603050405020304" pitchFamily="18" charset="0"/>
              </a:rPr>
              <a:t>, to uncover information -- such as </a:t>
            </a:r>
            <a:r>
              <a:rPr lang="en-US" b="1" dirty="0" smtClean="0">
                <a:solidFill>
                  <a:schemeClr val="tx2"/>
                </a:solidFill>
                <a:latin typeface="Times New Roman" panose="02020603050405020304" pitchFamily="18" charset="0"/>
                <a:cs typeface="Times New Roman" panose="02020603050405020304" pitchFamily="18" charset="0"/>
              </a:rPr>
              <a:t>hidden patterns</a:t>
            </a:r>
            <a:r>
              <a:rPr lang="en-US" dirty="0" smtClean="0">
                <a:solidFill>
                  <a:schemeClr val="tx2"/>
                </a:solidFill>
                <a:latin typeface="Times New Roman" panose="02020603050405020304" pitchFamily="18" charset="0"/>
                <a:cs typeface="Times New Roman" panose="02020603050405020304" pitchFamily="18" charset="0"/>
              </a:rPr>
              <a:t>, unknown </a:t>
            </a:r>
            <a:r>
              <a:rPr lang="en-US" b="1" dirty="0" smtClean="0">
                <a:solidFill>
                  <a:schemeClr val="tx2"/>
                </a:solidFill>
                <a:latin typeface="Times New Roman" panose="02020603050405020304" pitchFamily="18" charset="0"/>
                <a:cs typeface="Times New Roman" panose="02020603050405020304" pitchFamily="18" charset="0"/>
              </a:rPr>
              <a:t>correlations</a:t>
            </a:r>
            <a:r>
              <a:rPr lang="en-US" dirty="0" smtClean="0">
                <a:solidFill>
                  <a:schemeClr val="tx2"/>
                </a:solidFill>
                <a:latin typeface="Times New Roman" panose="02020603050405020304" pitchFamily="18" charset="0"/>
                <a:cs typeface="Times New Roman" panose="02020603050405020304" pitchFamily="18" charset="0"/>
              </a:rPr>
              <a:t>, market trends and customer preferences -- that can help organizations make informed business decisions.</a:t>
            </a:r>
            <a:endParaRPr lang="en-US" dirty="0">
              <a:solidFill>
                <a:schemeClr val="tx2"/>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a:t>
            </a:fld>
            <a:endParaRPr lang="en-US"/>
          </a:p>
        </p:txBody>
      </p:sp>
    </p:spTree>
    <p:extLst>
      <p:ext uri="{BB962C8B-B14F-4D97-AF65-F5344CB8AC3E}">
        <p14:creationId xmlns:p14="http://schemas.microsoft.com/office/powerpoint/2010/main" val="3955624916"/>
      </p:ext>
    </p:extLst>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2785403" y="381000"/>
            <a:ext cx="6358598" cy="6858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lt1"/>
              </a:buClr>
              <a:buSzPts val="3600"/>
              <a:buFont typeface="Calibri"/>
              <a:buNone/>
            </a:pPr>
            <a:r>
              <a:rPr lang="en-US" sz="3200" b="1" dirty="0" smtClean="0">
                <a:solidFill>
                  <a:schemeClr val="bg1"/>
                </a:solidFill>
                <a:latin typeface="Times New Roman" panose="02020603050405020304" pitchFamily="18" charset="0"/>
                <a:cs typeface="Times New Roman" panose="02020603050405020304" pitchFamily="18" charset="0"/>
              </a:rPr>
              <a:t>CHARACTERISTICS  OF                           BIG DATA</a:t>
            </a:r>
            <a:endParaRPr sz="3200" b="1" dirty="0">
              <a:solidFill>
                <a:schemeClr val="bg1"/>
              </a:solidFill>
              <a:latin typeface="Times New Roman" panose="02020603050405020304" pitchFamily="18" charset="0"/>
              <a:cs typeface="Times New Roman" panose="02020603050405020304" pitchFamily="18" charset="0"/>
            </a:endParaRPr>
          </a:p>
        </p:txBody>
      </p:sp>
      <p:sp>
        <p:nvSpPr>
          <p:cNvPr id="197" name="Google Shape;197;p2"/>
          <p:cNvSpPr txBox="1">
            <a:spLocks noGrp="1"/>
          </p:cNvSpPr>
          <p:nvPr>
            <p:ph type="body" idx="1"/>
          </p:nvPr>
        </p:nvSpPr>
        <p:spPr>
          <a:xfrm>
            <a:off x="381000" y="1447800"/>
            <a:ext cx="8382000" cy="5029200"/>
          </a:xfrm>
          <a:prstGeom prst="rect">
            <a:avLst/>
          </a:prstGeom>
          <a:noFill/>
          <a:ln>
            <a:noFill/>
          </a:ln>
        </p:spPr>
        <p:txBody>
          <a:bodyPr spcFirstLastPara="1" wrap="square" lIns="91425" tIns="45700" rIns="91425" bIns="45700" anchor="t" anchorCtr="0">
            <a:noAutofit/>
          </a:bodyPr>
          <a:lstStyle/>
          <a:p>
            <a:pPr marL="0" lvl="0" indent="0">
              <a:spcBef>
                <a:spcPts val="0"/>
              </a:spcBef>
              <a:buSzPts val="1440"/>
              <a:buNone/>
            </a:pPr>
            <a:endParaRPr lang="en-US" dirty="0">
              <a:latin typeface="Times New Roman" panose="02020603050405020304" pitchFamily="18" charset="0"/>
              <a:cs typeface="Times New Roman" panose="02020603050405020304" pitchFamily="18" charset="0"/>
            </a:endParaRPr>
          </a:p>
          <a:p>
            <a:pPr marL="0" lvl="0" indent="0">
              <a:spcBef>
                <a:spcPts val="0"/>
              </a:spcBef>
              <a:buSzPts val="1440"/>
              <a:buNone/>
            </a:pPr>
            <a:endParaRPr dirty="0"/>
          </a:p>
        </p:txBody>
      </p:sp>
      <p:sp>
        <p:nvSpPr>
          <p:cNvPr id="198" name="Google Shape;198;p2"/>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pPr marL="0" marR="0" lvl="0" indent="0" algn="r" rtl="0">
                <a:lnSpc>
                  <a:spcPct val="100000"/>
                </a:lnSpc>
                <a:spcBef>
                  <a:spcPts val="0"/>
                </a:spcBef>
                <a:spcAft>
                  <a:spcPts val="0"/>
                </a:spcAft>
                <a:buClr>
                  <a:schemeClr val="dk1"/>
                </a:buClr>
                <a:buSzPts val="1200"/>
                <a:buFont typeface="Tahoma"/>
                <a:buNone/>
              </a:pPr>
              <a:t>12</a:t>
            </a:fld>
            <a:endParaRPr/>
          </a:p>
        </p:txBody>
      </p:sp>
      <p:sp>
        <p:nvSpPr>
          <p:cNvPr id="6" name="Footer Placeholder 1"/>
          <p:cNvSpPr>
            <a:spLocks noGrp="1"/>
          </p:cNvSpPr>
          <p:nvPr>
            <p:ph type="ftr" idx="11"/>
          </p:nvPr>
        </p:nvSpPr>
        <p:spPr>
          <a:xfrm>
            <a:off x="3009900" y="6324600"/>
            <a:ext cx="2895600" cy="533400"/>
          </a:xfrm>
        </p:spPr>
        <p:txBody>
          <a:bodyPr/>
          <a:lstStyle/>
          <a:p>
            <a:r>
              <a:rPr lang="en-US" dirty="0" smtClean="0"/>
              <a:t>UNIT I- </a:t>
            </a:r>
            <a:r>
              <a:rPr lang="en-IN" dirty="0" smtClean="0"/>
              <a:t>Introduction to Big Data</a:t>
            </a:r>
            <a:endParaRPr lang="en-US" dirty="0"/>
          </a:p>
        </p:txBody>
      </p:sp>
      <p:sp>
        <p:nvSpPr>
          <p:cNvPr id="7" name="TextBox 6"/>
          <p:cNvSpPr txBox="1"/>
          <p:nvPr/>
        </p:nvSpPr>
        <p:spPr>
          <a:xfrm>
            <a:off x="323557" y="1519307"/>
            <a:ext cx="8510953" cy="3970318"/>
          </a:xfrm>
          <a:prstGeom prst="rect">
            <a:avLst/>
          </a:prstGeom>
          <a:noFill/>
        </p:spPr>
        <p:txBody>
          <a:bodyPr wrap="square" rtlCol="0">
            <a:spAutoFit/>
          </a:bodyPr>
          <a:lstStyle/>
          <a:p>
            <a:pPr algn="just"/>
            <a:r>
              <a:rPr lang="en-US" sz="2800" dirty="0" smtClean="0">
                <a:solidFill>
                  <a:srgbClr val="0070C0"/>
                </a:solidFill>
                <a:latin typeface="Times New Roman" pitchFamily="18" charset="0"/>
                <a:cs typeface="Times New Roman" pitchFamily="18" charset="0"/>
              </a:rPr>
              <a:t>1. Huge volume </a:t>
            </a:r>
            <a:r>
              <a:rPr lang="en-US" sz="2800" dirty="0" smtClean="0">
                <a:latin typeface="Times New Roman" pitchFamily="18" charset="0"/>
                <a:cs typeface="Times New Roman" pitchFamily="18" charset="0"/>
              </a:rPr>
              <a:t>of data: </a:t>
            </a:r>
          </a:p>
          <a:p>
            <a:pPr algn="just"/>
            <a:r>
              <a:rPr lang="en-US" sz="2800" dirty="0" smtClean="0">
                <a:latin typeface="Times New Roman" pitchFamily="18" charset="0"/>
                <a:cs typeface="Times New Roman" pitchFamily="18" charset="0"/>
              </a:rPr>
              <a:t>Rather than thousands or millions of rows, Big Data can be billions of rows and millions of columns. </a:t>
            </a:r>
          </a:p>
          <a:p>
            <a:pPr algn="just"/>
            <a:endParaRPr lang="en-US" sz="2800" dirty="0" smtClean="0">
              <a:latin typeface="Times New Roman" pitchFamily="18" charset="0"/>
              <a:cs typeface="Times New Roman" pitchFamily="18" charset="0"/>
            </a:endParaRPr>
          </a:p>
          <a:p>
            <a:pPr algn="just"/>
            <a:r>
              <a:rPr lang="en-US" sz="2800" dirty="0" smtClean="0">
                <a:solidFill>
                  <a:srgbClr val="0070C0"/>
                </a:solidFill>
                <a:latin typeface="Times New Roman" pitchFamily="18" charset="0"/>
                <a:cs typeface="Times New Roman" pitchFamily="18" charset="0"/>
              </a:rPr>
              <a:t>2. Complexity of data types and structures</a:t>
            </a:r>
            <a:r>
              <a:rPr lang="en-US" sz="2800" dirty="0" smtClean="0">
                <a:latin typeface="Times New Roman" pitchFamily="18" charset="0"/>
                <a:cs typeface="Times New Roman" pitchFamily="18" charset="0"/>
              </a:rPr>
              <a:t>: </a:t>
            </a:r>
          </a:p>
          <a:p>
            <a:pPr algn="just"/>
            <a:r>
              <a:rPr lang="en-US" sz="2800" dirty="0" smtClean="0">
                <a:latin typeface="Times New Roman" pitchFamily="18" charset="0"/>
                <a:cs typeface="Times New Roman" pitchFamily="18" charset="0"/>
              </a:rPr>
              <a:t>Big Data reflects the variety of new data sources, formats, and structures, including digital traces being left on the web and other digital repositories for subsequent analysis. </a:t>
            </a:r>
          </a:p>
          <a:p>
            <a:pPr algn="just"/>
            <a:endParaRPr lang="en-US" sz="2800" dirty="0" smtClean="0">
              <a:latin typeface="Times New Roman" pitchFamily="18" charset="0"/>
              <a:cs typeface="Times New Roman" pitchFamily="18" charset="0"/>
            </a:endParaRPr>
          </a:p>
        </p:txBody>
      </p:sp>
      <p:sp>
        <p:nvSpPr>
          <p:cNvPr id="8" name="Slide Number Placeholder 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spTree>
    <p:extLst>
      <p:ext uri="{BB962C8B-B14F-4D97-AF65-F5344CB8AC3E}">
        <p14:creationId xmlns:p14="http://schemas.microsoft.com/office/powerpoint/2010/main" val="37059348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algn="just"/>
            <a:r>
              <a:rPr lang="en-US" dirty="0" smtClean="0">
                <a:solidFill>
                  <a:srgbClr val="0070C0"/>
                </a:solidFill>
                <a:latin typeface="Times New Roman" pitchFamily="18" charset="0"/>
                <a:cs typeface="Times New Roman" pitchFamily="18" charset="0"/>
              </a:rPr>
              <a:t>3. Speed of new data creation and growth</a:t>
            </a:r>
            <a:r>
              <a:rPr lang="en-US" dirty="0" smtClean="0">
                <a:latin typeface="Times New Roman" pitchFamily="18" charset="0"/>
                <a:cs typeface="Times New Roman" pitchFamily="18" charset="0"/>
              </a:rPr>
              <a:t>: </a:t>
            </a:r>
          </a:p>
          <a:p>
            <a:pPr algn="just">
              <a:buNone/>
            </a:pPr>
            <a:r>
              <a:rPr lang="en-US" dirty="0" smtClean="0">
                <a:latin typeface="Times New Roman" pitchFamily="18" charset="0"/>
                <a:cs typeface="Times New Roman" pitchFamily="18" charset="0"/>
              </a:rPr>
              <a:t>    Big Data can describe high velocity data, with rapid data ingestion and near real time analysis.</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4. Big data can come in </a:t>
            </a:r>
            <a:r>
              <a:rPr lang="en-US" dirty="0" smtClean="0">
                <a:solidFill>
                  <a:srgbClr val="0070C0"/>
                </a:solidFill>
                <a:latin typeface="Times New Roman" pitchFamily="18" charset="0"/>
                <a:cs typeface="Times New Roman" pitchFamily="18" charset="0"/>
              </a:rPr>
              <a:t>multiple forms</a:t>
            </a:r>
            <a:r>
              <a:rPr lang="en-US" dirty="0" smtClean="0">
                <a:latin typeface="Times New Roman" pitchFamily="18" charset="0"/>
                <a:cs typeface="Times New Roman" pitchFamily="18" charset="0"/>
              </a:rPr>
              <a:t>, including structured and non-structured data such as financial data, text files, multimedia files, and genetic mappings. </a:t>
            </a:r>
          </a:p>
          <a:p>
            <a:pPr algn="just"/>
            <a:endParaRPr lang="en-US" dirty="0" smtClean="0">
              <a:latin typeface="Times New Roman" pitchFamily="18" charset="0"/>
              <a:cs typeface="Times New Roman" pitchFamily="18" charset="0"/>
            </a:endParaRPr>
          </a:p>
          <a:p>
            <a:endParaRPr lang="en-US" dirty="0"/>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spTree>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a:p>
        </p:txBody>
      </p:sp>
      <p:pic>
        <p:nvPicPr>
          <p:cNvPr id="6" name="Picture 5" descr="7.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85570" y="1264920"/>
            <a:ext cx="8833347" cy="5029200"/>
          </a:xfrm>
        </p:spPr>
        <p:txBody>
          <a:bodyPr/>
          <a:lstStyle/>
          <a:p>
            <a:pPr algn="just">
              <a:buNone/>
            </a:pPr>
            <a:r>
              <a:rPr lang="en-US" dirty="0" smtClean="0">
                <a:latin typeface="Times New Roman" pitchFamily="18" charset="0"/>
                <a:cs typeface="Times New Roman" pitchFamily="18" charset="0"/>
              </a:rPr>
              <a:t>5. Contrary to much of the traditional data analysis</a:t>
            </a:r>
          </a:p>
          <a:p>
            <a:pPr algn="just">
              <a:buNone/>
            </a:pPr>
            <a:r>
              <a:rPr lang="en-US" dirty="0" smtClean="0">
                <a:latin typeface="Times New Roman" pitchFamily="18" charset="0"/>
                <a:cs typeface="Times New Roman" pitchFamily="18" charset="0"/>
              </a:rPr>
              <a:t>    performed by organizations, most of the Big Data is unstructured or semi-structured in nature, which</a:t>
            </a:r>
          </a:p>
          <a:p>
            <a:pPr algn="just">
              <a:buNone/>
            </a:pPr>
            <a:r>
              <a:rPr lang="en-US" dirty="0" smtClean="0">
                <a:latin typeface="Times New Roman" pitchFamily="18" charset="0"/>
                <a:cs typeface="Times New Roman" pitchFamily="18" charset="0"/>
              </a:rPr>
              <a:t>    requires </a:t>
            </a:r>
            <a:r>
              <a:rPr lang="en-US" dirty="0" smtClean="0">
                <a:solidFill>
                  <a:srgbClr val="0070C0"/>
                </a:solidFill>
                <a:latin typeface="Times New Roman" pitchFamily="18" charset="0"/>
                <a:cs typeface="Times New Roman" pitchFamily="18" charset="0"/>
              </a:rPr>
              <a:t>different techniques and tools </a:t>
            </a:r>
            <a:r>
              <a:rPr lang="en-US" dirty="0" smtClean="0">
                <a:latin typeface="Times New Roman" pitchFamily="18" charset="0"/>
                <a:cs typeface="Times New Roman" pitchFamily="18" charset="0"/>
              </a:rPr>
              <a:t>to process and analyze. </a:t>
            </a:r>
          </a:p>
          <a:p>
            <a:pPr algn="just">
              <a:buNone/>
            </a:pP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6. </a:t>
            </a:r>
            <a:r>
              <a:rPr lang="en-US" dirty="0" smtClean="0">
                <a:solidFill>
                  <a:srgbClr val="0070C0"/>
                </a:solidFill>
                <a:latin typeface="Times New Roman" pitchFamily="18" charset="0"/>
                <a:cs typeface="Times New Roman" pitchFamily="18" charset="0"/>
              </a:rPr>
              <a:t>Distributed computing environments and Massively Parallel Processing (MPP) architectures </a:t>
            </a:r>
            <a:r>
              <a:rPr lang="en-US" dirty="0" smtClean="0">
                <a:latin typeface="Times New Roman" pitchFamily="18" charset="0"/>
                <a:cs typeface="Times New Roman" pitchFamily="18" charset="0"/>
              </a:rPr>
              <a:t>that enable parallelized data ingest and analysis are the preferred approach to process such complex data</a:t>
            </a:r>
          </a:p>
          <a:p>
            <a:pPr algn="just">
              <a:buNone/>
            </a:pPr>
            <a:endParaRPr lang="en-US" dirty="0">
              <a:latin typeface="Times New Roman" pitchFamily="18" charset="0"/>
              <a:cs typeface="Times New Roman" pitchFamily="18" charset="0"/>
            </a:endParaRPr>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15</a:t>
            </a:fld>
            <a:endParaRPr lang="en-US"/>
          </a:p>
        </p:txBody>
      </p:sp>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3712" y="282528"/>
            <a:ext cx="7580124" cy="685800"/>
          </a:xfrm>
        </p:spPr>
        <p:txBody>
          <a:bodyPr/>
          <a:lstStyle/>
          <a:p>
            <a:r>
              <a:rPr lang="en-US" dirty="0" smtClean="0">
                <a:solidFill>
                  <a:schemeClr val="bg1"/>
                </a:solidFill>
              </a:rPr>
              <a:t>Example:  </a:t>
            </a:r>
            <a:br>
              <a:rPr lang="en-US" dirty="0" smtClean="0">
                <a:solidFill>
                  <a:schemeClr val="bg1"/>
                </a:solidFill>
              </a:rPr>
            </a:br>
            <a:r>
              <a:rPr lang="en-US" dirty="0" smtClean="0">
                <a:solidFill>
                  <a:schemeClr val="bg1"/>
                </a:solidFill>
              </a:rPr>
              <a:t>Healthcare application</a:t>
            </a:r>
            <a:endParaRPr lang="en-US" dirty="0">
              <a:solidFill>
                <a:schemeClr val="bg1"/>
              </a:solidFill>
            </a:endParaRPr>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16</a:t>
            </a:fld>
            <a:endParaRPr lang="en-US"/>
          </a:p>
        </p:txBody>
      </p:sp>
      <p:pic>
        <p:nvPicPr>
          <p:cNvPr id="6" name="Picture 5" descr="Big-Data-in-Healthcare-Big-Data-Applications-Edureka.png"/>
          <p:cNvPicPr>
            <a:picLocks noChangeAspect="1"/>
          </p:cNvPicPr>
          <p:nvPr/>
        </p:nvPicPr>
        <p:blipFill>
          <a:blip r:embed="rId2"/>
          <a:stretch>
            <a:fillRect/>
          </a:stretch>
        </p:blipFill>
        <p:spPr>
          <a:xfrm>
            <a:off x="0" y="977698"/>
            <a:ext cx="9144000" cy="5880302"/>
          </a:xfrm>
          <a:prstGeom prst="rect">
            <a:avLst/>
          </a:prstGeom>
        </p:spPr>
      </p:pic>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algn="just"/>
            <a:r>
              <a:rPr lang="en-US" dirty="0" smtClean="0"/>
              <a:t>Big data analytics is a form of advanced analytics, which involves complex applications with elements such as </a:t>
            </a:r>
          </a:p>
          <a:p>
            <a:pPr lvl="1" algn="just"/>
            <a:r>
              <a:rPr lang="en-US" dirty="0" smtClean="0">
                <a:solidFill>
                  <a:srgbClr val="00B0F0"/>
                </a:solidFill>
              </a:rPr>
              <a:t>predictive models, </a:t>
            </a:r>
          </a:p>
          <a:p>
            <a:pPr lvl="1" algn="just"/>
            <a:r>
              <a:rPr lang="en-US" dirty="0" smtClean="0">
                <a:solidFill>
                  <a:srgbClr val="00B0F0"/>
                </a:solidFill>
              </a:rPr>
              <a:t>statistical algorithms and </a:t>
            </a:r>
          </a:p>
          <a:p>
            <a:pPr lvl="1" algn="just"/>
            <a:r>
              <a:rPr lang="en-US" dirty="0" smtClean="0">
                <a:solidFill>
                  <a:srgbClr val="00B0F0"/>
                </a:solidFill>
              </a:rPr>
              <a:t>what-if analysis </a:t>
            </a:r>
          </a:p>
          <a:p>
            <a:pPr algn="just"/>
            <a:endParaRPr lang="en-US" dirty="0" smtClean="0"/>
          </a:p>
          <a:p>
            <a:pPr algn="just">
              <a:buNone/>
            </a:pPr>
            <a:r>
              <a:rPr lang="en-US" dirty="0" smtClean="0"/>
              <a:t>  powered by </a:t>
            </a:r>
            <a:r>
              <a:rPr lang="en-US" dirty="0" smtClean="0">
                <a:solidFill>
                  <a:srgbClr val="00B0F0"/>
                </a:solidFill>
              </a:rPr>
              <a:t>high-performance analytics </a:t>
            </a:r>
            <a:r>
              <a:rPr lang="en-US" dirty="0" smtClean="0"/>
              <a:t>systems.</a:t>
            </a:r>
            <a:endParaRPr lang="en-US" dirty="0"/>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17</a:t>
            </a:fld>
            <a:endParaRPr lang="en-US"/>
          </a:p>
        </p:txBody>
      </p:sp>
      <p:sp>
        <p:nvSpPr>
          <p:cNvPr id="6" name="Title 1"/>
          <p:cNvSpPr txBox="1">
            <a:spLocks/>
          </p:cNvSpPr>
          <p:nvPr/>
        </p:nvSpPr>
        <p:spPr>
          <a:xfrm>
            <a:off x="1704760" y="381000"/>
            <a:ext cx="8382000" cy="68580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Tahoma"/>
                <a:ea typeface="Tahoma"/>
                <a:cs typeface="Tahoma"/>
                <a:sym typeface="Tahoma"/>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Tahoma"/>
                <a:ea typeface="Tahoma"/>
                <a:cs typeface="Tahoma"/>
                <a:sym typeface="Tahoma"/>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Tahoma"/>
                <a:ea typeface="Tahoma"/>
                <a:cs typeface="Tahoma"/>
                <a:sym typeface="Tahoma"/>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Tahoma"/>
                <a:ea typeface="Tahoma"/>
                <a:cs typeface="Tahoma"/>
                <a:sym typeface="Tahoma"/>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Tahoma"/>
                <a:ea typeface="Tahoma"/>
                <a:cs typeface="Tahoma"/>
                <a:sym typeface="Tahoma"/>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Tahoma"/>
                <a:ea typeface="Tahoma"/>
                <a:cs typeface="Tahoma"/>
                <a:sym typeface="Tahoma"/>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Tahoma"/>
                <a:ea typeface="Tahoma"/>
                <a:cs typeface="Tahoma"/>
                <a:sym typeface="Tahoma"/>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Tahoma"/>
                <a:ea typeface="Tahoma"/>
                <a:cs typeface="Tahoma"/>
                <a:sym typeface="Tahoma"/>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chemeClr val="dk2"/>
                </a:solidFill>
                <a:latin typeface="Tahoma"/>
                <a:ea typeface="Tahoma"/>
                <a:cs typeface="Tahoma"/>
                <a:sym typeface="Tahoma"/>
              </a:defRPr>
            </a:lvl9pPr>
          </a:lstStyle>
          <a:p>
            <a:r>
              <a:rPr lang="en-IN" dirty="0" smtClean="0">
                <a:solidFill>
                  <a:schemeClr val="bg1"/>
                </a:solidFill>
                <a:latin typeface="Times New Roman" pitchFamily="18" charset="0"/>
                <a:cs typeface="Times New Roman" pitchFamily="18" charset="0"/>
              </a:rPr>
              <a:t>Big Data Analytics..</a:t>
            </a:r>
            <a:endParaRPr lang="en-US" dirty="0">
              <a:solidFill>
                <a:schemeClr val="bg1"/>
              </a:solidFill>
            </a:endParaRPr>
          </a:p>
        </p:txBody>
      </p:sp>
    </p:spTree>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18</a:t>
            </a:fld>
            <a:endParaRPr lang="en-US"/>
          </a:p>
        </p:txBody>
      </p:sp>
      <p:pic>
        <p:nvPicPr>
          <p:cNvPr id="6" name="Picture 5" descr="lecture2-big-data-life-cycle-4-638.jpg"/>
          <p:cNvPicPr>
            <a:picLocks noChangeAspect="1"/>
          </p:cNvPicPr>
          <p:nvPr/>
        </p:nvPicPr>
        <p:blipFill>
          <a:blip r:embed="rId2"/>
          <a:stretch>
            <a:fillRect/>
          </a:stretch>
        </p:blipFill>
        <p:spPr>
          <a:xfrm>
            <a:off x="0" y="1083213"/>
            <a:ext cx="9144000" cy="5774788"/>
          </a:xfrm>
          <a:prstGeom prst="rect">
            <a:avLst/>
          </a:prstGeom>
        </p:spPr>
      </p:pic>
    </p:spTree>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6907" y="254391"/>
            <a:ext cx="8382000" cy="685800"/>
          </a:xfrm>
        </p:spPr>
        <p:txBody>
          <a:bodyPr/>
          <a:lstStyle/>
          <a:p>
            <a:r>
              <a:rPr lang="en-US" dirty="0" smtClean="0">
                <a:solidFill>
                  <a:schemeClr val="bg1"/>
                </a:solidFill>
              </a:rPr>
              <a:t>1. Business User </a:t>
            </a:r>
            <a:endParaRPr lang="en-US" dirty="0">
              <a:solidFill>
                <a:schemeClr val="bg1"/>
              </a:solidFill>
            </a:endParaRPr>
          </a:p>
        </p:txBody>
      </p:sp>
      <p:sp>
        <p:nvSpPr>
          <p:cNvPr id="3" name="Text Placeholder 2"/>
          <p:cNvSpPr>
            <a:spLocks noGrp="1"/>
          </p:cNvSpPr>
          <p:nvPr>
            <p:ph type="body" idx="1"/>
          </p:nvPr>
        </p:nvSpPr>
        <p:spPr>
          <a:xfrm>
            <a:off x="85571" y="1433732"/>
            <a:ext cx="8748939" cy="5029200"/>
          </a:xfrm>
        </p:spPr>
        <p:txBody>
          <a:bodyPr/>
          <a:lstStyle/>
          <a:p>
            <a:pPr algn="just"/>
            <a:r>
              <a:rPr lang="en-US" dirty="0" smtClean="0">
                <a:latin typeface="Times New Roman" pitchFamily="18" charset="0"/>
                <a:cs typeface="Times New Roman" pitchFamily="18" charset="0"/>
              </a:rPr>
              <a:t>Someone who understands the domain area and usually benefits from the results.</a:t>
            </a:r>
          </a:p>
          <a:p>
            <a:pPr algn="just">
              <a:buNone/>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This person can consult and advise the project team on the context of the project, the value of the results, and how the outputs will be </a:t>
            </a:r>
            <a:r>
              <a:rPr lang="en-US" dirty="0" err="1" smtClean="0">
                <a:latin typeface="Times New Roman" pitchFamily="18" charset="0"/>
                <a:cs typeface="Times New Roman" pitchFamily="18" charset="0"/>
              </a:rPr>
              <a:t>operationalized</a:t>
            </a:r>
            <a:r>
              <a:rPr lang="en-US" dirty="0" smtClean="0">
                <a:latin typeface="Times New Roman" pitchFamily="18" charset="0"/>
                <a:cs typeface="Times New Roman" pitchFamily="18" charset="0"/>
              </a:rPr>
              <a:t>.</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Usually a </a:t>
            </a:r>
            <a:r>
              <a:rPr lang="en-US" dirty="0" smtClean="0">
                <a:solidFill>
                  <a:srgbClr val="0070C0"/>
                </a:solidFill>
                <a:latin typeface="Times New Roman" pitchFamily="18" charset="0"/>
                <a:cs typeface="Times New Roman" pitchFamily="18" charset="0"/>
              </a:rPr>
              <a:t>business analyst or subject matter expert</a:t>
            </a:r>
            <a:r>
              <a:rPr lang="en-US" dirty="0" smtClean="0">
                <a:latin typeface="Times New Roman" pitchFamily="18" charset="0"/>
                <a:cs typeface="Times New Roman" pitchFamily="18" charset="0"/>
              </a:rPr>
              <a:t> in the project domain fulfills this role.</a:t>
            </a:r>
          </a:p>
          <a:p>
            <a:pPr algn="just">
              <a:buNone/>
            </a:pPr>
            <a:endParaRPr lang="en-US" dirty="0">
              <a:latin typeface="Times New Roman" pitchFamily="18" charset="0"/>
              <a:cs typeface="Times New Roman" pitchFamily="18" charset="0"/>
            </a:endParaRPr>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19</a:t>
            </a:fld>
            <a:endParaRPr lang="en-US"/>
          </a:p>
        </p:txBody>
      </p:sp>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24730"/>
            <a:ext cx="8382000" cy="685800"/>
          </a:xfrm>
        </p:spPr>
        <p:txBody>
          <a:bodyPr/>
          <a:lstStyle/>
          <a:p>
            <a:r>
              <a:rPr lang="en-US" dirty="0" smtClean="0">
                <a:solidFill>
                  <a:schemeClr val="bg1"/>
                </a:solidFill>
              </a:rPr>
              <a:t>Syllabus</a:t>
            </a:r>
            <a:endParaRPr lang="en-US" dirty="0">
              <a:solidFill>
                <a:schemeClr val="bg1"/>
              </a:solidFill>
            </a:endParaRPr>
          </a:p>
        </p:txBody>
      </p:sp>
      <p:sp>
        <p:nvSpPr>
          <p:cNvPr id="3" name="Text Placeholder 2"/>
          <p:cNvSpPr>
            <a:spLocks noGrp="1"/>
          </p:cNvSpPr>
          <p:nvPr>
            <p:ph type="body" idx="1"/>
          </p:nvPr>
        </p:nvSpPr>
        <p:spPr>
          <a:xfrm>
            <a:off x="282524" y="1616616"/>
            <a:ext cx="8382000" cy="5029200"/>
          </a:xfrm>
        </p:spPr>
        <p:txBody>
          <a:bodyPr/>
          <a:lstStyle/>
          <a:p>
            <a:r>
              <a:rPr lang="en-IN" b="1" dirty="0" smtClean="0"/>
              <a:t>Introduction to Big Data:</a:t>
            </a:r>
            <a:endParaRPr lang="en-US" dirty="0" smtClean="0"/>
          </a:p>
          <a:p>
            <a:pPr algn="just"/>
            <a:r>
              <a:rPr lang="en-IN" dirty="0" smtClean="0">
                <a:latin typeface="Times New Roman" pitchFamily="18" charset="0"/>
                <a:cs typeface="Times New Roman" pitchFamily="18" charset="0"/>
              </a:rPr>
              <a:t>What is Big Data, overview of Big data analytics, traditional database systems </a:t>
            </a:r>
            <a:r>
              <a:rPr lang="en-IN" dirty="0" err="1" smtClean="0">
                <a:latin typeface="Times New Roman" pitchFamily="18" charset="0"/>
                <a:cs typeface="Times New Roman" pitchFamily="18" charset="0"/>
              </a:rPr>
              <a:t>vs</a:t>
            </a:r>
            <a:r>
              <a:rPr lang="en-IN" dirty="0" smtClean="0">
                <a:latin typeface="Times New Roman" pitchFamily="18" charset="0"/>
                <a:cs typeface="Times New Roman" pitchFamily="18" charset="0"/>
              </a:rPr>
              <a:t> big data systems, 5 V's of Big Data, importance of big data and real world challenges.</a:t>
            </a:r>
            <a:endParaRPr lang="en-US"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Architecture of big data systems, Big data applications, Data Analytics Life Cycle. </a:t>
            </a:r>
            <a:endParaRPr lang="en-US" dirty="0">
              <a:latin typeface="Times New Roman" pitchFamily="18" charset="0"/>
              <a:cs typeface="Times New Roman" pitchFamily="18" charset="0"/>
            </a:endParaRPr>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820" y="254390"/>
            <a:ext cx="8382000" cy="685800"/>
          </a:xfrm>
        </p:spPr>
        <p:txBody>
          <a:bodyPr/>
          <a:lstStyle/>
          <a:p>
            <a:r>
              <a:rPr lang="en-US" dirty="0" smtClean="0">
                <a:solidFill>
                  <a:schemeClr val="bg1"/>
                </a:solidFill>
                <a:latin typeface="Times New Roman" pitchFamily="18" charset="0"/>
                <a:cs typeface="Times New Roman" pitchFamily="18" charset="0"/>
              </a:rPr>
              <a:t>2. Project Sponsor:</a:t>
            </a:r>
            <a:endParaRPr lang="en-US" dirty="0">
              <a:solidFill>
                <a:schemeClr val="bg1"/>
              </a:solidFill>
            </a:endParaRPr>
          </a:p>
        </p:txBody>
      </p:sp>
      <p:sp>
        <p:nvSpPr>
          <p:cNvPr id="3" name="Text Placeholder 2"/>
          <p:cNvSpPr>
            <a:spLocks noGrp="1"/>
          </p:cNvSpPr>
          <p:nvPr>
            <p:ph type="body" idx="1"/>
          </p:nvPr>
        </p:nvSpPr>
        <p:spPr>
          <a:xfrm>
            <a:off x="84408" y="1363392"/>
            <a:ext cx="8820442" cy="5029200"/>
          </a:xfrm>
        </p:spPr>
        <p:txBody>
          <a:bodyPr/>
          <a:lstStyle/>
          <a:p>
            <a:pPr algn="just"/>
            <a:r>
              <a:rPr lang="en-US" dirty="0" smtClean="0">
                <a:latin typeface="Times New Roman" pitchFamily="18" charset="0"/>
                <a:cs typeface="Times New Roman" pitchFamily="18" charset="0"/>
              </a:rPr>
              <a:t>Responsible for the </a:t>
            </a:r>
            <a:r>
              <a:rPr lang="en-US" dirty="0" smtClean="0">
                <a:solidFill>
                  <a:srgbClr val="0070C0"/>
                </a:solidFill>
                <a:latin typeface="Times New Roman" pitchFamily="18" charset="0"/>
                <a:cs typeface="Times New Roman" pitchFamily="18" charset="0"/>
              </a:rPr>
              <a:t>genesis</a:t>
            </a:r>
            <a:r>
              <a:rPr lang="en-US" dirty="0" smtClean="0">
                <a:latin typeface="Times New Roman" pitchFamily="18" charset="0"/>
                <a:cs typeface="Times New Roman" pitchFamily="18" charset="0"/>
              </a:rPr>
              <a:t> of the project.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Provides the </a:t>
            </a:r>
            <a:r>
              <a:rPr lang="en-US" dirty="0" smtClean="0">
                <a:solidFill>
                  <a:srgbClr val="0070C0"/>
                </a:solidFill>
                <a:latin typeface="Times New Roman" pitchFamily="18" charset="0"/>
                <a:cs typeface="Times New Roman" pitchFamily="18" charset="0"/>
              </a:rPr>
              <a:t>impetus and requirements </a:t>
            </a:r>
            <a:r>
              <a:rPr lang="en-US" dirty="0" smtClean="0">
                <a:latin typeface="Times New Roman" pitchFamily="18" charset="0"/>
                <a:cs typeface="Times New Roman" pitchFamily="18" charset="0"/>
              </a:rPr>
              <a:t>for the project and defines the core business problem.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Generally provides the </a:t>
            </a:r>
            <a:r>
              <a:rPr lang="en-US" dirty="0" smtClean="0">
                <a:solidFill>
                  <a:srgbClr val="0070C0"/>
                </a:solidFill>
                <a:latin typeface="Times New Roman" pitchFamily="18" charset="0"/>
                <a:cs typeface="Times New Roman" pitchFamily="18" charset="0"/>
              </a:rPr>
              <a:t>funding</a:t>
            </a:r>
            <a:r>
              <a:rPr lang="en-US" dirty="0" smtClean="0">
                <a:latin typeface="Times New Roman" pitchFamily="18" charset="0"/>
                <a:cs typeface="Times New Roman" pitchFamily="18" charset="0"/>
              </a:rPr>
              <a:t> and gauges the degree of value from the final outputs of the working team.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This person sets the </a:t>
            </a:r>
            <a:r>
              <a:rPr lang="en-US" dirty="0" smtClean="0">
                <a:solidFill>
                  <a:srgbClr val="0070C0"/>
                </a:solidFill>
                <a:latin typeface="Times New Roman" pitchFamily="18" charset="0"/>
                <a:cs typeface="Times New Roman" pitchFamily="18" charset="0"/>
              </a:rPr>
              <a:t>priorities</a:t>
            </a:r>
            <a:r>
              <a:rPr lang="en-US" dirty="0" smtClean="0">
                <a:latin typeface="Times New Roman" pitchFamily="18" charset="0"/>
                <a:cs typeface="Times New Roman" pitchFamily="18" charset="0"/>
              </a:rPr>
              <a:t> for the project and clarifies the </a:t>
            </a:r>
            <a:r>
              <a:rPr lang="en-US" dirty="0" smtClean="0">
                <a:solidFill>
                  <a:srgbClr val="0070C0"/>
                </a:solidFill>
                <a:latin typeface="Times New Roman" pitchFamily="18" charset="0"/>
                <a:cs typeface="Times New Roman" pitchFamily="18" charset="0"/>
              </a:rPr>
              <a:t>desired outputs</a:t>
            </a:r>
            <a:r>
              <a:rPr lang="en-US" dirty="0" smtClean="0">
                <a:latin typeface="Times New Roman" pitchFamily="18" charset="0"/>
                <a:cs typeface="Times New Roman" pitchFamily="18" charset="0"/>
              </a:rPr>
              <a:t>. </a:t>
            </a:r>
          </a:p>
          <a:p>
            <a:pPr marL="160020" indent="0" algn="just">
              <a:buNone/>
            </a:pPr>
            <a:endParaRPr lang="en-US" dirty="0"/>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20</a:t>
            </a:fld>
            <a:endParaRPr lang="en-US"/>
          </a:p>
        </p:txBody>
      </p:sp>
    </p:spTree>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10661"/>
            <a:ext cx="8382000" cy="685800"/>
          </a:xfrm>
        </p:spPr>
        <p:txBody>
          <a:bodyPr/>
          <a:lstStyle/>
          <a:p>
            <a:r>
              <a:rPr lang="en-US" dirty="0" smtClean="0">
                <a:solidFill>
                  <a:schemeClr val="bg1"/>
                </a:solidFill>
              </a:rPr>
              <a:t>3. </a:t>
            </a:r>
            <a:r>
              <a:rPr lang="en-US" dirty="0" smtClean="0">
                <a:solidFill>
                  <a:schemeClr val="bg1"/>
                </a:solidFill>
                <a:latin typeface="Times New Roman" pitchFamily="18" charset="0"/>
                <a:cs typeface="Times New Roman" pitchFamily="18" charset="0"/>
              </a:rPr>
              <a:t>Project Manager: </a:t>
            </a:r>
            <a:endParaRPr lang="en-US" dirty="0">
              <a:solidFill>
                <a:schemeClr val="bg1"/>
              </a:solidFill>
            </a:endParaRPr>
          </a:p>
        </p:txBody>
      </p:sp>
      <p:sp>
        <p:nvSpPr>
          <p:cNvPr id="3" name="Text Placeholder 2"/>
          <p:cNvSpPr>
            <a:spLocks noGrp="1"/>
          </p:cNvSpPr>
          <p:nvPr>
            <p:ph type="body" idx="1"/>
          </p:nvPr>
        </p:nvSpPr>
        <p:spPr>
          <a:xfrm>
            <a:off x="240321" y="2249657"/>
            <a:ext cx="8777067" cy="5029200"/>
          </a:xfrm>
        </p:spPr>
        <p:txBody>
          <a:bodyPr/>
          <a:lstStyle/>
          <a:p>
            <a:pPr algn="just"/>
            <a:r>
              <a:rPr lang="en-US" dirty="0" smtClean="0">
                <a:latin typeface="Times New Roman" pitchFamily="18" charset="0"/>
                <a:cs typeface="Times New Roman" pitchFamily="18" charset="0"/>
              </a:rPr>
              <a:t>Ensures that </a:t>
            </a:r>
            <a:r>
              <a:rPr lang="en-US" dirty="0" smtClean="0">
                <a:solidFill>
                  <a:srgbClr val="0070C0"/>
                </a:solidFill>
                <a:latin typeface="Times New Roman" pitchFamily="18" charset="0"/>
                <a:cs typeface="Times New Roman" pitchFamily="18" charset="0"/>
              </a:rPr>
              <a:t>key milestones and objectives </a:t>
            </a:r>
            <a:r>
              <a:rPr lang="en-US" dirty="0" smtClean="0">
                <a:latin typeface="Times New Roman" pitchFamily="18" charset="0"/>
                <a:cs typeface="Times New Roman" pitchFamily="18" charset="0"/>
              </a:rPr>
              <a:t>are met on time and at the expected quality.</a:t>
            </a:r>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21</a:t>
            </a:fld>
            <a:endParaRPr lang="en-US"/>
          </a:p>
        </p:txBody>
      </p:sp>
    </p:spTree>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8644" y="381000"/>
            <a:ext cx="8382000" cy="685800"/>
          </a:xfrm>
        </p:spPr>
        <p:txBody>
          <a:bodyPr/>
          <a:lstStyle/>
          <a:p>
            <a:r>
              <a:rPr lang="en-US" dirty="0" smtClean="0">
                <a:solidFill>
                  <a:schemeClr val="bg1"/>
                </a:solidFill>
              </a:rPr>
              <a:t>4.</a:t>
            </a:r>
            <a:r>
              <a:rPr lang="en-US" dirty="0" smtClean="0">
                <a:solidFill>
                  <a:schemeClr val="bg1"/>
                </a:solidFill>
                <a:latin typeface="Times New Roman" pitchFamily="18" charset="0"/>
                <a:cs typeface="Times New Roman" pitchFamily="18" charset="0"/>
              </a:rPr>
              <a:t> Business Intelligence Analyst </a:t>
            </a:r>
            <a:endParaRPr lang="en-US" dirty="0">
              <a:solidFill>
                <a:schemeClr val="bg1"/>
              </a:solidFill>
            </a:endParaRPr>
          </a:p>
        </p:txBody>
      </p:sp>
      <p:sp>
        <p:nvSpPr>
          <p:cNvPr id="3" name="Text Placeholder 2"/>
          <p:cNvSpPr>
            <a:spLocks noGrp="1"/>
          </p:cNvSpPr>
          <p:nvPr>
            <p:ph type="body" idx="1"/>
          </p:nvPr>
        </p:nvSpPr>
        <p:spPr>
          <a:xfrm>
            <a:off x="140675" y="1278986"/>
            <a:ext cx="8792310" cy="5029200"/>
          </a:xfrm>
        </p:spPr>
        <p:txBody>
          <a:bodyPr/>
          <a:lstStyle/>
          <a:p>
            <a:pPr algn="just"/>
            <a:r>
              <a:rPr lang="en-US" dirty="0" smtClean="0">
                <a:latin typeface="Times New Roman" pitchFamily="18" charset="0"/>
                <a:cs typeface="Times New Roman" pitchFamily="18" charset="0"/>
              </a:rPr>
              <a:t>Provides </a:t>
            </a:r>
            <a:r>
              <a:rPr lang="en-US" dirty="0" smtClean="0">
                <a:solidFill>
                  <a:srgbClr val="0070C0"/>
                </a:solidFill>
                <a:latin typeface="Times New Roman" pitchFamily="18" charset="0"/>
                <a:cs typeface="Times New Roman" pitchFamily="18" charset="0"/>
              </a:rPr>
              <a:t>business domain expertise </a:t>
            </a:r>
            <a:r>
              <a:rPr lang="en-US" dirty="0" smtClean="0">
                <a:latin typeface="Times New Roman" pitchFamily="18" charset="0"/>
                <a:cs typeface="Times New Roman" pitchFamily="18" charset="0"/>
              </a:rPr>
              <a:t>based on :::</a:t>
            </a:r>
          </a:p>
          <a:p>
            <a:pPr lvl="2" algn="just">
              <a:buNone/>
            </a:pP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a deep understanding of the data, </a:t>
            </a:r>
          </a:p>
          <a:p>
            <a:pPr lvl="2" algn="just">
              <a:buNone/>
            </a:pPr>
            <a:r>
              <a:rPr lang="en-US" b="1" dirty="0" smtClean="0">
                <a:latin typeface="Times New Roman" pitchFamily="18" charset="0"/>
                <a:cs typeface="Times New Roman" pitchFamily="18" charset="0"/>
              </a:rPr>
              <a:t>    Key Performance Indicators (KPIs), </a:t>
            </a:r>
          </a:p>
          <a:p>
            <a:pPr lvl="2" algn="just">
              <a:buNone/>
            </a:pPr>
            <a:r>
              <a:rPr lang="en-US" b="1" dirty="0" smtClean="0">
                <a:latin typeface="Times New Roman" pitchFamily="18" charset="0"/>
                <a:cs typeface="Times New Roman" pitchFamily="18" charset="0"/>
              </a:rPr>
              <a:t>    key metrics and </a:t>
            </a:r>
          </a:p>
          <a:p>
            <a:pPr lvl="2" algn="just">
              <a:buNone/>
            </a:pPr>
            <a:r>
              <a:rPr lang="en-US" b="1" dirty="0" smtClean="0">
                <a:latin typeface="Times New Roman" pitchFamily="18" charset="0"/>
                <a:cs typeface="Times New Roman" pitchFamily="18" charset="0"/>
              </a:rPr>
              <a:t>    business intelligence from a reporting perspective.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Business Intelligence Analysts generally create dashboards and reports and have knowledge of the data feeds and sources.</a:t>
            </a:r>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22</a:t>
            </a:fld>
            <a:endParaRPr lang="en-US"/>
          </a:p>
        </p:txBody>
      </p:sp>
    </p:spTree>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1528" y="395068"/>
            <a:ext cx="8382000" cy="685800"/>
          </a:xfrm>
        </p:spPr>
        <p:txBody>
          <a:bodyPr/>
          <a:lstStyle/>
          <a:p>
            <a:r>
              <a:rPr lang="en-US" dirty="0" smtClean="0">
                <a:solidFill>
                  <a:schemeClr val="bg1"/>
                </a:solidFill>
                <a:latin typeface="Times New Roman" pitchFamily="18" charset="0"/>
                <a:cs typeface="Times New Roman" pitchFamily="18" charset="0"/>
              </a:rPr>
              <a:t>5. Database Administrator (DBA)</a:t>
            </a:r>
            <a:endParaRPr lang="en-US" dirty="0">
              <a:solidFill>
                <a:schemeClr val="bg1"/>
              </a:solidFill>
            </a:endParaRPr>
          </a:p>
        </p:txBody>
      </p:sp>
      <p:sp>
        <p:nvSpPr>
          <p:cNvPr id="3" name="Text Placeholder 2"/>
          <p:cNvSpPr>
            <a:spLocks noGrp="1"/>
          </p:cNvSpPr>
          <p:nvPr>
            <p:ph type="body" idx="1"/>
          </p:nvPr>
        </p:nvSpPr>
        <p:spPr>
          <a:xfrm>
            <a:off x="29299" y="1349324"/>
            <a:ext cx="8917755" cy="5029200"/>
          </a:xfrm>
        </p:spPr>
        <p:txBody>
          <a:bodyPr/>
          <a:lstStyle/>
          <a:p>
            <a:pPr algn="just"/>
            <a:r>
              <a:rPr lang="en-US" dirty="0" smtClean="0">
                <a:latin typeface="Times New Roman" pitchFamily="18" charset="0"/>
                <a:cs typeface="Times New Roman" pitchFamily="18" charset="0"/>
              </a:rPr>
              <a:t>Provisions and configures the database environment to support the analytics needs of the working team.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These responsibilities may include providing access to key databases or tables and ensuring the appropriate security levels are in place related to the data repositories.</a:t>
            </a:r>
          </a:p>
          <a:p>
            <a:pPr algn="just"/>
            <a:endParaRPr lang="en-US" dirty="0" smtClean="0"/>
          </a:p>
          <a:p>
            <a:pPr algn="just"/>
            <a:endParaRPr lang="en-US" dirty="0" smtClean="0"/>
          </a:p>
          <a:p>
            <a:pPr algn="just"/>
            <a:endParaRPr lang="en-US" dirty="0" smtClean="0"/>
          </a:p>
          <a:p>
            <a:pPr algn="just"/>
            <a:endParaRPr lang="en-US" dirty="0"/>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23</a:t>
            </a:fld>
            <a:endParaRPr lang="en-US"/>
          </a:p>
        </p:txBody>
      </p:sp>
    </p:spTree>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6. </a:t>
            </a:r>
            <a:r>
              <a:rPr lang="en-US" dirty="0" smtClean="0">
                <a:solidFill>
                  <a:schemeClr val="bg1"/>
                </a:solidFill>
                <a:latin typeface="Times New Roman" pitchFamily="18" charset="0"/>
                <a:cs typeface="Times New Roman" pitchFamily="18" charset="0"/>
              </a:rPr>
              <a:t>Data Engineer </a:t>
            </a:r>
            <a:endParaRPr lang="en-US" dirty="0">
              <a:solidFill>
                <a:schemeClr val="bg1"/>
              </a:solidFill>
            </a:endParaRPr>
          </a:p>
        </p:txBody>
      </p:sp>
      <p:sp>
        <p:nvSpPr>
          <p:cNvPr id="3" name="Text Placeholder 2"/>
          <p:cNvSpPr>
            <a:spLocks noGrp="1"/>
          </p:cNvSpPr>
          <p:nvPr>
            <p:ph type="body" idx="1"/>
          </p:nvPr>
        </p:nvSpPr>
        <p:spPr>
          <a:xfrm>
            <a:off x="56266" y="1405596"/>
            <a:ext cx="8890786" cy="5029200"/>
          </a:xfrm>
        </p:spPr>
        <p:txBody>
          <a:bodyPr/>
          <a:lstStyle/>
          <a:p>
            <a:pPr algn="just"/>
            <a:r>
              <a:rPr lang="en-US" dirty="0" smtClean="0">
                <a:solidFill>
                  <a:srgbClr val="0070C0"/>
                </a:solidFill>
                <a:latin typeface="Times New Roman" pitchFamily="18" charset="0"/>
                <a:cs typeface="Times New Roman" pitchFamily="18" charset="0"/>
              </a:rPr>
              <a:t>Leverages deep technical skills </a:t>
            </a:r>
            <a:r>
              <a:rPr lang="en-US" dirty="0" smtClean="0">
                <a:latin typeface="Times New Roman" pitchFamily="18" charset="0"/>
                <a:cs typeface="Times New Roman" pitchFamily="18" charset="0"/>
              </a:rPr>
              <a:t>to assist with tuning SQL queries for data management and data extraction, and provides support for data ingestion into the analytic sandbox.</a:t>
            </a:r>
          </a:p>
          <a:p>
            <a:pPr algn="just">
              <a:buNone/>
            </a:pPr>
            <a:endParaRPr lang="en-US" dirty="0" smtClean="0">
              <a:latin typeface="Times New Roman" pitchFamily="18" charset="0"/>
              <a:cs typeface="Times New Roman" pitchFamily="18" charset="0"/>
            </a:endParaRPr>
          </a:p>
          <a:p>
            <a:pPr algn="just">
              <a:buNone/>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While the </a:t>
            </a:r>
            <a:r>
              <a:rPr lang="en-US" dirty="0" smtClean="0">
                <a:solidFill>
                  <a:srgbClr val="0070C0"/>
                </a:solidFill>
                <a:latin typeface="Times New Roman" pitchFamily="18" charset="0"/>
                <a:cs typeface="Times New Roman" pitchFamily="18" charset="0"/>
              </a:rPr>
              <a:t>DBA sets up and configures the databases </a:t>
            </a:r>
            <a:r>
              <a:rPr lang="en-US" dirty="0" smtClean="0">
                <a:latin typeface="Times New Roman" pitchFamily="18" charset="0"/>
                <a:cs typeface="Times New Roman" pitchFamily="18" charset="0"/>
              </a:rPr>
              <a:t>to be used, </a:t>
            </a:r>
          </a:p>
          <a:p>
            <a:pPr algn="just"/>
            <a:r>
              <a:rPr lang="en-US" dirty="0" smtClean="0">
                <a:latin typeface="Times New Roman" pitchFamily="18" charset="0"/>
                <a:cs typeface="Times New Roman" pitchFamily="18" charset="0"/>
              </a:rPr>
              <a:t>the </a:t>
            </a:r>
            <a:r>
              <a:rPr lang="en-US" dirty="0" smtClean="0">
                <a:solidFill>
                  <a:srgbClr val="0070C0"/>
                </a:solidFill>
                <a:latin typeface="Times New Roman" pitchFamily="18" charset="0"/>
                <a:cs typeface="Times New Roman" pitchFamily="18" charset="0"/>
              </a:rPr>
              <a:t>data engineer executes the actual data extractions and performs substantial data manipulation</a:t>
            </a:r>
            <a:r>
              <a:rPr lang="en-US" dirty="0" smtClean="0">
                <a:latin typeface="Times New Roman" pitchFamily="18" charset="0"/>
                <a:cs typeface="Times New Roman" pitchFamily="18" charset="0"/>
              </a:rPr>
              <a:t> to facilitate the analytics. </a:t>
            </a:r>
          </a:p>
          <a:p>
            <a:pPr algn="just"/>
            <a:endParaRPr lang="en-US" dirty="0"/>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24</a:t>
            </a:fld>
            <a:endParaRPr lang="en-US"/>
          </a:p>
        </p:txBody>
      </p:sp>
    </p:spTree>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algn="just"/>
            <a:r>
              <a:rPr lang="en-US" dirty="0" smtClean="0">
                <a:latin typeface="Times New Roman" pitchFamily="18" charset="0"/>
                <a:cs typeface="Times New Roman" pitchFamily="18" charset="0"/>
              </a:rPr>
              <a:t>The data engineer works closely with the data scientist to help shape data in the right ways for analyses.</a:t>
            </a:r>
          </a:p>
          <a:p>
            <a:pPr algn="just"/>
            <a:endParaRPr lang="en-US" dirty="0"/>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25</a:t>
            </a:fld>
            <a:endParaRPr lang="en-US"/>
          </a:p>
        </p:txBody>
      </p:sp>
    </p:spTree>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796" y="352865"/>
            <a:ext cx="8382000" cy="685800"/>
          </a:xfrm>
        </p:spPr>
        <p:txBody>
          <a:bodyPr/>
          <a:lstStyle/>
          <a:p>
            <a:r>
              <a:rPr lang="en-US" dirty="0" smtClean="0">
                <a:solidFill>
                  <a:schemeClr val="bg1"/>
                </a:solidFill>
              </a:rPr>
              <a:t>7. Data Scientist: </a:t>
            </a:r>
            <a:endParaRPr lang="en-US" dirty="0">
              <a:solidFill>
                <a:schemeClr val="bg1"/>
              </a:solidFill>
            </a:endParaRPr>
          </a:p>
        </p:txBody>
      </p:sp>
      <p:sp>
        <p:nvSpPr>
          <p:cNvPr id="3" name="Text Placeholder 2"/>
          <p:cNvSpPr>
            <a:spLocks noGrp="1"/>
          </p:cNvSpPr>
          <p:nvPr>
            <p:ph type="body" idx="1"/>
          </p:nvPr>
        </p:nvSpPr>
        <p:spPr>
          <a:xfrm>
            <a:off x="127776" y="1349324"/>
            <a:ext cx="8833344" cy="5029200"/>
          </a:xfrm>
        </p:spPr>
        <p:txBody>
          <a:bodyPr/>
          <a:lstStyle/>
          <a:p>
            <a:pPr algn="just"/>
            <a:r>
              <a:rPr lang="en-US" dirty="0" smtClean="0">
                <a:latin typeface="Times New Roman" pitchFamily="18" charset="0"/>
                <a:cs typeface="Times New Roman" pitchFamily="18" charset="0"/>
              </a:rPr>
              <a:t>Provides </a:t>
            </a:r>
            <a:r>
              <a:rPr lang="en-US" dirty="0" smtClean="0">
                <a:solidFill>
                  <a:srgbClr val="0070C0"/>
                </a:solidFill>
                <a:latin typeface="Times New Roman" pitchFamily="18" charset="0"/>
                <a:cs typeface="Times New Roman" pitchFamily="18" charset="0"/>
              </a:rPr>
              <a:t>subject matter expertise </a:t>
            </a:r>
            <a:r>
              <a:rPr lang="en-US" dirty="0" smtClean="0">
                <a:latin typeface="Times New Roman" pitchFamily="18" charset="0"/>
                <a:cs typeface="Times New Roman" pitchFamily="18" charset="0"/>
              </a:rPr>
              <a:t>for:</a:t>
            </a:r>
          </a:p>
          <a:p>
            <a:pPr lvl="1" algn="just"/>
            <a:r>
              <a:rPr lang="en-US" dirty="0" smtClean="0">
                <a:latin typeface="Times New Roman" pitchFamily="18" charset="0"/>
                <a:cs typeface="Times New Roman" pitchFamily="18" charset="0"/>
              </a:rPr>
              <a:t>analytical techniques, </a:t>
            </a:r>
          </a:p>
          <a:p>
            <a:pPr lvl="1" algn="just"/>
            <a:r>
              <a:rPr lang="en-US" dirty="0" smtClean="0">
                <a:latin typeface="Times New Roman" pitchFamily="18" charset="0"/>
                <a:cs typeface="Times New Roman" pitchFamily="18" charset="0"/>
              </a:rPr>
              <a:t>data modeling, </a:t>
            </a:r>
          </a:p>
          <a:p>
            <a:pPr lvl="1" algn="just"/>
            <a:r>
              <a:rPr lang="en-US" dirty="0" smtClean="0">
                <a:latin typeface="Times New Roman" pitchFamily="18" charset="0"/>
                <a:cs typeface="Times New Roman" pitchFamily="18" charset="0"/>
              </a:rPr>
              <a:t>applying valid analytical techniques to given business problems.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Ensures </a:t>
            </a:r>
            <a:r>
              <a:rPr lang="en-US" dirty="0" smtClean="0">
                <a:solidFill>
                  <a:srgbClr val="0070C0"/>
                </a:solidFill>
                <a:latin typeface="Times New Roman" pitchFamily="18" charset="0"/>
                <a:cs typeface="Times New Roman" pitchFamily="18" charset="0"/>
              </a:rPr>
              <a:t>overall analytics objectives</a:t>
            </a:r>
            <a:r>
              <a:rPr lang="en-US" dirty="0" smtClean="0">
                <a:latin typeface="Times New Roman" pitchFamily="18" charset="0"/>
                <a:cs typeface="Times New Roman" pitchFamily="18" charset="0"/>
              </a:rPr>
              <a:t> are met. </a:t>
            </a:r>
          </a:p>
          <a:p>
            <a:pPr algn="just"/>
            <a:endParaRPr lang="en-US" dirty="0" smtClean="0">
              <a:latin typeface="Times New Roman" pitchFamily="18" charset="0"/>
              <a:cs typeface="Times New Roman" pitchFamily="18" charset="0"/>
            </a:endParaRPr>
          </a:p>
          <a:p>
            <a:pPr algn="just"/>
            <a:r>
              <a:rPr lang="en-US" dirty="0" smtClean="0">
                <a:solidFill>
                  <a:srgbClr val="0070C0"/>
                </a:solidFill>
                <a:latin typeface="Times New Roman" pitchFamily="18" charset="0"/>
                <a:cs typeface="Times New Roman" pitchFamily="18" charset="0"/>
              </a:rPr>
              <a:t>Designs and executes analytical methods </a:t>
            </a:r>
            <a:r>
              <a:rPr lang="en-US" dirty="0" smtClean="0">
                <a:latin typeface="Times New Roman" pitchFamily="18" charset="0"/>
                <a:cs typeface="Times New Roman" pitchFamily="18" charset="0"/>
              </a:rPr>
              <a:t>and approaches with the data available to the project.</a:t>
            </a:r>
            <a:endParaRPr lang="en-US" dirty="0">
              <a:latin typeface="Times New Roman" pitchFamily="18" charset="0"/>
              <a:cs typeface="Times New Roman" pitchFamily="18" charset="0"/>
            </a:endParaRPr>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26</a:t>
            </a:fld>
            <a:endParaRPr lang="en-US"/>
          </a:p>
        </p:txBody>
      </p:sp>
    </p:spTree>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algn="just"/>
            <a:r>
              <a:rPr lang="en-US" sz="2400" dirty="0">
                <a:latin typeface="Times New Roman" panose="02020603050405020304" pitchFamily="18" charset="0"/>
                <a:cs typeface="Times New Roman" panose="02020603050405020304" pitchFamily="18" charset="0"/>
              </a:rPr>
              <a:t>Each plays a critical part in a successful analytics project</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Although </a:t>
            </a:r>
            <a:r>
              <a:rPr lang="en-US" sz="2400" dirty="0">
                <a:latin typeface="Times New Roman" panose="02020603050405020304" pitchFamily="18" charset="0"/>
                <a:cs typeface="Times New Roman" panose="02020603050405020304" pitchFamily="18" charset="0"/>
              </a:rPr>
              <a:t>seven roles are listed, fewer or more people can accomplish the work depending on </a:t>
            </a:r>
            <a:endParaRPr lang="en-US" sz="2400" dirty="0" smtClean="0">
              <a:latin typeface="Times New Roman" panose="02020603050405020304" pitchFamily="18" charset="0"/>
              <a:cs typeface="Times New Roman" panose="02020603050405020304" pitchFamily="18" charset="0"/>
            </a:endParaRPr>
          </a:p>
          <a:p>
            <a:pPr lvl="4"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scope of the project, </a:t>
            </a:r>
            <a:endParaRPr lang="en-US" dirty="0" smtClean="0">
              <a:latin typeface="Times New Roman" panose="02020603050405020304" pitchFamily="18" charset="0"/>
              <a:cs typeface="Times New Roman" panose="02020603050405020304" pitchFamily="18" charset="0"/>
            </a:endParaRPr>
          </a:p>
          <a:p>
            <a:pPr lvl="4" algn="just"/>
            <a:r>
              <a:rPr lang="en-US" dirty="0" smtClean="0">
                <a:latin typeface="Times New Roman" panose="02020603050405020304" pitchFamily="18" charset="0"/>
                <a:cs typeface="Times New Roman" panose="02020603050405020304" pitchFamily="18" charset="0"/>
              </a:rPr>
              <a:t>organizational </a:t>
            </a:r>
            <a:r>
              <a:rPr lang="en-US" dirty="0">
                <a:latin typeface="Times New Roman" panose="02020603050405020304" pitchFamily="18" charset="0"/>
                <a:cs typeface="Times New Roman" panose="02020603050405020304" pitchFamily="18" charset="0"/>
              </a:rPr>
              <a:t>structure, and </a:t>
            </a:r>
            <a:endParaRPr lang="en-US" dirty="0" smtClean="0">
              <a:latin typeface="Times New Roman" panose="02020603050405020304" pitchFamily="18" charset="0"/>
              <a:cs typeface="Times New Roman" panose="02020603050405020304" pitchFamily="18" charset="0"/>
            </a:endParaRPr>
          </a:p>
          <a:p>
            <a:pPr lvl="4"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skills of the participants.</a:t>
            </a:r>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27</a:t>
            </a:fld>
            <a:endParaRPr lang="en-US"/>
          </a:p>
        </p:txBody>
      </p:sp>
    </p:spTree>
    <p:extLst>
      <p:ext uri="{BB962C8B-B14F-4D97-AF65-F5344CB8AC3E}">
        <p14:creationId xmlns:p14="http://schemas.microsoft.com/office/powerpoint/2010/main" val="1097937321"/>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5061" y="381000"/>
            <a:ext cx="8382000" cy="685800"/>
          </a:xfrm>
        </p:spPr>
        <p:txBody>
          <a:bodyPr/>
          <a:lstStyle/>
          <a:p>
            <a:r>
              <a:rPr lang="en-US" i="1" dirty="0" smtClean="0">
                <a:solidFill>
                  <a:schemeClr val="bg1"/>
                </a:solidFill>
              </a:rPr>
              <a:t>   SUMMARY</a:t>
            </a:r>
            <a:endParaRPr lang="en-US" i="1" dirty="0">
              <a:solidFill>
                <a:schemeClr val="bg1"/>
              </a:solidFill>
            </a:endParaRP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28</a:t>
            </a:fld>
            <a:endParaRPr lang="en-US"/>
          </a:p>
        </p:txBody>
      </p:sp>
      <p:pic>
        <p:nvPicPr>
          <p:cNvPr id="6" name="Picture 5" descr="lecture2-big-data-life-cycle-4-638.jpg"/>
          <p:cNvPicPr>
            <a:picLocks noChangeAspect="1"/>
          </p:cNvPicPr>
          <p:nvPr/>
        </p:nvPicPr>
        <p:blipFill>
          <a:blip r:embed="rId2"/>
          <a:stretch>
            <a:fillRect/>
          </a:stretch>
        </p:blipFill>
        <p:spPr>
          <a:xfrm>
            <a:off x="759655" y="1378633"/>
            <a:ext cx="7399606" cy="4684542"/>
          </a:xfrm>
          <a:prstGeom prst="rect">
            <a:avLst/>
          </a:prstGeom>
        </p:spPr>
      </p:pic>
    </p:spTree>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8984" y="381000"/>
            <a:ext cx="8382000" cy="685800"/>
          </a:xfrm>
        </p:spPr>
        <p:txBody>
          <a:bodyPr/>
          <a:lstStyle/>
          <a:p>
            <a:r>
              <a:rPr lang="en-US" sz="2800" b="1" dirty="0" smtClean="0">
                <a:solidFill>
                  <a:schemeClr val="bg1"/>
                </a:solidFill>
              </a:rPr>
              <a:t>     Multiple dimensions of Big Data</a:t>
            </a:r>
            <a:br>
              <a:rPr lang="en-US" sz="2800" b="1" dirty="0" smtClean="0">
                <a:solidFill>
                  <a:schemeClr val="bg1"/>
                </a:solidFill>
              </a:rPr>
            </a:br>
            <a:endParaRPr lang="en-US" sz="2800" dirty="0">
              <a:solidFill>
                <a:schemeClr val="bg1"/>
              </a:solidFill>
            </a:endParaRP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29</a:t>
            </a:fld>
            <a:endParaRPr lang="en-US"/>
          </a:p>
        </p:txBody>
      </p:sp>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sp>
        <p:nvSpPr>
          <p:cNvPr id="6" name="Google Shape;196;p2"/>
          <p:cNvSpPr txBox="1">
            <a:spLocks/>
          </p:cNvSpPr>
          <p:nvPr/>
        </p:nvSpPr>
        <p:spPr>
          <a:xfrm>
            <a:off x="2602518" y="310660"/>
            <a:ext cx="6358598" cy="685800"/>
          </a:xfrm>
          <a:prstGeom prst="rect">
            <a:avLst/>
          </a:prstGeom>
          <a:noFill/>
          <a:ln>
            <a:noFill/>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chemeClr val="lt1"/>
              </a:buClr>
              <a:buSzPts val="3600"/>
              <a:buFont typeface="Calibri"/>
              <a:buNone/>
              <a:tabLst/>
              <a:defRPr/>
            </a:pPr>
            <a:r>
              <a:rPr kumimoji="0" lang="en-US" sz="3200" b="1" i="0" u="none" strike="noStrike" kern="0" cap="none" spc="0" normalizeH="0" baseline="0" noProof="0" smtClean="0">
                <a:ln>
                  <a:noFill/>
                </a:ln>
                <a:solidFill>
                  <a:schemeClr val="bg1"/>
                </a:solidFill>
                <a:effectLst/>
                <a:uLnTx/>
                <a:uFillTx/>
                <a:latin typeface="Times New Roman" panose="02020603050405020304" pitchFamily="18" charset="0"/>
                <a:ea typeface="Tahoma"/>
                <a:cs typeface="Times New Roman" panose="02020603050405020304" pitchFamily="18" charset="0"/>
                <a:sym typeface="Tahoma"/>
              </a:rPr>
              <a:t>INTRODUCTION  TO                        BIG  DATA</a:t>
            </a:r>
            <a:endParaRPr kumimoji="0" lang="en-US" sz="3200" b="1" i="0" u="none" strike="noStrike" kern="0" cap="none" spc="0" normalizeH="0" baseline="0" noProof="0" dirty="0">
              <a:ln>
                <a:noFill/>
              </a:ln>
              <a:solidFill>
                <a:schemeClr val="bg1"/>
              </a:solidFill>
              <a:effectLst/>
              <a:uLnTx/>
              <a:uFillTx/>
              <a:latin typeface="Times New Roman" panose="02020603050405020304" pitchFamily="18" charset="0"/>
              <a:ea typeface="Tahoma"/>
              <a:cs typeface="Times New Roman" panose="02020603050405020304" pitchFamily="18" charset="0"/>
              <a:sym typeface="Tahoma"/>
            </a:endParaRPr>
          </a:p>
        </p:txBody>
      </p:sp>
      <p:pic>
        <p:nvPicPr>
          <p:cNvPr id="7" name="Picture 6" descr="understanding-sources-big-data-infographic.jpg"/>
          <p:cNvPicPr>
            <a:picLocks noChangeAspect="1"/>
          </p:cNvPicPr>
          <p:nvPr/>
        </p:nvPicPr>
        <p:blipFill>
          <a:blip r:embed="rId2"/>
          <a:stretch>
            <a:fillRect/>
          </a:stretch>
        </p:blipFill>
        <p:spPr>
          <a:xfrm>
            <a:off x="0" y="1308295"/>
            <a:ext cx="8362950" cy="5549705"/>
          </a:xfrm>
          <a:prstGeom prst="rect">
            <a:avLst/>
          </a:prstGeom>
        </p:spPr>
      </p:pic>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30</a:t>
            </a:fld>
            <a:endParaRPr lang="en-US"/>
          </a:p>
        </p:txBody>
      </p:sp>
      <p:pic>
        <p:nvPicPr>
          <p:cNvPr id="6" name="Picture 5" descr="BD-hexagons.jpeg"/>
          <p:cNvPicPr>
            <a:picLocks noChangeAspect="1"/>
          </p:cNvPicPr>
          <p:nvPr/>
        </p:nvPicPr>
        <p:blipFill>
          <a:blip r:embed="rId2"/>
          <a:stretch>
            <a:fillRect/>
          </a:stretch>
        </p:blipFill>
        <p:spPr>
          <a:xfrm>
            <a:off x="0" y="0"/>
            <a:ext cx="9144000" cy="6857999"/>
          </a:xfrm>
          <a:prstGeom prst="rect">
            <a:avLst/>
          </a:prstGeom>
        </p:spPr>
      </p:pic>
    </p:spTree>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068" y="381000"/>
            <a:ext cx="8382000" cy="685800"/>
          </a:xfrm>
        </p:spPr>
        <p:txBody>
          <a:bodyPr/>
          <a:lstStyle/>
          <a:p>
            <a:r>
              <a:rPr lang="en-US" b="1" dirty="0" smtClean="0">
                <a:solidFill>
                  <a:schemeClr val="bg1"/>
                </a:solidFill>
                <a:latin typeface="Times New Roman" pitchFamily="18" charset="0"/>
                <a:cs typeface="Times New Roman" pitchFamily="18" charset="0"/>
              </a:rPr>
              <a:t>DATA:</a:t>
            </a:r>
            <a:endParaRPr lang="en-US" dirty="0">
              <a:solidFill>
                <a:schemeClr val="bg1"/>
              </a:solidFill>
            </a:endParaRPr>
          </a:p>
        </p:txBody>
      </p:sp>
      <p:sp>
        <p:nvSpPr>
          <p:cNvPr id="3" name="Text Placeholder 2"/>
          <p:cNvSpPr>
            <a:spLocks noGrp="1"/>
          </p:cNvSpPr>
          <p:nvPr>
            <p:ph type="body" idx="1"/>
          </p:nvPr>
        </p:nvSpPr>
        <p:spPr>
          <a:xfrm>
            <a:off x="-69173" y="1321190"/>
            <a:ext cx="8959956" cy="5248421"/>
          </a:xfrm>
        </p:spPr>
        <p:txBody>
          <a:bodyPr/>
          <a:lstStyle/>
          <a:p>
            <a:pPr algn="just"/>
            <a:r>
              <a:rPr lang="en-US" dirty="0" smtClean="0">
                <a:latin typeface="Times New Roman" pitchFamily="18" charset="0"/>
                <a:cs typeface="Times New Roman" pitchFamily="18" charset="0"/>
              </a:rPr>
              <a:t>Availability of data and the access to data sources.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There is a broad range of data types and data sources: </a:t>
            </a:r>
          </a:p>
          <a:p>
            <a:pPr algn="just"/>
            <a:endParaRPr lang="en-US" dirty="0" smtClean="0">
              <a:latin typeface="Times New Roman" pitchFamily="18" charset="0"/>
              <a:cs typeface="Times New Roman" pitchFamily="18" charset="0"/>
            </a:endParaRPr>
          </a:p>
          <a:p>
            <a:pPr lvl="1" algn="just">
              <a:buFont typeface="Wingdings" pitchFamily="2" charset="2"/>
              <a:buChar char="ü"/>
            </a:pPr>
            <a:r>
              <a:rPr lang="en-US" dirty="0" smtClean="0">
                <a:latin typeface="Times New Roman" pitchFamily="18" charset="0"/>
                <a:cs typeface="Times New Roman" pitchFamily="18" charset="0"/>
              </a:rPr>
              <a:t>   structured and unstructured data </a:t>
            </a:r>
          </a:p>
          <a:p>
            <a:pPr lvl="1" algn="just">
              <a:buFont typeface="Wingdings" pitchFamily="2" charset="2"/>
              <a:buChar char="ü"/>
            </a:pPr>
            <a:r>
              <a:rPr lang="en-US" dirty="0" smtClean="0">
                <a:latin typeface="Times New Roman" pitchFamily="18" charset="0"/>
                <a:cs typeface="Times New Roman" pitchFamily="18" charset="0"/>
              </a:rPr>
              <a:t>   multi-lingual data sources </a:t>
            </a:r>
          </a:p>
          <a:p>
            <a:pPr lvl="1" algn="just">
              <a:buFont typeface="Wingdings" pitchFamily="2" charset="2"/>
              <a:buChar char="ü"/>
            </a:pPr>
            <a:r>
              <a:rPr lang="en-US" dirty="0" smtClean="0">
                <a:latin typeface="Times New Roman" pitchFamily="18" charset="0"/>
                <a:cs typeface="Times New Roman" pitchFamily="18" charset="0"/>
              </a:rPr>
              <a:t>   data generated from machines and sensors </a:t>
            </a:r>
          </a:p>
          <a:p>
            <a:pPr lvl="1" algn="just">
              <a:buFont typeface="Wingdings" pitchFamily="2" charset="2"/>
              <a:buChar char="ü"/>
            </a:pPr>
            <a:r>
              <a:rPr lang="en-US" dirty="0" smtClean="0">
                <a:latin typeface="Times New Roman" pitchFamily="18" charset="0"/>
                <a:cs typeface="Times New Roman" pitchFamily="18" charset="0"/>
              </a:rPr>
              <a:t>   data-at-rest </a:t>
            </a:r>
          </a:p>
          <a:p>
            <a:pPr lvl="1" algn="just">
              <a:buFont typeface="Wingdings" pitchFamily="2" charset="2"/>
              <a:buChar char="ü"/>
            </a:pPr>
            <a:r>
              <a:rPr lang="en-US" dirty="0" smtClean="0">
                <a:latin typeface="Times New Roman" pitchFamily="18" charset="0"/>
                <a:cs typeface="Times New Roman" pitchFamily="18" charset="0"/>
              </a:rPr>
              <a:t>   data–in-motion. </a:t>
            </a:r>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31</a:t>
            </a:fld>
            <a:endParaRPr lang="en-US"/>
          </a:p>
        </p:txBody>
      </p:sp>
    </p:spTree>
  </p:cSld>
  <p:clrMapOvr>
    <a:masterClrMapping/>
  </p:clrMapOvr>
  <p:transition>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55108" y="1067964"/>
            <a:ext cx="8847412" cy="5029200"/>
          </a:xfrm>
        </p:spPr>
        <p:txBody>
          <a:bodyPr/>
          <a:lstStyle/>
          <a:p>
            <a:pPr algn="just">
              <a:buNone/>
            </a:pPr>
            <a:r>
              <a:rPr lang="en-US" b="1" dirty="0" smtClean="0">
                <a:latin typeface="Times New Roman" pitchFamily="18" charset="0"/>
                <a:cs typeface="Times New Roman" pitchFamily="18" charset="0"/>
              </a:rPr>
              <a:t>  Value is generated by:</a:t>
            </a:r>
          </a:p>
          <a:p>
            <a:pPr algn="just"/>
            <a:r>
              <a:rPr lang="en-US" dirty="0" smtClean="0">
                <a:latin typeface="Times New Roman" pitchFamily="18" charset="0"/>
                <a:cs typeface="Times New Roman" pitchFamily="18" charset="0"/>
              </a:rPr>
              <a:t>acquiring data, </a:t>
            </a:r>
          </a:p>
          <a:p>
            <a:pPr algn="just"/>
            <a:r>
              <a:rPr lang="en-US" dirty="0" smtClean="0">
                <a:latin typeface="Times New Roman" pitchFamily="18" charset="0"/>
                <a:cs typeface="Times New Roman" pitchFamily="18" charset="0"/>
              </a:rPr>
              <a:t>combining data from different sources and </a:t>
            </a:r>
          </a:p>
          <a:p>
            <a:pPr algn="just"/>
            <a:r>
              <a:rPr lang="en-US" dirty="0" smtClean="0">
                <a:latin typeface="Times New Roman" pitchFamily="18" charset="0"/>
                <a:cs typeface="Times New Roman" pitchFamily="18" charset="0"/>
              </a:rPr>
              <a:t>providing access to it while ensuring data integrity and preserving privacy. </a:t>
            </a:r>
          </a:p>
          <a:p>
            <a:pPr algn="ctr">
              <a:buNone/>
            </a:pPr>
            <a:endParaRPr lang="en-US" dirty="0" smtClean="0">
              <a:latin typeface="Times New Roman" pitchFamily="18" charset="0"/>
              <a:cs typeface="Times New Roman" pitchFamily="18" charset="0"/>
            </a:endParaRPr>
          </a:p>
          <a:p>
            <a:pPr algn="ctr">
              <a:buNone/>
            </a:pPr>
            <a:r>
              <a:rPr lang="en-US" b="1" dirty="0" smtClean="0">
                <a:latin typeface="Times New Roman" pitchFamily="18" charset="0"/>
                <a:cs typeface="Times New Roman" pitchFamily="18" charset="0"/>
              </a:rPr>
              <a:t>Value is added by </a:t>
            </a:r>
          </a:p>
          <a:p>
            <a:pPr algn="just">
              <a:buNone/>
            </a:pPr>
            <a:r>
              <a:rPr lang="en-US" dirty="0" smtClean="0">
                <a:latin typeface="Times New Roman" pitchFamily="18" charset="0"/>
                <a:cs typeface="Times New Roman" pitchFamily="18" charset="0"/>
              </a:rPr>
              <a:t>				Pre-processing, </a:t>
            </a:r>
          </a:p>
          <a:p>
            <a:pPr algn="just">
              <a:buNone/>
            </a:pPr>
            <a:r>
              <a:rPr lang="en-US" dirty="0" smtClean="0">
                <a:latin typeface="Times New Roman" pitchFamily="18" charset="0"/>
                <a:cs typeface="Times New Roman" pitchFamily="18" charset="0"/>
              </a:rPr>
              <a:t>				Validating, </a:t>
            </a:r>
          </a:p>
          <a:p>
            <a:pPr algn="just">
              <a:buNone/>
            </a:pPr>
            <a:r>
              <a:rPr lang="en-US" dirty="0" smtClean="0">
                <a:latin typeface="Times New Roman" pitchFamily="18" charset="0"/>
                <a:cs typeface="Times New Roman" pitchFamily="18" charset="0"/>
              </a:rPr>
              <a:t>				Analyzing </a:t>
            </a:r>
          </a:p>
          <a:p>
            <a:pPr algn="just">
              <a:buNone/>
            </a:pPr>
            <a:r>
              <a:rPr lang="en-US" dirty="0" smtClean="0">
                <a:latin typeface="Times New Roman" pitchFamily="18" charset="0"/>
                <a:cs typeface="Times New Roman" pitchFamily="18" charset="0"/>
              </a:rPr>
              <a:t>				Augmenting</a:t>
            </a:r>
          </a:p>
          <a:p>
            <a:pPr algn="just">
              <a:buNone/>
            </a:pPr>
            <a:r>
              <a:rPr lang="en-US" dirty="0" smtClean="0">
                <a:latin typeface="Times New Roman" pitchFamily="18" charset="0"/>
                <a:cs typeface="Times New Roman" pitchFamily="18" charset="0"/>
              </a:rPr>
              <a:t>				Ensuring data integrity and accuracy</a:t>
            </a:r>
          </a:p>
          <a:p>
            <a:pPr algn="just"/>
            <a:endParaRPr lang="en-US" dirty="0"/>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32</a:t>
            </a:fld>
            <a:endParaRPr lang="en-US"/>
          </a:p>
        </p:txBody>
      </p:sp>
    </p:spTree>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latin typeface="Times New Roman" pitchFamily="18" charset="0"/>
                <a:cs typeface="Times New Roman" pitchFamily="18" charset="0"/>
              </a:rPr>
              <a:t>1. Skills</a:t>
            </a:r>
            <a:endParaRPr lang="en-US" b="1" dirty="0">
              <a:solidFill>
                <a:schemeClr val="bg1"/>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0" y="1250847"/>
            <a:ext cx="8961120" cy="5290629"/>
          </a:xfrm>
        </p:spPr>
        <p:txBody>
          <a:bodyPr/>
          <a:lstStyle/>
          <a:p>
            <a:pPr algn="just"/>
            <a:r>
              <a:rPr lang="en-US" dirty="0" smtClean="0">
                <a:latin typeface="Times New Roman" pitchFamily="18" charset="0"/>
                <a:cs typeface="Times New Roman" pitchFamily="18" charset="0"/>
              </a:rPr>
              <a:t>Ensuring the </a:t>
            </a:r>
            <a:r>
              <a:rPr lang="en-US" dirty="0" smtClean="0">
                <a:solidFill>
                  <a:srgbClr val="0070C0"/>
                </a:solidFill>
                <a:latin typeface="Times New Roman" pitchFamily="18" charset="0"/>
                <a:cs typeface="Times New Roman" pitchFamily="18" charset="0"/>
              </a:rPr>
              <a:t>availability of highly and rightly skilled people</a:t>
            </a:r>
            <a:r>
              <a:rPr lang="en-US" dirty="0" smtClean="0">
                <a:latin typeface="Times New Roman" pitchFamily="18" charset="0"/>
                <a:cs typeface="Times New Roman" pitchFamily="18" charset="0"/>
              </a:rPr>
              <a:t> who have an excellent grasp of the best practices and technologies for delivering Big Data Value within applications and solutions.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There will be the need for </a:t>
            </a:r>
            <a:r>
              <a:rPr lang="en-US" dirty="0" smtClean="0">
                <a:solidFill>
                  <a:srgbClr val="0070C0"/>
                </a:solidFill>
                <a:latin typeface="Times New Roman" pitchFamily="18" charset="0"/>
                <a:cs typeface="Times New Roman" pitchFamily="18" charset="0"/>
              </a:rPr>
              <a:t>data scientists and engineers </a:t>
            </a:r>
            <a:r>
              <a:rPr lang="en-US" dirty="0" smtClean="0">
                <a:latin typeface="Times New Roman" pitchFamily="18" charset="0"/>
                <a:cs typeface="Times New Roman" pitchFamily="18" charset="0"/>
              </a:rPr>
              <a:t>who have expertise in :</a:t>
            </a:r>
          </a:p>
          <a:p>
            <a:pPr lvl="1" algn="just">
              <a:buFont typeface="Wingdings" pitchFamily="2" charset="2"/>
              <a:buChar char="ü"/>
            </a:pPr>
            <a:r>
              <a:rPr lang="en-US" dirty="0" smtClean="0">
                <a:latin typeface="Times New Roman" pitchFamily="18" charset="0"/>
                <a:cs typeface="Times New Roman" pitchFamily="18" charset="0"/>
              </a:rPr>
              <a:t>     analytics </a:t>
            </a:r>
          </a:p>
          <a:p>
            <a:pPr lvl="1" algn="just">
              <a:buFont typeface="Wingdings" pitchFamily="2" charset="2"/>
              <a:buChar char="ü"/>
            </a:pPr>
            <a:r>
              <a:rPr lang="en-US" dirty="0" smtClean="0">
                <a:latin typeface="Times New Roman" pitchFamily="18" charset="0"/>
                <a:cs typeface="Times New Roman" pitchFamily="18" charset="0"/>
              </a:rPr>
              <a:t>     statistics</a:t>
            </a:r>
          </a:p>
          <a:p>
            <a:pPr lvl="1" algn="just">
              <a:buFont typeface="Wingdings" pitchFamily="2" charset="2"/>
              <a:buChar char="ü"/>
            </a:pPr>
            <a:r>
              <a:rPr lang="en-US" dirty="0" smtClean="0">
                <a:latin typeface="Times New Roman" pitchFamily="18" charset="0"/>
                <a:cs typeface="Times New Roman" pitchFamily="18" charset="0"/>
              </a:rPr>
              <a:t>     machine learning </a:t>
            </a:r>
          </a:p>
          <a:p>
            <a:pPr lvl="1" algn="just">
              <a:buFont typeface="Wingdings" pitchFamily="2" charset="2"/>
              <a:buChar char="ü"/>
            </a:pPr>
            <a:r>
              <a:rPr lang="en-US" dirty="0" smtClean="0">
                <a:latin typeface="Times New Roman" pitchFamily="18" charset="0"/>
                <a:cs typeface="Times New Roman" pitchFamily="18" charset="0"/>
              </a:rPr>
              <a:t>     data mining and </a:t>
            </a:r>
          </a:p>
          <a:p>
            <a:pPr lvl="1" algn="just">
              <a:buFont typeface="Wingdings" pitchFamily="2" charset="2"/>
              <a:buChar char="ü"/>
            </a:pPr>
            <a:r>
              <a:rPr lang="en-US" dirty="0" smtClean="0">
                <a:latin typeface="Times New Roman" pitchFamily="18" charset="0"/>
                <a:cs typeface="Times New Roman" pitchFamily="18" charset="0"/>
              </a:rPr>
              <a:t>     data management. </a:t>
            </a:r>
          </a:p>
        </p:txBody>
      </p:sp>
      <p:sp>
        <p:nvSpPr>
          <p:cNvPr id="4" name="Footer Placeholder 3"/>
          <p:cNvSpPr>
            <a:spLocks noGrp="1"/>
          </p:cNvSpPr>
          <p:nvPr>
            <p:ph type="ftr" idx="11"/>
          </p:nvPr>
        </p:nvSpPr>
        <p:spPr/>
        <p:txBody>
          <a:bodyPr/>
          <a:lstStyle/>
          <a:p>
            <a:r>
              <a:rPr lang="en-US" dirty="0" smtClean="0"/>
              <a:t>UNIT I- Introduction to Big Data</a:t>
            </a:r>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33</a:t>
            </a:fld>
            <a:endParaRPr lang="en-US"/>
          </a:p>
        </p:txBody>
      </p:sp>
    </p:spTree>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algn="just"/>
            <a:r>
              <a:rPr lang="en-US" dirty="0" smtClean="0">
                <a:latin typeface="Times New Roman" pitchFamily="18" charset="0"/>
                <a:cs typeface="Times New Roman" pitchFamily="18" charset="0"/>
              </a:rPr>
              <a:t>These technical experts will need to be combined with </a:t>
            </a:r>
            <a:r>
              <a:rPr lang="en-US" dirty="0" smtClean="0">
                <a:solidFill>
                  <a:srgbClr val="0070C0"/>
                </a:solidFill>
                <a:latin typeface="Times New Roman" pitchFamily="18" charset="0"/>
                <a:cs typeface="Times New Roman" pitchFamily="18" charset="0"/>
              </a:rPr>
              <a:t>domain experts </a:t>
            </a:r>
            <a:r>
              <a:rPr lang="en-US" dirty="0" smtClean="0">
                <a:latin typeface="Times New Roman" pitchFamily="18" charset="0"/>
                <a:cs typeface="Times New Roman" pitchFamily="18" charset="0"/>
              </a:rPr>
              <a:t>with strong industrial knowledge and the ability to apply this know-how within </a:t>
            </a:r>
            <a:r>
              <a:rPr lang="en-US" dirty="0" err="1" smtClean="0">
                <a:latin typeface="Times New Roman" pitchFamily="18" charset="0"/>
                <a:cs typeface="Times New Roman" pitchFamily="18" charset="0"/>
              </a:rPr>
              <a:t>organisations</a:t>
            </a:r>
            <a:r>
              <a:rPr lang="en-US" dirty="0" smtClean="0">
                <a:latin typeface="Times New Roman" pitchFamily="18" charset="0"/>
                <a:cs typeface="Times New Roman" pitchFamily="18" charset="0"/>
              </a:rPr>
              <a:t> for </a:t>
            </a:r>
            <a:r>
              <a:rPr lang="en-US" dirty="0" smtClean="0">
                <a:solidFill>
                  <a:srgbClr val="0070C0"/>
                </a:solidFill>
                <a:latin typeface="Times New Roman" pitchFamily="18" charset="0"/>
                <a:cs typeface="Times New Roman" pitchFamily="18" charset="0"/>
              </a:rPr>
              <a:t>value creation</a:t>
            </a:r>
            <a:endParaRPr lang="en-US" dirty="0">
              <a:solidFill>
                <a:srgbClr val="0070C0"/>
              </a:solidFill>
            </a:endParaRPr>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34</a:t>
            </a:fld>
            <a:endParaRPr lang="en-US"/>
          </a:p>
        </p:txBody>
      </p:sp>
    </p:spTree>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latin typeface="Times New Roman" pitchFamily="18" charset="0"/>
                <a:cs typeface="Times New Roman" pitchFamily="18" charset="0"/>
              </a:rPr>
              <a:t>2. Legal: </a:t>
            </a:r>
            <a:endParaRPr lang="en-US" b="1" dirty="0">
              <a:solidFill>
                <a:schemeClr val="bg1"/>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85571" y="1447800"/>
            <a:ext cx="8734871" cy="5029200"/>
          </a:xfrm>
        </p:spPr>
        <p:txBody>
          <a:bodyPr/>
          <a:lstStyle/>
          <a:p>
            <a:pPr algn="just"/>
            <a:r>
              <a:rPr lang="en-US" dirty="0" smtClean="0">
                <a:latin typeface="Times New Roman" pitchFamily="18" charset="0"/>
                <a:cs typeface="Times New Roman" pitchFamily="18" charset="0"/>
              </a:rPr>
              <a:t>The </a:t>
            </a:r>
            <a:r>
              <a:rPr lang="en-US" dirty="0" smtClean="0">
                <a:solidFill>
                  <a:srgbClr val="0070C0"/>
                </a:solidFill>
                <a:latin typeface="Times New Roman" pitchFamily="18" charset="0"/>
                <a:cs typeface="Times New Roman" pitchFamily="18" charset="0"/>
              </a:rPr>
              <a:t>increased importance </a:t>
            </a:r>
            <a:r>
              <a:rPr lang="en-US" dirty="0" smtClean="0">
                <a:latin typeface="Times New Roman" pitchFamily="18" charset="0"/>
                <a:cs typeface="Times New Roman" pitchFamily="18" charset="0"/>
              </a:rPr>
              <a:t>of data will </a:t>
            </a:r>
            <a:r>
              <a:rPr lang="en-US" dirty="0" smtClean="0">
                <a:solidFill>
                  <a:srgbClr val="0070C0"/>
                </a:solidFill>
                <a:latin typeface="Times New Roman" pitchFamily="18" charset="0"/>
                <a:cs typeface="Times New Roman" pitchFamily="18" charset="0"/>
              </a:rPr>
              <a:t>intensify</a:t>
            </a:r>
            <a:r>
              <a:rPr lang="en-US" dirty="0" smtClean="0">
                <a:latin typeface="Times New Roman" pitchFamily="18" charset="0"/>
                <a:cs typeface="Times New Roman" pitchFamily="18" charset="0"/>
              </a:rPr>
              <a:t> the debate on </a:t>
            </a:r>
          </a:p>
          <a:p>
            <a:pPr algn="just">
              <a:buNone/>
            </a:pPr>
            <a:endParaRPr lang="en-US" dirty="0" smtClean="0">
              <a:latin typeface="Times New Roman" pitchFamily="18" charset="0"/>
              <a:cs typeface="Times New Roman" pitchFamily="18" charset="0"/>
            </a:endParaRPr>
          </a:p>
          <a:p>
            <a:pPr lvl="1" algn="just">
              <a:buFont typeface="Wingdings" pitchFamily="2" charset="2"/>
              <a:buChar char="Ø"/>
            </a:pPr>
            <a:r>
              <a:rPr lang="en-US" dirty="0" smtClean="0">
                <a:latin typeface="Times New Roman" pitchFamily="18" charset="0"/>
                <a:cs typeface="Times New Roman" pitchFamily="18" charset="0"/>
              </a:rPr>
              <a:t>data ownership and usage, </a:t>
            </a:r>
          </a:p>
          <a:p>
            <a:pPr lvl="1" algn="just">
              <a:buFont typeface="Wingdings" pitchFamily="2" charset="2"/>
              <a:buChar char="Ø"/>
            </a:pPr>
            <a:r>
              <a:rPr lang="en-US" dirty="0" smtClean="0">
                <a:latin typeface="Times New Roman" pitchFamily="18" charset="0"/>
                <a:cs typeface="Times New Roman" pitchFamily="18" charset="0"/>
              </a:rPr>
              <a:t>data protection and privacy, </a:t>
            </a:r>
          </a:p>
          <a:p>
            <a:pPr lvl="1" algn="just">
              <a:buFont typeface="Wingdings" pitchFamily="2" charset="2"/>
              <a:buChar char="Ø"/>
            </a:pPr>
            <a:r>
              <a:rPr lang="en-US" dirty="0" smtClean="0">
                <a:latin typeface="Times New Roman" pitchFamily="18" charset="0"/>
                <a:cs typeface="Times New Roman" pitchFamily="18" charset="0"/>
              </a:rPr>
              <a:t>security, </a:t>
            </a:r>
          </a:p>
          <a:p>
            <a:pPr lvl="1" algn="just">
              <a:buFont typeface="Wingdings" pitchFamily="2" charset="2"/>
              <a:buChar char="Ø"/>
            </a:pPr>
            <a:r>
              <a:rPr lang="en-US" dirty="0" smtClean="0">
                <a:latin typeface="Times New Roman" pitchFamily="18" charset="0"/>
                <a:cs typeface="Times New Roman" pitchFamily="18" charset="0"/>
              </a:rPr>
              <a:t>liability, </a:t>
            </a:r>
          </a:p>
          <a:p>
            <a:pPr lvl="1" algn="just">
              <a:buFont typeface="Wingdings" pitchFamily="2" charset="2"/>
              <a:buChar char="Ø"/>
            </a:pPr>
            <a:r>
              <a:rPr lang="en-US" dirty="0" smtClean="0">
                <a:latin typeface="Times New Roman" pitchFamily="18" charset="0"/>
                <a:cs typeface="Times New Roman" pitchFamily="18" charset="0"/>
              </a:rPr>
              <a:t>cybercrime, </a:t>
            </a:r>
          </a:p>
          <a:p>
            <a:pPr lvl="1" algn="just">
              <a:buFont typeface="Wingdings" pitchFamily="2" charset="2"/>
              <a:buChar char="Ø"/>
            </a:pPr>
            <a:r>
              <a:rPr lang="en-US" dirty="0" smtClean="0">
                <a:latin typeface="Times New Roman" pitchFamily="18" charset="0"/>
                <a:cs typeface="Times New Roman" pitchFamily="18" charset="0"/>
              </a:rPr>
              <a:t>Intellectual Property Rights (IPR) and </a:t>
            </a:r>
          </a:p>
          <a:p>
            <a:pPr lvl="1" algn="just">
              <a:buFont typeface="Wingdings" pitchFamily="2" charset="2"/>
              <a:buChar char="Ø"/>
            </a:pPr>
            <a:r>
              <a:rPr lang="en-US" dirty="0" smtClean="0">
                <a:latin typeface="Times New Roman" pitchFamily="18" charset="0"/>
                <a:cs typeface="Times New Roman" pitchFamily="18" charset="0"/>
              </a:rPr>
              <a:t>impact of insolvencies on data rights. </a:t>
            </a:r>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35</a:t>
            </a:fld>
            <a:endParaRPr lang="en-US"/>
          </a:p>
        </p:txBody>
      </p:sp>
    </p:spTree>
  </p:cSld>
  <p:clrMapOvr>
    <a:masterClrMapping/>
  </p:clrMapOvr>
  <p:transition>
    <p:zo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latin typeface="Times New Roman" pitchFamily="18" charset="0"/>
                <a:cs typeface="Times New Roman" pitchFamily="18" charset="0"/>
              </a:rPr>
              <a:t>3. Technical</a:t>
            </a:r>
            <a:endParaRPr lang="en-US" b="1" dirty="0">
              <a:solidFill>
                <a:schemeClr val="bg1"/>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282518" y="1758460"/>
            <a:ext cx="8734870" cy="5029200"/>
          </a:xfrm>
        </p:spPr>
        <p:txBody>
          <a:bodyPr/>
          <a:lstStyle/>
          <a:p>
            <a:pPr algn="just"/>
            <a:r>
              <a:rPr lang="en-US" dirty="0" smtClean="0">
                <a:latin typeface="Times New Roman" pitchFamily="18" charset="0"/>
                <a:cs typeface="Times New Roman" pitchFamily="18" charset="0"/>
              </a:rPr>
              <a:t>Key aspects including </a:t>
            </a:r>
          </a:p>
          <a:p>
            <a:pPr lvl="1" algn="just"/>
            <a:r>
              <a:rPr lang="en-US" dirty="0" smtClean="0">
                <a:solidFill>
                  <a:srgbClr val="0070C0"/>
                </a:solidFill>
                <a:latin typeface="Times New Roman" pitchFamily="18" charset="0"/>
                <a:cs typeface="Times New Roman" pitchFamily="18" charset="0"/>
              </a:rPr>
              <a:t>real-time</a:t>
            </a:r>
            <a:r>
              <a:rPr lang="en-US" dirty="0" smtClean="0">
                <a:latin typeface="Times New Roman" pitchFamily="18" charset="0"/>
                <a:cs typeface="Times New Roman" pitchFamily="18" charset="0"/>
              </a:rPr>
              <a:t> analytics, </a:t>
            </a:r>
          </a:p>
          <a:p>
            <a:pPr lvl="1" algn="just"/>
            <a:r>
              <a:rPr lang="en-US" dirty="0" smtClean="0">
                <a:solidFill>
                  <a:srgbClr val="0070C0"/>
                </a:solidFill>
                <a:latin typeface="Times New Roman" pitchFamily="18" charset="0"/>
                <a:cs typeface="Times New Roman" pitchFamily="18" charset="0"/>
              </a:rPr>
              <a:t>low</a:t>
            </a:r>
            <a:r>
              <a:rPr lang="en-US" dirty="0" smtClean="0">
                <a:latin typeface="Times New Roman" pitchFamily="18" charset="0"/>
                <a:cs typeface="Times New Roman" pitchFamily="18" charset="0"/>
              </a:rPr>
              <a:t> latency and </a:t>
            </a:r>
            <a:r>
              <a:rPr lang="en-US" dirty="0" smtClean="0">
                <a:solidFill>
                  <a:srgbClr val="0070C0"/>
                </a:solidFill>
                <a:latin typeface="Times New Roman" pitchFamily="18" charset="0"/>
                <a:cs typeface="Times New Roman" pitchFamily="18" charset="0"/>
              </a:rPr>
              <a:t>scalable</a:t>
            </a:r>
            <a:r>
              <a:rPr lang="en-US" dirty="0" smtClean="0">
                <a:latin typeface="Times New Roman" pitchFamily="18" charset="0"/>
                <a:cs typeface="Times New Roman" pitchFamily="18" charset="0"/>
              </a:rPr>
              <a:t> data processing, </a:t>
            </a:r>
          </a:p>
          <a:p>
            <a:pPr lvl="1" algn="just"/>
            <a:r>
              <a:rPr lang="en-US" dirty="0" smtClean="0">
                <a:solidFill>
                  <a:srgbClr val="0070C0"/>
                </a:solidFill>
                <a:latin typeface="Times New Roman" pitchFamily="18" charset="0"/>
                <a:cs typeface="Times New Roman" pitchFamily="18" charset="0"/>
              </a:rPr>
              <a:t>new and rich </a:t>
            </a:r>
            <a:r>
              <a:rPr lang="en-US" dirty="0" smtClean="0">
                <a:latin typeface="Times New Roman" pitchFamily="18" charset="0"/>
                <a:cs typeface="Times New Roman" pitchFamily="18" charset="0"/>
              </a:rPr>
              <a:t>user interfaces, </a:t>
            </a:r>
          </a:p>
          <a:p>
            <a:pPr lvl="1" algn="just"/>
            <a:r>
              <a:rPr lang="en-US" dirty="0" smtClean="0">
                <a:latin typeface="Times New Roman" pitchFamily="18" charset="0"/>
                <a:cs typeface="Times New Roman" pitchFamily="18" charset="0"/>
              </a:rPr>
              <a:t>data </a:t>
            </a:r>
            <a:r>
              <a:rPr lang="en-US" dirty="0" smtClean="0">
                <a:solidFill>
                  <a:srgbClr val="0070C0"/>
                </a:solidFill>
                <a:latin typeface="Times New Roman" pitchFamily="18" charset="0"/>
                <a:cs typeface="Times New Roman" pitchFamily="18" charset="0"/>
              </a:rPr>
              <a:t>interaction</a:t>
            </a:r>
            <a:r>
              <a:rPr lang="en-US" dirty="0" smtClean="0">
                <a:latin typeface="Times New Roman" pitchFamily="18" charset="0"/>
                <a:cs typeface="Times New Roman" pitchFamily="18" charset="0"/>
              </a:rPr>
              <a:t> and </a:t>
            </a:r>
          </a:p>
          <a:p>
            <a:pPr lvl="1" algn="just"/>
            <a:r>
              <a:rPr lang="en-US" dirty="0" smtClean="0">
                <a:solidFill>
                  <a:srgbClr val="0070C0"/>
                </a:solidFill>
                <a:latin typeface="Times New Roman" pitchFamily="18" charset="0"/>
                <a:cs typeface="Times New Roman" pitchFamily="18" charset="0"/>
              </a:rPr>
              <a:t>linking</a:t>
            </a:r>
            <a:r>
              <a:rPr lang="en-US" dirty="0" smtClean="0">
                <a:latin typeface="Times New Roman" pitchFamily="18" charset="0"/>
                <a:cs typeface="Times New Roman" pitchFamily="18" charset="0"/>
              </a:rPr>
              <a:t> data, information and content</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All have to be advanced to open up </a:t>
            </a:r>
            <a:r>
              <a:rPr lang="en-US" dirty="0" smtClean="0">
                <a:solidFill>
                  <a:srgbClr val="0070C0"/>
                </a:solidFill>
                <a:latin typeface="Times New Roman" pitchFamily="18" charset="0"/>
                <a:cs typeface="Times New Roman" pitchFamily="18" charset="0"/>
              </a:rPr>
              <a:t>new opportunities </a:t>
            </a:r>
            <a:r>
              <a:rPr lang="en-US" dirty="0" smtClean="0">
                <a:latin typeface="Times New Roman" pitchFamily="18" charset="0"/>
                <a:cs typeface="Times New Roman" pitchFamily="18" charset="0"/>
              </a:rPr>
              <a:t>and to </a:t>
            </a:r>
            <a:r>
              <a:rPr lang="en-US" dirty="0" smtClean="0">
                <a:solidFill>
                  <a:srgbClr val="0070C0"/>
                </a:solidFill>
                <a:latin typeface="Times New Roman" pitchFamily="18" charset="0"/>
                <a:cs typeface="Times New Roman" pitchFamily="18" charset="0"/>
              </a:rPr>
              <a:t>sustain or develop competitive advantages</a:t>
            </a:r>
            <a:r>
              <a:rPr lang="en-US" dirty="0" smtClean="0">
                <a:latin typeface="Times New Roman" pitchFamily="18" charset="0"/>
                <a:cs typeface="Times New Roman" pitchFamily="18" charset="0"/>
              </a:rPr>
              <a:t>. </a:t>
            </a:r>
          </a:p>
          <a:p>
            <a:pPr algn="just"/>
            <a:endParaRPr lang="en-US" dirty="0" smtClean="0">
              <a:latin typeface="Times New Roman" pitchFamily="18" charset="0"/>
              <a:cs typeface="Times New Roman" pitchFamily="18" charset="0"/>
            </a:endParaRPr>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36</a:t>
            </a:fld>
            <a:endParaRPr lang="en-US"/>
          </a:p>
        </p:txBody>
      </p:sp>
    </p:spTree>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4</a:t>
            </a:r>
            <a:r>
              <a:rPr lang="en-US" b="1" dirty="0" smtClean="0">
                <a:solidFill>
                  <a:schemeClr val="bg1"/>
                </a:solidFill>
                <a:latin typeface="Times New Roman" pitchFamily="18" charset="0"/>
                <a:cs typeface="Times New Roman" pitchFamily="18" charset="0"/>
              </a:rPr>
              <a:t>. Application</a:t>
            </a:r>
          </a:p>
        </p:txBody>
      </p:sp>
      <p:sp>
        <p:nvSpPr>
          <p:cNvPr id="3" name="Text Placeholder 2"/>
          <p:cNvSpPr>
            <a:spLocks noGrp="1"/>
          </p:cNvSpPr>
          <p:nvPr>
            <p:ph type="body" idx="1"/>
          </p:nvPr>
        </p:nvSpPr>
        <p:spPr>
          <a:xfrm>
            <a:off x="-69173" y="1363394"/>
            <a:ext cx="9002158" cy="5029200"/>
          </a:xfrm>
        </p:spPr>
        <p:txBody>
          <a:bodyPr/>
          <a:lstStyle/>
          <a:p>
            <a:pPr algn="just"/>
            <a:r>
              <a:rPr lang="en-US" dirty="0" smtClean="0">
                <a:latin typeface="Times New Roman" pitchFamily="18" charset="0"/>
                <a:cs typeface="Times New Roman" pitchFamily="18" charset="0"/>
              </a:rPr>
              <a:t>Business and market ready applications need to be a core target to allow activities to have </a:t>
            </a:r>
            <a:r>
              <a:rPr lang="en-US" dirty="0" smtClean="0">
                <a:solidFill>
                  <a:srgbClr val="0070C0"/>
                </a:solidFill>
                <a:latin typeface="Times New Roman" pitchFamily="18" charset="0"/>
                <a:cs typeface="Times New Roman" pitchFamily="18" charset="0"/>
              </a:rPr>
              <a:t>market impact</a:t>
            </a:r>
            <a:r>
              <a:rPr lang="en-US" dirty="0" smtClean="0">
                <a:latin typeface="Times New Roman" pitchFamily="18" charset="0"/>
                <a:cs typeface="Times New Roman" pitchFamily="18" charset="0"/>
              </a:rPr>
              <a:t>. </a:t>
            </a:r>
          </a:p>
          <a:p>
            <a:pPr algn="just"/>
            <a:endParaRPr lang="en-US" dirty="0" smtClean="0">
              <a:latin typeface="Times New Roman" pitchFamily="18" charset="0"/>
              <a:cs typeface="Times New Roman" pitchFamily="18" charset="0"/>
            </a:endParaRPr>
          </a:p>
          <a:p>
            <a:pPr algn="just"/>
            <a:r>
              <a:rPr lang="en-US" dirty="0" smtClean="0">
                <a:solidFill>
                  <a:srgbClr val="0070C0"/>
                </a:solidFill>
                <a:latin typeface="Times New Roman" pitchFamily="18" charset="0"/>
                <a:cs typeface="Times New Roman" pitchFamily="18" charset="0"/>
              </a:rPr>
              <a:t>Novel</a:t>
            </a:r>
            <a:r>
              <a:rPr lang="en-US" dirty="0" smtClean="0">
                <a:latin typeface="Times New Roman" pitchFamily="18" charset="0"/>
                <a:cs typeface="Times New Roman" pitchFamily="18" charset="0"/>
              </a:rPr>
              <a:t> applications and solutions must be developed and validated based on </a:t>
            </a:r>
            <a:r>
              <a:rPr lang="en-US" dirty="0" smtClean="0">
                <a:solidFill>
                  <a:srgbClr val="0070C0"/>
                </a:solidFill>
                <a:latin typeface="Times New Roman" pitchFamily="18" charset="0"/>
                <a:cs typeface="Times New Roman" pitchFamily="18" charset="0"/>
              </a:rPr>
              <a:t>technologies and concepts in ecosystems.</a:t>
            </a:r>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37</a:t>
            </a:fld>
            <a:endParaRPr lang="en-US"/>
          </a:p>
        </p:txBody>
      </p:sp>
    </p:spTree>
  </p:cSld>
  <p:clrMapOvr>
    <a:masterClrMapping/>
  </p:clrMapOvr>
  <p:transition>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latin typeface="Times New Roman" pitchFamily="18" charset="0"/>
                <a:cs typeface="Times New Roman" pitchFamily="18" charset="0"/>
              </a:rPr>
              <a:t>5.  Business</a:t>
            </a:r>
          </a:p>
        </p:txBody>
      </p:sp>
      <p:sp>
        <p:nvSpPr>
          <p:cNvPr id="3" name="Text Placeholder 2"/>
          <p:cNvSpPr>
            <a:spLocks noGrp="1"/>
          </p:cNvSpPr>
          <p:nvPr>
            <p:ph type="body" idx="1"/>
          </p:nvPr>
        </p:nvSpPr>
        <p:spPr>
          <a:xfrm>
            <a:off x="113707" y="1447800"/>
            <a:ext cx="8819277" cy="5029200"/>
          </a:xfrm>
        </p:spPr>
        <p:txBody>
          <a:bodyPr/>
          <a:lstStyle/>
          <a:p>
            <a:pPr algn="just"/>
            <a:r>
              <a:rPr lang="en-US" dirty="0" smtClean="0">
                <a:latin typeface="Times New Roman" pitchFamily="18" charset="0"/>
                <a:cs typeface="Times New Roman" pitchFamily="18" charset="0"/>
              </a:rPr>
              <a:t>A more efficient use of Big Data and understanding data as an economic asset carries </a:t>
            </a:r>
            <a:r>
              <a:rPr lang="en-US" dirty="0" smtClean="0">
                <a:solidFill>
                  <a:srgbClr val="0070C0"/>
                </a:solidFill>
                <a:latin typeface="Times New Roman" pitchFamily="18" charset="0"/>
                <a:cs typeface="Times New Roman" pitchFamily="18" charset="0"/>
              </a:rPr>
              <a:t>great potential for the economy and society.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setup of Big Data Value ecosystems and the development of appropriate business models on top of a strong Big Data Value ecosystem must be supported in order to generate the desired </a:t>
            </a:r>
            <a:r>
              <a:rPr lang="en-US" dirty="0" smtClean="0">
                <a:solidFill>
                  <a:srgbClr val="0070C0"/>
                </a:solidFill>
                <a:latin typeface="Times New Roman" pitchFamily="18" charset="0"/>
                <a:cs typeface="Times New Roman" pitchFamily="18" charset="0"/>
              </a:rPr>
              <a:t>positive impact on economy and employment</a:t>
            </a:r>
          </a:p>
          <a:p>
            <a:pPr algn="just"/>
            <a:endParaRPr lang="en-US" dirty="0"/>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38</a:t>
            </a:fld>
            <a:endParaRPr lang="en-US"/>
          </a:p>
        </p:txBody>
      </p:sp>
    </p:spTree>
  </p:cSld>
  <p:clrMapOvr>
    <a:masterClrMapping/>
  </p:clrMapOvr>
  <p:transition>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latin typeface="Times New Roman" pitchFamily="18" charset="0"/>
                <a:cs typeface="Times New Roman" pitchFamily="18" charset="0"/>
              </a:rPr>
              <a:t>6.  Social</a:t>
            </a:r>
            <a:endParaRPr lang="en-US" b="1" dirty="0">
              <a:solidFill>
                <a:schemeClr val="bg1"/>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29300" y="1419664"/>
            <a:ext cx="8791142" cy="5029200"/>
          </a:xfrm>
        </p:spPr>
        <p:txBody>
          <a:bodyPr/>
          <a:lstStyle/>
          <a:p>
            <a:pPr algn="just"/>
            <a:r>
              <a:rPr lang="en-US" dirty="0" smtClean="0">
                <a:latin typeface="Times New Roman" pitchFamily="18" charset="0"/>
                <a:cs typeface="Times New Roman" pitchFamily="18" charset="0"/>
              </a:rPr>
              <a:t>Big Data will provide solutions for </a:t>
            </a:r>
            <a:r>
              <a:rPr lang="en-US" dirty="0" smtClean="0">
                <a:solidFill>
                  <a:srgbClr val="0070C0"/>
                </a:solidFill>
                <a:latin typeface="Times New Roman" pitchFamily="18" charset="0"/>
                <a:cs typeface="Times New Roman" pitchFamily="18" charset="0"/>
              </a:rPr>
              <a:t>major societal challenges, </a:t>
            </a:r>
            <a:r>
              <a:rPr lang="en-US" dirty="0" smtClean="0">
                <a:latin typeface="Times New Roman" pitchFamily="18" charset="0"/>
                <a:cs typeface="Times New Roman" pitchFamily="18" charset="0"/>
              </a:rPr>
              <a:t>such as </a:t>
            </a:r>
          </a:p>
          <a:p>
            <a:pPr lvl="1" algn="just"/>
            <a:r>
              <a:rPr lang="en-US" dirty="0" smtClean="0">
                <a:latin typeface="Times New Roman" pitchFamily="18" charset="0"/>
                <a:cs typeface="Times New Roman" pitchFamily="18" charset="0"/>
              </a:rPr>
              <a:t>the improved efficiency in healthcare information processing or </a:t>
            </a:r>
          </a:p>
          <a:p>
            <a:pPr lvl="1" algn="just"/>
            <a:r>
              <a:rPr lang="en-US" dirty="0" smtClean="0">
                <a:latin typeface="Times New Roman" pitchFamily="18" charset="0"/>
                <a:cs typeface="Times New Roman" pitchFamily="18" charset="0"/>
              </a:rPr>
              <a:t>reduced CO2 emissions through climate impact analysis. </a:t>
            </a:r>
          </a:p>
          <a:p>
            <a:pPr algn="just">
              <a:buNone/>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In parallel it is critical for an accelerated adoption of Big Data to increase awareness on the benefits and the Value that Big Data can create for </a:t>
            </a:r>
            <a:r>
              <a:rPr lang="en-US" dirty="0" smtClean="0">
                <a:solidFill>
                  <a:srgbClr val="0070C0"/>
                </a:solidFill>
                <a:latin typeface="Times New Roman" pitchFamily="18" charset="0"/>
                <a:cs typeface="Times New Roman" pitchFamily="18" charset="0"/>
              </a:rPr>
              <a:t>business, the public sector, and the citizen</a:t>
            </a: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39</a:t>
            </a:fld>
            <a:endParaRPr lang="en-US"/>
          </a:p>
        </p:txBody>
      </p:sp>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pic>
        <p:nvPicPr>
          <p:cNvPr id="6" name="Picture 5" descr="big-data-SOURCES.jpg"/>
          <p:cNvPicPr>
            <a:picLocks noChangeAspect="1"/>
          </p:cNvPicPr>
          <p:nvPr/>
        </p:nvPicPr>
        <p:blipFill>
          <a:blip r:embed="rId2"/>
          <a:stretch>
            <a:fillRect/>
          </a:stretch>
        </p:blipFill>
        <p:spPr>
          <a:xfrm>
            <a:off x="0" y="1047750"/>
            <a:ext cx="8961120" cy="5810250"/>
          </a:xfrm>
          <a:prstGeom prst="rect">
            <a:avLst/>
          </a:prstGeom>
        </p:spPr>
      </p:pic>
    </p:spTree>
  </p:cSld>
  <p:clrMapOvr>
    <a:masterClrMapping/>
  </p:clrMapOvr>
  <p:transition>
    <p:zo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864" y="592011"/>
            <a:ext cx="8382000" cy="685800"/>
          </a:xfrm>
        </p:spPr>
        <p:txBody>
          <a:bodyPr/>
          <a:lstStyle/>
          <a:p>
            <a:r>
              <a:rPr lang="en-IN" sz="2800" dirty="0" smtClean="0">
                <a:solidFill>
                  <a:schemeClr val="bg1"/>
                </a:solidFill>
              </a:rPr>
              <a:t>Traditional database systems </a:t>
            </a:r>
            <a:br>
              <a:rPr lang="en-IN" sz="2800" dirty="0" smtClean="0">
                <a:solidFill>
                  <a:schemeClr val="bg1"/>
                </a:solidFill>
              </a:rPr>
            </a:br>
            <a:r>
              <a:rPr lang="en-IN" sz="2800" dirty="0" err="1" smtClean="0">
                <a:solidFill>
                  <a:schemeClr val="bg1"/>
                </a:solidFill>
              </a:rPr>
              <a:t>vs</a:t>
            </a:r>
            <a:r>
              <a:rPr lang="en-IN" sz="2800" dirty="0" smtClean="0">
                <a:solidFill>
                  <a:schemeClr val="bg1"/>
                </a:solidFill>
              </a:rPr>
              <a:t> </a:t>
            </a:r>
            <a:br>
              <a:rPr lang="en-IN" sz="2800" dirty="0" smtClean="0">
                <a:solidFill>
                  <a:schemeClr val="bg1"/>
                </a:solidFill>
              </a:rPr>
            </a:br>
            <a:r>
              <a:rPr lang="en-IN" sz="2800" dirty="0" smtClean="0">
                <a:solidFill>
                  <a:schemeClr val="bg1"/>
                </a:solidFill>
              </a:rPr>
              <a:t>Big Data systems</a:t>
            </a:r>
            <a:endParaRPr lang="en-US" sz="2800" dirty="0">
              <a:solidFill>
                <a:schemeClr val="bg1"/>
              </a:solidFill>
            </a:endParaRP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40</a:t>
            </a:fld>
            <a:endParaRPr lang="en-US"/>
          </a:p>
        </p:txBody>
      </p:sp>
      <p:pic>
        <p:nvPicPr>
          <p:cNvPr id="6" name="Picture 5" descr="trad vs big data.jpg"/>
          <p:cNvPicPr>
            <a:picLocks noChangeAspect="1"/>
          </p:cNvPicPr>
          <p:nvPr/>
        </p:nvPicPr>
        <p:blipFill>
          <a:blip r:embed="rId2"/>
          <a:stretch>
            <a:fillRect/>
          </a:stretch>
        </p:blipFill>
        <p:spPr>
          <a:xfrm>
            <a:off x="0" y="1280161"/>
            <a:ext cx="9144000" cy="5577840"/>
          </a:xfrm>
          <a:prstGeom prst="rect">
            <a:avLst/>
          </a:prstGeom>
        </p:spPr>
      </p:pic>
    </p:spTree>
  </p:cSld>
  <p:clrMapOvr>
    <a:masterClrMapping/>
  </p:clrMapOvr>
  <p:transition>
    <p:zo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41</a:t>
            </a:fld>
            <a:endParaRPr lang="en-US"/>
          </a:p>
        </p:txBody>
      </p:sp>
      <p:pic>
        <p:nvPicPr>
          <p:cNvPr id="6" name="Picture 5" descr="tradvsbigdata.jpeg"/>
          <p:cNvPicPr>
            <a:picLocks noChangeAspect="1"/>
          </p:cNvPicPr>
          <p:nvPr/>
        </p:nvPicPr>
        <p:blipFill>
          <a:blip r:embed="rId2"/>
          <a:stretch>
            <a:fillRect/>
          </a:stretch>
        </p:blipFill>
        <p:spPr>
          <a:xfrm>
            <a:off x="0" y="1252025"/>
            <a:ext cx="9144000" cy="5387926"/>
          </a:xfrm>
          <a:prstGeom prst="rect">
            <a:avLst/>
          </a:prstGeom>
        </p:spPr>
      </p:pic>
    </p:spTree>
  </p:cSld>
  <p:clrMapOvr>
    <a:masterClrMapping/>
  </p:clrMapOvr>
  <p:transition>
    <p:zo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              5 V’s of Big Data</a:t>
            </a:r>
            <a:endParaRPr lang="en-US" dirty="0">
              <a:solidFill>
                <a:schemeClr val="bg1"/>
              </a:solidFill>
            </a:endParaRP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42</a:t>
            </a:fld>
            <a:endParaRPr lang="en-US"/>
          </a:p>
        </p:txBody>
      </p:sp>
      <p:sp>
        <p:nvSpPr>
          <p:cNvPr id="5" name="Footer Placeholder 4"/>
          <p:cNvSpPr>
            <a:spLocks noGrp="1"/>
          </p:cNvSpPr>
          <p:nvPr>
            <p:ph type="ftr" idx="11"/>
          </p:nvPr>
        </p:nvSpPr>
        <p:spPr/>
        <p:txBody>
          <a:bodyPr/>
          <a:lstStyle/>
          <a:p>
            <a:r>
              <a:rPr lang="en-US" smtClean="0"/>
              <a:t>UNIT I- Introduction to Big Data</a:t>
            </a:r>
            <a:endParaRPr lang="en-US"/>
          </a:p>
        </p:txBody>
      </p:sp>
      <p:pic>
        <p:nvPicPr>
          <p:cNvPr id="6" name="Picture 5" descr="BD-5Vs.jpeg"/>
          <p:cNvPicPr>
            <a:picLocks noChangeAspect="1"/>
          </p:cNvPicPr>
          <p:nvPr/>
        </p:nvPicPr>
        <p:blipFill>
          <a:blip r:embed="rId2"/>
          <a:stretch>
            <a:fillRect/>
          </a:stretch>
        </p:blipFill>
        <p:spPr>
          <a:xfrm>
            <a:off x="0" y="1125415"/>
            <a:ext cx="9144000" cy="5732585"/>
          </a:xfrm>
          <a:prstGeom prst="rect">
            <a:avLst/>
          </a:prstGeom>
        </p:spPr>
      </p:pic>
    </p:spTree>
  </p:cSld>
  <p:clrMapOvr>
    <a:masterClrMapping/>
  </p:clrMapOvr>
  <p:transition>
    <p:zo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1. </a:t>
            </a:r>
            <a:r>
              <a:rPr lang="en-US" b="1" dirty="0" smtClean="0">
                <a:solidFill>
                  <a:schemeClr val="bg1"/>
                </a:solidFill>
              </a:rPr>
              <a:t>Volume:</a:t>
            </a:r>
            <a:endParaRPr lang="en-US" dirty="0">
              <a:solidFill>
                <a:schemeClr val="bg1"/>
              </a:solidFill>
            </a:endParaRPr>
          </a:p>
        </p:txBody>
      </p:sp>
      <p:sp>
        <p:nvSpPr>
          <p:cNvPr id="3" name="Text Placeholder 2"/>
          <p:cNvSpPr>
            <a:spLocks noGrp="1"/>
          </p:cNvSpPr>
          <p:nvPr>
            <p:ph type="body" idx="1"/>
          </p:nvPr>
        </p:nvSpPr>
        <p:spPr>
          <a:xfrm>
            <a:off x="137474" y="2308269"/>
            <a:ext cx="8936186" cy="5029200"/>
          </a:xfrm>
        </p:spPr>
        <p:txBody>
          <a:bodyPr/>
          <a:lstStyle/>
          <a:p>
            <a:pPr algn="just"/>
            <a:r>
              <a:rPr lang="en-US" dirty="0" smtClean="0"/>
              <a:t>Big data first and foremost has to be “</a:t>
            </a:r>
            <a:r>
              <a:rPr lang="en-US" b="1" dirty="0" smtClean="0">
                <a:solidFill>
                  <a:srgbClr val="0070C0"/>
                </a:solidFill>
              </a:rPr>
              <a:t>big</a:t>
            </a:r>
            <a:r>
              <a:rPr lang="en-US" dirty="0" smtClean="0"/>
              <a:t>,” and size in this case is measured as </a:t>
            </a:r>
            <a:r>
              <a:rPr lang="en-US" dirty="0" smtClean="0">
                <a:solidFill>
                  <a:srgbClr val="0070C0"/>
                </a:solidFill>
              </a:rPr>
              <a:t>volume</a:t>
            </a:r>
            <a:r>
              <a:rPr lang="en-US" dirty="0" smtClean="0"/>
              <a:t>. </a:t>
            </a:r>
          </a:p>
          <a:p>
            <a:pPr marL="160020" indent="0" algn="just">
              <a:buNone/>
            </a:pPr>
            <a:endParaRPr lang="en-US" dirty="0" smtClean="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43</a:t>
            </a:fld>
            <a:endParaRPr lang="en-US"/>
          </a:p>
        </p:txBody>
      </p:sp>
    </p:spTree>
  </p:cSld>
  <p:clrMapOvr>
    <a:masterClrMapping/>
  </p:clrMapOvr>
  <p:transition>
    <p:zo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Example:</a:t>
            </a:r>
            <a:endParaRPr lang="en-US" dirty="0">
              <a:solidFill>
                <a:schemeClr val="bg1"/>
              </a:solidFill>
            </a:endParaRPr>
          </a:p>
        </p:txBody>
      </p:sp>
      <p:sp>
        <p:nvSpPr>
          <p:cNvPr id="3" name="Text Placeholder 2"/>
          <p:cNvSpPr>
            <a:spLocks noGrp="1"/>
          </p:cNvSpPr>
          <p:nvPr>
            <p:ph type="body" idx="1"/>
          </p:nvPr>
        </p:nvSpPr>
        <p:spPr>
          <a:xfrm>
            <a:off x="99640" y="1433732"/>
            <a:ext cx="8791142" cy="5029200"/>
          </a:xfrm>
        </p:spPr>
        <p:txBody>
          <a:bodyPr/>
          <a:lstStyle/>
          <a:p>
            <a:pPr algn="just"/>
            <a:r>
              <a:rPr lang="en-US" dirty="0" smtClean="0">
                <a:latin typeface="Times New Roman" pitchFamily="18" charset="0"/>
                <a:cs typeface="Times New Roman" pitchFamily="18" charset="0"/>
              </a:rPr>
              <a:t>From </a:t>
            </a:r>
            <a:r>
              <a:rPr lang="en-US" dirty="0" smtClean="0">
                <a:solidFill>
                  <a:srgbClr val="C00000"/>
                </a:solidFill>
                <a:latin typeface="Times New Roman" pitchFamily="18" charset="0"/>
                <a:cs typeface="Times New Roman" pitchFamily="18" charset="0"/>
              </a:rPr>
              <a:t>clinical data </a:t>
            </a:r>
            <a:r>
              <a:rPr lang="en-US" dirty="0" smtClean="0">
                <a:latin typeface="Times New Roman" pitchFamily="18" charset="0"/>
                <a:cs typeface="Times New Roman" pitchFamily="18" charset="0"/>
              </a:rPr>
              <a:t>associated with </a:t>
            </a:r>
            <a:r>
              <a:rPr lang="en-US" dirty="0" smtClean="0">
                <a:solidFill>
                  <a:srgbClr val="0070C0"/>
                </a:solidFill>
                <a:latin typeface="Times New Roman" pitchFamily="18" charset="0"/>
                <a:cs typeface="Times New Roman" pitchFamily="18" charset="0"/>
              </a:rPr>
              <a:t>lab tests </a:t>
            </a:r>
            <a:r>
              <a:rPr lang="en-US" dirty="0" smtClean="0">
                <a:latin typeface="Times New Roman" pitchFamily="18" charset="0"/>
                <a:cs typeface="Times New Roman" pitchFamily="18" charset="0"/>
              </a:rPr>
              <a:t>and </a:t>
            </a:r>
            <a:r>
              <a:rPr lang="en-US" dirty="0" smtClean="0">
                <a:solidFill>
                  <a:srgbClr val="0070C0"/>
                </a:solidFill>
                <a:latin typeface="Times New Roman" pitchFamily="18" charset="0"/>
                <a:cs typeface="Times New Roman" pitchFamily="18" charset="0"/>
              </a:rPr>
              <a:t>physician visits</a:t>
            </a:r>
            <a:r>
              <a:rPr lang="en-US" dirty="0" smtClean="0">
                <a:latin typeface="Times New Roman" pitchFamily="18" charset="0"/>
                <a:cs typeface="Times New Roman" pitchFamily="18" charset="0"/>
              </a:rPr>
              <a:t>, to the </a:t>
            </a:r>
            <a:r>
              <a:rPr lang="en-US" dirty="0" smtClean="0">
                <a:solidFill>
                  <a:srgbClr val="0070C0"/>
                </a:solidFill>
                <a:latin typeface="Times New Roman" pitchFamily="18" charset="0"/>
                <a:cs typeface="Times New Roman" pitchFamily="18" charset="0"/>
              </a:rPr>
              <a:t>administrative data </a:t>
            </a:r>
            <a:r>
              <a:rPr lang="en-US" dirty="0" smtClean="0">
                <a:latin typeface="Times New Roman" pitchFamily="18" charset="0"/>
                <a:cs typeface="Times New Roman" pitchFamily="18" charset="0"/>
              </a:rPr>
              <a:t>surrounding </a:t>
            </a:r>
            <a:r>
              <a:rPr lang="en-US" dirty="0" smtClean="0">
                <a:solidFill>
                  <a:srgbClr val="0070C0"/>
                </a:solidFill>
                <a:latin typeface="Times New Roman" pitchFamily="18" charset="0"/>
                <a:cs typeface="Times New Roman" pitchFamily="18" charset="0"/>
              </a:rPr>
              <a:t>payments</a:t>
            </a:r>
            <a:r>
              <a:rPr lang="en-US" dirty="0" smtClean="0">
                <a:latin typeface="Times New Roman" pitchFamily="18" charset="0"/>
                <a:cs typeface="Times New Roman" pitchFamily="18" charset="0"/>
              </a:rPr>
              <a:t>, this well of information is </a:t>
            </a:r>
            <a:r>
              <a:rPr lang="en-US" dirty="0" smtClean="0">
                <a:solidFill>
                  <a:srgbClr val="0070C0"/>
                </a:solidFill>
                <a:latin typeface="Times New Roman" pitchFamily="18" charset="0"/>
                <a:cs typeface="Times New Roman" pitchFamily="18" charset="0"/>
              </a:rPr>
              <a:t>already expanding</a:t>
            </a:r>
            <a:r>
              <a:rPr lang="en-US" dirty="0" smtClean="0">
                <a:latin typeface="Times New Roman" pitchFamily="18" charset="0"/>
                <a:cs typeface="Times New Roman" pitchFamily="18" charset="0"/>
              </a:rPr>
              <a:t>.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When that data is coupled with greater use of </a:t>
            </a:r>
            <a:r>
              <a:rPr lang="en-US" dirty="0" smtClean="0">
                <a:solidFill>
                  <a:srgbClr val="0070C0"/>
                </a:solidFill>
                <a:latin typeface="Times New Roman" pitchFamily="18" charset="0"/>
                <a:cs typeface="Times New Roman" pitchFamily="18" charset="0"/>
              </a:rPr>
              <a:t>precision medicine</a:t>
            </a:r>
            <a:r>
              <a:rPr lang="en-US" dirty="0" smtClean="0">
                <a:latin typeface="Times New Roman" pitchFamily="18" charset="0"/>
                <a:cs typeface="Times New Roman" pitchFamily="18" charset="0"/>
              </a:rPr>
              <a:t>, there will be a </a:t>
            </a:r>
            <a:r>
              <a:rPr lang="en-US" dirty="0" smtClean="0">
                <a:solidFill>
                  <a:srgbClr val="0070C0"/>
                </a:solidFill>
                <a:latin typeface="Times New Roman" pitchFamily="18" charset="0"/>
                <a:cs typeface="Times New Roman" pitchFamily="18" charset="0"/>
              </a:rPr>
              <a:t>big data explosion </a:t>
            </a:r>
            <a:r>
              <a:rPr lang="en-US" dirty="0" smtClean="0">
                <a:latin typeface="Times New Roman" pitchFamily="18" charset="0"/>
                <a:cs typeface="Times New Roman" pitchFamily="18" charset="0"/>
              </a:rPr>
              <a:t>in health care, especially as </a:t>
            </a:r>
            <a:r>
              <a:rPr lang="en-US" dirty="0" smtClean="0">
                <a:solidFill>
                  <a:srgbClr val="0070C0"/>
                </a:solidFill>
                <a:latin typeface="Times New Roman" pitchFamily="18" charset="0"/>
                <a:cs typeface="Times New Roman" pitchFamily="18" charset="0"/>
              </a:rPr>
              <a:t>genomic and environmental </a:t>
            </a:r>
            <a:r>
              <a:rPr lang="en-US" dirty="0" smtClean="0">
                <a:latin typeface="Times New Roman" pitchFamily="18" charset="0"/>
                <a:cs typeface="Times New Roman" pitchFamily="18" charset="0"/>
              </a:rPr>
              <a:t>data become more ubiquitous.</a:t>
            </a:r>
          </a:p>
          <a:p>
            <a:endParaRPr lang="en-US" dirty="0">
              <a:latin typeface="Times New Roman" pitchFamily="18" charset="0"/>
              <a:cs typeface="Times New Roman" pitchFamily="18" charset="0"/>
            </a:endParaRPr>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44</a:t>
            </a:fld>
            <a:endParaRPr lang="en-US"/>
          </a:p>
        </p:txBody>
      </p:sp>
    </p:spTree>
  </p:cSld>
  <p:clrMapOvr>
    <a:masterClrMapping/>
  </p:clrMapOvr>
  <p:transition>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2. </a:t>
            </a:r>
            <a:r>
              <a:rPr lang="en-US" b="1" dirty="0" smtClean="0">
                <a:solidFill>
                  <a:schemeClr val="bg1"/>
                </a:solidFill>
              </a:rPr>
              <a:t>Velocity: </a:t>
            </a:r>
            <a:endParaRPr lang="en-US" dirty="0">
              <a:solidFill>
                <a:schemeClr val="bg1"/>
              </a:solidFill>
            </a:endParaRPr>
          </a:p>
        </p:txBody>
      </p:sp>
      <p:sp>
        <p:nvSpPr>
          <p:cNvPr id="3" name="Text Placeholder 2"/>
          <p:cNvSpPr>
            <a:spLocks noGrp="1"/>
          </p:cNvSpPr>
          <p:nvPr>
            <p:ph type="body" idx="1"/>
          </p:nvPr>
        </p:nvSpPr>
        <p:spPr>
          <a:xfrm>
            <a:off x="-92414" y="1084588"/>
            <a:ext cx="9236414" cy="5029200"/>
          </a:xfrm>
        </p:spPr>
        <p:txBody>
          <a:bodyPr/>
          <a:lstStyle/>
          <a:p>
            <a:pPr algn="just"/>
            <a:r>
              <a:rPr lang="en-US" dirty="0" smtClean="0">
                <a:latin typeface="Times New Roman" pitchFamily="18" charset="0"/>
                <a:cs typeface="Times New Roman" pitchFamily="18" charset="0"/>
              </a:rPr>
              <a:t>Velocity in the context of big data refers to two related concepts familiar to anyone in healthcare: the rapidly increasing speed at which new data is being created by technological advances, and the corresponding need for that data to be digested and analyzed in near real-time.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For example, as more and more medical devices are designed to monitor patients and collect data, there is great demand to be able to analyze that data and then to transmit it back to clinicians and others.</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 This “internet of things” of healthcare will only lead to increasing velocity of big data in healthcare.</a:t>
            </a:r>
          </a:p>
          <a:p>
            <a:pPr algn="just"/>
            <a:endParaRPr lang="en-US" dirty="0">
              <a:latin typeface="Times New Roman" pitchFamily="18" charset="0"/>
              <a:cs typeface="Times New Roman" pitchFamily="18" charset="0"/>
            </a:endParaRPr>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45</a:t>
            </a:fld>
            <a:endParaRPr lang="en-US"/>
          </a:p>
        </p:txBody>
      </p:sp>
    </p:spTree>
  </p:cSld>
  <p:clrMapOvr>
    <a:masterClrMapping/>
  </p:clrMapOvr>
  <p:transition>
    <p:zo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3. </a:t>
            </a:r>
            <a:r>
              <a:rPr lang="en-US" b="1" dirty="0" smtClean="0">
                <a:solidFill>
                  <a:schemeClr val="bg1"/>
                </a:solidFill>
              </a:rPr>
              <a:t>Variety:</a:t>
            </a:r>
            <a:endParaRPr lang="en-US" dirty="0">
              <a:solidFill>
                <a:schemeClr val="bg1"/>
              </a:solidFill>
            </a:endParaRPr>
          </a:p>
        </p:txBody>
      </p:sp>
      <p:sp>
        <p:nvSpPr>
          <p:cNvPr id="3" name="Text Placeholder 2"/>
          <p:cNvSpPr>
            <a:spLocks noGrp="1"/>
          </p:cNvSpPr>
          <p:nvPr>
            <p:ph type="body" idx="1"/>
          </p:nvPr>
        </p:nvSpPr>
        <p:spPr>
          <a:xfrm>
            <a:off x="-13866" y="1295394"/>
            <a:ext cx="8936192" cy="5029200"/>
          </a:xfrm>
        </p:spPr>
        <p:txBody>
          <a:bodyPr/>
          <a:lstStyle/>
          <a:p>
            <a:pPr algn="just"/>
            <a:r>
              <a:rPr lang="en-US" sz="2400" dirty="0" smtClean="0">
                <a:latin typeface="Times New Roman" panose="02020603050405020304" pitchFamily="18" charset="0"/>
                <a:cs typeface="Times New Roman" panose="02020603050405020304" pitchFamily="18" charset="0"/>
              </a:rPr>
              <a:t>With increasing volume and velocity comes increasing variety. This third “V” describes just what you’d think: the huge diversity of data types that healthcare organizations see every day. </a:t>
            </a:r>
          </a:p>
          <a:p>
            <a:pPr marL="160020" indent="0" algn="just">
              <a:buNone/>
            </a:pP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Scenario: Electronic health records and medical devices.</a:t>
            </a:r>
          </a:p>
          <a:p>
            <a:pPr marL="160020" indent="0" algn="just">
              <a:buNone/>
            </a:pP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Each one might collect a different kind of data, which in turn might be interpreted differently by different physicians—or made available to a specialist but not a primary care provider. </a:t>
            </a:r>
          </a:p>
          <a:p>
            <a:pPr marL="160020" indent="0" algn="just">
              <a:buNone/>
            </a:pPr>
            <a:endParaRPr lang="en-US" sz="2400" dirty="0" smtClean="0">
              <a:latin typeface="Times New Roman" panose="02020603050405020304" pitchFamily="18" charset="0"/>
              <a:cs typeface="Times New Roman" panose="02020603050405020304" pitchFamily="18" charset="0"/>
            </a:endParaRPr>
          </a:p>
          <a:p>
            <a:pPr algn="just"/>
            <a:r>
              <a:rPr lang="en-US" sz="2400" b="1" dirty="0" smtClean="0">
                <a:latin typeface="Times New Roman" panose="02020603050405020304" pitchFamily="18" charset="0"/>
                <a:cs typeface="Times New Roman" panose="02020603050405020304" pitchFamily="18" charset="0"/>
              </a:rPr>
              <a:t>Challenges:</a:t>
            </a:r>
          </a:p>
          <a:p>
            <a:pPr algn="just"/>
            <a:r>
              <a:rPr lang="en-US" sz="2400" dirty="0" smtClean="0">
                <a:latin typeface="Times New Roman" panose="02020603050405020304" pitchFamily="18" charset="0"/>
                <a:cs typeface="Times New Roman" panose="02020603050405020304" pitchFamily="18" charset="0"/>
              </a:rPr>
              <a:t>Standardizing and distributing all of that information so that everyone involved is on the same page. </a:t>
            </a:r>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46</a:t>
            </a:fld>
            <a:endParaRPr lang="en-US"/>
          </a:p>
        </p:txBody>
      </p:sp>
    </p:spTree>
  </p:cSld>
  <p:clrMapOvr>
    <a:masterClrMapping/>
  </p:clrMapOvr>
  <p:transition>
    <p:zo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34651" y="1447800"/>
            <a:ext cx="9081665" cy="5029200"/>
          </a:xfrm>
        </p:spPr>
        <p:txBody>
          <a:bodyPr/>
          <a:lstStyle/>
          <a:p>
            <a:pPr algn="just"/>
            <a:r>
              <a:rPr lang="en-US" dirty="0">
                <a:latin typeface="Times New Roman" panose="02020603050405020304" pitchFamily="18" charset="0"/>
                <a:cs typeface="Times New Roman" panose="02020603050405020304" pitchFamily="18" charset="0"/>
              </a:rPr>
              <a:t>With increasing adoption of population health and big data analytics, we are seeing greater variety of data by combining </a:t>
            </a:r>
            <a:endParaRPr lang="en-US" dirty="0" smtClean="0">
              <a:latin typeface="Times New Roman" panose="02020603050405020304" pitchFamily="18" charset="0"/>
              <a:cs typeface="Times New Roman" panose="02020603050405020304" pitchFamily="18" charset="0"/>
            </a:endParaRPr>
          </a:p>
          <a:p>
            <a:pPr marL="160020" indent="0" algn="just">
              <a:buFont typeface="Wingdings" pitchFamily="2" charset="2"/>
              <a:buChar char="ü"/>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traditional </a:t>
            </a:r>
            <a:r>
              <a:rPr lang="en-US" dirty="0">
                <a:latin typeface="Times New Roman" panose="02020603050405020304" pitchFamily="18" charset="0"/>
                <a:cs typeface="Times New Roman" panose="02020603050405020304" pitchFamily="18" charset="0"/>
              </a:rPr>
              <a:t>clinical and administrative data </a:t>
            </a:r>
            <a:r>
              <a:rPr lang="en-US" dirty="0" smtClean="0">
                <a:latin typeface="Times New Roman" panose="02020603050405020304" pitchFamily="18" charset="0"/>
                <a:cs typeface="Times New Roman" panose="02020603050405020304" pitchFamily="18" charset="0"/>
              </a:rPr>
              <a:t>with</a:t>
            </a:r>
          </a:p>
          <a:p>
            <a:pPr marL="160020" indent="0" algn="just">
              <a:buFont typeface="Wingdings" pitchFamily="2" charset="2"/>
              <a:buChar char="ü"/>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unstructured </a:t>
            </a:r>
            <a:r>
              <a:rPr lang="en-US" dirty="0">
                <a:latin typeface="Times New Roman" panose="02020603050405020304" pitchFamily="18" charset="0"/>
                <a:cs typeface="Times New Roman" panose="02020603050405020304" pitchFamily="18" charset="0"/>
              </a:rPr>
              <a:t>notes, </a:t>
            </a:r>
            <a:endParaRPr lang="en-US" dirty="0" smtClean="0">
              <a:latin typeface="Times New Roman" panose="02020603050405020304" pitchFamily="18" charset="0"/>
              <a:cs typeface="Times New Roman" panose="02020603050405020304" pitchFamily="18" charset="0"/>
            </a:endParaRPr>
          </a:p>
          <a:p>
            <a:pPr marL="160020" indent="0" algn="just">
              <a:buFont typeface="Wingdings" pitchFamily="2" charset="2"/>
              <a:buChar char="ü"/>
            </a:pPr>
            <a:r>
              <a:rPr lang="en-US" dirty="0" smtClean="0">
                <a:latin typeface="Times New Roman" panose="02020603050405020304" pitchFamily="18" charset="0"/>
                <a:cs typeface="Times New Roman" panose="02020603050405020304" pitchFamily="18" charset="0"/>
              </a:rPr>
              <a:t>              socioeconomic data </a:t>
            </a:r>
            <a:r>
              <a:rPr lang="en-US" dirty="0">
                <a:latin typeface="Times New Roman" panose="02020603050405020304" pitchFamily="18" charset="0"/>
                <a:cs typeface="Times New Roman" panose="02020603050405020304" pitchFamily="18" charset="0"/>
              </a:rPr>
              <a:t>and even </a:t>
            </a:r>
            <a:endParaRPr lang="en-US" dirty="0" smtClean="0">
              <a:latin typeface="Times New Roman" panose="02020603050405020304" pitchFamily="18" charset="0"/>
              <a:cs typeface="Times New Roman" panose="02020603050405020304" pitchFamily="18" charset="0"/>
            </a:endParaRPr>
          </a:p>
          <a:p>
            <a:pPr marL="160020" indent="0" algn="just">
              <a:buFont typeface="Wingdings" pitchFamily="2" charset="2"/>
              <a:buChar char="ü"/>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social </a:t>
            </a:r>
            <a:r>
              <a:rPr lang="en-US" dirty="0">
                <a:latin typeface="Times New Roman" panose="02020603050405020304" pitchFamily="18" charset="0"/>
                <a:cs typeface="Times New Roman" panose="02020603050405020304" pitchFamily="18" charset="0"/>
              </a:rPr>
              <a:t>media data.</a:t>
            </a:r>
          </a:p>
          <a:p>
            <a:pPr algn="just"/>
            <a:endParaRPr lang="en-US" dirty="0"/>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47</a:t>
            </a:fld>
            <a:endParaRPr lang="en-US"/>
          </a:p>
        </p:txBody>
      </p:sp>
    </p:spTree>
    <p:extLst>
      <p:ext uri="{BB962C8B-B14F-4D97-AF65-F5344CB8AC3E}">
        <p14:creationId xmlns:p14="http://schemas.microsoft.com/office/powerpoint/2010/main" val="3968363790"/>
      </p:ext>
    </p:extLst>
  </p:cSld>
  <p:clrMapOvr>
    <a:masterClrMapping/>
  </p:clrMapOvr>
  <p:transition>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4. Variability</a:t>
            </a:r>
            <a:endParaRPr lang="en-US" b="1" dirty="0">
              <a:solidFill>
                <a:schemeClr val="bg1"/>
              </a:solidFill>
            </a:endParaRPr>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48</a:t>
            </a:fld>
            <a:endParaRPr lang="en-US"/>
          </a:p>
        </p:txBody>
      </p:sp>
      <p:sp>
        <p:nvSpPr>
          <p:cNvPr id="6" name="Rectangle 5"/>
          <p:cNvSpPr/>
          <p:nvPr/>
        </p:nvSpPr>
        <p:spPr>
          <a:xfrm>
            <a:off x="52425" y="1552628"/>
            <a:ext cx="8908695" cy="4832092"/>
          </a:xfrm>
          <a:prstGeom prst="rect">
            <a:avLst/>
          </a:prstGeom>
        </p:spPr>
        <p:txBody>
          <a:bodyPr wrap="square">
            <a:spAutoFit/>
          </a:bodyPr>
          <a:lstStyle/>
          <a:p>
            <a:pPr marL="342900" indent="-3429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way care is provided to any given patient depends on all kinds of factors—and the way the care is delivered and more importantly the way the data is captured may vary from time to time or place to place. </a:t>
            </a:r>
          </a:p>
          <a:p>
            <a:pPr algn="just"/>
            <a:endParaRPr lang="en-US" sz="28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For example, what a clinician reads in the medical literature, where they trained, or the professional opinion of a colleague down the hall, or how a patient expresses herself during her initial exam all may play a role in what happens next. </a:t>
            </a:r>
          </a:p>
          <a:p>
            <a:pPr algn="just"/>
            <a:endParaRPr lang="en-US" sz="2800" dirty="0" smtClean="0">
              <a:latin typeface="Times New Roman" panose="02020603050405020304" pitchFamily="18" charset="0"/>
              <a:cs typeface="Times New Roman" panose="02020603050405020304" pitchFamily="18" charset="0"/>
            </a:endParaRPr>
          </a:p>
        </p:txBody>
      </p:sp>
    </p:spTree>
  </p:cSld>
  <p:clrMapOvr>
    <a:masterClrMapping/>
  </p:clrMapOvr>
  <p:transition>
    <p:zo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395068" y="1602544"/>
            <a:ext cx="8382000" cy="5029200"/>
          </a:xfrm>
        </p:spPr>
        <p:txBody>
          <a:bodyPr/>
          <a:lstStyle/>
          <a:p>
            <a:r>
              <a:rPr lang="en-US" dirty="0" smtClean="0">
                <a:latin typeface="Times New Roman" panose="02020603050405020304" pitchFamily="18" charset="0"/>
                <a:cs typeface="Times New Roman" panose="02020603050405020304" pitchFamily="18" charset="0"/>
              </a:rPr>
              <a:t>Such variability means data can only be meaningfully interpreted when care setting and delivery process is taken into context. </a:t>
            </a:r>
          </a:p>
          <a:p>
            <a:endParaRPr lang="en-US" dirty="0"/>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49</a:t>
            </a:fld>
            <a:endParaRPr lang="en-US"/>
          </a:p>
        </p:txBody>
      </p:sp>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8" name="Google Shape;198;p2"/>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pPr marL="0" marR="0" lvl="0" indent="0" algn="r" rtl="0">
                <a:lnSpc>
                  <a:spcPct val="100000"/>
                </a:lnSpc>
                <a:spcBef>
                  <a:spcPts val="0"/>
                </a:spcBef>
                <a:spcAft>
                  <a:spcPts val="0"/>
                </a:spcAft>
                <a:buClr>
                  <a:schemeClr val="dk1"/>
                </a:buClr>
                <a:buSzPts val="1200"/>
                <a:buFont typeface="Tahoma"/>
                <a:buNone/>
              </a:pPr>
              <a:t>5</a:t>
            </a:fld>
            <a:endParaRPr/>
          </a:p>
        </p:txBody>
      </p:sp>
      <p:sp>
        <p:nvSpPr>
          <p:cNvPr id="7" name="Google Shape;196;p2"/>
          <p:cNvSpPr txBox="1">
            <a:spLocks/>
          </p:cNvSpPr>
          <p:nvPr/>
        </p:nvSpPr>
        <p:spPr>
          <a:xfrm>
            <a:off x="436098" y="5133547"/>
            <a:ext cx="8342141" cy="685800"/>
          </a:xfrm>
          <a:prstGeom prst="rect">
            <a:avLst/>
          </a:prstGeom>
          <a:noFill/>
          <a:ln>
            <a:noFill/>
          </a:ln>
        </p:spPr>
        <p:txBody>
          <a:bodyPr spcFirstLastPara="1" wrap="square" lIns="91425" tIns="45700" rIns="91425" bIns="45700" anchor="b" anchorCtr="0">
            <a:noAutofit/>
          </a:bodyPr>
          <a:lstStyle/>
          <a:p>
            <a:pPr lvl="0" algn="just">
              <a:buClr>
                <a:schemeClr val="lt1"/>
              </a:buClr>
              <a:buSzPts val="3600"/>
            </a:pPr>
            <a:endParaRPr lang="en-US" sz="2800" b="1" dirty="0">
              <a:solidFill>
                <a:schemeClr val="tx1"/>
              </a:solidFill>
              <a:latin typeface="Times New Roman" pitchFamily="18" charset="0"/>
              <a:ea typeface="Tahoma"/>
              <a:cs typeface="Times New Roman" pitchFamily="18" charset="0"/>
              <a:sym typeface="Tahoma"/>
            </a:endParaRPr>
          </a:p>
        </p:txBody>
      </p:sp>
      <p:sp>
        <p:nvSpPr>
          <p:cNvPr id="10" name="TextBox 9"/>
          <p:cNvSpPr txBox="1"/>
          <p:nvPr/>
        </p:nvSpPr>
        <p:spPr>
          <a:xfrm>
            <a:off x="520504" y="1595021"/>
            <a:ext cx="7948245" cy="5262979"/>
          </a:xfrm>
          <a:prstGeom prst="rect">
            <a:avLst/>
          </a:prstGeom>
          <a:noFill/>
        </p:spPr>
        <p:txBody>
          <a:bodyPr wrap="square" rtlCol="0">
            <a:spAutoFit/>
          </a:bodyPr>
          <a:lstStyle/>
          <a:p>
            <a:pPr lvl="0" algn="just">
              <a:buClr>
                <a:schemeClr val="lt1"/>
              </a:buClr>
              <a:buSzPts val="3600"/>
            </a:pPr>
            <a:r>
              <a:rPr lang="en-US" sz="2800" dirty="0" smtClean="0">
                <a:solidFill>
                  <a:schemeClr val="tx1"/>
                </a:solidFill>
                <a:latin typeface="Times New Roman" pitchFamily="18" charset="0"/>
                <a:cs typeface="Times New Roman" pitchFamily="18" charset="0"/>
              </a:rPr>
              <a:t>Data is created constantly, and at an ever-increasing rate:</a:t>
            </a:r>
          </a:p>
          <a:p>
            <a:pPr lvl="0" algn="just">
              <a:buClr>
                <a:schemeClr val="lt1"/>
              </a:buClr>
              <a:buSzPts val="3600"/>
            </a:pPr>
            <a:endParaRPr lang="en-US" sz="2800" dirty="0" smtClean="0">
              <a:solidFill>
                <a:schemeClr val="tx1"/>
              </a:solidFill>
              <a:latin typeface="Times New Roman" pitchFamily="18" charset="0"/>
              <a:cs typeface="Times New Roman" pitchFamily="18" charset="0"/>
            </a:endParaRPr>
          </a:p>
          <a:p>
            <a:pPr lvl="0" algn="just">
              <a:buClr>
                <a:schemeClr val="lt1"/>
              </a:buClr>
              <a:buSzPts val="3600"/>
            </a:pPr>
            <a:r>
              <a:rPr lang="en-US" sz="2800" dirty="0" smtClean="0">
                <a:solidFill>
                  <a:schemeClr val="tx1"/>
                </a:solidFill>
                <a:latin typeface="Times New Roman" pitchFamily="18" charset="0"/>
                <a:cs typeface="Times New Roman" pitchFamily="18" charset="0"/>
              </a:rPr>
              <a:t>Sources of Big Data:</a:t>
            </a:r>
          </a:p>
          <a:p>
            <a:pPr lvl="0" algn="just">
              <a:buClr>
                <a:schemeClr val="lt1"/>
              </a:buClr>
              <a:buSzPts val="3600"/>
            </a:pPr>
            <a:r>
              <a:rPr lang="en-US" sz="2800" dirty="0" smtClean="0">
                <a:solidFill>
                  <a:schemeClr val="tx1"/>
                </a:solidFill>
                <a:latin typeface="Times New Roman" pitchFamily="18" charset="0"/>
                <a:cs typeface="Times New Roman" pitchFamily="18" charset="0"/>
              </a:rPr>
              <a:t>1. Mobile phones, social media, imaging technologies -all these and more create new data, and that must be stored somewhere for some purpose. </a:t>
            </a:r>
          </a:p>
          <a:p>
            <a:pPr lvl="0" algn="just">
              <a:buClr>
                <a:schemeClr val="lt1"/>
              </a:buClr>
              <a:buSzPts val="3600"/>
            </a:pPr>
            <a:endParaRPr lang="en-US" sz="2800" dirty="0" smtClean="0">
              <a:solidFill>
                <a:schemeClr val="tx1"/>
              </a:solidFill>
              <a:latin typeface="Times New Roman" pitchFamily="18" charset="0"/>
              <a:cs typeface="Times New Roman" pitchFamily="18" charset="0"/>
            </a:endParaRPr>
          </a:p>
          <a:p>
            <a:pPr lvl="0" algn="just">
              <a:buClr>
                <a:schemeClr val="lt1"/>
              </a:buClr>
              <a:buSzPts val="3600"/>
            </a:pPr>
            <a:r>
              <a:rPr lang="en-US" sz="2800" dirty="0" smtClean="0">
                <a:solidFill>
                  <a:schemeClr val="tx1"/>
                </a:solidFill>
                <a:latin typeface="Times New Roman" pitchFamily="18" charset="0"/>
                <a:cs typeface="Times New Roman" pitchFamily="18" charset="0"/>
              </a:rPr>
              <a:t>2.Devices and sensors automatically generate diagnostic information that needs to be stored and processed in real time. </a:t>
            </a:r>
            <a:endParaRPr lang="en-US" sz="2800" b="1" dirty="0" smtClean="0">
              <a:solidFill>
                <a:schemeClr val="tx1"/>
              </a:solidFill>
              <a:latin typeface="Times New Roman" pitchFamily="18" charset="0"/>
              <a:ea typeface="Tahoma"/>
              <a:cs typeface="Times New Roman" pitchFamily="18" charset="0"/>
              <a:sym typeface="Tahoma"/>
            </a:endParaRPr>
          </a:p>
          <a:p>
            <a:endParaRPr lang="en-US" sz="2800" dirty="0">
              <a:solidFill>
                <a:schemeClr val="tx1"/>
              </a:solidFill>
            </a:endParaRPr>
          </a:p>
        </p:txBody>
      </p:sp>
      <p:sp>
        <p:nvSpPr>
          <p:cNvPr id="8" name="Slide Number Placeholder 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sp>
        <p:nvSpPr>
          <p:cNvPr id="9" name="Title 8"/>
          <p:cNvSpPr>
            <a:spLocks noGrp="1"/>
          </p:cNvSpPr>
          <p:nvPr>
            <p:ph type="title"/>
          </p:nvPr>
        </p:nvSpPr>
        <p:spPr/>
        <p:txBody>
          <a:bodyPr/>
          <a:lstStyle/>
          <a:p>
            <a:endParaRPr lang="en-US"/>
          </a:p>
        </p:txBody>
      </p:sp>
    </p:spTree>
    <p:extLst>
      <p:ext uri="{BB962C8B-B14F-4D97-AF65-F5344CB8AC3E}">
        <p14:creationId xmlns:p14="http://schemas.microsoft.com/office/powerpoint/2010/main" val="37059348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algn="just"/>
            <a:r>
              <a:rPr lang="en-US" dirty="0">
                <a:latin typeface="Times New Roman" panose="02020603050405020304" pitchFamily="18" charset="0"/>
                <a:cs typeface="Times New Roman" panose="02020603050405020304" pitchFamily="18" charset="0"/>
              </a:rPr>
              <a:t>For example a diagnosis of “</a:t>
            </a:r>
            <a:r>
              <a:rPr lang="en-US" dirty="0">
                <a:solidFill>
                  <a:srgbClr val="0070C0"/>
                </a:solidFill>
                <a:latin typeface="Times New Roman" panose="02020603050405020304" pitchFamily="18" charset="0"/>
                <a:cs typeface="Times New Roman" panose="02020603050405020304" pitchFamily="18" charset="0"/>
              </a:rPr>
              <a:t>CP</a:t>
            </a:r>
            <a:r>
              <a:rPr lang="en-US" dirty="0">
                <a:latin typeface="Times New Roman" panose="02020603050405020304" pitchFamily="18" charset="0"/>
                <a:cs typeface="Times New Roman" panose="02020603050405020304" pitchFamily="18" charset="0"/>
              </a:rPr>
              <a:t>” may mean </a:t>
            </a:r>
            <a:r>
              <a:rPr lang="en-US" dirty="0">
                <a:solidFill>
                  <a:srgbClr val="0070C0"/>
                </a:solidFill>
                <a:latin typeface="Times New Roman" panose="02020603050405020304" pitchFamily="18" charset="0"/>
                <a:cs typeface="Times New Roman" panose="02020603050405020304" pitchFamily="18" charset="0"/>
              </a:rPr>
              <a:t>chest pain</a:t>
            </a:r>
            <a:r>
              <a:rPr lang="en-US" dirty="0">
                <a:latin typeface="Times New Roman" panose="02020603050405020304" pitchFamily="18" charset="0"/>
                <a:cs typeface="Times New Roman" panose="02020603050405020304" pitchFamily="18" charset="0"/>
              </a:rPr>
              <a:t> when entered by a </a:t>
            </a:r>
            <a:r>
              <a:rPr lang="en-US" b="1" dirty="0">
                <a:latin typeface="Times New Roman" panose="02020603050405020304" pitchFamily="18" charset="0"/>
                <a:cs typeface="Times New Roman" panose="02020603050405020304" pitchFamily="18" charset="0"/>
              </a:rPr>
              <a:t>cardiologist </a:t>
            </a:r>
            <a:r>
              <a:rPr lang="en-US" dirty="0" smtClean="0">
                <a:latin typeface="Times New Roman" panose="02020603050405020304" pitchFamily="18" charset="0"/>
                <a:cs typeface="Times New Roman" panose="02020603050405020304" pitchFamily="18" charset="0"/>
              </a:rPr>
              <a:t>but </a:t>
            </a:r>
            <a:r>
              <a:rPr lang="en-US" dirty="0">
                <a:latin typeface="Times New Roman" panose="02020603050405020304" pitchFamily="18" charset="0"/>
                <a:cs typeface="Times New Roman" panose="02020603050405020304" pitchFamily="18" charset="0"/>
              </a:rPr>
              <a:t>may mean “</a:t>
            </a:r>
            <a:r>
              <a:rPr lang="en-US" dirty="0">
                <a:solidFill>
                  <a:srgbClr val="0070C0"/>
                </a:solidFill>
                <a:latin typeface="Times New Roman" panose="02020603050405020304" pitchFamily="18" charset="0"/>
                <a:cs typeface="Times New Roman" panose="02020603050405020304" pitchFamily="18" charset="0"/>
              </a:rPr>
              <a:t>cerebral palsy</a:t>
            </a:r>
            <a:r>
              <a:rPr lang="en-US" dirty="0">
                <a:latin typeface="Times New Roman" panose="02020603050405020304" pitchFamily="18" charset="0"/>
                <a:cs typeface="Times New Roman" panose="02020603050405020304" pitchFamily="18" charset="0"/>
              </a:rPr>
              <a:t>” when entered by a </a:t>
            </a:r>
            <a:r>
              <a:rPr lang="en-US" b="1" dirty="0" smtClean="0">
                <a:latin typeface="Times New Roman" panose="02020603050405020304" pitchFamily="18" charset="0"/>
                <a:cs typeface="Times New Roman" panose="02020603050405020304" pitchFamily="18" charset="0"/>
              </a:rPr>
              <a:t>neurologist.</a:t>
            </a:r>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Because </a:t>
            </a:r>
            <a:r>
              <a:rPr lang="en-US" dirty="0">
                <a:solidFill>
                  <a:srgbClr val="0070C0"/>
                </a:solidFill>
                <a:latin typeface="Times New Roman" panose="02020603050405020304" pitchFamily="18" charset="0"/>
                <a:cs typeface="Times New Roman" panose="02020603050405020304" pitchFamily="18" charset="0"/>
              </a:rPr>
              <a:t>true interoperability </a:t>
            </a:r>
            <a:r>
              <a:rPr lang="en-US" dirty="0">
                <a:latin typeface="Times New Roman" panose="02020603050405020304" pitchFamily="18" charset="0"/>
                <a:cs typeface="Times New Roman" panose="02020603050405020304" pitchFamily="18" charset="0"/>
              </a:rPr>
              <a:t>is still somewhat elusive in health care data, variability remains a constant challenge.</a:t>
            </a:r>
          </a:p>
          <a:p>
            <a:pPr algn="just"/>
            <a:endParaRPr lang="en-US" dirty="0"/>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50</a:t>
            </a:fld>
            <a:endParaRPr lang="en-US"/>
          </a:p>
        </p:txBody>
      </p:sp>
    </p:spTree>
    <p:extLst>
      <p:ext uri="{BB962C8B-B14F-4D97-AF65-F5344CB8AC3E}">
        <p14:creationId xmlns:p14="http://schemas.microsoft.com/office/powerpoint/2010/main" val="4156095603"/>
      </p:ext>
    </p:extLst>
  </p:cSld>
  <p:clrMapOvr>
    <a:masterClrMapping/>
  </p:clrMapOvr>
  <p:transition>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5. Value</a:t>
            </a:r>
            <a:endParaRPr lang="en-US" b="1" dirty="0">
              <a:solidFill>
                <a:schemeClr val="bg1"/>
              </a:solidFill>
            </a:endParaRPr>
          </a:p>
        </p:txBody>
      </p:sp>
      <p:sp>
        <p:nvSpPr>
          <p:cNvPr id="3" name="Text Placeholder 2"/>
          <p:cNvSpPr>
            <a:spLocks noGrp="1"/>
          </p:cNvSpPr>
          <p:nvPr>
            <p:ph type="body" idx="1"/>
          </p:nvPr>
        </p:nvSpPr>
        <p:spPr>
          <a:xfrm>
            <a:off x="-131644" y="1267681"/>
            <a:ext cx="9053972" cy="5029200"/>
          </a:xfrm>
        </p:spPr>
        <p:txBody>
          <a:bodyPr/>
          <a:lstStyle/>
          <a:p>
            <a:pPr algn="just" fontAlgn="base"/>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Last but not least, big data must have value. </a:t>
            </a:r>
          </a:p>
          <a:p>
            <a:pPr algn="just" fontAlgn="base"/>
            <a:endParaRPr lang="en-US" dirty="0">
              <a:latin typeface="Times New Roman" panose="02020603050405020304" pitchFamily="18" charset="0"/>
              <a:cs typeface="Times New Roman" panose="02020603050405020304" pitchFamily="18" charset="0"/>
            </a:endParaRPr>
          </a:p>
          <a:p>
            <a:pPr algn="just" fontAlgn="base"/>
            <a:r>
              <a:rPr lang="en-US" dirty="0" smtClean="0">
                <a:latin typeface="Times New Roman" panose="02020603050405020304" pitchFamily="18" charset="0"/>
                <a:cs typeface="Times New Roman" panose="02020603050405020304" pitchFamily="18" charset="0"/>
              </a:rPr>
              <a:t>That is, if you’re going to invest in the infrastructure required to collect and interpret data on a system-wide scale, it’s important to ensure that the insights that are generated are based on accurate data and lead to measurable improvements at the end of the day.</a:t>
            </a:r>
          </a:p>
          <a:p>
            <a:pPr algn="just" fontAlgn="base"/>
            <a:endParaRPr lang="en-US" dirty="0" smtClean="0">
              <a:latin typeface="Times New Roman" panose="02020603050405020304" pitchFamily="18" charset="0"/>
              <a:cs typeface="Times New Roman" panose="02020603050405020304" pitchFamily="18" charset="0"/>
            </a:endParaRPr>
          </a:p>
          <a:p>
            <a:pPr algn="just" fontAlgn="base"/>
            <a:r>
              <a:rPr lang="en-US" dirty="0" smtClean="0">
                <a:latin typeface="Times New Roman" panose="02020603050405020304" pitchFamily="18" charset="0"/>
                <a:cs typeface="Times New Roman" panose="02020603050405020304" pitchFamily="18" charset="0"/>
              </a:rPr>
              <a:t>Organizations might use the </a:t>
            </a:r>
            <a:r>
              <a:rPr lang="en-US" dirty="0" smtClean="0">
                <a:solidFill>
                  <a:srgbClr val="0070C0"/>
                </a:solidFill>
                <a:latin typeface="Times New Roman" panose="02020603050405020304" pitchFamily="18" charset="0"/>
                <a:cs typeface="Times New Roman" panose="02020603050405020304" pitchFamily="18" charset="0"/>
              </a:rPr>
              <a:t>same tools and technologies </a:t>
            </a:r>
            <a:r>
              <a:rPr lang="en-US" dirty="0" smtClean="0">
                <a:latin typeface="Times New Roman" panose="02020603050405020304" pitchFamily="18" charset="0"/>
                <a:cs typeface="Times New Roman" panose="02020603050405020304" pitchFamily="18" charset="0"/>
              </a:rPr>
              <a:t>for gathering and analyzing the data they have available, but how they </a:t>
            </a:r>
            <a:r>
              <a:rPr lang="en-US" dirty="0" smtClean="0">
                <a:solidFill>
                  <a:srgbClr val="0070C0"/>
                </a:solidFill>
                <a:latin typeface="Times New Roman" panose="02020603050405020304" pitchFamily="18" charset="0"/>
                <a:cs typeface="Times New Roman" panose="02020603050405020304" pitchFamily="18" charset="0"/>
              </a:rPr>
              <a:t>then put that data to work </a:t>
            </a:r>
            <a:r>
              <a:rPr lang="en-US" dirty="0" smtClean="0">
                <a:latin typeface="Times New Roman" panose="02020603050405020304" pitchFamily="18" charset="0"/>
                <a:cs typeface="Times New Roman" panose="02020603050405020304" pitchFamily="18" charset="0"/>
              </a:rPr>
              <a:t>is ultimately up to them.</a:t>
            </a:r>
          </a:p>
          <a:p>
            <a:pPr algn="just"/>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51</a:t>
            </a:fld>
            <a:endParaRPr lang="en-US"/>
          </a:p>
        </p:txBody>
      </p:sp>
    </p:spTree>
  </p:cSld>
  <p:clrMapOvr>
    <a:masterClrMapping/>
  </p:clrMapOvr>
  <p:transition>
    <p:zo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8382000" cy="685800"/>
          </a:xfrm>
        </p:spPr>
        <p:txBody>
          <a:bodyPr/>
          <a:lstStyle/>
          <a:p>
            <a:endParaRPr lang="en-US" dirty="0"/>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52</a:t>
            </a:fld>
            <a:endParaRPr lang="en-US"/>
          </a:p>
        </p:txBody>
      </p:sp>
      <p:pic>
        <p:nvPicPr>
          <p:cNvPr id="6" name="Picture 5" descr="The-5V-of-Big-Data-Characteristics.png"/>
          <p:cNvPicPr>
            <a:picLocks noChangeAspect="1"/>
          </p:cNvPicPr>
          <p:nvPr/>
        </p:nvPicPr>
        <p:blipFill>
          <a:blip r:embed="rId2"/>
          <a:stretch>
            <a:fillRect/>
          </a:stretch>
        </p:blipFill>
        <p:spPr>
          <a:xfrm>
            <a:off x="267286" y="882855"/>
            <a:ext cx="8482819" cy="5975145"/>
          </a:xfrm>
          <a:prstGeom prst="rect">
            <a:avLst/>
          </a:prstGeom>
        </p:spPr>
      </p:pic>
    </p:spTree>
  </p:cSld>
  <p:clrMapOvr>
    <a:masterClrMapping/>
  </p:clrMapOvr>
  <p:transition>
    <p:zo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8984" y="381000"/>
            <a:ext cx="8382000" cy="685800"/>
          </a:xfrm>
        </p:spPr>
        <p:txBody>
          <a:bodyPr/>
          <a:lstStyle/>
          <a:p>
            <a:r>
              <a:rPr lang="en-US" dirty="0" smtClean="0">
                <a:solidFill>
                  <a:schemeClr val="bg1"/>
                </a:solidFill>
              </a:rPr>
              <a:t>Importance of Big Data</a:t>
            </a:r>
            <a:endParaRPr lang="en-US" dirty="0">
              <a:solidFill>
                <a:schemeClr val="bg1"/>
              </a:solidFill>
            </a:endParaRPr>
          </a:p>
        </p:txBody>
      </p:sp>
      <p:sp>
        <p:nvSpPr>
          <p:cNvPr id="3" name="Text Placeholder 2"/>
          <p:cNvSpPr>
            <a:spLocks noGrp="1"/>
          </p:cNvSpPr>
          <p:nvPr>
            <p:ph type="body" idx="1"/>
          </p:nvPr>
        </p:nvSpPr>
        <p:spPr>
          <a:xfrm>
            <a:off x="113708" y="1433732"/>
            <a:ext cx="8382000" cy="5029200"/>
          </a:xfrm>
        </p:spPr>
        <p:txBody>
          <a:bodyPr/>
          <a:lstStyle/>
          <a:p>
            <a:pPr>
              <a:buNone/>
            </a:pPr>
            <a:r>
              <a:rPr lang="en-US" dirty="0" smtClean="0">
                <a:latin typeface="Times New Roman" pitchFamily="18" charset="0"/>
                <a:cs typeface="Times New Roman" pitchFamily="18" charset="0"/>
              </a:rPr>
              <a:t>   Driven by specialized analytics systems and software, as well as high-powered computing systems, big data analytics offers various business benefits, including:</a:t>
            </a:r>
          </a:p>
          <a:p>
            <a:pPr>
              <a:buNone/>
            </a:pP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New revenue opportunities</a:t>
            </a:r>
          </a:p>
          <a:p>
            <a:r>
              <a:rPr lang="en-US" dirty="0" smtClean="0">
                <a:latin typeface="Times New Roman" pitchFamily="18" charset="0"/>
                <a:cs typeface="Times New Roman" pitchFamily="18" charset="0"/>
              </a:rPr>
              <a:t>More effective marketing</a:t>
            </a:r>
          </a:p>
          <a:p>
            <a:r>
              <a:rPr lang="en-US" dirty="0" smtClean="0">
                <a:latin typeface="Times New Roman" pitchFamily="18" charset="0"/>
                <a:cs typeface="Times New Roman" pitchFamily="18" charset="0"/>
              </a:rPr>
              <a:t>Better customer service</a:t>
            </a:r>
          </a:p>
          <a:p>
            <a:r>
              <a:rPr lang="en-US" dirty="0" smtClean="0">
                <a:latin typeface="Times New Roman" pitchFamily="18" charset="0"/>
                <a:cs typeface="Times New Roman" pitchFamily="18" charset="0"/>
              </a:rPr>
              <a:t>Improved operational efficiency</a:t>
            </a:r>
          </a:p>
          <a:p>
            <a:r>
              <a:rPr lang="en-US" dirty="0" smtClean="0">
                <a:latin typeface="Times New Roman" pitchFamily="18" charset="0"/>
                <a:cs typeface="Times New Roman" pitchFamily="18" charset="0"/>
              </a:rPr>
              <a:t>Competitive advantages over rivals</a:t>
            </a:r>
          </a:p>
          <a:p>
            <a:endParaRPr lang="en-US"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53</a:t>
            </a:fld>
            <a:endParaRPr lang="en-US"/>
          </a:p>
        </p:txBody>
      </p:sp>
      <p:sp>
        <p:nvSpPr>
          <p:cNvPr id="5" name="Footer Placeholder 4"/>
          <p:cNvSpPr>
            <a:spLocks noGrp="1"/>
          </p:cNvSpPr>
          <p:nvPr>
            <p:ph type="ftr" idx="11"/>
          </p:nvPr>
        </p:nvSpPr>
        <p:spPr/>
        <p:txBody>
          <a:bodyPr/>
          <a:lstStyle/>
          <a:p>
            <a:r>
              <a:rPr lang="en-US" smtClean="0"/>
              <a:t>UNIT I- Introduction to Big Data</a:t>
            </a:r>
            <a:endParaRPr lang="en-US"/>
          </a:p>
        </p:txBody>
      </p:sp>
    </p:spTree>
  </p:cSld>
  <p:clrMapOvr>
    <a:masterClrMapping/>
  </p:clrMapOvr>
  <p:transition>
    <p:zo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a:xfrm>
            <a:off x="131597" y="2334489"/>
            <a:ext cx="8901557" cy="5029200"/>
          </a:xfrm>
        </p:spPr>
        <p:txBody>
          <a:bodyPr/>
          <a:lstStyle/>
          <a:p>
            <a:pPr algn="just"/>
            <a:r>
              <a:rPr lang="en-US" dirty="0" smtClean="0">
                <a:latin typeface="Times New Roman" panose="02020603050405020304" pitchFamily="18" charset="0"/>
                <a:cs typeface="Times New Roman" panose="02020603050405020304" pitchFamily="18" charset="0"/>
              </a:rPr>
              <a:t>Big data can </a:t>
            </a:r>
            <a:r>
              <a:rPr lang="en-US" dirty="0" smtClean="0">
                <a:solidFill>
                  <a:srgbClr val="0070C0"/>
                </a:solidFill>
                <a:latin typeface="Times New Roman" panose="02020603050405020304" pitchFamily="18" charset="0"/>
                <a:cs typeface="Times New Roman" panose="02020603050405020304" pitchFamily="18" charset="0"/>
              </a:rPr>
              <a:t>deliver value</a:t>
            </a:r>
            <a:r>
              <a:rPr lang="en-US" dirty="0" smtClean="0">
                <a:latin typeface="Times New Roman" panose="02020603050405020304" pitchFamily="18" charset="0"/>
                <a:cs typeface="Times New Roman" panose="02020603050405020304" pitchFamily="18" charset="0"/>
              </a:rPr>
              <a:t> in almost any area of business or society:</a:t>
            </a:r>
          </a:p>
          <a:p>
            <a:pPr algn="just"/>
            <a:endParaRPr lang="en-US" dirty="0" smtClean="0">
              <a:latin typeface="Times New Roman" panose="02020603050405020304" pitchFamily="18" charset="0"/>
              <a:cs typeface="Times New Roman" panose="02020603050405020304" pitchFamily="18" charset="0"/>
            </a:endParaRPr>
          </a:p>
          <a:p>
            <a:pPr marL="160020" indent="0" algn="just">
              <a:buNone/>
            </a:pP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p>
          <a:p>
            <a:pPr algn="just"/>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54</a:t>
            </a:fld>
            <a:endParaRPr lang="en-US"/>
          </a:p>
        </p:txBody>
      </p:sp>
    </p:spTree>
  </p:cSld>
  <p:clrMapOvr>
    <a:masterClrMapping/>
  </p:clrMapOvr>
  <p:transition>
    <p:zo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160020" indent="0" algn="just">
              <a:buNone/>
            </a:pPr>
            <a:r>
              <a:rPr lang="en-US" i="1" dirty="0">
                <a:solidFill>
                  <a:srgbClr val="0070C0"/>
                </a:solidFill>
                <a:latin typeface="Times New Roman" panose="02020603050405020304" pitchFamily="18" charset="0"/>
                <a:cs typeface="Times New Roman" panose="02020603050405020304" pitchFamily="18" charset="0"/>
              </a:rPr>
              <a:t>1. It helps companies to better understand and serve customers: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Examples include the recommendations made by Amazon or Netflix.</a:t>
            </a:r>
          </a:p>
          <a:p>
            <a:endParaRPr lang="en-US" dirty="0"/>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55</a:t>
            </a:fld>
            <a:endParaRPr lang="en-US"/>
          </a:p>
        </p:txBody>
      </p:sp>
    </p:spTree>
    <p:extLst>
      <p:ext uri="{BB962C8B-B14F-4D97-AF65-F5344CB8AC3E}">
        <p14:creationId xmlns:p14="http://schemas.microsoft.com/office/powerpoint/2010/main" val="1328903503"/>
      </p:ext>
    </p:extLst>
  </p:cSld>
  <p:clrMapOvr>
    <a:masterClrMapping/>
  </p:clrMapOvr>
  <p:transition>
    <p:zo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34614" y="1323106"/>
            <a:ext cx="8915422" cy="5029200"/>
          </a:xfrm>
        </p:spPr>
        <p:txBody>
          <a:bodyPr/>
          <a:lstStyle/>
          <a:p>
            <a:pPr marL="160020" indent="0" algn="just">
              <a:buNone/>
            </a:pPr>
            <a:r>
              <a:rPr lang="en-US" i="1" dirty="0" smtClean="0">
                <a:solidFill>
                  <a:srgbClr val="0070C0"/>
                </a:solidFill>
                <a:latin typeface="Times New Roman" panose="02020603050405020304" pitchFamily="18" charset="0"/>
                <a:cs typeface="Times New Roman" panose="02020603050405020304" pitchFamily="18" charset="0"/>
              </a:rPr>
              <a:t>2. It </a:t>
            </a:r>
            <a:r>
              <a:rPr lang="en-US" i="1" dirty="0">
                <a:solidFill>
                  <a:srgbClr val="0070C0"/>
                </a:solidFill>
                <a:latin typeface="Times New Roman" panose="02020603050405020304" pitchFamily="18" charset="0"/>
                <a:cs typeface="Times New Roman" panose="02020603050405020304" pitchFamily="18" charset="0"/>
              </a:rPr>
              <a:t>allows companies to optimize their processes: </a:t>
            </a:r>
            <a:endParaRPr lang="en-US" i="1" dirty="0" smtClean="0">
              <a:solidFill>
                <a:srgbClr val="0070C0"/>
              </a:solidFill>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Uber </a:t>
            </a:r>
            <a:r>
              <a:rPr lang="en-US" dirty="0">
                <a:latin typeface="Times New Roman" panose="02020603050405020304" pitchFamily="18" charset="0"/>
                <a:cs typeface="Times New Roman" panose="02020603050405020304" pitchFamily="18" charset="0"/>
              </a:rPr>
              <a:t>is able to predict demand, dynamically price journeys and send the closest driver to the customers.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p>
          <a:p>
            <a:endParaRPr lang="en-US" dirty="0"/>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56</a:t>
            </a:fld>
            <a:endParaRPr lang="en-US"/>
          </a:p>
        </p:txBody>
      </p:sp>
    </p:spTree>
    <p:extLst>
      <p:ext uri="{BB962C8B-B14F-4D97-AF65-F5344CB8AC3E}">
        <p14:creationId xmlns:p14="http://schemas.microsoft.com/office/powerpoint/2010/main" val="2465419215"/>
      </p:ext>
    </p:extLst>
  </p:cSld>
  <p:clrMapOvr>
    <a:masterClrMapping/>
  </p:clrMapOvr>
  <p:transition>
    <p:zo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160020" indent="0" algn="just">
              <a:buNone/>
            </a:pPr>
            <a:r>
              <a:rPr lang="en-US" i="1" dirty="0" smtClean="0">
                <a:solidFill>
                  <a:srgbClr val="0070C0"/>
                </a:solidFill>
                <a:latin typeface="Times New Roman" panose="02020603050405020304" pitchFamily="18" charset="0"/>
                <a:cs typeface="Times New Roman" panose="02020603050405020304" pitchFamily="18" charset="0"/>
              </a:rPr>
              <a:t>3. It </a:t>
            </a:r>
            <a:r>
              <a:rPr lang="en-US" i="1" dirty="0">
                <a:solidFill>
                  <a:srgbClr val="0070C0"/>
                </a:solidFill>
                <a:latin typeface="Times New Roman" panose="02020603050405020304" pitchFamily="18" charset="0"/>
                <a:cs typeface="Times New Roman" panose="02020603050405020304" pitchFamily="18" charset="0"/>
              </a:rPr>
              <a:t>improves our health care</a:t>
            </a:r>
            <a:r>
              <a:rPr lang="en-US" i="1" dirty="0" smtClean="0">
                <a:solidFill>
                  <a:srgbClr val="0070C0"/>
                </a:solidFill>
                <a:latin typeface="Times New Roman" panose="02020603050405020304" pitchFamily="18" charset="0"/>
                <a:cs typeface="Times New Roman" panose="02020603050405020304" pitchFamily="18" charset="0"/>
              </a:rPr>
              <a:t>:</a:t>
            </a:r>
          </a:p>
          <a:p>
            <a:pPr marL="160020" indent="0" algn="just">
              <a:buNone/>
            </a:pPr>
            <a:endParaRPr lang="en-US" dirty="0">
              <a:latin typeface="Times New Roman" panose="02020603050405020304" pitchFamily="18" charset="0"/>
              <a:cs typeface="Times New Roman" panose="02020603050405020304" pitchFamily="18" charset="0"/>
            </a:endParaRPr>
          </a:p>
          <a:p>
            <a:pPr marL="160020" indent="0" algn="just">
              <a:buNone/>
            </a:pPr>
            <a:r>
              <a:rPr lang="en-US" dirty="0" smtClean="0">
                <a:latin typeface="Times New Roman" panose="02020603050405020304" pitchFamily="18" charset="0"/>
                <a:cs typeface="Times New Roman" panose="02020603050405020304" pitchFamily="18" charset="0"/>
              </a:rPr>
              <a:t>Government </a:t>
            </a:r>
            <a:r>
              <a:rPr lang="en-US" dirty="0">
                <a:latin typeface="Times New Roman" panose="02020603050405020304" pitchFamily="18" charset="0"/>
                <a:cs typeface="Times New Roman" panose="02020603050405020304" pitchFamily="18" charset="0"/>
              </a:rPr>
              <a:t>agencies can now predict flu outbreaks and track them in real time and pharmaceutical companies are able to use big data analytics to fast-track </a:t>
            </a:r>
            <a:r>
              <a:rPr lang="en-US" dirty="0" smtClean="0">
                <a:latin typeface="Times New Roman" panose="02020603050405020304" pitchFamily="18" charset="0"/>
                <a:cs typeface="Times New Roman" panose="02020603050405020304" pitchFamily="18" charset="0"/>
              </a:rPr>
              <a:t>drug   development</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57</a:t>
            </a:fld>
            <a:endParaRPr lang="en-US"/>
          </a:p>
        </p:txBody>
      </p:sp>
    </p:spTree>
    <p:extLst>
      <p:ext uri="{BB962C8B-B14F-4D97-AF65-F5344CB8AC3E}">
        <p14:creationId xmlns:p14="http://schemas.microsoft.com/office/powerpoint/2010/main" val="3624014377"/>
      </p:ext>
    </p:extLst>
  </p:cSld>
  <p:clrMapOvr>
    <a:masterClrMapping/>
  </p:clrMapOvr>
  <p:transition>
    <p:zo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160020" indent="0" algn="just">
              <a:buNone/>
            </a:pPr>
            <a:r>
              <a:rPr lang="en-US" i="1" dirty="0" smtClean="0">
                <a:solidFill>
                  <a:srgbClr val="0070C0"/>
                </a:solidFill>
                <a:latin typeface="Times New Roman" panose="02020603050405020304" pitchFamily="18" charset="0"/>
                <a:cs typeface="Times New Roman" panose="02020603050405020304" pitchFamily="18" charset="0"/>
              </a:rPr>
              <a:t>4. It </a:t>
            </a:r>
            <a:r>
              <a:rPr lang="en-US" i="1" dirty="0">
                <a:solidFill>
                  <a:srgbClr val="0070C0"/>
                </a:solidFill>
                <a:latin typeface="Times New Roman" panose="02020603050405020304" pitchFamily="18" charset="0"/>
                <a:cs typeface="Times New Roman" panose="02020603050405020304" pitchFamily="18" charset="0"/>
              </a:rPr>
              <a:t>helps us to improve security: </a:t>
            </a:r>
            <a:endParaRPr lang="en-US" i="1" dirty="0" smtClean="0">
              <a:solidFill>
                <a:srgbClr val="0070C0"/>
              </a:solidFill>
              <a:latin typeface="Times New Roman" panose="02020603050405020304" pitchFamily="18" charset="0"/>
              <a:cs typeface="Times New Roman" panose="02020603050405020304" pitchFamily="18" charset="0"/>
            </a:endParaRPr>
          </a:p>
          <a:p>
            <a:pPr marL="160020" indent="0" algn="just">
              <a:buNone/>
            </a:pPr>
            <a:endParaRPr lang="en-US" i="1" dirty="0">
              <a:solidFill>
                <a:srgbClr val="0070C0"/>
              </a:solidFill>
              <a:latin typeface="Times New Roman" panose="02020603050405020304" pitchFamily="18" charset="0"/>
              <a:cs typeface="Times New Roman" panose="02020603050405020304" pitchFamily="18" charset="0"/>
            </a:endParaRPr>
          </a:p>
          <a:p>
            <a:pPr marL="160020" indent="0" algn="just">
              <a:buNone/>
            </a:pPr>
            <a:r>
              <a:rPr lang="en-US" dirty="0" smtClean="0">
                <a:latin typeface="Times New Roman" panose="02020603050405020304" pitchFamily="18" charset="0"/>
                <a:cs typeface="Times New Roman" panose="02020603050405020304" pitchFamily="18" charset="0"/>
              </a:rPr>
              <a:t>Government </a:t>
            </a:r>
            <a:r>
              <a:rPr lang="en-US" dirty="0">
                <a:latin typeface="Times New Roman" panose="02020603050405020304" pitchFamily="18" charset="0"/>
                <a:cs typeface="Times New Roman" panose="02020603050405020304" pitchFamily="18" charset="0"/>
              </a:rPr>
              <a:t>and law enforcement agencies use big data to foil terrorist attacks and detect cyber crime.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p>
          <a:p>
            <a:endParaRPr lang="en-US" dirty="0"/>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58</a:t>
            </a:fld>
            <a:endParaRPr lang="en-US"/>
          </a:p>
        </p:txBody>
      </p:sp>
    </p:spTree>
    <p:extLst>
      <p:ext uri="{BB962C8B-B14F-4D97-AF65-F5344CB8AC3E}">
        <p14:creationId xmlns:p14="http://schemas.microsoft.com/office/powerpoint/2010/main" val="889715373"/>
      </p:ext>
    </p:extLst>
  </p:cSld>
  <p:clrMapOvr>
    <a:masterClrMapping/>
  </p:clrMapOvr>
  <p:transition>
    <p:zo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160020" indent="0">
              <a:buNone/>
            </a:pPr>
            <a:r>
              <a:rPr lang="en-US" i="1" dirty="0" smtClean="0">
                <a:solidFill>
                  <a:srgbClr val="0070C0"/>
                </a:solidFill>
                <a:latin typeface="Times New Roman" panose="02020603050405020304" pitchFamily="18" charset="0"/>
                <a:cs typeface="Times New Roman" panose="02020603050405020304" pitchFamily="18" charset="0"/>
              </a:rPr>
              <a:t>5. It </a:t>
            </a:r>
            <a:r>
              <a:rPr lang="en-US" i="1" dirty="0">
                <a:solidFill>
                  <a:srgbClr val="0070C0"/>
                </a:solidFill>
                <a:latin typeface="Times New Roman" panose="02020603050405020304" pitchFamily="18" charset="0"/>
                <a:cs typeface="Times New Roman" panose="02020603050405020304" pitchFamily="18" charset="0"/>
              </a:rPr>
              <a:t>allows sport stars to boost their performance: </a:t>
            </a:r>
            <a:endParaRPr lang="en-US" i="1" dirty="0" smtClean="0">
              <a:solidFill>
                <a:srgbClr val="0070C0"/>
              </a:solidFill>
              <a:latin typeface="Times New Roman" panose="02020603050405020304" pitchFamily="18" charset="0"/>
              <a:cs typeface="Times New Roman" panose="02020603050405020304" pitchFamily="18" charset="0"/>
            </a:endParaRPr>
          </a:p>
          <a:p>
            <a:pPr marL="160020" indent="0">
              <a:buNone/>
            </a:pPr>
            <a:endParaRPr lang="en-US" dirty="0">
              <a:latin typeface="Times New Roman" panose="02020603050405020304" pitchFamily="18" charset="0"/>
              <a:cs typeface="Times New Roman" panose="02020603050405020304" pitchFamily="18" charset="0"/>
            </a:endParaRPr>
          </a:p>
          <a:p>
            <a:pPr marL="160020" indent="0" algn="just">
              <a:buNone/>
            </a:pPr>
            <a:r>
              <a:rPr lang="en-US" dirty="0" smtClean="0">
                <a:latin typeface="Times New Roman" panose="02020603050405020304" pitchFamily="18" charset="0"/>
                <a:cs typeface="Times New Roman" panose="02020603050405020304" pitchFamily="18" charset="0"/>
              </a:rPr>
              <a:t>Sensors </a:t>
            </a:r>
            <a:r>
              <a:rPr lang="en-US" dirty="0">
                <a:latin typeface="Times New Roman" panose="02020603050405020304" pitchFamily="18" charset="0"/>
                <a:cs typeface="Times New Roman" panose="02020603050405020304" pitchFamily="18" charset="0"/>
              </a:rPr>
              <a:t>in balls, cameras on the pitch and GPS trackers on their clothes allow athletes to analyze and improve upon what they do.</a:t>
            </a:r>
          </a:p>
          <a:p>
            <a:endParaRPr lang="en-US" dirty="0"/>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59</a:t>
            </a:fld>
            <a:endParaRPr lang="en-US"/>
          </a:p>
        </p:txBody>
      </p:sp>
    </p:spTree>
    <p:extLst>
      <p:ext uri="{BB962C8B-B14F-4D97-AF65-F5344CB8AC3E}">
        <p14:creationId xmlns:p14="http://schemas.microsoft.com/office/powerpoint/2010/main" val="2583265212"/>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0672" y="381000"/>
            <a:ext cx="8382000" cy="685800"/>
          </a:xfrm>
        </p:spPr>
        <p:txBody>
          <a:bodyPr/>
          <a:lstStyle/>
          <a:p>
            <a:r>
              <a:rPr lang="en-US" dirty="0" smtClean="0">
                <a:solidFill>
                  <a:schemeClr val="bg1"/>
                </a:solidFill>
              </a:rPr>
              <a:t>Examples of big data</a:t>
            </a:r>
            <a:endParaRPr lang="en-US" dirty="0">
              <a:solidFill>
                <a:schemeClr val="bg1"/>
              </a:solidFill>
            </a:endParaRPr>
          </a:p>
        </p:txBody>
      </p:sp>
      <p:sp>
        <p:nvSpPr>
          <p:cNvPr id="3" name="Text Placeholder 2"/>
          <p:cNvSpPr>
            <a:spLocks noGrp="1"/>
          </p:cNvSpPr>
          <p:nvPr>
            <p:ph type="body" idx="1"/>
          </p:nvPr>
        </p:nvSpPr>
        <p:spPr>
          <a:xfrm>
            <a:off x="71503" y="1349324"/>
            <a:ext cx="8692667" cy="5029200"/>
          </a:xfrm>
        </p:spPr>
        <p:txBody>
          <a:bodyPr/>
          <a:lstStyle/>
          <a:p>
            <a:pPr algn="just"/>
            <a:r>
              <a:rPr lang="en-US" dirty="0" smtClean="0">
                <a:solidFill>
                  <a:srgbClr val="0070C0"/>
                </a:solidFill>
                <a:latin typeface="Times New Roman" pitchFamily="18" charset="0"/>
                <a:cs typeface="Times New Roman" pitchFamily="18" charset="0"/>
              </a:rPr>
              <a:t>Photos and video footage </a:t>
            </a:r>
            <a:r>
              <a:rPr lang="en-US" dirty="0" smtClean="0">
                <a:latin typeface="Times New Roman" pitchFamily="18" charset="0"/>
                <a:cs typeface="Times New Roman" pitchFamily="18" charset="0"/>
              </a:rPr>
              <a:t>uploaded to the World Wide Web.</a:t>
            </a:r>
          </a:p>
          <a:p>
            <a:pPr algn="just"/>
            <a:r>
              <a:rPr lang="en-US" dirty="0" smtClean="0">
                <a:solidFill>
                  <a:srgbClr val="0070C0"/>
                </a:solidFill>
                <a:latin typeface="Times New Roman" pitchFamily="18" charset="0"/>
                <a:cs typeface="Times New Roman" pitchFamily="18" charset="0"/>
              </a:rPr>
              <a:t>Video surveillance</a:t>
            </a:r>
            <a:r>
              <a:rPr lang="en-US" dirty="0" smtClean="0">
                <a:latin typeface="Times New Roman" pitchFamily="18" charset="0"/>
                <a:cs typeface="Times New Roman" pitchFamily="18" charset="0"/>
              </a:rPr>
              <a:t>, such as the thousands of video cameras spread across a city .</a:t>
            </a:r>
          </a:p>
          <a:p>
            <a:pPr algn="just"/>
            <a:r>
              <a:rPr lang="en-US" dirty="0" smtClean="0">
                <a:solidFill>
                  <a:srgbClr val="0070C0"/>
                </a:solidFill>
                <a:latin typeface="Times New Roman" pitchFamily="18" charset="0"/>
                <a:cs typeface="Times New Roman" pitchFamily="18" charset="0"/>
              </a:rPr>
              <a:t>Mobile devices</a:t>
            </a:r>
            <a:r>
              <a:rPr lang="en-US" dirty="0" smtClean="0">
                <a:latin typeface="Times New Roman" pitchFamily="18" charset="0"/>
                <a:cs typeface="Times New Roman" pitchFamily="18" charset="0"/>
              </a:rPr>
              <a:t>, which provide geospatial location data of the users, as well as metadata about text messages, phone calls, and application usage on smart phones </a:t>
            </a:r>
          </a:p>
          <a:p>
            <a:pPr algn="just"/>
            <a:r>
              <a:rPr lang="en-US" dirty="0" smtClean="0">
                <a:solidFill>
                  <a:srgbClr val="0070C0"/>
                </a:solidFill>
                <a:latin typeface="Times New Roman" pitchFamily="18" charset="0"/>
                <a:cs typeface="Times New Roman" pitchFamily="18" charset="0"/>
              </a:rPr>
              <a:t>Smart devices</a:t>
            </a:r>
            <a:r>
              <a:rPr lang="en-US" dirty="0" smtClean="0">
                <a:latin typeface="Times New Roman" pitchFamily="18" charset="0"/>
                <a:cs typeface="Times New Roman" pitchFamily="18" charset="0"/>
              </a:rPr>
              <a:t>, which provide sensor-based collection of information from smart electric grids, smart buildings, and many other public and industry infrastructures</a:t>
            </a:r>
            <a:endParaRPr lang="en-US" dirty="0">
              <a:latin typeface="Times New Roman" pitchFamily="18" charset="0"/>
              <a:cs typeface="Times New Roman" pitchFamily="18" charset="0"/>
            </a:endParaRPr>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Tree>
  </p:cSld>
  <p:clrMapOvr>
    <a:masterClrMapping/>
  </p:clrMapOvr>
  <p:transition>
    <p:zo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78" y="1447800"/>
            <a:ext cx="8665700" cy="5029200"/>
          </a:xfrm>
        </p:spPr>
        <p:txBody>
          <a:bodyPr/>
          <a:lstStyle/>
          <a:p>
            <a:pPr algn="just"/>
            <a:r>
              <a:rPr lang="en-US" b="1" dirty="0" smtClean="0">
                <a:latin typeface="Times New Roman" pitchFamily="18" charset="0"/>
                <a:cs typeface="Times New Roman" pitchFamily="18" charset="0"/>
              </a:rPr>
              <a:t>1. </a:t>
            </a:r>
            <a:r>
              <a:rPr lang="en-US" dirty="0" smtClean="0">
                <a:latin typeface="Times New Roman" pitchFamily="18" charset="0"/>
                <a:cs typeface="Times New Roman" pitchFamily="18" charset="0"/>
              </a:rPr>
              <a:t>Exploiting the opportunities that Big Data presents requires new data architectures, including analytic sandboxes, new ways of working, and people with new skill sets.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These drivers are causing organizations to set up analytic sandboxes and build Data Science teams.</a:t>
            </a:r>
            <a:endParaRPr lang="en-US" dirty="0">
              <a:latin typeface="Times New Roman" pitchFamily="18" charset="0"/>
              <a:cs typeface="Times New Roman" pitchFamily="18" charset="0"/>
            </a:endParaRPr>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60</a:t>
            </a:fld>
            <a:endParaRPr lang="en-US"/>
          </a:p>
        </p:txBody>
      </p:sp>
      <p:sp>
        <p:nvSpPr>
          <p:cNvPr id="6" name="Title 1"/>
          <p:cNvSpPr>
            <a:spLocks noGrp="1"/>
          </p:cNvSpPr>
          <p:nvPr>
            <p:ph type="title"/>
          </p:nvPr>
        </p:nvSpPr>
        <p:spPr>
          <a:xfrm>
            <a:off x="1778000" y="292100"/>
            <a:ext cx="8382000" cy="685800"/>
          </a:xfrm>
        </p:spPr>
        <p:txBody>
          <a:bodyPr/>
          <a:lstStyle/>
          <a:p>
            <a:r>
              <a:rPr lang="en-US" dirty="0" smtClean="0">
                <a:solidFill>
                  <a:schemeClr val="bg1"/>
                </a:solidFill>
              </a:rPr>
              <a:t>Real world challenges</a:t>
            </a:r>
            <a:endParaRPr lang="en-US" dirty="0">
              <a:solidFill>
                <a:schemeClr val="bg1"/>
              </a:solidFill>
            </a:endParaRPr>
          </a:p>
        </p:txBody>
      </p:sp>
    </p:spTree>
  </p:cSld>
  <p:clrMapOvr>
    <a:masterClrMapping/>
  </p:clrMapOvr>
  <p:transition>
    <p:zo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algn="just"/>
            <a:r>
              <a:rPr lang="en-US" b="1" dirty="0" smtClean="0">
                <a:latin typeface="Times New Roman" pitchFamily="18" charset="0"/>
                <a:cs typeface="Times New Roman" pitchFamily="18" charset="0"/>
              </a:rPr>
              <a:t>2.  </a:t>
            </a:r>
            <a:r>
              <a:rPr lang="en-US" dirty="0" smtClean="0">
                <a:latin typeface="Times New Roman" pitchFamily="18" charset="0"/>
                <a:cs typeface="Times New Roman" pitchFamily="18" charset="0"/>
              </a:rPr>
              <a:t>Potential pitfalls of big data analytics initiatives include a lack of internal analytics skills and the high cost of hiring experienced data scientists and  data engineers to fill the gaps.</a:t>
            </a:r>
          </a:p>
          <a:p>
            <a:pPr algn="just"/>
            <a:endParaRPr lang="en-US" dirty="0"/>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61</a:t>
            </a:fld>
            <a:endParaRPr lang="en-US"/>
          </a:p>
        </p:txBody>
      </p:sp>
    </p:spTree>
  </p:cSld>
  <p:clrMapOvr>
    <a:masterClrMapping/>
  </p:clrMapOvr>
  <p:transition>
    <p:zo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algn="just">
              <a:buNone/>
            </a:pPr>
            <a:r>
              <a:rPr lang="en-US" dirty="0" smtClean="0">
                <a:latin typeface="Times New Roman" pitchFamily="18" charset="0"/>
                <a:cs typeface="Times New Roman" pitchFamily="18" charset="0"/>
              </a:rPr>
              <a:t>3. Although some organizations are fortunate to have data scientists (most may not be), there is a growing talent gap that makes finding and hiring data scientists in a </a:t>
            </a:r>
            <a:r>
              <a:rPr lang="en-US" dirty="0" smtClean="0">
                <a:solidFill>
                  <a:srgbClr val="0070C0"/>
                </a:solidFill>
                <a:latin typeface="Times New Roman" pitchFamily="18" charset="0"/>
                <a:cs typeface="Times New Roman" pitchFamily="18" charset="0"/>
              </a:rPr>
              <a:t>timely manner difficult</a:t>
            </a:r>
            <a:r>
              <a:rPr lang="en-US" dirty="0" smtClean="0">
                <a:latin typeface="Times New Roman" pitchFamily="18" charset="0"/>
                <a:cs typeface="Times New Roman" pitchFamily="18" charset="0"/>
              </a:rPr>
              <a:t>. </a:t>
            </a:r>
          </a:p>
          <a:p>
            <a:pPr algn="just">
              <a:buNone/>
            </a:pPr>
            <a:r>
              <a:rPr lang="en-US" dirty="0" smtClean="0">
                <a:latin typeface="Times New Roman" pitchFamily="18" charset="0"/>
                <a:cs typeface="Times New Roman" pitchFamily="18" charset="0"/>
              </a:rPr>
              <a:t>   </a:t>
            </a:r>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62</a:t>
            </a:fld>
            <a:endParaRPr lang="en-US"/>
          </a:p>
        </p:txBody>
      </p:sp>
    </p:spTree>
  </p:cSld>
  <p:clrMapOvr>
    <a:masterClrMapping/>
  </p:clrMapOvr>
  <p:transition>
    <p:zo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Ty            Architecture of Big Data Systems</a:t>
            </a:r>
            <a:endParaRPr lang="en-US" dirty="0">
              <a:solidFill>
                <a:schemeClr val="bg1"/>
              </a:solidFill>
            </a:endParaRPr>
          </a:p>
        </p:txBody>
      </p:sp>
      <p:pic>
        <p:nvPicPr>
          <p:cNvPr id="5" name="Picture 4" descr="Typical+Analytic+Architecture.jpg"/>
          <p:cNvPicPr>
            <a:picLocks noChangeAspect="1"/>
          </p:cNvPicPr>
          <p:nvPr/>
        </p:nvPicPr>
        <p:blipFill>
          <a:blip r:embed="rId2"/>
          <a:stretch>
            <a:fillRect/>
          </a:stretch>
        </p:blipFill>
        <p:spPr>
          <a:xfrm>
            <a:off x="0" y="1280160"/>
            <a:ext cx="9143999" cy="5577839"/>
          </a:xfrm>
          <a:prstGeom prst="rect">
            <a:avLst/>
          </a:prstGeom>
        </p:spPr>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63</a:t>
            </a:fld>
            <a:endParaRPr lang="en-US"/>
          </a:p>
        </p:txBody>
      </p:sp>
      <p:sp>
        <p:nvSpPr>
          <p:cNvPr id="6" name="Footer Placeholder 5"/>
          <p:cNvSpPr>
            <a:spLocks noGrp="1"/>
          </p:cNvSpPr>
          <p:nvPr>
            <p:ph type="ftr" idx="11"/>
          </p:nvPr>
        </p:nvSpPr>
        <p:spPr/>
        <p:txBody>
          <a:bodyPr/>
          <a:lstStyle/>
          <a:p>
            <a:r>
              <a:rPr lang="en-US" smtClean="0"/>
              <a:t>UNIT I- Introduction to Big Data</a:t>
            </a:r>
            <a:endParaRPr lang="en-US"/>
          </a:p>
        </p:txBody>
      </p:sp>
    </p:spTree>
  </p:cSld>
  <p:clrMapOvr>
    <a:masterClrMapping/>
  </p:clrMapOvr>
  <p:transition>
    <p:zo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5739" y="324729"/>
            <a:ext cx="8382000" cy="685800"/>
          </a:xfrm>
        </p:spPr>
        <p:txBody>
          <a:bodyPr/>
          <a:lstStyle/>
          <a:p>
            <a:r>
              <a:rPr lang="en-US" dirty="0" smtClean="0">
                <a:solidFill>
                  <a:schemeClr val="bg1"/>
                </a:solidFill>
              </a:rPr>
              <a:t>1. Data Sources</a:t>
            </a:r>
            <a:endParaRPr lang="en-US" dirty="0">
              <a:solidFill>
                <a:schemeClr val="bg1"/>
              </a:solidFill>
            </a:endParaRPr>
          </a:p>
        </p:txBody>
      </p:sp>
      <p:sp>
        <p:nvSpPr>
          <p:cNvPr id="3" name="Text Placeholder 2"/>
          <p:cNvSpPr>
            <a:spLocks noGrp="1"/>
          </p:cNvSpPr>
          <p:nvPr>
            <p:ph type="body" idx="1"/>
          </p:nvPr>
        </p:nvSpPr>
        <p:spPr>
          <a:xfrm>
            <a:off x="1163" y="1293051"/>
            <a:ext cx="8903685" cy="5164019"/>
          </a:xfrm>
        </p:spPr>
        <p:txBody>
          <a:bodyPr/>
          <a:lstStyle/>
          <a:p>
            <a:pPr marL="674370" indent="-514350" algn="just">
              <a:buNone/>
            </a:pPr>
            <a:r>
              <a:rPr lang="en-US" dirty="0" smtClean="0">
                <a:latin typeface="Times New Roman" pitchFamily="18" charset="0"/>
                <a:cs typeface="Times New Roman" pitchFamily="18" charset="0"/>
              </a:rPr>
              <a:t>1. For data sources to be loaded into the data warehouse, data needs to be well understood, structured, and normalized with the appropriate data type definitions.</a:t>
            </a:r>
          </a:p>
          <a:p>
            <a:pPr marL="674370" indent="-514350" algn="just">
              <a:buNone/>
            </a:pPr>
            <a:r>
              <a:rPr lang="en-US" dirty="0" smtClean="0">
                <a:latin typeface="Times New Roman" pitchFamily="18" charset="0"/>
                <a:cs typeface="Times New Roman" pitchFamily="18" charset="0"/>
              </a:rPr>
              <a:t>     </a:t>
            </a:r>
          </a:p>
          <a:p>
            <a:pPr marL="674370" indent="-514350" algn="just">
              <a:buNone/>
            </a:pPr>
            <a:r>
              <a:rPr lang="en-US" dirty="0" smtClean="0">
                <a:latin typeface="Times New Roman" pitchFamily="18" charset="0"/>
                <a:cs typeface="Times New Roman" pitchFamily="18" charset="0"/>
              </a:rPr>
              <a:t>     Although this kind of centralization enables security, backup, and fail over of highly critical data, it also means that data typically must go through significant preprocessing and checkpoints before it can enter this sort of controlled environment, which does not lend itself to data exploration and iterative analytics.</a:t>
            </a:r>
            <a:endParaRPr lang="en-US"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64</a:t>
            </a:fld>
            <a:endParaRPr lang="en-US"/>
          </a:p>
        </p:txBody>
      </p:sp>
      <p:sp>
        <p:nvSpPr>
          <p:cNvPr id="5" name="Footer Placeholder 4"/>
          <p:cNvSpPr>
            <a:spLocks noGrp="1"/>
          </p:cNvSpPr>
          <p:nvPr>
            <p:ph type="ftr" idx="11"/>
          </p:nvPr>
        </p:nvSpPr>
        <p:spPr/>
        <p:txBody>
          <a:bodyPr/>
          <a:lstStyle/>
          <a:p>
            <a:r>
              <a:rPr lang="en-US" smtClean="0"/>
              <a:t>UNIT I- Introduction to Big Data</a:t>
            </a:r>
            <a:endParaRPr lang="en-US"/>
          </a:p>
        </p:txBody>
      </p:sp>
    </p:spTree>
  </p:cSld>
  <p:clrMapOvr>
    <a:masterClrMapping/>
  </p:clrMapOvr>
  <p:transition>
    <p:zo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8382000" cy="685800"/>
          </a:xfrm>
        </p:spPr>
        <p:txBody>
          <a:bodyPr/>
          <a:lstStyle/>
          <a:p>
            <a:r>
              <a:rPr lang="en-US" dirty="0" smtClean="0">
                <a:solidFill>
                  <a:schemeClr val="bg1"/>
                </a:solidFill>
              </a:rPr>
              <a:t>2. EDW</a:t>
            </a:r>
            <a:endParaRPr lang="en-US" dirty="0">
              <a:solidFill>
                <a:schemeClr val="bg1"/>
              </a:solidFill>
            </a:endParaRPr>
          </a:p>
        </p:txBody>
      </p:sp>
      <p:sp>
        <p:nvSpPr>
          <p:cNvPr id="3" name="Text Placeholder 2"/>
          <p:cNvSpPr>
            <a:spLocks noGrp="1"/>
          </p:cNvSpPr>
          <p:nvPr>
            <p:ph type="body" idx="1"/>
          </p:nvPr>
        </p:nvSpPr>
        <p:spPr>
          <a:xfrm>
            <a:off x="-41040" y="1264916"/>
            <a:ext cx="8945888" cy="5029200"/>
          </a:xfrm>
        </p:spPr>
        <p:txBody>
          <a:bodyPr/>
          <a:lstStyle/>
          <a:p>
            <a:pPr marL="674370" indent="-514350" algn="just">
              <a:buNone/>
            </a:pPr>
            <a:r>
              <a:rPr lang="en-US" dirty="0" smtClean="0">
                <a:latin typeface="Times New Roman" pitchFamily="18" charset="0"/>
                <a:cs typeface="Times New Roman" pitchFamily="18" charset="0"/>
              </a:rPr>
              <a:t>2.  As a result of this level of control on the EDW, additional local systems may emerge in the form of departmental warehouses and local data marts that business users create to accommodate their need for flexible analysis. </a:t>
            </a:r>
          </a:p>
          <a:p>
            <a:pPr marL="674370" indent="-514350" algn="just">
              <a:buNone/>
            </a:pPr>
            <a:r>
              <a:rPr lang="en-US" dirty="0" smtClean="0">
                <a:latin typeface="Times New Roman" pitchFamily="18" charset="0"/>
                <a:cs typeface="Times New Roman" pitchFamily="18" charset="0"/>
              </a:rPr>
              <a:t>      </a:t>
            </a:r>
          </a:p>
          <a:p>
            <a:pPr marL="674370" indent="-514350" algn="just">
              <a:buNone/>
            </a:pPr>
            <a:r>
              <a:rPr lang="en-US" dirty="0" smtClean="0">
                <a:latin typeface="Times New Roman" pitchFamily="18" charset="0"/>
                <a:cs typeface="Times New Roman" pitchFamily="18" charset="0"/>
              </a:rPr>
              <a:t>      These local data marts may not have the same constraints for security and structure as the main EDW and allow users to do some level of more in-depth analysis. However, these one-off systems reside in isolation, often are not synchronized or integrated with other data stores, and may not be backed up.</a:t>
            </a:r>
            <a:endParaRPr lang="en-US"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65</a:t>
            </a:fld>
            <a:endParaRPr lang="en-US"/>
          </a:p>
        </p:txBody>
      </p:sp>
      <p:sp>
        <p:nvSpPr>
          <p:cNvPr id="5" name="Footer Placeholder 4"/>
          <p:cNvSpPr>
            <a:spLocks noGrp="1"/>
          </p:cNvSpPr>
          <p:nvPr>
            <p:ph type="ftr" idx="11"/>
          </p:nvPr>
        </p:nvSpPr>
        <p:spPr/>
        <p:txBody>
          <a:bodyPr/>
          <a:lstStyle/>
          <a:p>
            <a:r>
              <a:rPr lang="en-US" smtClean="0"/>
              <a:t>UNIT I- Introduction to Big Data</a:t>
            </a:r>
            <a:endParaRPr lang="en-US"/>
          </a:p>
        </p:txBody>
      </p:sp>
    </p:spTree>
  </p:cSld>
  <p:clrMapOvr>
    <a:masterClrMapping/>
  </p:clrMapOvr>
  <p:transition>
    <p:zo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360" y="381000"/>
            <a:ext cx="8382000" cy="685800"/>
          </a:xfrm>
        </p:spPr>
        <p:txBody>
          <a:bodyPr/>
          <a:lstStyle/>
          <a:p>
            <a:r>
              <a:rPr lang="en-US" dirty="0" smtClean="0">
                <a:solidFill>
                  <a:schemeClr val="bg1"/>
                </a:solidFill>
              </a:rPr>
              <a:t>3. Data Warehouse</a:t>
            </a:r>
            <a:endParaRPr lang="en-US" dirty="0">
              <a:solidFill>
                <a:schemeClr val="bg1"/>
              </a:solidFill>
            </a:endParaRPr>
          </a:p>
        </p:txBody>
      </p:sp>
      <p:sp>
        <p:nvSpPr>
          <p:cNvPr id="3" name="Text Placeholder 2"/>
          <p:cNvSpPr>
            <a:spLocks noGrp="1"/>
          </p:cNvSpPr>
          <p:nvPr>
            <p:ph type="body" idx="1"/>
          </p:nvPr>
        </p:nvSpPr>
        <p:spPr>
          <a:xfrm>
            <a:off x="169979" y="1447800"/>
            <a:ext cx="8551989" cy="5029200"/>
          </a:xfrm>
        </p:spPr>
        <p:txBody>
          <a:bodyPr/>
          <a:lstStyle/>
          <a:p>
            <a:pPr algn="just">
              <a:buNone/>
            </a:pPr>
            <a:r>
              <a:rPr lang="en-US" dirty="0" smtClean="0">
                <a:latin typeface="Times New Roman" pitchFamily="18" charset="0"/>
                <a:cs typeface="Times New Roman" pitchFamily="18" charset="0"/>
              </a:rPr>
              <a:t>3. Once in the data warehouse, data is read by additional applications across the enterprise for </a:t>
            </a:r>
            <a:r>
              <a:rPr lang="en-US" dirty="0" err="1" smtClean="0">
                <a:latin typeface="Times New Roman" pitchFamily="18" charset="0"/>
                <a:cs typeface="Times New Roman" pitchFamily="18" charset="0"/>
              </a:rPr>
              <a:t>Bl</a:t>
            </a:r>
            <a:r>
              <a:rPr lang="en-US" dirty="0" smtClean="0">
                <a:latin typeface="Times New Roman" pitchFamily="18" charset="0"/>
                <a:cs typeface="Times New Roman" pitchFamily="18" charset="0"/>
              </a:rPr>
              <a:t> and reporting purposes. </a:t>
            </a:r>
          </a:p>
          <a:p>
            <a:pPr algn="just">
              <a:buNone/>
            </a:pPr>
            <a:endParaRPr lang="en-US" dirty="0" smtClean="0">
              <a:latin typeface="Times New Roman" pitchFamily="18" charset="0"/>
              <a:cs typeface="Times New Roman" pitchFamily="18" charset="0"/>
            </a:endParaRPr>
          </a:p>
          <a:p>
            <a:pPr algn="just">
              <a:buNone/>
            </a:pP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    These are </a:t>
            </a:r>
            <a:r>
              <a:rPr lang="en-US" dirty="0" smtClean="0">
                <a:solidFill>
                  <a:srgbClr val="00B0F0"/>
                </a:solidFill>
                <a:latin typeface="Times New Roman" pitchFamily="18" charset="0"/>
                <a:cs typeface="Times New Roman" pitchFamily="18" charset="0"/>
              </a:rPr>
              <a:t>high-priority</a:t>
            </a:r>
            <a:r>
              <a:rPr lang="en-US" dirty="0" smtClean="0">
                <a:latin typeface="Times New Roman" pitchFamily="18" charset="0"/>
                <a:cs typeface="Times New Roman" pitchFamily="18" charset="0"/>
              </a:rPr>
              <a:t> operational processes getting critical data feeds from the data warehouses and repositories. </a:t>
            </a:r>
            <a:endParaRPr lang="en-US"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66</a:t>
            </a:fld>
            <a:endParaRPr lang="en-US"/>
          </a:p>
        </p:txBody>
      </p:sp>
      <p:sp>
        <p:nvSpPr>
          <p:cNvPr id="5" name="Footer Placeholder 4"/>
          <p:cNvSpPr>
            <a:spLocks noGrp="1"/>
          </p:cNvSpPr>
          <p:nvPr>
            <p:ph type="ftr" idx="11"/>
          </p:nvPr>
        </p:nvSpPr>
        <p:spPr/>
        <p:txBody>
          <a:bodyPr/>
          <a:lstStyle/>
          <a:p>
            <a:r>
              <a:rPr lang="en-US" smtClean="0"/>
              <a:t>UNIT I- Introduction to Big Data</a:t>
            </a:r>
            <a:endParaRPr lang="en-US"/>
          </a:p>
        </p:txBody>
      </p:sp>
    </p:spTree>
  </p:cSld>
  <p:clrMapOvr>
    <a:masterClrMapping/>
  </p:clrMapOvr>
  <p:transition>
    <p:zo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29299" y="1307120"/>
            <a:ext cx="8903685" cy="5029200"/>
          </a:xfrm>
        </p:spPr>
        <p:txBody>
          <a:bodyPr/>
          <a:lstStyle/>
          <a:p>
            <a:pPr algn="just"/>
            <a:r>
              <a:rPr lang="en-US" dirty="0" smtClean="0">
                <a:latin typeface="Times New Roman" pitchFamily="18" charset="0"/>
                <a:cs typeface="Times New Roman" pitchFamily="18" charset="0"/>
              </a:rPr>
              <a:t>4. At the end of this workflow, analysts get data provisioned for their downstream analytics.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Because users generally are not allowed to run custom or intensive analytics on production databases, analysts create data extracts from the EDW to analyze data offline in R or other local analytical tools.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Many times these tools are limited to in-memory analytics on desktops analyzing samples of data, rather than the entire population of a dataset. </a:t>
            </a:r>
            <a:endParaRPr lang="en-US" dirty="0">
              <a:latin typeface="Times New Roman" pitchFamily="18" charset="0"/>
              <a:cs typeface="Times New Roman" pitchFamily="18" charset="0"/>
            </a:endParaRPr>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67</a:t>
            </a:fld>
            <a:endParaRPr lang="en-US"/>
          </a:p>
        </p:txBody>
      </p:sp>
    </p:spTree>
  </p:cSld>
  <p:clrMapOvr>
    <a:masterClrMapping/>
  </p:clrMapOvr>
  <p:transition>
    <p:zo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algn="just"/>
            <a:r>
              <a:rPr lang="en-US" dirty="0" smtClean="0">
                <a:latin typeface="Times New Roman" pitchFamily="18" charset="0"/>
                <a:cs typeface="Times New Roman" pitchFamily="18" charset="0"/>
              </a:rPr>
              <a:t>Because these analyses are based on data extracts, they reside in a separate location, and the results of the analysis-and any insights on the quality of the data or anomalies-rarely are fed back into the main data repository.</a:t>
            </a:r>
          </a:p>
          <a:p>
            <a:pPr algn="just"/>
            <a:endParaRPr lang="en-US" dirty="0" smtClean="0">
              <a:latin typeface="Times New Roman" pitchFamily="18" charset="0"/>
              <a:cs typeface="Times New Roman" pitchFamily="18" charset="0"/>
            </a:endParaRPr>
          </a:p>
          <a:p>
            <a:endParaRPr lang="en-US" dirty="0"/>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68</a:t>
            </a:fld>
            <a:endParaRPr lang="en-US"/>
          </a:p>
        </p:txBody>
      </p:sp>
    </p:spTree>
  </p:cSld>
  <p:clrMapOvr>
    <a:masterClrMapping/>
  </p:clrMapOvr>
  <p:transition>
    <p:zo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               Big Data Applications</a:t>
            </a:r>
            <a:endParaRPr lang="en-US" dirty="0">
              <a:solidFill>
                <a:schemeClr val="bg1"/>
              </a:solidFill>
            </a:endParaRPr>
          </a:p>
        </p:txBody>
      </p:sp>
      <p:sp>
        <p:nvSpPr>
          <p:cNvPr id="3" name="Text Placeholder 2"/>
          <p:cNvSpPr>
            <a:spLocks noGrp="1"/>
          </p:cNvSpPr>
          <p:nvPr>
            <p:ph type="body" idx="1"/>
          </p:nvPr>
        </p:nvSpPr>
        <p:spPr/>
        <p:txBody>
          <a:bodyPr/>
          <a:lstStyle/>
          <a:p>
            <a:endParaRPr lang="en-US" dirty="0"/>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69</a:t>
            </a:fld>
            <a:endParaRPr lang="en-US"/>
          </a:p>
        </p:txBody>
      </p:sp>
      <p:pic>
        <p:nvPicPr>
          <p:cNvPr id="6" name="Picture 5" descr="Big-Data-Sources-Data-Scientist-Skills-Edureka-2.png"/>
          <p:cNvPicPr>
            <a:picLocks noChangeAspect="1"/>
          </p:cNvPicPr>
          <p:nvPr/>
        </p:nvPicPr>
        <p:blipFill>
          <a:blip r:embed="rId2"/>
          <a:stretch>
            <a:fillRect/>
          </a:stretch>
        </p:blipFill>
        <p:spPr>
          <a:xfrm>
            <a:off x="-281354" y="1010908"/>
            <a:ext cx="9425354" cy="5847092"/>
          </a:xfrm>
          <a:prstGeom prst="rect">
            <a:avLst/>
          </a:prstGeom>
        </p:spPr>
      </p:pic>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81000"/>
            <a:ext cx="8382000" cy="685800"/>
          </a:xfrm>
        </p:spPr>
        <p:txBody>
          <a:bodyPr/>
          <a:lstStyle/>
          <a:p>
            <a:r>
              <a:rPr lang="en-US" i="1" dirty="0" smtClean="0">
                <a:solidFill>
                  <a:schemeClr val="accent3"/>
                </a:solidFill>
              </a:rPr>
              <a:t>Statistics of big data</a:t>
            </a:r>
            <a:endParaRPr lang="en-US" i="1" dirty="0">
              <a:solidFill>
                <a:schemeClr val="accent3"/>
              </a:solidFill>
            </a:endParaRPr>
          </a:p>
        </p:txBody>
      </p:sp>
      <p:sp>
        <p:nvSpPr>
          <p:cNvPr id="3" name="Text Placeholder 2"/>
          <p:cNvSpPr>
            <a:spLocks noGrp="1"/>
          </p:cNvSpPr>
          <p:nvPr>
            <p:ph type="body" idx="1"/>
          </p:nvPr>
        </p:nvSpPr>
        <p:spPr>
          <a:xfrm>
            <a:off x="101600" y="1447800"/>
            <a:ext cx="8851900" cy="5029200"/>
          </a:xfrm>
        </p:spPr>
        <p:txBody>
          <a:bodyPr/>
          <a:lstStyle/>
          <a:p>
            <a:pPr algn="just"/>
            <a:r>
              <a:rPr lang="en-US" dirty="0" smtClean="0">
                <a:latin typeface="Times New Roman" panose="02020603050405020304" pitchFamily="18" charset="0"/>
                <a:cs typeface="Times New Roman" panose="02020603050405020304" pitchFamily="18" charset="0"/>
              </a:rPr>
              <a:t>We constantly generate data. On Google alone, we submit 40,000 search queries per second. That amounts to </a:t>
            </a:r>
            <a:r>
              <a:rPr lang="en-US" b="1" dirty="0" smtClean="0">
                <a:latin typeface="Times New Roman" panose="02020603050405020304" pitchFamily="18" charset="0"/>
                <a:cs typeface="Times New Roman" panose="02020603050405020304" pitchFamily="18" charset="0"/>
              </a:rPr>
              <a:t>1.2 trillion</a:t>
            </a:r>
            <a:r>
              <a:rPr lang="en-US" dirty="0" smtClean="0">
                <a:latin typeface="Times New Roman" panose="02020603050405020304" pitchFamily="18" charset="0"/>
                <a:cs typeface="Times New Roman" panose="02020603050405020304" pitchFamily="18" charset="0"/>
              </a:rPr>
              <a:t> searches yearly!</a:t>
            </a:r>
          </a:p>
          <a:p>
            <a:pPr marL="160020" indent="0" algn="just">
              <a:buNone/>
            </a:pP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Each minute, 300 new hours of video show up on YouTube. That’s why there’s more than </a:t>
            </a:r>
            <a:r>
              <a:rPr lang="en-US" b="1" dirty="0" smtClean="0">
                <a:latin typeface="Times New Roman" panose="02020603050405020304" pitchFamily="18" charset="0"/>
                <a:cs typeface="Times New Roman" panose="02020603050405020304" pitchFamily="18" charset="0"/>
              </a:rPr>
              <a:t>1 billion gigabytes</a:t>
            </a:r>
            <a:r>
              <a:rPr lang="en-US" dirty="0" smtClean="0">
                <a:latin typeface="Times New Roman" panose="02020603050405020304" pitchFamily="18" charset="0"/>
                <a:cs typeface="Times New Roman" panose="02020603050405020304" pitchFamily="18" charset="0"/>
              </a:rPr>
              <a:t> (1 </a:t>
            </a:r>
            <a:r>
              <a:rPr lang="en-US" dirty="0" err="1" smtClean="0">
                <a:latin typeface="Times New Roman" panose="02020603050405020304" pitchFamily="18" charset="0"/>
                <a:cs typeface="Times New Roman" panose="02020603050405020304" pitchFamily="18" charset="0"/>
              </a:rPr>
              <a:t>exabyte</a:t>
            </a:r>
            <a:r>
              <a:rPr lang="en-US" dirty="0" smtClean="0">
                <a:latin typeface="Times New Roman" panose="02020603050405020304" pitchFamily="18" charset="0"/>
                <a:cs typeface="Times New Roman" panose="02020603050405020304" pitchFamily="18" charset="0"/>
              </a:rPr>
              <a:t>) of data on its servers!</a:t>
            </a:r>
          </a:p>
          <a:p>
            <a:pPr marL="160020" indent="0" algn="just">
              <a:buNone/>
            </a:pP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People share more than 100 terabytes of data on </a:t>
            </a:r>
            <a:r>
              <a:rPr lang="en-US" dirty="0" err="1" smtClean="0">
                <a:latin typeface="Times New Roman" panose="02020603050405020304" pitchFamily="18" charset="0"/>
                <a:cs typeface="Times New Roman" panose="02020603050405020304" pitchFamily="18" charset="0"/>
              </a:rPr>
              <a:t>Facebook</a:t>
            </a:r>
            <a:r>
              <a:rPr lang="en-US" dirty="0" smtClean="0">
                <a:latin typeface="Times New Roman" panose="02020603050405020304" pitchFamily="18" charset="0"/>
                <a:cs typeface="Times New Roman" panose="02020603050405020304" pitchFamily="18" charset="0"/>
              </a:rPr>
              <a:t> daily. Every minute, users send </a:t>
            </a:r>
            <a:r>
              <a:rPr lang="en-US" b="1" dirty="0" smtClean="0">
                <a:latin typeface="Times New Roman" panose="02020603050405020304" pitchFamily="18" charset="0"/>
                <a:cs typeface="Times New Roman" panose="02020603050405020304" pitchFamily="18" charset="0"/>
              </a:rPr>
              <a:t>31 million messages</a:t>
            </a:r>
            <a:r>
              <a:rPr lang="en-US" dirty="0" smtClean="0">
                <a:latin typeface="Times New Roman" panose="02020603050405020304" pitchFamily="18" charset="0"/>
                <a:cs typeface="Times New Roman" panose="02020603050405020304" pitchFamily="18" charset="0"/>
              </a:rPr>
              <a:t> and view </a:t>
            </a:r>
            <a:r>
              <a:rPr lang="en-US" b="1" dirty="0" smtClean="0">
                <a:latin typeface="Times New Roman" panose="02020603050405020304" pitchFamily="18" charset="0"/>
                <a:cs typeface="Times New Roman" panose="02020603050405020304" pitchFamily="18" charset="0"/>
              </a:rPr>
              <a:t>2.7 million videos</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Tree>
  </p:cSld>
  <p:clrMapOvr>
    <a:masterClrMapping/>
  </p:clrMapOvr>
  <p:transition>
    <p:zo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           Data Analytics Life Cycle</a:t>
            </a:r>
            <a:endParaRPr lang="en-US" dirty="0">
              <a:solidFill>
                <a:schemeClr val="bg1"/>
              </a:solidFill>
            </a:endParaRPr>
          </a:p>
        </p:txBody>
      </p:sp>
      <p:sp>
        <p:nvSpPr>
          <p:cNvPr id="3" name="Text Placeholder 2"/>
          <p:cNvSpPr>
            <a:spLocks noGrp="1"/>
          </p:cNvSpPr>
          <p:nvPr>
            <p:ph type="body" idx="1"/>
          </p:nvPr>
        </p:nvSpPr>
        <p:spPr>
          <a:xfrm>
            <a:off x="85572" y="1447800"/>
            <a:ext cx="8875548" cy="5029200"/>
          </a:xfrm>
        </p:spPr>
        <p:txBody>
          <a:bodyPr/>
          <a:lstStyle/>
          <a:p>
            <a:pPr algn="just"/>
            <a:r>
              <a:rPr lang="en-US" dirty="0" smtClean="0">
                <a:latin typeface="Times New Roman" pitchFamily="18" charset="0"/>
                <a:cs typeface="Times New Roman" pitchFamily="18" charset="0"/>
              </a:rPr>
              <a:t>The Data Analytics Lifecycle defines analytics process best practices spanning discovery to project completion.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lifecycle draws from established methods in the realm of data analytics and decision science.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This synthesis was developed after gathering input from data scientists and consulting established approaches that provided input on pieces of the process.</a:t>
            </a:r>
            <a:endParaRPr lang="en-US"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70</a:t>
            </a:fld>
            <a:endParaRPr lang="en-US"/>
          </a:p>
        </p:txBody>
      </p:sp>
      <p:sp>
        <p:nvSpPr>
          <p:cNvPr id="5" name="Footer Placeholder 4"/>
          <p:cNvSpPr>
            <a:spLocks noGrp="1"/>
          </p:cNvSpPr>
          <p:nvPr>
            <p:ph type="ftr" idx="11"/>
          </p:nvPr>
        </p:nvSpPr>
        <p:spPr/>
        <p:txBody>
          <a:bodyPr/>
          <a:lstStyle/>
          <a:p>
            <a:r>
              <a:rPr lang="en-US" smtClean="0"/>
              <a:t>UNIT I- Introduction to Big Data</a:t>
            </a:r>
            <a:endParaRPr lang="en-US"/>
          </a:p>
        </p:txBody>
      </p:sp>
    </p:spTree>
  </p:cSld>
  <p:clrMapOvr>
    <a:masterClrMapping/>
  </p:clrMapOvr>
  <p:transition>
    <p:zo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5256" y="381000"/>
            <a:ext cx="8382000" cy="685800"/>
          </a:xfrm>
        </p:spPr>
        <p:txBody>
          <a:bodyPr/>
          <a:lstStyle/>
          <a:p>
            <a:r>
              <a:rPr lang="en-US" dirty="0" smtClean="0">
                <a:solidFill>
                  <a:schemeClr val="bg1"/>
                </a:solidFill>
              </a:rPr>
              <a:t>Main phases of Data Analytics </a:t>
            </a:r>
            <a:br>
              <a:rPr lang="en-US" dirty="0" smtClean="0">
                <a:solidFill>
                  <a:schemeClr val="bg1"/>
                </a:solidFill>
              </a:rPr>
            </a:br>
            <a:r>
              <a:rPr lang="en-US" dirty="0" smtClean="0">
                <a:solidFill>
                  <a:schemeClr val="bg1"/>
                </a:solidFill>
              </a:rPr>
              <a:t>Lifecycle</a:t>
            </a:r>
            <a:endParaRPr lang="en-US" dirty="0">
              <a:solidFill>
                <a:schemeClr val="bg1"/>
              </a:solidFill>
            </a:endParaRPr>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71</a:t>
            </a:fld>
            <a:endParaRPr lang="en-US"/>
          </a:p>
        </p:txBody>
      </p:sp>
      <p:pic>
        <p:nvPicPr>
          <p:cNvPr id="6" name="Picture 5" descr="6a00e5500d490088340168eb143281970c.gif"/>
          <p:cNvPicPr>
            <a:picLocks noChangeAspect="1"/>
          </p:cNvPicPr>
          <p:nvPr/>
        </p:nvPicPr>
        <p:blipFill>
          <a:blip r:embed="rId2"/>
          <a:stretch>
            <a:fillRect/>
          </a:stretch>
        </p:blipFill>
        <p:spPr>
          <a:xfrm>
            <a:off x="0" y="1362074"/>
            <a:ext cx="9144000" cy="5495925"/>
          </a:xfrm>
          <a:prstGeom prst="rect">
            <a:avLst/>
          </a:prstGeom>
        </p:spPr>
      </p:pic>
    </p:spTree>
  </p:cSld>
  <p:clrMapOvr>
    <a:masterClrMapping/>
  </p:clrMapOvr>
  <p:transition>
    <p:zo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8382000" cy="685800"/>
          </a:xfrm>
        </p:spPr>
        <p:txBody>
          <a:bodyPr/>
          <a:lstStyle/>
          <a:p>
            <a:r>
              <a:rPr lang="en-US" b="1" dirty="0" smtClean="0">
                <a:solidFill>
                  <a:schemeClr val="bg1"/>
                </a:solidFill>
              </a:rPr>
              <a:t>Phase 1- Discovery</a:t>
            </a:r>
            <a:endParaRPr lang="en-US" b="1" dirty="0">
              <a:solidFill>
                <a:schemeClr val="bg1"/>
              </a:solidFill>
            </a:endParaRPr>
          </a:p>
        </p:txBody>
      </p:sp>
      <p:sp>
        <p:nvSpPr>
          <p:cNvPr id="3" name="Text Placeholder 2"/>
          <p:cNvSpPr>
            <a:spLocks noGrp="1"/>
          </p:cNvSpPr>
          <p:nvPr>
            <p:ph type="body" idx="1"/>
          </p:nvPr>
        </p:nvSpPr>
        <p:spPr>
          <a:xfrm>
            <a:off x="0" y="1335256"/>
            <a:ext cx="8932985" cy="5029200"/>
          </a:xfrm>
        </p:spPr>
        <p:txBody>
          <a:bodyPr/>
          <a:lstStyle/>
          <a:p>
            <a:pPr algn="just"/>
            <a:r>
              <a:rPr lang="en-US" dirty="0" smtClean="0">
                <a:latin typeface="Times New Roman" pitchFamily="18" charset="0"/>
                <a:cs typeface="Times New Roman" pitchFamily="18" charset="0"/>
              </a:rPr>
              <a:t>In Phase 1, the team learns the </a:t>
            </a:r>
            <a:r>
              <a:rPr lang="en-US" dirty="0" smtClean="0">
                <a:solidFill>
                  <a:srgbClr val="0070C0"/>
                </a:solidFill>
                <a:latin typeface="Times New Roman" pitchFamily="18" charset="0"/>
                <a:cs typeface="Times New Roman" pitchFamily="18" charset="0"/>
              </a:rPr>
              <a:t>business domain</a:t>
            </a:r>
            <a:r>
              <a:rPr lang="en-US" dirty="0" smtClean="0">
                <a:latin typeface="Times New Roman" pitchFamily="18" charset="0"/>
                <a:cs typeface="Times New Roman" pitchFamily="18" charset="0"/>
              </a:rPr>
              <a:t>, including relevant history such as whether the organization or business unit has attempted similar projects in the past from which they can learn.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team </a:t>
            </a:r>
            <a:r>
              <a:rPr lang="en-US" dirty="0" smtClean="0">
                <a:solidFill>
                  <a:srgbClr val="0070C0"/>
                </a:solidFill>
                <a:latin typeface="Times New Roman" pitchFamily="18" charset="0"/>
                <a:cs typeface="Times New Roman" pitchFamily="18" charset="0"/>
              </a:rPr>
              <a:t>assesses the resources available </a:t>
            </a:r>
            <a:r>
              <a:rPr lang="en-US" dirty="0" smtClean="0">
                <a:latin typeface="Times New Roman" pitchFamily="18" charset="0"/>
                <a:cs typeface="Times New Roman" pitchFamily="18" charset="0"/>
              </a:rPr>
              <a:t>to support the project in terms of </a:t>
            </a:r>
          </a:p>
          <a:p>
            <a:pPr lvl="1" algn="just"/>
            <a:r>
              <a:rPr lang="en-US" dirty="0" smtClean="0">
                <a:latin typeface="Times New Roman" pitchFamily="18" charset="0"/>
                <a:cs typeface="Times New Roman" pitchFamily="18" charset="0"/>
              </a:rPr>
              <a:t>people, </a:t>
            </a:r>
          </a:p>
          <a:p>
            <a:pPr lvl="1" algn="just"/>
            <a:r>
              <a:rPr lang="en-US" dirty="0" smtClean="0">
                <a:latin typeface="Times New Roman" pitchFamily="18" charset="0"/>
                <a:cs typeface="Times New Roman" pitchFamily="18" charset="0"/>
              </a:rPr>
              <a:t>technology, </a:t>
            </a:r>
          </a:p>
          <a:p>
            <a:pPr lvl="1" algn="just"/>
            <a:r>
              <a:rPr lang="en-US" dirty="0" smtClean="0">
                <a:latin typeface="Times New Roman" pitchFamily="18" charset="0"/>
                <a:cs typeface="Times New Roman" pitchFamily="18" charset="0"/>
              </a:rPr>
              <a:t>time, and </a:t>
            </a:r>
          </a:p>
          <a:p>
            <a:pPr lvl="1" algn="just"/>
            <a:r>
              <a:rPr lang="en-US" dirty="0" smtClean="0">
                <a:latin typeface="Times New Roman" pitchFamily="18" charset="0"/>
                <a:cs typeface="Times New Roman" pitchFamily="18" charset="0"/>
              </a:rPr>
              <a:t>data. </a:t>
            </a:r>
            <a:endParaRPr lang="en-US" dirty="0">
              <a:latin typeface="Times New Roman" pitchFamily="18" charset="0"/>
              <a:cs typeface="Times New Roman" pitchFamily="18" charset="0"/>
            </a:endParaRPr>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72</a:t>
            </a:fld>
            <a:endParaRPr lang="en-US"/>
          </a:p>
        </p:txBody>
      </p:sp>
    </p:spTree>
  </p:cSld>
  <p:clrMapOvr>
    <a:masterClrMapping/>
  </p:clrMapOvr>
  <p:transition>
    <p:zoom/>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algn="just"/>
            <a:r>
              <a:rPr lang="en-US" dirty="0" smtClean="0">
                <a:latin typeface="Times New Roman" pitchFamily="18" charset="0"/>
                <a:cs typeface="Times New Roman" pitchFamily="18" charset="0"/>
              </a:rPr>
              <a:t>Important activities in this phase include framing the business problem as an analytics challenge that can be addressed in subsequent phases and formulating </a:t>
            </a:r>
            <a:r>
              <a:rPr lang="en-US" dirty="0" smtClean="0">
                <a:solidFill>
                  <a:srgbClr val="0070C0"/>
                </a:solidFill>
                <a:latin typeface="Times New Roman" pitchFamily="18" charset="0"/>
                <a:cs typeface="Times New Roman" pitchFamily="18" charset="0"/>
              </a:rPr>
              <a:t>Initial Hypotheses (IHs) </a:t>
            </a:r>
            <a:r>
              <a:rPr lang="en-US" dirty="0" smtClean="0">
                <a:latin typeface="Times New Roman" pitchFamily="18" charset="0"/>
                <a:cs typeface="Times New Roman" pitchFamily="18" charset="0"/>
              </a:rPr>
              <a:t>to </a:t>
            </a:r>
            <a:r>
              <a:rPr lang="en-US" dirty="0" smtClean="0">
                <a:solidFill>
                  <a:srgbClr val="0070C0"/>
                </a:solidFill>
                <a:latin typeface="Times New Roman" pitchFamily="18" charset="0"/>
                <a:cs typeface="Times New Roman" pitchFamily="18" charset="0"/>
              </a:rPr>
              <a:t>test and begin learning the data.</a:t>
            </a:r>
          </a:p>
          <a:p>
            <a:pPr algn="just"/>
            <a:endParaRPr lang="en-US" dirty="0"/>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73</a:t>
            </a:fld>
            <a:endParaRPr lang="en-US"/>
          </a:p>
        </p:txBody>
      </p:sp>
    </p:spTree>
  </p:cSld>
  <p:clrMapOvr>
    <a:masterClrMapping/>
  </p:clrMapOvr>
  <p:transition>
    <p:zo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0508" y="381000"/>
            <a:ext cx="8382000" cy="685800"/>
          </a:xfrm>
        </p:spPr>
        <p:txBody>
          <a:bodyPr/>
          <a:lstStyle/>
          <a:p>
            <a:r>
              <a:rPr lang="en-US" dirty="0" smtClean="0">
                <a:solidFill>
                  <a:schemeClr val="bg1"/>
                </a:solidFill>
              </a:rPr>
              <a:t>Phase 2- Data preparation</a:t>
            </a:r>
            <a:endParaRPr lang="en-US" dirty="0">
              <a:solidFill>
                <a:schemeClr val="bg1"/>
              </a:solidFill>
            </a:endParaRPr>
          </a:p>
        </p:txBody>
      </p:sp>
      <p:sp>
        <p:nvSpPr>
          <p:cNvPr id="3" name="Text Placeholder 2"/>
          <p:cNvSpPr>
            <a:spLocks noGrp="1"/>
          </p:cNvSpPr>
          <p:nvPr>
            <p:ph type="body" idx="1"/>
          </p:nvPr>
        </p:nvSpPr>
        <p:spPr>
          <a:xfrm>
            <a:off x="15232" y="1307120"/>
            <a:ext cx="8959956" cy="5029200"/>
          </a:xfrm>
        </p:spPr>
        <p:txBody>
          <a:bodyPr/>
          <a:lstStyle/>
          <a:p>
            <a:pPr algn="just"/>
            <a:r>
              <a:rPr lang="en-US" dirty="0" smtClean="0">
                <a:latin typeface="Times New Roman" pitchFamily="18" charset="0"/>
                <a:cs typeface="Times New Roman" pitchFamily="18" charset="0"/>
              </a:rPr>
              <a:t>Phase 2 requires the presence of an </a:t>
            </a:r>
            <a:r>
              <a:rPr lang="en-US" dirty="0" smtClean="0">
                <a:solidFill>
                  <a:srgbClr val="0070C0"/>
                </a:solidFill>
                <a:latin typeface="Times New Roman" pitchFamily="18" charset="0"/>
                <a:cs typeface="Times New Roman" pitchFamily="18" charset="0"/>
              </a:rPr>
              <a:t>analytic sandbox</a:t>
            </a:r>
            <a:r>
              <a:rPr lang="en-US" dirty="0" smtClean="0">
                <a:latin typeface="Times New Roman" pitchFamily="18" charset="0"/>
                <a:cs typeface="Times New Roman" pitchFamily="18" charset="0"/>
              </a:rPr>
              <a:t>, in which the team can work with data and perform analytics for the duration of the project.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team needs to execute </a:t>
            </a:r>
            <a:r>
              <a:rPr lang="en-US" dirty="0" smtClean="0">
                <a:solidFill>
                  <a:srgbClr val="0070C0"/>
                </a:solidFill>
                <a:latin typeface="Times New Roman" pitchFamily="18" charset="0"/>
                <a:cs typeface="Times New Roman" pitchFamily="18" charset="0"/>
              </a:rPr>
              <a:t>Extract, Load, and Transform (ELT) </a:t>
            </a:r>
            <a:r>
              <a:rPr lang="en-US" dirty="0" smtClean="0">
                <a:latin typeface="Times New Roman" pitchFamily="18" charset="0"/>
                <a:cs typeface="Times New Roman" pitchFamily="18" charset="0"/>
              </a:rPr>
              <a:t>or </a:t>
            </a:r>
            <a:r>
              <a:rPr lang="en-US" dirty="0" smtClean="0">
                <a:solidFill>
                  <a:srgbClr val="0070C0"/>
                </a:solidFill>
                <a:latin typeface="Times New Roman" pitchFamily="18" charset="0"/>
                <a:cs typeface="Times New Roman" pitchFamily="18" charset="0"/>
              </a:rPr>
              <a:t>Extract, Transform and Load (ETL) </a:t>
            </a:r>
            <a:r>
              <a:rPr lang="en-US" dirty="0" smtClean="0">
                <a:latin typeface="Times New Roman" pitchFamily="18" charset="0"/>
                <a:cs typeface="Times New Roman" pitchFamily="18" charset="0"/>
              </a:rPr>
              <a:t>to get data into the sandbox.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ELT and ETL are sometimes abbreviated as </a:t>
            </a:r>
            <a:r>
              <a:rPr lang="en-US" dirty="0" smtClean="0">
                <a:solidFill>
                  <a:srgbClr val="0070C0"/>
                </a:solidFill>
                <a:latin typeface="Times New Roman" pitchFamily="18" charset="0"/>
                <a:cs typeface="Times New Roman" pitchFamily="18" charset="0"/>
              </a:rPr>
              <a:t>ETLT</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74</a:t>
            </a:fld>
            <a:endParaRPr lang="en-US"/>
          </a:p>
        </p:txBody>
      </p:sp>
    </p:spTree>
  </p:cSld>
  <p:clrMapOvr>
    <a:masterClrMapping/>
  </p:clrMapOvr>
  <p:transition>
    <p:zoom/>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296592" y="1447800"/>
            <a:ext cx="8382000" cy="5029200"/>
          </a:xfrm>
        </p:spPr>
        <p:txBody>
          <a:bodyPr/>
          <a:lstStyle/>
          <a:p>
            <a:pPr algn="just"/>
            <a:r>
              <a:rPr lang="en-US" dirty="0" smtClean="0">
                <a:latin typeface="Times New Roman" pitchFamily="18" charset="0"/>
                <a:cs typeface="Times New Roman" pitchFamily="18" charset="0"/>
              </a:rPr>
              <a:t>Data should be transformed in the ETLT process so the team can work with it and analyze it.</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 In this phase, the team also needs to </a:t>
            </a:r>
            <a:r>
              <a:rPr lang="en-US" dirty="0" smtClean="0">
                <a:solidFill>
                  <a:srgbClr val="0070C0"/>
                </a:solidFill>
                <a:latin typeface="Times New Roman" pitchFamily="18" charset="0"/>
                <a:cs typeface="Times New Roman" pitchFamily="18" charset="0"/>
              </a:rPr>
              <a:t>familiarize</a:t>
            </a:r>
            <a:r>
              <a:rPr lang="en-US" dirty="0" smtClean="0">
                <a:latin typeface="Times New Roman" pitchFamily="18" charset="0"/>
                <a:cs typeface="Times New Roman" pitchFamily="18" charset="0"/>
              </a:rPr>
              <a:t> itself with the data thoroughly and take steps to </a:t>
            </a:r>
            <a:r>
              <a:rPr lang="en-US" dirty="0" smtClean="0">
                <a:solidFill>
                  <a:srgbClr val="0070C0"/>
                </a:solidFill>
                <a:latin typeface="Times New Roman" pitchFamily="18" charset="0"/>
                <a:cs typeface="Times New Roman" pitchFamily="18" charset="0"/>
              </a:rPr>
              <a:t>condition the data</a:t>
            </a:r>
            <a:endParaRPr lang="en-US" dirty="0" smtClean="0">
              <a:latin typeface="Times New Roman" pitchFamily="18" charset="0"/>
              <a:cs typeface="Times New Roman" pitchFamily="18" charset="0"/>
            </a:endParaRPr>
          </a:p>
          <a:p>
            <a:endParaRPr lang="en-US" dirty="0"/>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75</a:t>
            </a:fld>
            <a:endParaRPr lang="en-US"/>
          </a:p>
        </p:txBody>
      </p:sp>
    </p:spTree>
  </p:cSld>
  <p:clrMapOvr>
    <a:masterClrMapping/>
  </p:clrMapOvr>
  <p:transition>
    <p:zo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8468" y="381000"/>
            <a:ext cx="8382000" cy="685800"/>
          </a:xfrm>
        </p:spPr>
        <p:txBody>
          <a:bodyPr/>
          <a:lstStyle/>
          <a:p>
            <a:r>
              <a:rPr lang="en-US" dirty="0" smtClean="0">
                <a:solidFill>
                  <a:schemeClr val="bg1"/>
                </a:solidFill>
              </a:rPr>
              <a:t>Phase 3-Model planning</a:t>
            </a:r>
            <a:endParaRPr lang="en-US" dirty="0">
              <a:solidFill>
                <a:schemeClr val="bg1"/>
              </a:solidFill>
            </a:endParaRPr>
          </a:p>
        </p:txBody>
      </p:sp>
      <p:sp>
        <p:nvSpPr>
          <p:cNvPr id="3" name="Text Placeholder 2"/>
          <p:cNvSpPr>
            <a:spLocks noGrp="1"/>
          </p:cNvSpPr>
          <p:nvPr>
            <p:ph type="body" idx="1"/>
          </p:nvPr>
        </p:nvSpPr>
        <p:spPr>
          <a:xfrm>
            <a:off x="43368" y="1490004"/>
            <a:ext cx="8861480" cy="5029200"/>
          </a:xfrm>
        </p:spPr>
        <p:txBody>
          <a:bodyPr/>
          <a:lstStyle/>
          <a:p>
            <a:pPr algn="just"/>
            <a:r>
              <a:rPr lang="en-US" dirty="0" smtClean="0">
                <a:latin typeface="Times New Roman" pitchFamily="18" charset="0"/>
                <a:cs typeface="Times New Roman" pitchFamily="18" charset="0"/>
              </a:rPr>
              <a:t>Phase 3 is model planning, where the team determines:</a:t>
            </a:r>
          </a:p>
          <a:p>
            <a:pPr lvl="1" algn="just"/>
            <a:r>
              <a:rPr lang="en-US" dirty="0" smtClean="0">
                <a:solidFill>
                  <a:srgbClr val="0070C0"/>
                </a:solidFill>
                <a:latin typeface="Times New Roman" pitchFamily="18" charset="0"/>
                <a:cs typeface="Times New Roman" pitchFamily="18" charset="0"/>
              </a:rPr>
              <a:t>methods,</a:t>
            </a:r>
          </a:p>
          <a:p>
            <a:pPr lvl="1" algn="just"/>
            <a:r>
              <a:rPr lang="en-US" dirty="0" smtClean="0">
                <a:solidFill>
                  <a:srgbClr val="0070C0"/>
                </a:solidFill>
                <a:latin typeface="Times New Roman" pitchFamily="18" charset="0"/>
                <a:cs typeface="Times New Roman" pitchFamily="18" charset="0"/>
              </a:rPr>
              <a:t>techniques</a:t>
            </a:r>
            <a:r>
              <a:rPr lang="en-US" dirty="0" smtClean="0">
                <a:latin typeface="Times New Roman" pitchFamily="18" charset="0"/>
                <a:cs typeface="Times New Roman" pitchFamily="18" charset="0"/>
              </a:rPr>
              <a:t>, and </a:t>
            </a:r>
          </a:p>
          <a:p>
            <a:pPr lvl="1" algn="just"/>
            <a:r>
              <a:rPr lang="en-US" dirty="0" smtClean="0">
                <a:solidFill>
                  <a:srgbClr val="0070C0"/>
                </a:solidFill>
                <a:latin typeface="Times New Roman" pitchFamily="18" charset="0"/>
                <a:cs typeface="Times New Roman" pitchFamily="18" charset="0"/>
              </a:rPr>
              <a:t>workflow</a:t>
            </a:r>
            <a:r>
              <a:rPr lang="en-US" dirty="0" smtClean="0">
                <a:latin typeface="Times New Roman" pitchFamily="18" charset="0"/>
                <a:cs typeface="Times New Roman" pitchFamily="18" charset="0"/>
              </a:rPr>
              <a:t> it intends to follow for the subsequent model building phase.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team </a:t>
            </a:r>
            <a:r>
              <a:rPr lang="en-US" dirty="0" smtClean="0">
                <a:solidFill>
                  <a:srgbClr val="0070C0"/>
                </a:solidFill>
                <a:latin typeface="Times New Roman" pitchFamily="18" charset="0"/>
                <a:cs typeface="Times New Roman" pitchFamily="18" charset="0"/>
              </a:rPr>
              <a:t>explores the data </a:t>
            </a:r>
            <a:r>
              <a:rPr lang="en-US" dirty="0" smtClean="0">
                <a:latin typeface="Times New Roman" pitchFamily="18" charset="0"/>
                <a:cs typeface="Times New Roman" pitchFamily="18" charset="0"/>
              </a:rPr>
              <a:t>to learn about the </a:t>
            </a:r>
            <a:r>
              <a:rPr lang="en-US" dirty="0" smtClean="0">
                <a:solidFill>
                  <a:srgbClr val="0070C0"/>
                </a:solidFill>
                <a:latin typeface="Times New Roman" pitchFamily="18" charset="0"/>
                <a:cs typeface="Times New Roman" pitchFamily="18" charset="0"/>
              </a:rPr>
              <a:t>relationships between variables </a:t>
            </a:r>
            <a:r>
              <a:rPr lang="en-US" dirty="0" smtClean="0">
                <a:latin typeface="Times New Roman" pitchFamily="18" charset="0"/>
                <a:cs typeface="Times New Roman" pitchFamily="18" charset="0"/>
              </a:rPr>
              <a:t>and subsequently selects </a:t>
            </a:r>
            <a:r>
              <a:rPr lang="en-US" dirty="0" smtClean="0">
                <a:solidFill>
                  <a:srgbClr val="0070C0"/>
                </a:solidFill>
                <a:latin typeface="Times New Roman" pitchFamily="18" charset="0"/>
                <a:cs typeface="Times New Roman" pitchFamily="18" charset="0"/>
              </a:rPr>
              <a:t>key variables </a:t>
            </a:r>
            <a:r>
              <a:rPr lang="en-US" dirty="0" smtClean="0">
                <a:latin typeface="Times New Roman" pitchFamily="18" charset="0"/>
                <a:cs typeface="Times New Roman" pitchFamily="18" charset="0"/>
              </a:rPr>
              <a:t>and the </a:t>
            </a:r>
            <a:r>
              <a:rPr lang="en-US" dirty="0" smtClean="0">
                <a:solidFill>
                  <a:srgbClr val="0070C0"/>
                </a:solidFill>
                <a:latin typeface="Times New Roman" pitchFamily="18" charset="0"/>
                <a:cs typeface="Times New Roman" pitchFamily="18" charset="0"/>
              </a:rPr>
              <a:t>most suitable models</a:t>
            </a:r>
            <a:endParaRPr lang="en-US" dirty="0">
              <a:solidFill>
                <a:srgbClr val="0070C0"/>
              </a:solidFill>
              <a:latin typeface="Times New Roman" pitchFamily="18" charset="0"/>
              <a:cs typeface="Times New Roman" pitchFamily="18" charset="0"/>
            </a:endParaRPr>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76</a:t>
            </a:fld>
            <a:endParaRPr lang="en-US"/>
          </a:p>
        </p:txBody>
      </p:sp>
    </p:spTree>
  </p:cSld>
  <p:clrMapOvr>
    <a:masterClrMapping/>
  </p:clrMapOvr>
  <p:transition>
    <p:zoom/>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740" y="381000"/>
            <a:ext cx="8382000" cy="685800"/>
          </a:xfrm>
        </p:spPr>
        <p:txBody>
          <a:bodyPr/>
          <a:lstStyle/>
          <a:p>
            <a:r>
              <a:rPr lang="en-US" dirty="0" smtClean="0">
                <a:solidFill>
                  <a:schemeClr val="bg1"/>
                </a:solidFill>
              </a:rPr>
              <a:t>Phase 4-Model building</a:t>
            </a:r>
            <a:endParaRPr lang="en-US" dirty="0">
              <a:solidFill>
                <a:schemeClr val="bg1"/>
              </a:solidFill>
            </a:endParaRPr>
          </a:p>
        </p:txBody>
      </p:sp>
      <p:sp>
        <p:nvSpPr>
          <p:cNvPr id="3" name="Text Placeholder 2"/>
          <p:cNvSpPr>
            <a:spLocks noGrp="1"/>
          </p:cNvSpPr>
          <p:nvPr>
            <p:ph type="body" idx="1"/>
          </p:nvPr>
        </p:nvSpPr>
        <p:spPr>
          <a:xfrm>
            <a:off x="-26973" y="1138304"/>
            <a:ext cx="8861481" cy="5029200"/>
          </a:xfrm>
        </p:spPr>
        <p:txBody>
          <a:bodyPr/>
          <a:lstStyle/>
          <a:p>
            <a:pPr algn="just"/>
            <a:r>
              <a:rPr lang="en-US" dirty="0" smtClean="0">
                <a:latin typeface="Times New Roman" pitchFamily="18" charset="0"/>
                <a:cs typeface="Times New Roman" pitchFamily="18" charset="0"/>
              </a:rPr>
              <a:t>In Phase 4, the team develops data sets for </a:t>
            </a:r>
          </a:p>
          <a:p>
            <a:pPr lvl="1" algn="just"/>
            <a:r>
              <a:rPr lang="en-US" dirty="0" smtClean="0">
                <a:solidFill>
                  <a:srgbClr val="0070C0"/>
                </a:solidFill>
                <a:latin typeface="Times New Roman" pitchFamily="18" charset="0"/>
                <a:cs typeface="Times New Roman" pitchFamily="18" charset="0"/>
              </a:rPr>
              <a:t>testing, </a:t>
            </a:r>
          </a:p>
          <a:p>
            <a:pPr lvl="1" algn="just"/>
            <a:r>
              <a:rPr lang="en-US" dirty="0" smtClean="0">
                <a:solidFill>
                  <a:srgbClr val="0070C0"/>
                </a:solidFill>
                <a:latin typeface="Times New Roman" pitchFamily="18" charset="0"/>
                <a:cs typeface="Times New Roman" pitchFamily="18" charset="0"/>
              </a:rPr>
              <a:t>training, and </a:t>
            </a:r>
          </a:p>
          <a:p>
            <a:pPr lvl="1" algn="just"/>
            <a:r>
              <a:rPr lang="en-US" dirty="0" smtClean="0">
                <a:solidFill>
                  <a:srgbClr val="0070C0"/>
                </a:solidFill>
                <a:latin typeface="Times New Roman" pitchFamily="18" charset="0"/>
                <a:cs typeface="Times New Roman" pitchFamily="18" charset="0"/>
              </a:rPr>
              <a:t>production </a:t>
            </a:r>
            <a:r>
              <a:rPr lang="en-US" dirty="0" smtClean="0">
                <a:latin typeface="Times New Roman" pitchFamily="18" charset="0"/>
                <a:cs typeface="Times New Roman" pitchFamily="18" charset="0"/>
              </a:rPr>
              <a:t>purposes.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Also, the team </a:t>
            </a:r>
            <a:r>
              <a:rPr lang="en-US" dirty="0" smtClean="0">
                <a:solidFill>
                  <a:srgbClr val="0070C0"/>
                </a:solidFill>
                <a:latin typeface="Times New Roman" pitchFamily="18" charset="0"/>
                <a:cs typeface="Times New Roman" pitchFamily="18" charset="0"/>
              </a:rPr>
              <a:t>builds and executes models </a:t>
            </a:r>
            <a:r>
              <a:rPr lang="en-US" dirty="0" smtClean="0">
                <a:latin typeface="Times New Roman" pitchFamily="18" charset="0"/>
                <a:cs typeface="Times New Roman" pitchFamily="18" charset="0"/>
              </a:rPr>
              <a:t>based on the work done in the model planning phase.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team also considers whether its </a:t>
            </a:r>
            <a:r>
              <a:rPr lang="en-US" dirty="0" smtClean="0">
                <a:solidFill>
                  <a:srgbClr val="0070C0"/>
                </a:solidFill>
                <a:latin typeface="Times New Roman" pitchFamily="18" charset="0"/>
                <a:cs typeface="Times New Roman" pitchFamily="18" charset="0"/>
              </a:rPr>
              <a:t>existing tools </a:t>
            </a:r>
            <a:r>
              <a:rPr lang="en-US" dirty="0" smtClean="0">
                <a:latin typeface="Times New Roman" pitchFamily="18" charset="0"/>
                <a:cs typeface="Times New Roman" pitchFamily="18" charset="0"/>
              </a:rPr>
              <a:t>will suffice for running the models, or if it will need a more robust environment for executing models and work flows</a:t>
            </a:r>
          </a:p>
          <a:p>
            <a:pPr algn="just"/>
            <a:r>
              <a:rPr lang="en-US" dirty="0" smtClean="0">
                <a:latin typeface="Times New Roman" pitchFamily="18" charset="0"/>
                <a:cs typeface="Times New Roman" pitchFamily="18" charset="0"/>
              </a:rPr>
              <a:t>(for example, fast hardware and parallel processing, if applicable).</a:t>
            </a:r>
            <a:endParaRPr lang="en-US" dirty="0">
              <a:latin typeface="Times New Roman" pitchFamily="18" charset="0"/>
              <a:cs typeface="Times New Roman" pitchFamily="18" charset="0"/>
            </a:endParaRPr>
          </a:p>
        </p:txBody>
      </p:sp>
      <p:sp>
        <p:nvSpPr>
          <p:cNvPr id="4" name="Footer Placeholder 3"/>
          <p:cNvSpPr>
            <a:spLocks noGrp="1"/>
          </p:cNvSpPr>
          <p:nvPr>
            <p:ph type="ftr" idx="11"/>
          </p:nvPr>
        </p:nvSpPr>
        <p:spPr/>
        <p:txBody>
          <a:bodyPr/>
          <a:lstStyle/>
          <a:p>
            <a:r>
              <a:rPr lang="en-US" dirty="0" smtClean="0"/>
              <a:t>UNIT I- Introduction to Big Data</a:t>
            </a:r>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77</a:t>
            </a:fld>
            <a:endParaRPr lang="en-US"/>
          </a:p>
        </p:txBody>
      </p:sp>
    </p:spTree>
  </p:cSld>
  <p:clrMapOvr>
    <a:masterClrMapping/>
  </p:clrMapOvr>
  <p:transition>
    <p:zoom/>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9298" y="338794"/>
            <a:ext cx="8382000" cy="685800"/>
          </a:xfrm>
        </p:spPr>
        <p:txBody>
          <a:bodyPr/>
          <a:lstStyle/>
          <a:p>
            <a:r>
              <a:rPr lang="en-US" dirty="0" smtClean="0">
                <a:solidFill>
                  <a:schemeClr val="bg1"/>
                </a:solidFill>
              </a:rPr>
              <a:t>Phase 5-Communicate results</a:t>
            </a:r>
            <a:endParaRPr lang="en-US" dirty="0">
              <a:solidFill>
                <a:schemeClr val="bg1"/>
              </a:solidFill>
            </a:endParaRPr>
          </a:p>
        </p:txBody>
      </p:sp>
      <p:sp>
        <p:nvSpPr>
          <p:cNvPr id="3" name="Text Placeholder 2"/>
          <p:cNvSpPr>
            <a:spLocks noGrp="1"/>
          </p:cNvSpPr>
          <p:nvPr>
            <p:ph type="body" idx="1"/>
          </p:nvPr>
        </p:nvSpPr>
        <p:spPr>
          <a:xfrm>
            <a:off x="15232" y="1391528"/>
            <a:ext cx="8875550" cy="5029200"/>
          </a:xfrm>
        </p:spPr>
        <p:txBody>
          <a:bodyPr/>
          <a:lstStyle/>
          <a:p>
            <a:pPr algn="just"/>
            <a:r>
              <a:rPr lang="en-US" dirty="0" smtClean="0">
                <a:latin typeface="Times New Roman" pitchFamily="18" charset="0"/>
                <a:cs typeface="Times New Roman" pitchFamily="18" charset="0"/>
              </a:rPr>
              <a:t>In Phase 5, the team, in collaboration with </a:t>
            </a:r>
            <a:r>
              <a:rPr lang="en-US" dirty="0" smtClean="0">
                <a:solidFill>
                  <a:srgbClr val="0070C0"/>
                </a:solidFill>
                <a:latin typeface="Times New Roman" pitchFamily="18" charset="0"/>
                <a:cs typeface="Times New Roman" pitchFamily="18" charset="0"/>
              </a:rPr>
              <a:t>major stakeholders, </a:t>
            </a:r>
            <a:r>
              <a:rPr lang="en-US" dirty="0" smtClean="0">
                <a:latin typeface="Times New Roman" pitchFamily="18" charset="0"/>
                <a:cs typeface="Times New Roman" pitchFamily="18" charset="0"/>
              </a:rPr>
              <a:t>determines if the results of the project are a </a:t>
            </a:r>
            <a:r>
              <a:rPr lang="en-US" dirty="0" smtClean="0">
                <a:solidFill>
                  <a:srgbClr val="0070C0"/>
                </a:solidFill>
                <a:latin typeface="Times New Roman" pitchFamily="18" charset="0"/>
                <a:cs typeface="Times New Roman" pitchFamily="18" charset="0"/>
              </a:rPr>
              <a:t>success or a failure </a:t>
            </a:r>
            <a:r>
              <a:rPr lang="en-US" dirty="0" smtClean="0">
                <a:latin typeface="Times New Roman" pitchFamily="18" charset="0"/>
                <a:cs typeface="Times New Roman" pitchFamily="18" charset="0"/>
              </a:rPr>
              <a:t>based on the criteria developed in Phase 1.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team should:</a:t>
            </a:r>
          </a:p>
          <a:p>
            <a:pPr lvl="1" algn="just"/>
            <a:r>
              <a:rPr lang="en-US" dirty="0" smtClean="0">
                <a:latin typeface="Times New Roman" pitchFamily="18" charset="0"/>
                <a:cs typeface="Times New Roman" pitchFamily="18" charset="0"/>
              </a:rPr>
              <a:t>identify </a:t>
            </a:r>
            <a:r>
              <a:rPr lang="en-US" dirty="0" smtClean="0">
                <a:solidFill>
                  <a:srgbClr val="0070C0"/>
                </a:solidFill>
                <a:latin typeface="Times New Roman" pitchFamily="18" charset="0"/>
                <a:cs typeface="Times New Roman" pitchFamily="18" charset="0"/>
              </a:rPr>
              <a:t>key findings</a:t>
            </a:r>
            <a:r>
              <a:rPr lang="en-US" dirty="0" smtClean="0">
                <a:latin typeface="Times New Roman" pitchFamily="18" charset="0"/>
                <a:cs typeface="Times New Roman" pitchFamily="18" charset="0"/>
              </a:rPr>
              <a:t>, </a:t>
            </a:r>
          </a:p>
          <a:p>
            <a:pPr lvl="1" algn="just"/>
            <a:r>
              <a:rPr lang="en-US" dirty="0" smtClean="0">
                <a:latin typeface="Times New Roman" pitchFamily="18" charset="0"/>
                <a:cs typeface="Times New Roman" pitchFamily="18" charset="0"/>
              </a:rPr>
              <a:t>quantify </a:t>
            </a:r>
            <a:r>
              <a:rPr lang="en-US" dirty="0" smtClean="0">
                <a:solidFill>
                  <a:srgbClr val="0070C0"/>
                </a:solidFill>
                <a:latin typeface="Times New Roman" pitchFamily="18" charset="0"/>
                <a:cs typeface="Times New Roman" pitchFamily="18" charset="0"/>
              </a:rPr>
              <a:t>the business value</a:t>
            </a:r>
            <a:r>
              <a:rPr lang="en-US" dirty="0" smtClean="0">
                <a:latin typeface="Times New Roman" pitchFamily="18" charset="0"/>
                <a:cs typeface="Times New Roman" pitchFamily="18" charset="0"/>
              </a:rPr>
              <a:t>, </a:t>
            </a:r>
          </a:p>
          <a:p>
            <a:pPr lvl="1" algn="just"/>
            <a:r>
              <a:rPr lang="en-US" dirty="0" smtClean="0">
                <a:latin typeface="Times New Roman" pitchFamily="18" charset="0"/>
                <a:cs typeface="Times New Roman" pitchFamily="18" charset="0"/>
              </a:rPr>
              <a:t>develop a </a:t>
            </a:r>
            <a:r>
              <a:rPr lang="en-US" dirty="0" smtClean="0">
                <a:solidFill>
                  <a:srgbClr val="0070C0"/>
                </a:solidFill>
                <a:latin typeface="Times New Roman" pitchFamily="18" charset="0"/>
                <a:cs typeface="Times New Roman" pitchFamily="18" charset="0"/>
              </a:rPr>
              <a:t>narrative</a:t>
            </a:r>
            <a:r>
              <a:rPr lang="en-US" dirty="0" smtClean="0">
                <a:latin typeface="Times New Roman" pitchFamily="18" charset="0"/>
                <a:cs typeface="Times New Roman" pitchFamily="18" charset="0"/>
              </a:rPr>
              <a:t> to summarize </a:t>
            </a:r>
          </a:p>
          <a:p>
            <a:pPr lvl="1" algn="just"/>
            <a:r>
              <a:rPr lang="en-US" dirty="0" smtClean="0">
                <a:latin typeface="Times New Roman" pitchFamily="18" charset="0"/>
                <a:cs typeface="Times New Roman" pitchFamily="18" charset="0"/>
              </a:rPr>
              <a:t>convey </a:t>
            </a:r>
            <a:r>
              <a:rPr lang="en-US" dirty="0" smtClean="0">
                <a:solidFill>
                  <a:srgbClr val="0070C0"/>
                </a:solidFill>
                <a:latin typeface="Times New Roman" pitchFamily="18" charset="0"/>
                <a:cs typeface="Times New Roman" pitchFamily="18" charset="0"/>
              </a:rPr>
              <a:t>findings to stakeholders.</a:t>
            </a:r>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78</a:t>
            </a:fld>
            <a:endParaRPr lang="en-US"/>
          </a:p>
        </p:txBody>
      </p:sp>
    </p:spTree>
  </p:cSld>
  <p:clrMapOvr>
    <a:masterClrMapping/>
  </p:clrMapOvr>
  <p:transition>
    <p:zoom/>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128" y="381000"/>
            <a:ext cx="8382000" cy="685800"/>
          </a:xfrm>
        </p:spPr>
        <p:txBody>
          <a:bodyPr/>
          <a:lstStyle/>
          <a:p>
            <a:r>
              <a:rPr lang="en-US" dirty="0" smtClean="0">
                <a:solidFill>
                  <a:schemeClr val="bg1"/>
                </a:solidFill>
              </a:rPr>
              <a:t>Phase 6-0perationalize</a:t>
            </a:r>
            <a:endParaRPr lang="en-US" dirty="0">
              <a:solidFill>
                <a:schemeClr val="bg1"/>
              </a:solidFill>
            </a:endParaRPr>
          </a:p>
        </p:txBody>
      </p:sp>
      <p:sp>
        <p:nvSpPr>
          <p:cNvPr id="3" name="Text Placeholder 2"/>
          <p:cNvSpPr>
            <a:spLocks noGrp="1"/>
          </p:cNvSpPr>
          <p:nvPr>
            <p:ph type="body" idx="1"/>
          </p:nvPr>
        </p:nvSpPr>
        <p:spPr>
          <a:xfrm>
            <a:off x="352864" y="1447800"/>
            <a:ext cx="8382000" cy="5029200"/>
          </a:xfrm>
        </p:spPr>
        <p:txBody>
          <a:bodyPr/>
          <a:lstStyle/>
          <a:p>
            <a:pPr algn="just"/>
            <a:r>
              <a:rPr lang="en-US" dirty="0" smtClean="0">
                <a:latin typeface="Times New Roman" pitchFamily="18" charset="0"/>
                <a:cs typeface="Times New Roman" pitchFamily="18" charset="0"/>
              </a:rPr>
              <a:t>In Phase 6, the team delivers </a:t>
            </a:r>
          </a:p>
          <a:p>
            <a:pPr lvl="1" algn="just"/>
            <a:r>
              <a:rPr lang="en-US" dirty="0" smtClean="0">
                <a:solidFill>
                  <a:srgbClr val="0070C0"/>
                </a:solidFill>
                <a:latin typeface="Times New Roman" pitchFamily="18" charset="0"/>
                <a:cs typeface="Times New Roman" pitchFamily="18" charset="0"/>
              </a:rPr>
              <a:t>final reports, </a:t>
            </a:r>
          </a:p>
          <a:p>
            <a:pPr lvl="1" algn="just"/>
            <a:r>
              <a:rPr lang="en-US" dirty="0" smtClean="0">
                <a:solidFill>
                  <a:srgbClr val="0070C0"/>
                </a:solidFill>
                <a:latin typeface="Times New Roman" pitchFamily="18" charset="0"/>
                <a:cs typeface="Times New Roman" pitchFamily="18" charset="0"/>
              </a:rPr>
              <a:t>briefings, </a:t>
            </a:r>
          </a:p>
          <a:p>
            <a:pPr lvl="1" algn="just"/>
            <a:r>
              <a:rPr lang="en-US" dirty="0" smtClean="0">
                <a:solidFill>
                  <a:srgbClr val="0070C0"/>
                </a:solidFill>
                <a:latin typeface="Times New Roman" pitchFamily="18" charset="0"/>
                <a:cs typeface="Times New Roman" pitchFamily="18" charset="0"/>
              </a:rPr>
              <a:t>code and </a:t>
            </a:r>
          </a:p>
          <a:p>
            <a:pPr lvl="1" algn="just"/>
            <a:r>
              <a:rPr lang="en-US" dirty="0" smtClean="0">
                <a:solidFill>
                  <a:srgbClr val="0070C0"/>
                </a:solidFill>
                <a:latin typeface="Times New Roman" pitchFamily="18" charset="0"/>
                <a:cs typeface="Times New Roman" pitchFamily="18" charset="0"/>
              </a:rPr>
              <a:t>technical documents.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In addition, the team may </a:t>
            </a:r>
            <a:r>
              <a:rPr lang="en-US" dirty="0" smtClean="0">
                <a:solidFill>
                  <a:srgbClr val="0070C0"/>
                </a:solidFill>
                <a:latin typeface="Times New Roman" pitchFamily="18" charset="0"/>
                <a:cs typeface="Times New Roman" pitchFamily="18" charset="0"/>
              </a:rPr>
              <a:t>run a pilot project </a:t>
            </a:r>
            <a:r>
              <a:rPr lang="en-US" dirty="0" smtClean="0">
                <a:latin typeface="Times New Roman" pitchFamily="18" charset="0"/>
                <a:cs typeface="Times New Roman" pitchFamily="18" charset="0"/>
              </a:rPr>
              <a:t>to implement the models in a production environment.</a:t>
            </a:r>
          </a:p>
          <a:p>
            <a:pPr algn="just"/>
            <a:endParaRPr lang="en-US" dirty="0">
              <a:latin typeface="Times New Roman" pitchFamily="18" charset="0"/>
              <a:cs typeface="Times New Roman" pitchFamily="18" charset="0"/>
            </a:endParaRPr>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79</a:t>
            </a:fld>
            <a:endParaRPr lang="en-US"/>
          </a:p>
        </p:txBody>
      </p:sp>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algn="just"/>
            <a:r>
              <a:rPr lang="en-US" dirty="0">
                <a:latin typeface="Times New Roman" panose="02020603050405020304" pitchFamily="18" charset="0"/>
                <a:cs typeface="Times New Roman" panose="02020603050405020304" pitchFamily="18" charset="0"/>
              </a:rPr>
              <a:t>Big data usage statistics indicate people take about </a:t>
            </a:r>
            <a:r>
              <a:rPr lang="en-US" b="1" dirty="0">
                <a:latin typeface="Times New Roman" panose="02020603050405020304" pitchFamily="18" charset="0"/>
                <a:cs typeface="Times New Roman" panose="02020603050405020304" pitchFamily="18" charset="0"/>
              </a:rPr>
              <a:t>80% of photos</a:t>
            </a:r>
            <a:r>
              <a:rPr lang="en-US" dirty="0">
                <a:latin typeface="Times New Roman" panose="02020603050405020304" pitchFamily="18" charset="0"/>
                <a:cs typeface="Times New Roman" panose="02020603050405020304" pitchFamily="18" charset="0"/>
              </a:rPr>
              <a:t> on their smartphones. Considering that only this year over </a:t>
            </a:r>
            <a:r>
              <a:rPr lang="en-US" b="1" dirty="0">
                <a:latin typeface="Times New Roman" panose="02020603050405020304" pitchFamily="18" charset="0"/>
                <a:cs typeface="Times New Roman" panose="02020603050405020304" pitchFamily="18" charset="0"/>
              </a:rPr>
              <a:t>1.4 billion devices</a:t>
            </a:r>
            <a:r>
              <a:rPr lang="en-US" dirty="0">
                <a:latin typeface="Times New Roman" panose="02020603050405020304" pitchFamily="18" charset="0"/>
                <a:cs typeface="Times New Roman" panose="02020603050405020304" pitchFamily="18" charset="0"/>
              </a:rPr>
              <a:t> will be shipped worldwide, we can only expect this percentage to grow</a:t>
            </a:r>
            <a:r>
              <a:rPr lang="en-US" dirty="0" smtClean="0">
                <a:latin typeface="Times New Roman" panose="02020603050405020304" pitchFamily="18" charset="0"/>
                <a:cs typeface="Times New Roman" panose="02020603050405020304" pitchFamily="18" charset="0"/>
              </a:rPr>
              <a:t>.</a:t>
            </a:r>
          </a:p>
          <a:p>
            <a:pPr marL="16002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Smart devices (for example, fitness trackers, sensors, Amazon Echo) produce </a:t>
            </a:r>
            <a:r>
              <a:rPr lang="en-US" b="1" dirty="0">
                <a:latin typeface="Times New Roman" panose="02020603050405020304" pitchFamily="18" charset="0"/>
                <a:cs typeface="Times New Roman" panose="02020603050405020304" pitchFamily="18" charset="0"/>
              </a:rPr>
              <a:t>5 quintillion bytes</a:t>
            </a:r>
            <a:r>
              <a:rPr lang="en-US" dirty="0">
                <a:latin typeface="Times New Roman" panose="02020603050405020304" pitchFamily="18" charset="0"/>
                <a:cs typeface="Times New Roman" panose="02020603050405020304" pitchFamily="18" charset="0"/>
              </a:rPr>
              <a:t> of data daily. In 5 years, we can expect for the number of these gadgets to be more than </a:t>
            </a:r>
            <a:r>
              <a:rPr lang="en-US" b="1" dirty="0">
                <a:latin typeface="Times New Roman" panose="02020603050405020304" pitchFamily="18" charset="0"/>
                <a:cs typeface="Times New Roman" panose="02020603050405020304" pitchFamily="18" charset="0"/>
              </a:rPr>
              <a:t>50 billion</a:t>
            </a:r>
            <a:r>
              <a:rPr lang="en-US" dirty="0">
                <a:latin typeface="Times New Roman" panose="02020603050405020304" pitchFamily="18" charset="0"/>
                <a:cs typeface="Times New Roman" panose="02020603050405020304" pitchFamily="18" charset="0"/>
              </a:rPr>
              <a:t>!</a:t>
            </a:r>
          </a:p>
          <a:p>
            <a:pPr marL="160020" indent="0">
              <a:buNone/>
            </a:pPr>
            <a:endParaRPr lang="en-US" dirty="0"/>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spTree>
    <p:extLst>
      <p:ext uri="{BB962C8B-B14F-4D97-AF65-F5344CB8AC3E}">
        <p14:creationId xmlns:p14="http://schemas.microsoft.com/office/powerpoint/2010/main" val="816601861"/>
      </p:ext>
    </p:extLst>
  </p:cSld>
  <p:clrMapOvr>
    <a:masterClrMapping/>
  </p:clrMapOvr>
  <p:transition>
    <p:zoom/>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8382000" cy="685800"/>
          </a:xfrm>
        </p:spPr>
        <p:txBody>
          <a:bodyPr/>
          <a:lstStyle/>
          <a:p>
            <a:r>
              <a:rPr lang="en-US" dirty="0" smtClean="0">
                <a:solidFill>
                  <a:schemeClr val="bg1"/>
                </a:solidFill>
              </a:rPr>
              <a:t>References</a:t>
            </a:r>
            <a:endParaRPr lang="en-US" dirty="0">
              <a:solidFill>
                <a:schemeClr val="bg1"/>
              </a:solidFill>
            </a:endParaRPr>
          </a:p>
        </p:txBody>
      </p:sp>
      <p:sp>
        <p:nvSpPr>
          <p:cNvPr id="3" name="Text Placeholder 2"/>
          <p:cNvSpPr>
            <a:spLocks noGrp="1"/>
          </p:cNvSpPr>
          <p:nvPr>
            <p:ph type="body" idx="1"/>
          </p:nvPr>
        </p:nvSpPr>
        <p:spPr/>
        <p:txBody>
          <a:bodyPr/>
          <a:lstStyle/>
          <a:p>
            <a:pPr lvl="0" algn="just"/>
            <a:r>
              <a:rPr lang="en-US" sz="2000" dirty="0"/>
              <a:t>David Dietrich, Barry Hiller. Data Science and Big Data Analytics, 6</a:t>
            </a:r>
            <a:r>
              <a:rPr lang="en-US" sz="2000" baseline="30000" dirty="0"/>
              <a:t>th</a:t>
            </a:r>
            <a:r>
              <a:rPr lang="en-US" sz="2000" dirty="0"/>
              <a:t> edition, EMC education services, Wiley publications, 2015,  ISBN0-07-120413-X</a:t>
            </a:r>
          </a:p>
          <a:p>
            <a:pPr lvl="0" algn="just"/>
            <a:r>
              <a:rPr lang="en-US" sz="2000" dirty="0"/>
              <a:t>G. </a:t>
            </a:r>
            <a:r>
              <a:rPr lang="en-US" sz="2000" dirty="0" err="1"/>
              <a:t>Sudha</a:t>
            </a:r>
            <a:r>
              <a:rPr lang="en-US" sz="2000" dirty="0"/>
              <a:t> </a:t>
            </a:r>
            <a:r>
              <a:rPr lang="en-US" sz="2000" dirty="0" err="1"/>
              <a:t>Sadhasivam</a:t>
            </a:r>
            <a:r>
              <a:rPr lang="en-US" sz="2000" dirty="0"/>
              <a:t>, </a:t>
            </a:r>
            <a:r>
              <a:rPr lang="en-US" sz="2000" dirty="0" err="1"/>
              <a:t>Thirumahal</a:t>
            </a:r>
            <a:r>
              <a:rPr lang="en-US" sz="2000" dirty="0"/>
              <a:t> </a:t>
            </a:r>
            <a:r>
              <a:rPr lang="en-US" sz="2000" dirty="0" err="1"/>
              <a:t>Rajkumar</a:t>
            </a:r>
            <a:r>
              <a:rPr lang="en-US" sz="2000" dirty="0"/>
              <a:t>. Big Data Analytics. Oxford University Press</a:t>
            </a:r>
          </a:p>
          <a:p>
            <a:pPr algn="just"/>
            <a:r>
              <a:rPr lang="en-IN" sz="2000" dirty="0" smtClean="0"/>
              <a:t>Kevin Roebuck. Storing and Managing Big Data - </a:t>
            </a:r>
            <a:r>
              <a:rPr lang="en-IN" sz="2000" dirty="0" err="1" smtClean="0"/>
              <a:t>NoSQL</a:t>
            </a:r>
            <a:r>
              <a:rPr lang="en-IN" sz="2000" dirty="0" smtClean="0"/>
              <a:t>, HADOOP and More, </a:t>
            </a:r>
            <a:r>
              <a:rPr lang="en-IN" sz="2000" dirty="0" err="1" smtClean="0"/>
              <a:t>Emereopty</a:t>
            </a:r>
            <a:r>
              <a:rPr lang="en-IN" sz="2000" dirty="0" smtClean="0"/>
              <a:t> Limited, ISBN: 1743045743, 9781743045749</a:t>
            </a:r>
          </a:p>
          <a:p>
            <a:pPr algn="just"/>
            <a:r>
              <a:rPr lang="en-US" sz="2000" dirty="0" smtClean="0">
                <a:solidFill>
                  <a:schemeClr val="tx1"/>
                </a:solidFill>
                <a:hlinkClick r:id="rId2"/>
              </a:rPr>
              <a:t>https://www.researchgate.net/figure/The-five-Vs-of-Big-Data-Adapted-from-IBM-big-data-platform-Bringing-big-data-to-the_fig1_281404634</a:t>
            </a:r>
            <a:r>
              <a:rPr lang="en-US" sz="2000" dirty="0" smtClean="0">
                <a:solidFill>
                  <a:schemeClr val="tx1"/>
                </a:solidFill>
              </a:rPr>
              <a:t> [image]</a:t>
            </a:r>
          </a:p>
          <a:p>
            <a:pPr algn="just"/>
            <a:r>
              <a:rPr lang="en-US" sz="2000" dirty="0" smtClean="0">
                <a:solidFill>
                  <a:schemeClr val="tx1"/>
                </a:solidFill>
                <a:hlinkClick r:id="rId3"/>
              </a:rPr>
              <a:t>https://informationcatalyst.com</a:t>
            </a:r>
            <a:r>
              <a:rPr lang="en-US" sz="2000" dirty="0" smtClean="0">
                <a:solidFill>
                  <a:schemeClr val="tx1"/>
                </a:solidFill>
              </a:rPr>
              <a:t> [image] </a:t>
            </a:r>
          </a:p>
          <a:p>
            <a:pPr algn="just"/>
            <a:r>
              <a:rPr lang="en-US" sz="2000" dirty="0" smtClean="0">
                <a:solidFill>
                  <a:schemeClr val="tx1"/>
                </a:solidFill>
                <a:hlinkClick r:id="rId4"/>
              </a:rPr>
              <a:t>https://www.slideshare.net/hktripathy/lecture2-big-data-life-cycle</a:t>
            </a:r>
            <a:r>
              <a:rPr lang="en-US" sz="2000" dirty="0" smtClean="0">
                <a:solidFill>
                  <a:schemeClr val="tx1"/>
                </a:solidFill>
              </a:rPr>
              <a:t> [image]</a:t>
            </a:r>
            <a:endParaRPr lang="en-US" sz="2000" dirty="0">
              <a:solidFill>
                <a:schemeClr val="tx1"/>
              </a:solidFill>
            </a:endParaRPr>
          </a:p>
        </p:txBody>
      </p:sp>
      <p:sp>
        <p:nvSpPr>
          <p:cNvPr id="4" name="Footer Placeholder 3"/>
          <p:cNvSpPr>
            <a:spLocks noGrp="1"/>
          </p:cNvSpPr>
          <p:nvPr>
            <p:ph type="ftr" idx="11"/>
          </p:nvPr>
        </p:nvSpPr>
        <p:spPr/>
        <p:txBody>
          <a:bodyPr/>
          <a:lstStyle/>
          <a:p>
            <a:r>
              <a:rPr lang="en-US" smtClean="0"/>
              <a:t>UNIT I- Introduction to Big Data</a:t>
            </a:r>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80</a:t>
            </a:fld>
            <a:endParaRPr lang="en-US"/>
          </a:p>
        </p:txBody>
      </p:sp>
    </p:spTree>
    <p:extLst>
      <p:ext uri="{BB962C8B-B14F-4D97-AF65-F5344CB8AC3E}">
        <p14:creationId xmlns:p14="http://schemas.microsoft.com/office/powerpoint/2010/main" val="1869733496"/>
      </p:ext>
    </p:extLst>
  </p:cSld>
  <p:clrMapOvr>
    <a:masterClrMapping/>
  </p:clrMapOvr>
  <p:transition>
    <p:zo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2785403" y="381000"/>
            <a:ext cx="6358598" cy="6858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lt1"/>
              </a:buClr>
              <a:buSzPts val="3600"/>
              <a:buFont typeface="Calibri"/>
              <a:buNone/>
            </a:pPr>
            <a:r>
              <a:rPr lang="en-US" sz="3200" dirty="0" smtClean="0">
                <a:solidFill>
                  <a:schemeClr val="bg1"/>
                </a:solidFill>
                <a:latin typeface="Times New Roman" panose="02020603050405020304" pitchFamily="18" charset="0"/>
                <a:cs typeface="Times New Roman" panose="02020603050405020304" pitchFamily="18" charset="0"/>
              </a:rPr>
              <a:t>UNIT 1 ends…</a:t>
            </a:r>
            <a:endParaRPr sz="3200" dirty="0">
              <a:solidFill>
                <a:schemeClr val="bg1"/>
              </a:solidFill>
              <a:latin typeface="Times New Roman" panose="02020603050405020304" pitchFamily="18" charset="0"/>
              <a:cs typeface="Times New Roman" panose="02020603050405020304" pitchFamily="18" charset="0"/>
            </a:endParaRPr>
          </a:p>
        </p:txBody>
      </p:sp>
      <p:sp>
        <p:nvSpPr>
          <p:cNvPr id="197" name="Google Shape;197;p2"/>
          <p:cNvSpPr txBox="1">
            <a:spLocks noGrp="1"/>
          </p:cNvSpPr>
          <p:nvPr>
            <p:ph type="body" idx="1"/>
          </p:nvPr>
        </p:nvSpPr>
        <p:spPr>
          <a:xfrm>
            <a:off x="381000" y="1447800"/>
            <a:ext cx="8382000" cy="5029200"/>
          </a:xfrm>
          <a:prstGeom prst="rect">
            <a:avLst/>
          </a:prstGeom>
          <a:noFill/>
          <a:ln>
            <a:noFill/>
          </a:ln>
        </p:spPr>
        <p:txBody>
          <a:bodyPr spcFirstLastPara="1" wrap="square" lIns="91425" tIns="45700" rIns="91425" bIns="45700" anchor="t" anchorCtr="0">
            <a:noAutofit/>
          </a:bodyPr>
          <a:lstStyle/>
          <a:p>
            <a:pPr marL="0" lvl="0" indent="0">
              <a:spcBef>
                <a:spcPts val="0"/>
              </a:spcBef>
              <a:buSzPts val="1440"/>
              <a:buNone/>
            </a:pPr>
            <a:endParaRPr lang="en-US" dirty="0">
              <a:latin typeface="Times New Roman" panose="02020603050405020304" pitchFamily="18" charset="0"/>
              <a:cs typeface="Times New Roman" panose="02020603050405020304" pitchFamily="18" charset="0"/>
            </a:endParaRPr>
          </a:p>
          <a:p>
            <a:pPr marL="0" lvl="0" indent="0">
              <a:spcBef>
                <a:spcPts val="0"/>
              </a:spcBef>
              <a:buSzPts val="1440"/>
              <a:buNone/>
            </a:pPr>
            <a:endParaRPr dirty="0"/>
          </a:p>
        </p:txBody>
      </p:sp>
      <p:sp>
        <p:nvSpPr>
          <p:cNvPr id="198" name="Google Shape;198;p2"/>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pPr marL="0" marR="0" lvl="0" indent="0" algn="r" rtl="0">
                <a:lnSpc>
                  <a:spcPct val="100000"/>
                </a:lnSpc>
                <a:spcBef>
                  <a:spcPts val="0"/>
                </a:spcBef>
                <a:spcAft>
                  <a:spcPts val="0"/>
                </a:spcAft>
                <a:buClr>
                  <a:schemeClr val="dk1"/>
                </a:buClr>
                <a:buSzPts val="1200"/>
                <a:buFont typeface="Tahoma"/>
                <a:buNone/>
              </a:pPr>
              <a:t>81</a:t>
            </a:fld>
            <a:endParaRPr/>
          </a:p>
        </p:txBody>
      </p:sp>
      <p:sp>
        <p:nvSpPr>
          <p:cNvPr id="6" name="Footer Placeholder 1"/>
          <p:cNvSpPr>
            <a:spLocks noGrp="1"/>
          </p:cNvSpPr>
          <p:nvPr>
            <p:ph type="ftr" idx="11"/>
          </p:nvPr>
        </p:nvSpPr>
        <p:spPr>
          <a:xfrm>
            <a:off x="3009900" y="6324600"/>
            <a:ext cx="2895600" cy="533400"/>
          </a:xfrm>
        </p:spPr>
        <p:txBody>
          <a:bodyPr/>
          <a:lstStyle/>
          <a:p>
            <a:r>
              <a:rPr lang="en-US" dirty="0" smtClean="0"/>
              <a:t>UNIT I- </a:t>
            </a:r>
            <a:r>
              <a:rPr lang="en-IN" dirty="0" smtClean="0"/>
              <a:t>Introduction to Big Data</a:t>
            </a:r>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81</a:t>
            </a:fld>
            <a:endParaRPr lang="en-US"/>
          </a:p>
        </p:txBody>
      </p:sp>
    </p:spTree>
    <p:extLst>
      <p:ext uri="{BB962C8B-B14F-4D97-AF65-F5344CB8AC3E}">
        <p14:creationId xmlns:p14="http://schemas.microsoft.com/office/powerpoint/2010/main" val="37059348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2785403" y="381000"/>
            <a:ext cx="6358598" cy="6858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lt1"/>
              </a:buClr>
              <a:buSzPts val="3600"/>
              <a:buFont typeface="Calibri"/>
              <a:buNone/>
            </a:pPr>
            <a:endParaRPr sz="3200" dirty="0">
              <a:latin typeface="Times New Roman" panose="02020603050405020304" pitchFamily="18" charset="0"/>
              <a:cs typeface="Times New Roman" panose="02020603050405020304" pitchFamily="18" charset="0"/>
            </a:endParaRPr>
          </a:p>
        </p:txBody>
      </p:sp>
      <p:sp>
        <p:nvSpPr>
          <p:cNvPr id="197" name="Google Shape;197;p2"/>
          <p:cNvSpPr txBox="1">
            <a:spLocks noGrp="1"/>
          </p:cNvSpPr>
          <p:nvPr>
            <p:ph type="body" idx="1"/>
          </p:nvPr>
        </p:nvSpPr>
        <p:spPr>
          <a:xfrm>
            <a:off x="381000" y="1447800"/>
            <a:ext cx="8382000" cy="5029200"/>
          </a:xfrm>
          <a:prstGeom prst="rect">
            <a:avLst/>
          </a:prstGeom>
          <a:noFill/>
          <a:ln>
            <a:noFill/>
          </a:ln>
        </p:spPr>
        <p:txBody>
          <a:bodyPr spcFirstLastPara="1" wrap="square" lIns="91425" tIns="45700" rIns="91425" bIns="45700" anchor="t" anchorCtr="0">
            <a:noAutofit/>
          </a:bodyPr>
          <a:lstStyle/>
          <a:p>
            <a:pPr marL="0" lvl="0" indent="0">
              <a:spcBef>
                <a:spcPts val="0"/>
              </a:spcBef>
              <a:buSzPts val="1440"/>
              <a:buNone/>
            </a:pPr>
            <a:endParaRPr lang="en-US" dirty="0">
              <a:latin typeface="Times New Roman" panose="02020603050405020304" pitchFamily="18" charset="0"/>
              <a:cs typeface="Times New Roman" panose="02020603050405020304" pitchFamily="18" charset="0"/>
            </a:endParaRPr>
          </a:p>
          <a:p>
            <a:pPr marL="0" lvl="0" indent="0">
              <a:spcBef>
                <a:spcPts val="0"/>
              </a:spcBef>
              <a:buSzPts val="1440"/>
              <a:buNone/>
            </a:pPr>
            <a:endParaRPr dirty="0"/>
          </a:p>
        </p:txBody>
      </p:sp>
      <p:sp>
        <p:nvSpPr>
          <p:cNvPr id="198" name="Google Shape;198;p2"/>
          <p:cNvSpPr txBox="1"/>
          <p:nvPr/>
        </p:nvSpPr>
        <p:spPr>
          <a:xfrm>
            <a:off x="7239000" y="640080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a:buNone/>
            </a:pPr>
            <a:fld id="{00000000-1234-1234-1234-123412341234}" type="slidenum">
              <a:rPr lang="en-US" sz="1200" b="0" i="0" u="none">
                <a:solidFill>
                  <a:schemeClr val="dk1"/>
                </a:solidFill>
                <a:latin typeface="Tahoma"/>
                <a:ea typeface="Tahoma"/>
                <a:cs typeface="Tahoma"/>
                <a:sym typeface="Tahoma"/>
              </a:rPr>
              <a:pPr marL="0" marR="0" lvl="0" indent="0" algn="r" rtl="0">
                <a:lnSpc>
                  <a:spcPct val="100000"/>
                </a:lnSpc>
                <a:spcBef>
                  <a:spcPts val="0"/>
                </a:spcBef>
                <a:spcAft>
                  <a:spcPts val="0"/>
                </a:spcAft>
                <a:buClr>
                  <a:schemeClr val="dk1"/>
                </a:buClr>
                <a:buSzPts val="1200"/>
                <a:buFont typeface="Tahoma"/>
                <a:buNone/>
              </a:pPr>
              <a:t>9</a:t>
            </a:fld>
            <a:endParaRPr/>
          </a:p>
        </p:txBody>
      </p:sp>
      <p:sp>
        <p:nvSpPr>
          <p:cNvPr id="7" name="TextBox 6"/>
          <p:cNvSpPr txBox="1"/>
          <p:nvPr/>
        </p:nvSpPr>
        <p:spPr>
          <a:xfrm>
            <a:off x="450163" y="1814724"/>
            <a:ext cx="8398413" cy="2677656"/>
          </a:xfrm>
          <a:prstGeom prst="rect">
            <a:avLst/>
          </a:prstGeom>
          <a:noFill/>
        </p:spPr>
        <p:txBody>
          <a:bodyPr wrap="square" rtlCol="0">
            <a:spAutoFit/>
          </a:bodyPr>
          <a:lstStyle/>
          <a:p>
            <a:pPr lvl="0" algn="just"/>
            <a:r>
              <a:rPr lang="en-US" sz="2800" dirty="0" smtClean="0">
                <a:latin typeface="Times New Roman" pitchFamily="18" charset="0"/>
                <a:cs typeface="Times New Roman" pitchFamily="18" charset="0"/>
              </a:rPr>
              <a:t>Merely keeping up with this huge data is difficult, but substantially more challenging is </a:t>
            </a:r>
            <a:r>
              <a:rPr lang="en-US" sz="2800" b="1" dirty="0" smtClean="0">
                <a:latin typeface="Times New Roman" pitchFamily="18" charset="0"/>
                <a:cs typeface="Times New Roman" pitchFamily="18" charset="0"/>
              </a:rPr>
              <a:t>analyzing</a:t>
            </a:r>
            <a:r>
              <a:rPr lang="en-US" sz="2800" dirty="0" smtClean="0">
                <a:latin typeface="Times New Roman" pitchFamily="18" charset="0"/>
                <a:cs typeface="Times New Roman" pitchFamily="18" charset="0"/>
              </a:rPr>
              <a:t> vast amounts of it, especially when it does not conform to </a:t>
            </a:r>
            <a:r>
              <a:rPr lang="en-US" sz="2800" b="1" dirty="0" smtClean="0">
                <a:latin typeface="Times New Roman" pitchFamily="18" charset="0"/>
                <a:cs typeface="Times New Roman" pitchFamily="18" charset="0"/>
              </a:rPr>
              <a:t>traditional notions</a:t>
            </a:r>
            <a:r>
              <a:rPr lang="en-US" sz="2800" dirty="0" smtClean="0">
                <a:latin typeface="Times New Roman" pitchFamily="18" charset="0"/>
                <a:cs typeface="Times New Roman" pitchFamily="18" charset="0"/>
              </a:rPr>
              <a:t> of data structure, to identify meaningful </a:t>
            </a:r>
            <a:r>
              <a:rPr lang="en-US" sz="2800" dirty="0" smtClean="0">
                <a:solidFill>
                  <a:srgbClr val="00B0F0"/>
                </a:solidFill>
                <a:latin typeface="Times New Roman" pitchFamily="18" charset="0"/>
                <a:cs typeface="Times New Roman" pitchFamily="18" charset="0"/>
              </a:rPr>
              <a:t>patterns</a:t>
            </a:r>
            <a:r>
              <a:rPr lang="en-US" sz="2800" dirty="0" smtClean="0">
                <a:latin typeface="Times New Roman" pitchFamily="18" charset="0"/>
                <a:cs typeface="Times New Roman" pitchFamily="18" charset="0"/>
              </a:rPr>
              <a:t> and extract </a:t>
            </a:r>
            <a:r>
              <a:rPr lang="en-US" sz="2800" dirty="0" smtClean="0">
                <a:solidFill>
                  <a:srgbClr val="00B0F0"/>
                </a:solidFill>
                <a:latin typeface="Times New Roman" pitchFamily="18" charset="0"/>
                <a:cs typeface="Times New Roman" pitchFamily="18" charset="0"/>
              </a:rPr>
              <a:t>useful information</a:t>
            </a:r>
            <a:r>
              <a:rPr lang="en-US" sz="2800" dirty="0" smtClean="0">
                <a:latin typeface="Times New Roman" pitchFamily="18" charset="0"/>
                <a:cs typeface="Times New Roman" pitchFamily="18" charset="0"/>
              </a:rPr>
              <a:t>. </a:t>
            </a:r>
            <a:endParaRPr lang="en-US" sz="2800" b="1" dirty="0" smtClean="0">
              <a:solidFill>
                <a:schemeClr val="tx1"/>
              </a:solidFill>
              <a:latin typeface="Times New Roman" pitchFamily="18" charset="0"/>
              <a:ea typeface="Tahoma"/>
              <a:cs typeface="Times New Roman" pitchFamily="18" charset="0"/>
              <a:sym typeface="Tahoma"/>
            </a:endParaRPr>
          </a:p>
          <a:p>
            <a:pPr algn="just"/>
            <a:endParaRPr lang="en-US" sz="2800" dirty="0"/>
          </a:p>
        </p:txBody>
      </p:sp>
      <p:sp>
        <p:nvSpPr>
          <p:cNvPr id="8" name="Slide Number Placeholder 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spTree>
    <p:extLst>
      <p:ext uri="{BB962C8B-B14F-4D97-AF65-F5344CB8AC3E}">
        <p14:creationId xmlns:p14="http://schemas.microsoft.com/office/powerpoint/2010/main" val="3705934834"/>
      </p:ext>
    </p:extLst>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1285</TotalTime>
  <Words>3770</Words>
  <Application>Microsoft Office PowerPoint</Application>
  <PresentationFormat>On-screen Show (4:3)</PresentationFormat>
  <Paragraphs>505</Paragraphs>
  <Slides>81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81</vt:i4>
      </vt:variant>
    </vt:vector>
  </HeadingPairs>
  <TitlesOfParts>
    <vt:vector size="88" baseType="lpstr">
      <vt:lpstr>Calibri</vt:lpstr>
      <vt:lpstr>Times New Roman</vt:lpstr>
      <vt:lpstr>Wingdings</vt:lpstr>
      <vt:lpstr>Arial</vt:lpstr>
      <vt:lpstr>Noto Sans Symbols</vt:lpstr>
      <vt:lpstr>Tahoma</vt:lpstr>
      <vt:lpstr>Blends</vt:lpstr>
      <vt:lpstr>BIG DATA ANALYTICS (PE1)</vt:lpstr>
      <vt:lpstr>Syllabus</vt:lpstr>
      <vt:lpstr>PowerPoint Presentation</vt:lpstr>
      <vt:lpstr>PowerPoint Presentation</vt:lpstr>
      <vt:lpstr>PowerPoint Presentation</vt:lpstr>
      <vt:lpstr>Examples of big data</vt:lpstr>
      <vt:lpstr>Statistics of big data</vt:lpstr>
      <vt:lpstr>PowerPoint Presentation</vt:lpstr>
      <vt:lpstr>PowerPoint Presentation</vt:lpstr>
      <vt:lpstr>DEFINITION  OF  BIG  DATA</vt:lpstr>
      <vt:lpstr>Overview of Big Data Analytics</vt:lpstr>
      <vt:lpstr>CHARACTERISTICS  OF                           BIG DATA</vt:lpstr>
      <vt:lpstr>PowerPoint Presentation</vt:lpstr>
      <vt:lpstr>PowerPoint Presentation</vt:lpstr>
      <vt:lpstr>PowerPoint Presentation</vt:lpstr>
      <vt:lpstr>Example:   Healthcare application</vt:lpstr>
      <vt:lpstr>PowerPoint Presentation</vt:lpstr>
      <vt:lpstr>PowerPoint Presentation</vt:lpstr>
      <vt:lpstr>1. Business User </vt:lpstr>
      <vt:lpstr>2. Project Sponsor:</vt:lpstr>
      <vt:lpstr>3. Project Manager: </vt:lpstr>
      <vt:lpstr>4. Business Intelligence Analyst </vt:lpstr>
      <vt:lpstr>5. Database Administrator (DBA)</vt:lpstr>
      <vt:lpstr>6. Data Engineer </vt:lpstr>
      <vt:lpstr>PowerPoint Presentation</vt:lpstr>
      <vt:lpstr>7. Data Scientist: </vt:lpstr>
      <vt:lpstr>PowerPoint Presentation</vt:lpstr>
      <vt:lpstr>   SUMMARY</vt:lpstr>
      <vt:lpstr>     Multiple dimensions of Big Data </vt:lpstr>
      <vt:lpstr>PowerPoint Presentation</vt:lpstr>
      <vt:lpstr>DATA:</vt:lpstr>
      <vt:lpstr>PowerPoint Presentation</vt:lpstr>
      <vt:lpstr>1. Skills</vt:lpstr>
      <vt:lpstr>PowerPoint Presentation</vt:lpstr>
      <vt:lpstr>2. Legal: </vt:lpstr>
      <vt:lpstr>3. Technical</vt:lpstr>
      <vt:lpstr>4. Application</vt:lpstr>
      <vt:lpstr>5.  Business</vt:lpstr>
      <vt:lpstr>6.  Social</vt:lpstr>
      <vt:lpstr>Traditional database systems  vs  Big Data systems</vt:lpstr>
      <vt:lpstr>PowerPoint Presentation</vt:lpstr>
      <vt:lpstr>              5 V’s of Big Data</vt:lpstr>
      <vt:lpstr>1. Volume:</vt:lpstr>
      <vt:lpstr>Example:</vt:lpstr>
      <vt:lpstr>2. Velocity: </vt:lpstr>
      <vt:lpstr>3. Variety:</vt:lpstr>
      <vt:lpstr>PowerPoint Presentation</vt:lpstr>
      <vt:lpstr>4. Variability</vt:lpstr>
      <vt:lpstr>PowerPoint Presentation</vt:lpstr>
      <vt:lpstr>PowerPoint Presentation</vt:lpstr>
      <vt:lpstr>5. Value</vt:lpstr>
      <vt:lpstr>PowerPoint Presentation</vt:lpstr>
      <vt:lpstr>Importance of Big Data</vt:lpstr>
      <vt:lpstr>PowerPoint Presentation</vt:lpstr>
      <vt:lpstr>PowerPoint Presentation</vt:lpstr>
      <vt:lpstr>PowerPoint Presentation</vt:lpstr>
      <vt:lpstr>PowerPoint Presentation</vt:lpstr>
      <vt:lpstr>PowerPoint Presentation</vt:lpstr>
      <vt:lpstr>PowerPoint Presentation</vt:lpstr>
      <vt:lpstr>Real world challenges</vt:lpstr>
      <vt:lpstr>PowerPoint Presentation</vt:lpstr>
      <vt:lpstr>PowerPoint Presentation</vt:lpstr>
      <vt:lpstr>Ty            Architecture of Big Data Systems</vt:lpstr>
      <vt:lpstr>1. Data Sources</vt:lpstr>
      <vt:lpstr>2. EDW</vt:lpstr>
      <vt:lpstr>3. Data Warehouse</vt:lpstr>
      <vt:lpstr>PowerPoint Presentation</vt:lpstr>
      <vt:lpstr>PowerPoint Presentation</vt:lpstr>
      <vt:lpstr>               Big Data Applications</vt:lpstr>
      <vt:lpstr>           Data Analytics Life Cycle</vt:lpstr>
      <vt:lpstr>Main phases of Data Analytics  Lifecycle</vt:lpstr>
      <vt:lpstr>Phase 1- Discovery</vt:lpstr>
      <vt:lpstr>PowerPoint Presentation</vt:lpstr>
      <vt:lpstr>Phase 2- Data preparation</vt:lpstr>
      <vt:lpstr>PowerPoint Presentation</vt:lpstr>
      <vt:lpstr>Phase 3-Model planning</vt:lpstr>
      <vt:lpstr>Phase 4-Model building</vt:lpstr>
      <vt:lpstr>Phase 5-Communicate results</vt:lpstr>
      <vt:lpstr>Phase 6-0perationalize</vt:lpstr>
      <vt:lpstr>References</vt:lpstr>
      <vt:lpstr>UNIT 1 ends…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Jiawei Han</dc:creator>
  <cp:lastModifiedBy>Admin</cp:lastModifiedBy>
  <cp:revision>295</cp:revision>
  <dcterms:created xsi:type="dcterms:W3CDTF">1998-06-19T04:38:52Z</dcterms:created>
  <dcterms:modified xsi:type="dcterms:W3CDTF">2020-03-27T16:53:40Z</dcterms:modified>
</cp:coreProperties>
</file>