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147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139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1"/>
  </p:notesMasterIdLst>
  <p:handoutMasterIdLst>
    <p:handoutMasterId r:id="rId152"/>
  </p:handoutMasterIdLst>
  <p:sldIdLst>
    <p:sldId id="335" r:id="rId2"/>
    <p:sldId id="548" r:id="rId3"/>
    <p:sldId id="371" r:id="rId4"/>
    <p:sldId id="379" r:id="rId5"/>
    <p:sldId id="701" r:id="rId6"/>
    <p:sldId id="380" r:id="rId7"/>
    <p:sldId id="702" r:id="rId8"/>
    <p:sldId id="408" r:id="rId9"/>
    <p:sldId id="703" r:id="rId10"/>
    <p:sldId id="409" r:id="rId11"/>
    <p:sldId id="411" r:id="rId12"/>
    <p:sldId id="705" r:id="rId13"/>
    <p:sldId id="706" r:id="rId14"/>
    <p:sldId id="386" r:id="rId15"/>
    <p:sldId id="387" r:id="rId16"/>
    <p:sldId id="389" r:id="rId17"/>
    <p:sldId id="412" r:id="rId18"/>
    <p:sldId id="413" r:id="rId19"/>
    <p:sldId id="280" r:id="rId20"/>
    <p:sldId id="283" r:id="rId21"/>
    <p:sldId id="707" r:id="rId22"/>
    <p:sldId id="311" r:id="rId23"/>
    <p:sldId id="286" r:id="rId24"/>
    <p:sldId id="293" r:id="rId25"/>
    <p:sldId id="298" r:id="rId26"/>
    <p:sldId id="297" r:id="rId27"/>
    <p:sldId id="294" r:id="rId28"/>
    <p:sldId id="295" r:id="rId29"/>
    <p:sldId id="296" r:id="rId30"/>
    <p:sldId id="398" r:id="rId31"/>
    <p:sldId id="392" r:id="rId32"/>
    <p:sldId id="393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708" r:id="rId57"/>
    <p:sldId id="402" r:id="rId58"/>
    <p:sldId id="403" r:id="rId59"/>
    <p:sldId id="414" r:id="rId60"/>
    <p:sldId id="415" r:id="rId61"/>
    <p:sldId id="416" r:id="rId62"/>
    <p:sldId id="417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344" r:id="rId71"/>
    <p:sldId id="345" r:id="rId72"/>
    <p:sldId id="346" r:id="rId73"/>
    <p:sldId id="347" r:id="rId74"/>
    <p:sldId id="709" r:id="rId75"/>
    <p:sldId id="710" r:id="rId76"/>
    <p:sldId id="712" r:id="rId77"/>
    <p:sldId id="713" r:id="rId78"/>
    <p:sldId id="714" r:id="rId79"/>
    <p:sldId id="715" r:id="rId80"/>
    <p:sldId id="716" r:id="rId81"/>
    <p:sldId id="717" r:id="rId82"/>
    <p:sldId id="718" r:id="rId83"/>
    <p:sldId id="336" r:id="rId84"/>
    <p:sldId id="508" r:id="rId85"/>
    <p:sldId id="509" r:id="rId86"/>
    <p:sldId id="510" r:id="rId87"/>
    <p:sldId id="511" r:id="rId88"/>
    <p:sldId id="513" r:id="rId89"/>
    <p:sldId id="514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359" r:id="rId99"/>
    <p:sldId id="360" r:id="rId100"/>
    <p:sldId id="361" r:id="rId101"/>
    <p:sldId id="362" r:id="rId102"/>
    <p:sldId id="363" r:id="rId103"/>
    <p:sldId id="364" r:id="rId104"/>
    <p:sldId id="365" r:id="rId105"/>
    <p:sldId id="366" r:id="rId106"/>
    <p:sldId id="367" r:id="rId107"/>
    <p:sldId id="368" r:id="rId108"/>
    <p:sldId id="369" r:id="rId109"/>
    <p:sldId id="370" r:id="rId110"/>
    <p:sldId id="719" r:id="rId111"/>
    <p:sldId id="372" r:id="rId112"/>
    <p:sldId id="373" r:id="rId113"/>
    <p:sldId id="517" r:id="rId114"/>
    <p:sldId id="518" r:id="rId115"/>
    <p:sldId id="519" r:id="rId116"/>
    <p:sldId id="520" r:id="rId117"/>
    <p:sldId id="544" r:id="rId118"/>
    <p:sldId id="554" r:id="rId119"/>
    <p:sldId id="555" r:id="rId120"/>
    <p:sldId id="556" r:id="rId121"/>
    <p:sldId id="557" r:id="rId122"/>
    <p:sldId id="558" r:id="rId123"/>
    <p:sldId id="559" r:id="rId124"/>
    <p:sldId id="560" r:id="rId125"/>
    <p:sldId id="561" r:id="rId126"/>
    <p:sldId id="562" r:id="rId127"/>
    <p:sldId id="563" r:id="rId128"/>
    <p:sldId id="564" r:id="rId129"/>
    <p:sldId id="525" r:id="rId130"/>
    <p:sldId id="565" r:id="rId131"/>
    <p:sldId id="575" r:id="rId132"/>
    <p:sldId id="577" r:id="rId133"/>
    <p:sldId id="579" r:id="rId134"/>
    <p:sldId id="578" r:id="rId135"/>
    <p:sldId id="580" r:id="rId136"/>
    <p:sldId id="581" r:id="rId137"/>
    <p:sldId id="582" r:id="rId138"/>
    <p:sldId id="593" r:id="rId139"/>
    <p:sldId id="583" r:id="rId140"/>
    <p:sldId id="584" r:id="rId141"/>
    <p:sldId id="585" r:id="rId142"/>
    <p:sldId id="587" r:id="rId143"/>
    <p:sldId id="591" r:id="rId144"/>
    <p:sldId id="588" r:id="rId145"/>
    <p:sldId id="589" r:id="rId146"/>
    <p:sldId id="592" r:id="rId147"/>
    <p:sldId id="619" r:id="rId148"/>
    <p:sldId id="623" r:id="rId149"/>
    <p:sldId id="720" r:id="rId1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235" autoAdjust="0"/>
    <p:restoredTop sz="94660"/>
  </p:normalViewPr>
  <p:slideViewPr>
    <p:cSldViewPr>
      <p:cViewPr varScale="1">
        <p:scale>
          <a:sx n="73" d="100"/>
          <a:sy n="73" d="100"/>
        </p:scale>
        <p:origin x="-14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7708"/>
    </p:cViewPr>
  </p:sorterViewPr>
  <p:notesViewPr>
    <p:cSldViewPr>
      <p:cViewPr varScale="1">
        <p:scale>
          <a:sx n="33" d="100"/>
          <a:sy n="33" d="100"/>
        </p:scale>
        <p:origin x="-171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notesMaster" Target="notesMasters/notesMaster1.xml"/><Relationship Id="rId15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7127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24EC438-CBC1-45D5-AC6A-79FA6C3037DB}" type="slidenum">
              <a:rPr lang="en-US" altLang="en-US">
                <a:latin typeface="Times New Roman" pitchFamily="18" charset="0"/>
              </a:rPr>
              <a:pPr/>
              <a:t>13</a:t>
            </a:fld>
            <a:endParaRPr lang="th-TH" altLang="en-US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th-TH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FAF1FA6D-32EB-44DF-B805-6521CA9EFCE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8817A43-C48B-41D8-A4E3-8B67452AC05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9EC7792-C72C-4224-9451-8E385DAF2418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727B7679-E814-4657-A03F-711DFC81FB0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F0E5627-C727-42D4-A780-ED847F5BFF61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4BDDEF8-F406-42EA-9764-C5007248992F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/>
            <a:fld id="{91392E9C-7B21-4819-94AA-0BC6A72DB437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1126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268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821D914B-BF47-401D-933D-6D5794838254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F9490A04-42BD-4EE8-996E-68973DADE1E8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AD4A185-CC10-499F-A099-F62B1B1D8844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A564D33-C256-4AA9-B143-D15BE61EA443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1C0C70D5-421A-4178-BD8F-0B66916A1425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23E3A9EA-7469-4B6E-9EE8-BC2B14A40F86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67250AA-BD53-4338-A99B-9F83CC58F697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97735CD-9553-4820-825C-28C50EA48501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3246C48-4448-4BE2-B99A-E04007E2B377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71D1599-0F49-497C-8CAE-6FE5F521F931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C04149C-413C-4798-9411-BFA8AAF6AE6A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8344A82-4AEA-486B-9342-5641325C3591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D34C23C-1B14-432C-9D6C-4D0785A9E327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F5D7E28A-155A-4280-8F62-D5651158E3F1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72A90BE-DBCF-481F-8BC0-44C32F7A0E94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7ED5279-5DE9-41BC-BD4F-262FC5237FA8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FF319A74-21B2-497C-9A8B-BB66AD42B033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9E71156B-9D3F-45A0-A4BE-31E7F713433F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6CC80DA-F160-44E8-8D9E-7AA14F0DD063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6BFA5AE-9209-49E4-941D-7FD80DE7E586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CBF73173-0B28-4DF5-8CA1-D079CA07B0D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6775436-9CFF-48DA-97A4-CB8FD508AE7D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3EBE442-75A6-419A-AF23-81D434B76CFF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2CA93FE6-0348-46E8-AEB8-546D0803ED16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1CE2ACD-BCDA-4712-A0E8-02475954C881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94AE2E5-C88D-4D52-B318-AC5E4250D036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66519AA-4DEF-4DB0-9102-6B80EB53EF63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1BBA0ED4-AE1B-45C9-AAF6-9B8F8202003D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D211204-3A0D-45CC-A570-23E8195277FD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726221F1-057F-4D2B-8E5E-60A297DFE977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773F672-BE00-4613-AF0C-E76C34AAEAB9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21E6BE1-7873-4B36-AE30-28B43F0D863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A586B9E-3111-4D49-A950-484899F84BD2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3F4BA27-B912-4DFF-9BD6-B7AFD3DB4C2A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DCCB56A-75B2-437C-98AD-15143E1C3218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C112895-F8C1-4815-89B0-38D44AAE42B4}" type="slidenum">
              <a:rPr lang="en-US" altLang="en-US"/>
              <a:pPr/>
              <a:t>90</a:t>
            </a:fld>
            <a:endParaRPr lang="en-US" altLang="en-US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FC73927B-0AC8-4475-B387-B166D340EF43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4D2151B-EDF6-4C94-B49A-15F991D30F10}" type="slidenum">
              <a:rPr lang="en-US" altLang="en-US"/>
              <a:pPr/>
              <a:t>92</a:t>
            </a:fld>
            <a:endParaRPr lang="en-US" altLang="en-US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C20EAF41-9D5E-486A-B2FB-8AE67DAD8871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B465B9AD-7C2E-4E0E-ABCC-F6FACDEDEE9A}" type="slidenum">
              <a:rPr lang="en-US" altLang="en-US"/>
              <a:pPr/>
              <a:t>94</a:t>
            </a:fld>
            <a:endParaRPr lang="en-US" altLang="en-US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135DD9E-8BAF-4C19-A026-67A3F31D92C8}" type="slidenum">
              <a:rPr lang="en-US" altLang="en-US"/>
              <a:pPr/>
              <a:t>95</a:t>
            </a:fld>
            <a:endParaRPr lang="en-US" altLang="en-US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BC518AA-43E0-42FD-A701-8DC967538F65}" type="slidenum">
              <a:rPr lang="en-US" altLang="en-US"/>
              <a:pPr/>
              <a:t>96</a:t>
            </a:fld>
            <a:endParaRPr lang="en-US" altLang="en-US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3B7EEB8-9BD3-48C3-B34A-53422A43196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A78F91A-4D30-44F0-8270-C92028CD8E75}" type="slidenum">
              <a:rPr lang="en-US" altLang="en-US"/>
              <a:pPr/>
              <a:t>97</a:t>
            </a:fld>
            <a:endParaRPr lang="en-US" altLang="en-US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3D9DA33-1611-4280-81BD-7B088DFC3195}" type="slidenum">
              <a:rPr lang="en-US" altLang="en-US"/>
              <a:pPr/>
              <a:t>98</a:t>
            </a:fld>
            <a:endParaRPr lang="en-US" altLang="en-US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CEB06363-AFAD-4607-B26E-6C87C6573EE4}" type="slidenum">
              <a:rPr lang="en-US" altLang="en-US"/>
              <a:pPr/>
              <a:t>99</a:t>
            </a:fld>
            <a:endParaRPr lang="en-US" altLang="en-US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CFB04F93-F6C8-405F-8805-0FC390A67F8F}" type="slidenum">
              <a:rPr lang="en-US" altLang="en-US"/>
              <a:pPr/>
              <a:t>100</a:t>
            </a:fld>
            <a:endParaRPr lang="en-US" altLang="en-US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14515185-BC75-49DC-A5DD-5630BA56F903}" type="slidenum">
              <a:rPr lang="en-US" altLang="en-US"/>
              <a:pPr/>
              <a:t>101</a:t>
            </a:fld>
            <a:endParaRPr lang="en-US" altLang="en-US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A27738A-0EB3-498D-882E-51EE4447CB5F}" type="slidenum">
              <a:rPr lang="en-US" altLang="en-US"/>
              <a:pPr/>
              <a:t>102</a:t>
            </a:fld>
            <a:endParaRPr lang="en-US" altLang="en-US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B002935A-2AB5-4578-B35E-028CF0380DB8}" type="slidenum">
              <a:rPr lang="en-US" altLang="en-US"/>
              <a:pPr/>
              <a:t>103</a:t>
            </a:fld>
            <a:endParaRPr lang="en-US" altLang="en-US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5528978-0A1F-45C1-888F-42D1851C92CE}" type="slidenum">
              <a:rPr lang="en-US" altLang="en-US"/>
              <a:pPr/>
              <a:t>104</a:t>
            </a:fld>
            <a:endParaRPr lang="en-US" altLang="en-US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8B4AEBD8-2907-42CF-866D-ECCAE314755E}" type="slidenum">
              <a:rPr lang="en-US" altLang="en-US"/>
              <a:pPr/>
              <a:t>105</a:t>
            </a:fld>
            <a:endParaRPr lang="en-US" altLang="en-US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24655F30-01CA-4ACC-A806-75E55B9C0E0B}" type="slidenum">
              <a:rPr lang="en-US" altLang="en-US"/>
              <a:pPr/>
              <a:t>106</a:t>
            </a:fld>
            <a:endParaRPr lang="en-US" altLang="en-US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C46FDE98-AADC-4AE5-AD25-C9CC6CF8530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523B245-6583-46D0-858B-A39748A0114B}" type="slidenum">
              <a:rPr lang="en-US" altLang="en-US"/>
              <a:pPr/>
              <a:t>107</a:t>
            </a:fld>
            <a:endParaRPr lang="en-US" altLang="en-US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2A5B510-ED9D-4A05-98A9-1F6100ED06BF}" type="slidenum">
              <a:rPr lang="en-US" altLang="en-US"/>
              <a:pPr/>
              <a:t>108</a:t>
            </a:fld>
            <a:endParaRPr lang="en-US" altLang="en-US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B61A1D6F-2997-485C-A261-7EF06A10E096}" type="slidenum">
              <a:rPr lang="en-US" altLang="en-US"/>
              <a:pPr/>
              <a:t>109</a:t>
            </a:fld>
            <a:endParaRPr lang="en-US" altLang="en-US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37699A5-06DC-43D1-BBDF-17EF08003285}" type="slidenum">
              <a:rPr lang="en-US" altLang="en-US"/>
              <a:pPr/>
              <a:t>110</a:t>
            </a:fld>
            <a:endParaRPr lang="en-US" altLang="en-US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863FB03C-2EEA-497B-AD39-F389ED4EDC24}" type="slidenum">
              <a:rPr lang="en-US" altLang="en-US"/>
              <a:pPr/>
              <a:t>111</a:t>
            </a:fld>
            <a:endParaRPr lang="en-US" altLang="en-US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7B792573-886C-47D8-8BD6-6970D55343C8}" type="slidenum">
              <a:rPr lang="en-US" altLang="en-US"/>
              <a:pPr/>
              <a:t>112</a:t>
            </a:fld>
            <a:endParaRPr lang="en-US" altLang="en-US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fld id="{FBE8851F-B730-4926-838C-4CA63D83423C}" type="slidenum">
              <a:rPr kumimoji="1" lang="en-US" altLang="ko-KR" sz="1200">
                <a:latin typeface="Gulim" pitchFamily="34" charset="-127"/>
                <a:ea typeface="Gulim" pitchFamily="34" charset="-127"/>
              </a:rPr>
              <a:pPr eaLnBrk="1" hangingPunct="1"/>
              <a:t>149</a:t>
            </a:fld>
            <a:endParaRPr kumimoji="1" lang="en-US" altLang="ko-KR" sz="120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37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altLang="en-US" smtClean="0">
              <a:latin typeface="Gulim" pitchFamily="34" charset="-127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CF116139-04FA-4C99-8449-D75A2EEBC0A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1B9F185-D155-4ADE-9AF5-F6A789F3CDF2}" type="slidenum">
              <a:rPr lang="en-US" altLang="en-US">
                <a:latin typeface="Times New Roman" pitchFamily="18" charset="0"/>
              </a:rPr>
              <a:pPr/>
              <a:t>12</a:t>
            </a:fld>
            <a:endParaRPr lang="th-TH" altLang="en-US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th-TH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CBB74DD-13D0-4E25-8D2B-CF94FCC24889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en-US"/>
              <a:t>SYSTEM SOFTWARE AND COMPILER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46E46-200F-4A2E-AFE2-F00559851F1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B6CA0-D12B-4121-BEE6-19DEAA4A0E20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SYSTEM SOFTWARE AND COMPILER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BAEBE-9286-4B83-85AA-CF1349DC23F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502CF-8E4A-4778-992F-A8A8E0AC08D5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SYSTEM SOFTWARE AND COMPILER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36793-F696-455A-806C-05B16347C85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295400"/>
            <a:ext cx="4267200" cy="5105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95400"/>
            <a:ext cx="4267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2613E-A825-4DB9-A135-4A952BD6975C}" type="datetime1">
              <a:rPr lang="en-US"/>
              <a:pPr>
                <a:defRPr/>
              </a:pPr>
              <a:t>03/06/2021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SYSTEM SOFTWARE AND COMPILER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DAFEE4-4703-4FD8-8DF5-224B91666E10}" type="slidenum">
              <a:rPr lang="en-US" altLang="en-US"/>
              <a:pPr/>
              <a:t>‹#›</a:t>
            </a:fld>
            <a:endParaRPr lang="th-TH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A7392-2A2B-4E49-9C5A-9D06758B450E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SYSTEM SOFTWARE AND COMPILER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F1991A-397F-4AD9-B4BA-A884A2F940D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F2A1AE2-5E8E-4F86-BB45-20D9A6F83A1E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en-US"/>
              <a:t>SYSTEM SOFTWARE AND COMPILER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8BEEB8-FCFE-4BFB-B0A3-2E5F2DA7C24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9E569-9A9D-440F-88D9-43BFC918ED95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SYSTEM SOFTWARE AND COMPILER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02146B-4DD0-426D-99D3-62D4CF94F4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CCA81-06B6-440F-B9D4-957BD42495A9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SYSTEM SOFTWARE AND COMPILER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70FAFC-9201-4880-B8AA-08974B4531E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3DDB7-C948-47FD-8C20-E35BA17A9505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SYSTEM SOFTWARE AND COMPILER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B8AEB-C987-4F5C-9FC5-647CBDAC395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BC94544-DA21-48C0-BA99-C6D2FBD33051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en-US"/>
              <a:t>SYSTEM SOFTWARE AND COMPILER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F9339-5C0D-4D0A-9D52-1A2A9D1244E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82D49-9A85-4D6F-A7E3-B44BECC175B3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SYSTEM SOFTWARE AND COMPILER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D1328D-33FF-45BC-971A-5BA786A6787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30D7F99-E9FC-4344-BE2C-97B37B1CD0BB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en-US"/>
              <a:t>SYSTEM SOFTWARE AND COMPILER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A905B-93DB-4408-8E69-323E3A3D577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1028" name="Donut 10"/>
          <p:cNvGrpSpPr>
            <a:grpSpLocks/>
          </p:cNvGrpSpPr>
          <p:nvPr/>
        </p:nvGrpSpPr>
        <p:grpSpPr bwMode="auto">
          <a:xfrm>
            <a:off x="165100" y="1041400"/>
            <a:ext cx="1155700" cy="1155700"/>
            <a:chOff x="104" y="656"/>
            <a:chExt cx="728" cy="728"/>
          </a:xfrm>
        </p:grpSpPr>
        <p:pic>
          <p:nvPicPr>
            <p:cNvPr id="1036" name="Donut 10"/>
            <p:cNvPicPr>
              <a:picLocks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104" y="656"/>
              <a:ext cx="728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9" name="Text Box 5"/>
            <p:cNvSpPr txBox="1">
              <a:spLocks noChangeArrowheads="1"/>
            </p:cNvSpPr>
            <p:nvPr/>
          </p:nvSpPr>
          <p:spPr bwMode="auto">
            <a:xfrm rot="2315674">
              <a:off x="219" y="766"/>
              <a:ext cx="501" cy="491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1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7EF4F45E-02A7-40B7-9813-CB2AB5DC3907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altLang="en-US"/>
              <a:t>SYSTEM SOFTWARE AND COMPILER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5A788"/>
                </a:solidFill>
              </a:defRPr>
            </a:lvl1pPr>
          </a:lstStyle>
          <a:p>
            <a:fld id="{D83A13F7-1F62-423D-A2C7-0E1CF98CA48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16" r:id="rId1"/>
    <p:sldLayoutId id="2147485609" r:id="rId2"/>
    <p:sldLayoutId id="2147485617" r:id="rId3"/>
    <p:sldLayoutId id="2147485610" r:id="rId4"/>
    <p:sldLayoutId id="2147485611" r:id="rId5"/>
    <p:sldLayoutId id="2147485612" r:id="rId6"/>
    <p:sldLayoutId id="2147485618" r:id="rId7"/>
    <p:sldLayoutId id="2147485613" r:id="rId8"/>
    <p:sldLayoutId id="2147485619" r:id="rId9"/>
    <p:sldLayoutId id="2147485614" r:id="rId10"/>
    <p:sldLayoutId id="2147485615" r:id="rId11"/>
    <p:sldLayoutId id="2147485620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26.bin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27.bin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28.bin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29.bin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30.bin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31.bin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32.bin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oleObject33.bin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34.bin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4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oleObject36.bin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4" Type="http://schemas.openxmlformats.org/officeDocument/2006/relationships/oleObject" Target="../embeddings/oleObject37.bin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44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46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2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3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4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5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7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en.wikipedia.org/wiki/Operator-precedence_parser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16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18.bin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19.bin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20.bin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21.bin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2.bin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23.bin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24.bin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>
          <a:xfrm>
            <a:off x="1065213" y="6381750"/>
            <a:ext cx="2133600" cy="476250"/>
          </a:xfrm>
        </p:spPr>
        <p:txBody>
          <a:bodyPr/>
          <a:lstStyle/>
          <a:p>
            <a:pPr>
              <a:defRPr/>
            </a:pPr>
            <a:fld id="{C4360864-73FC-49A6-96B7-755CE0BCFB82}" type="datetime1">
              <a:rPr lang="en-US" altLang="en-US"/>
              <a:pPr>
                <a:defRPr/>
              </a:pPr>
              <a:t>03/06/2021</a:t>
            </a:fld>
            <a:endParaRPr lang="en-US" altLang="en-US" dirty="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569885C-66A5-4DE2-B11B-DA7FFEC1512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8196" name="Rectangle 1"/>
          <p:cNvSpPr>
            <a:spLocks noChangeArrowheads="1"/>
          </p:cNvSpPr>
          <p:nvPr/>
        </p:nvSpPr>
        <p:spPr bwMode="auto">
          <a:xfrm>
            <a:off x="2362200" y="2376488"/>
            <a:ext cx="58674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320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CS-331 </a:t>
            </a:r>
            <a:r>
              <a:rPr lang="en-US" altLang="en-US" sz="3200" b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</a:t>
            </a:r>
            <a:r>
              <a:rPr lang="en-US" altLang="en-US" sz="320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ystem </a:t>
            </a:r>
            <a:r>
              <a:rPr lang="en-US" altLang="en-US" sz="3200" b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</a:t>
            </a:r>
            <a:r>
              <a:rPr lang="en-US" altLang="en-US" sz="320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oftware and </a:t>
            </a:r>
            <a:r>
              <a:rPr lang="en-US" altLang="en-US" sz="3200" b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</a:t>
            </a:r>
            <a:r>
              <a:rPr lang="en-US" altLang="en-US" sz="320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ompiler</a:t>
            </a:r>
            <a:endParaRPr lang="en-US" altLang="en-US" sz="3200"/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3886200" y="1646238"/>
            <a:ext cx="2171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T.Y. B.Tech</a:t>
            </a:r>
            <a:endParaRPr lang="en-US" altLang="en-US" sz="2800"/>
          </a:p>
        </p:txBody>
      </p:sp>
      <p:pic>
        <p:nvPicPr>
          <p:cNvPr id="8198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9700" y="3556000"/>
            <a:ext cx="2324100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144463"/>
            <a:ext cx="7315200" cy="123983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</p:spPr>
      </p:pic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955800" y="5822950"/>
            <a:ext cx="6527800" cy="482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Engineering and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Derivation</a:t>
            </a:r>
          </a:p>
        </p:txBody>
      </p:sp>
      <p:sp>
        <p:nvSpPr>
          <p:cNvPr id="23555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D5CC5FE6-E91B-46F2-946E-C95C1D87E96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071563" y="1204913"/>
            <a:ext cx="4568825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E </a:t>
            </a:r>
            <a:r>
              <a:rPr lang="en-US" altLang="en-US">
                <a:sym typeface="Symbol" pitchFamily="18" charset="2"/>
              </a:rPr>
              <a:t> E + E | E  E | ( E ) | - E | </a:t>
            </a:r>
            <a:r>
              <a:rPr lang="en-US" altLang="en-US" b="1">
                <a:sym typeface="Symbol" pitchFamily="18" charset="2"/>
              </a:rPr>
              <a:t>id</a:t>
            </a:r>
            <a:endParaRPr lang="en-US" altLang="en-US">
              <a:sym typeface="Symbol" pitchFamily="18" charset="2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993775" y="1747838"/>
            <a:ext cx="4049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Lets examine this derivation:</a:t>
            </a:r>
          </a:p>
        </p:txBody>
      </p:sp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1131888" y="2271713"/>
            <a:ext cx="532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E </a:t>
            </a:r>
            <a:r>
              <a:rPr lang="en-US" altLang="en-US">
                <a:sym typeface="Symbol" pitchFamily="18" charset="2"/>
              </a:rPr>
              <a:t> -E  -(E)  -(E + E)  -(</a:t>
            </a:r>
            <a:r>
              <a:rPr lang="en-US" altLang="en-US" b="1">
                <a:sym typeface="Symbol" pitchFamily="18" charset="2"/>
              </a:rPr>
              <a:t>id </a:t>
            </a:r>
            <a:r>
              <a:rPr lang="en-US" altLang="en-US">
                <a:sym typeface="Symbol" pitchFamily="18" charset="2"/>
              </a:rPr>
              <a:t>+ </a:t>
            </a:r>
            <a:r>
              <a:rPr lang="en-US" altLang="en-US" b="1">
                <a:sym typeface="Symbol" pitchFamily="18" charset="2"/>
              </a:rPr>
              <a:t>id</a:t>
            </a:r>
            <a:r>
              <a:rPr lang="en-US" altLang="en-US">
                <a:sym typeface="Symbol" pitchFamily="18" charset="2"/>
              </a:rPr>
              <a:t>)</a:t>
            </a:r>
          </a:p>
        </p:txBody>
      </p:sp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955675" y="31130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E</a:t>
            </a: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1285875" y="3122613"/>
            <a:ext cx="1549400" cy="946150"/>
            <a:chOff x="559" y="1996"/>
            <a:chExt cx="976" cy="596"/>
          </a:xfrm>
        </p:grpSpPr>
        <p:grpSp>
          <p:nvGrpSpPr>
            <p:cNvPr id="23630" name="Group 16"/>
            <p:cNvGrpSpPr>
              <a:grpSpLocks/>
            </p:cNvGrpSpPr>
            <p:nvPr/>
          </p:nvGrpSpPr>
          <p:grpSpPr bwMode="auto">
            <a:xfrm>
              <a:off x="740" y="1996"/>
              <a:ext cx="795" cy="596"/>
              <a:chOff x="1238" y="1996"/>
              <a:chExt cx="795" cy="596"/>
            </a:xfrm>
          </p:grpSpPr>
          <p:sp>
            <p:nvSpPr>
              <p:cNvPr id="23632" name="Rectangle 10"/>
              <p:cNvSpPr>
                <a:spLocks noChangeArrowheads="1"/>
              </p:cNvSpPr>
              <p:nvPr/>
            </p:nvSpPr>
            <p:spPr bwMode="auto">
              <a:xfrm>
                <a:off x="1505" y="1996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FF"/>
                    </a:solidFill>
                  </a:rPr>
                  <a:t>E</a:t>
                </a:r>
              </a:p>
            </p:txBody>
          </p:sp>
          <p:sp>
            <p:nvSpPr>
              <p:cNvPr id="23633" name="Rectangle 11"/>
              <p:cNvSpPr>
                <a:spLocks noChangeArrowheads="1"/>
              </p:cNvSpPr>
              <p:nvPr/>
            </p:nvSpPr>
            <p:spPr bwMode="auto">
              <a:xfrm>
                <a:off x="1821" y="2332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FF"/>
                    </a:solidFill>
                  </a:rPr>
                  <a:t>E</a:t>
                </a:r>
              </a:p>
            </p:txBody>
          </p:sp>
          <p:sp>
            <p:nvSpPr>
              <p:cNvPr id="23634" name="Rectangle 12"/>
              <p:cNvSpPr>
                <a:spLocks noChangeArrowheads="1"/>
              </p:cNvSpPr>
              <p:nvPr/>
            </p:nvSpPr>
            <p:spPr bwMode="auto">
              <a:xfrm>
                <a:off x="1238" y="2304"/>
                <a:ext cx="1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FF"/>
                    </a:solidFill>
                    <a:sym typeface="Symbol" pitchFamily="18" charset="2"/>
                  </a:rPr>
                  <a:t>-</a:t>
                </a:r>
              </a:p>
            </p:txBody>
          </p:sp>
          <p:sp>
            <p:nvSpPr>
              <p:cNvPr id="23635" name="Line 14"/>
              <p:cNvSpPr>
                <a:spLocks noChangeShapeType="1"/>
              </p:cNvSpPr>
              <p:nvPr/>
            </p:nvSpPr>
            <p:spPr bwMode="auto">
              <a:xfrm>
                <a:off x="1688" y="2192"/>
                <a:ext cx="160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6" name="Line 15"/>
              <p:cNvSpPr>
                <a:spLocks noChangeShapeType="1"/>
              </p:cNvSpPr>
              <p:nvPr/>
            </p:nvSpPr>
            <p:spPr bwMode="auto">
              <a:xfrm flipH="1">
                <a:off x="1384" y="2192"/>
                <a:ext cx="160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631" name="AutoShape 86"/>
            <p:cNvSpPr>
              <a:spLocks noChangeArrowheads="1"/>
            </p:cNvSpPr>
            <p:nvPr/>
          </p:nvSpPr>
          <p:spPr bwMode="auto">
            <a:xfrm>
              <a:off x="559" y="2048"/>
              <a:ext cx="296" cy="120"/>
            </a:xfrm>
            <a:prstGeom prst="rightArrow">
              <a:avLst>
                <a:gd name="adj1" fmla="val 50000"/>
                <a:gd name="adj2" fmla="val 61667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2408238" y="3168650"/>
            <a:ext cx="2171700" cy="1471613"/>
            <a:chOff x="1517" y="1996"/>
            <a:chExt cx="1368" cy="927"/>
          </a:xfrm>
        </p:grpSpPr>
        <p:grpSp>
          <p:nvGrpSpPr>
            <p:cNvPr id="23615" name="Group 34"/>
            <p:cNvGrpSpPr>
              <a:grpSpLocks/>
            </p:cNvGrpSpPr>
            <p:nvPr/>
          </p:nvGrpSpPr>
          <p:grpSpPr bwMode="auto">
            <a:xfrm>
              <a:off x="1794" y="1996"/>
              <a:ext cx="1091" cy="927"/>
              <a:chOff x="2446" y="1996"/>
              <a:chExt cx="1091" cy="927"/>
            </a:xfrm>
          </p:grpSpPr>
          <p:grpSp>
            <p:nvGrpSpPr>
              <p:cNvPr id="23617" name="Group 17"/>
              <p:cNvGrpSpPr>
                <a:grpSpLocks/>
              </p:cNvGrpSpPr>
              <p:nvPr/>
            </p:nvGrpSpPr>
            <p:grpSpPr bwMode="auto">
              <a:xfrm>
                <a:off x="2446" y="1996"/>
                <a:ext cx="795" cy="596"/>
                <a:chOff x="1238" y="1996"/>
                <a:chExt cx="795" cy="596"/>
              </a:xfrm>
            </p:grpSpPr>
            <p:sp>
              <p:nvSpPr>
                <p:cNvPr id="23625" name="Rectangle 18"/>
                <p:cNvSpPr>
                  <a:spLocks noChangeArrowheads="1"/>
                </p:cNvSpPr>
                <p:nvPr/>
              </p:nvSpPr>
              <p:spPr bwMode="auto">
                <a:xfrm>
                  <a:off x="1505" y="1996"/>
                  <a:ext cx="21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rgbClr val="0000FF"/>
                      </a:solidFill>
                    </a:rPr>
                    <a:t>E</a:t>
                  </a:r>
                </a:p>
              </p:txBody>
            </p:sp>
            <p:sp>
              <p:nvSpPr>
                <p:cNvPr id="23626" name="Rectangle 19"/>
                <p:cNvSpPr>
                  <a:spLocks noChangeArrowheads="1"/>
                </p:cNvSpPr>
                <p:nvPr/>
              </p:nvSpPr>
              <p:spPr bwMode="auto">
                <a:xfrm>
                  <a:off x="1821" y="2332"/>
                  <a:ext cx="21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rgbClr val="0000FF"/>
                      </a:solidFill>
                    </a:rPr>
                    <a:t>E</a:t>
                  </a:r>
                </a:p>
              </p:txBody>
            </p:sp>
            <p:sp>
              <p:nvSpPr>
                <p:cNvPr id="23627" name="Rectangle 20"/>
                <p:cNvSpPr>
                  <a:spLocks noChangeArrowheads="1"/>
                </p:cNvSpPr>
                <p:nvPr/>
              </p:nvSpPr>
              <p:spPr bwMode="auto">
                <a:xfrm>
                  <a:off x="1238" y="2304"/>
                  <a:ext cx="18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rgbClr val="0000FF"/>
                      </a:solidFill>
                      <a:sym typeface="Symbol" pitchFamily="18" charset="2"/>
                    </a:rPr>
                    <a:t>-</a:t>
                  </a:r>
                </a:p>
              </p:txBody>
            </p:sp>
            <p:sp>
              <p:nvSpPr>
                <p:cNvPr id="23628" name="Line 21"/>
                <p:cNvSpPr>
                  <a:spLocks noChangeShapeType="1"/>
                </p:cNvSpPr>
                <p:nvPr/>
              </p:nvSpPr>
              <p:spPr bwMode="auto">
                <a:xfrm>
                  <a:off x="1688" y="2192"/>
                  <a:ext cx="160" cy="1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9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384" y="2192"/>
                  <a:ext cx="160" cy="1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618" name="Rectangle 23"/>
              <p:cNvSpPr>
                <a:spLocks noChangeArrowheads="1"/>
              </p:cNvSpPr>
              <p:nvPr/>
            </p:nvSpPr>
            <p:spPr bwMode="auto">
              <a:xfrm>
                <a:off x="3041" y="2692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FF"/>
                    </a:solidFill>
                  </a:rPr>
                  <a:t>E</a:t>
                </a:r>
              </a:p>
            </p:txBody>
          </p:sp>
          <p:sp>
            <p:nvSpPr>
              <p:cNvPr id="23619" name="Rectangle 24"/>
              <p:cNvSpPr>
                <a:spLocks noChangeArrowheads="1"/>
              </p:cNvSpPr>
              <p:nvPr/>
            </p:nvSpPr>
            <p:spPr bwMode="auto">
              <a:xfrm>
                <a:off x="2773" y="2692"/>
                <a:ext cx="16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FF"/>
                    </a:solidFill>
                  </a:rPr>
                  <a:t>(</a:t>
                </a:r>
              </a:p>
            </p:txBody>
          </p:sp>
          <p:sp>
            <p:nvSpPr>
              <p:cNvPr id="23620" name="Rectangle 25"/>
              <p:cNvSpPr>
                <a:spLocks noChangeArrowheads="1"/>
              </p:cNvSpPr>
              <p:nvPr/>
            </p:nvSpPr>
            <p:spPr bwMode="auto">
              <a:xfrm>
                <a:off x="3373" y="2692"/>
                <a:ext cx="16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FF"/>
                    </a:solidFill>
                  </a:rPr>
                  <a:t>)</a:t>
                </a:r>
              </a:p>
            </p:txBody>
          </p:sp>
          <p:grpSp>
            <p:nvGrpSpPr>
              <p:cNvPr id="23621" name="Group 33"/>
              <p:cNvGrpSpPr>
                <a:grpSpLocks/>
              </p:cNvGrpSpPr>
              <p:nvPr/>
            </p:nvGrpSpPr>
            <p:grpSpPr bwMode="auto">
              <a:xfrm>
                <a:off x="2912" y="2536"/>
                <a:ext cx="464" cy="184"/>
                <a:chOff x="4504" y="2496"/>
                <a:chExt cx="464" cy="184"/>
              </a:xfrm>
            </p:grpSpPr>
            <p:sp>
              <p:nvSpPr>
                <p:cNvPr id="23622" name="Line 30"/>
                <p:cNvSpPr>
                  <a:spLocks noChangeShapeType="1"/>
                </p:cNvSpPr>
                <p:nvPr/>
              </p:nvSpPr>
              <p:spPr bwMode="auto">
                <a:xfrm>
                  <a:off x="4808" y="2496"/>
                  <a:ext cx="160" cy="1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3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4504" y="2496"/>
                  <a:ext cx="160" cy="1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4" name="Line 32"/>
                <p:cNvSpPr>
                  <a:spLocks noChangeShapeType="1"/>
                </p:cNvSpPr>
                <p:nvPr/>
              </p:nvSpPr>
              <p:spPr bwMode="auto">
                <a:xfrm>
                  <a:off x="4736" y="2496"/>
                  <a:ext cx="0" cy="18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3616" name="AutoShape 87"/>
            <p:cNvSpPr>
              <a:spLocks noChangeArrowheads="1"/>
            </p:cNvSpPr>
            <p:nvPr/>
          </p:nvSpPr>
          <p:spPr bwMode="auto">
            <a:xfrm>
              <a:off x="1517" y="2048"/>
              <a:ext cx="296" cy="120"/>
            </a:xfrm>
            <a:prstGeom prst="rightArrow">
              <a:avLst>
                <a:gd name="adj1" fmla="val 50000"/>
                <a:gd name="adj2" fmla="val 61667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8" name="Group 92"/>
          <p:cNvGrpSpPr>
            <a:grpSpLocks/>
          </p:cNvGrpSpPr>
          <p:nvPr/>
        </p:nvGrpSpPr>
        <p:grpSpPr bwMode="auto">
          <a:xfrm>
            <a:off x="4284663" y="3168650"/>
            <a:ext cx="2476500" cy="2055813"/>
            <a:chOff x="2699" y="1996"/>
            <a:chExt cx="1560" cy="1295"/>
          </a:xfrm>
        </p:grpSpPr>
        <p:grpSp>
          <p:nvGrpSpPr>
            <p:cNvPr id="23593" name="Group 56"/>
            <p:cNvGrpSpPr>
              <a:grpSpLocks/>
            </p:cNvGrpSpPr>
            <p:nvPr/>
          </p:nvGrpSpPr>
          <p:grpSpPr bwMode="auto">
            <a:xfrm>
              <a:off x="3144" y="1996"/>
              <a:ext cx="1115" cy="1295"/>
              <a:chOff x="3670" y="1996"/>
              <a:chExt cx="1115" cy="1295"/>
            </a:xfrm>
          </p:grpSpPr>
          <p:grpSp>
            <p:nvGrpSpPr>
              <p:cNvPr id="23595" name="Group 36"/>
              <p:cNvGrpSpPr>
                <a:grpSpLocks/>
              </p:cNvGrpSpPr>
              <p:nvPr/>
            </p:nvGrpSpPr>
            <p:grpSpPr bwMode="auto">
              <a:xfrm>
                <a:off x="3670" y="1996"/>
                <a:ext cx="795" cy="596"/>
                <a:chOff x="1238" y="1996"/>
                <a:chExt cx="795" cy="596"/>
              </a:xfrm>
            </p:grpSpPr>
            <p:sp>
              <p:nvSpPr>
                <p:cNvPr id="23610" name="Rectangle 37"/>
                <p:cNvSpPr>
                  <a:spLocks noChangeArrowheads="1"/>
                </p:cNvSpPr>
                <p:nvPr/>
              </p:nvSpPr>
              <p:spPr bwMode="auto">
                <a:xfrm>
                  <a:off x="1505" y="1996"/>
                  <a:ext cx="21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rgbClr val="0000FF"/>
                      </a:solidFill>
                    </a:rPr>
                    <a:t>E</a:t>
                  </a:r>
                </a:p>
              </p:txBody>
            </p:sp>
            <p:sp>
              <p:nvSpPr>
                <p:cNvPr id="23611" name="Rectangle 38"/>
                <p:cNvSpPr>
                  <a:spLocks noChangeArrowheads="1"/>
                </p:cNvSpPr>
                <p:nvPr/>
              </p:nvSpPr>
              <p:spPr bwMode="auto">
                <a:xfrm>
                  <a:off x="1821" y="2332"/>
                  <a:ext cx="21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rgbClr val="0000FF"/>
                      </a:solidFill>
                    </a:rPr>
                    <a:t>E</a:t>
                  </a:r>
                </a:p>
              </p:txBody>
            </p:sp>
            <p:sp>
              <p:nvSpPr>
                <p:cNvPr id="23612" name="Rectangle 39"/>
                <p:cNvSpPr>
                  <a:spLocks noChangeArrowheads="1"/>
                </p:cNvSpPr>
                <p:nvPr/>
              </p:nvSpPr>
              <p:spPr bwMode="auto">
                <a:xfrm>
                  <a:off x="1238" y="2304"/>
                  <a:ext cx="18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rgbClr val="0000FF"/>
                      </a:solidFill>
                      <a:sym typeface="Symbol" pitchFamily="18" charset="2"/>
                    </a:rPr>
                    <a:t>-</a:t>
                  </a:r>
                </a:p>
              </p:txBody>
            </p:sp>
            <p:sp>
              <p:nvSpPr>
                <p:cNvPr id="23613" name="Line 40"/>
                <p:cNvSpPr>
                  <a:spLocks noChangeShapeType="1"/>
                </p:cNvSpPr>
                <p:nvPr/>
              </p:nvSpPr>
              <p:spPr bwMode="auto">
                <a:xfrm>
                  <a:off x="1688" y="2192"/>
                  <a:ext cx="160" cy="1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4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384" y="2192"/>
                  <a:ext cx="160" cy="1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596" name="Rectangle 42"/>
              <p:cNvSpPr>
                <a:spLocks noChangeArrowheads="1"/>
              </p:cNvSpPr>
              <p:nvPr/>
            </p:nvSpPr>
            <p:spPr bwMode="auto">
              <a:xfrm>
                <a:off x="4265" y="2692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FF"/>
                    </a:solidFill>
                  </a:rPr>
                  <a:t>E</a:t>
                </a:r>
              </a:p>
            </p:txBody>
          </p:sp>
          <p:sp>
            <p:nvSpPr>
              <p:cNvPr id="23597" name="Rectangle 43"/>
              <p:cNvSpPr>
                <a:spLocks noChangeArrowheads="1"/>
              </p:cNvSpPr>
              <p:nvPr/>
            </p:nvSpPr>
            <p:spPr bwMode="auto">
              <a:xfrm>
                <a:off x="3997" y="2692"/>
                <a:ext cx="16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FF"/>
                    </a:solidFill>
                  </a:rPr>
                  <a:t>(</a:t>
                </a:r>
              </a:p>
            </p:txBody>
          </p:sp>
          <p:sp>
            <p:nvSpPr>
              <p:cNvPr id="23598" name="Rectangle 44"/>
              <p:cNvSpPr>
                <a:spLocks noChangeArrowheads="1"/>
              </p:cNvSpPr>
              <p:nvPr/>
            </p:nvSpPr>
            <p:spPr bwMode="auto">
              <a:xfrm>
                <a:off x="4597" y="2692"/>
                <a:ext cx="16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FF"/>
                    </a:solidFill>
                  </a:rPr>
                  <a:t>)</a:t>
                </a:r>
              </a:p>
            </p:txBody>
          </p:sp>
          <p:grpSp>
            <p:nvGrpSpPr>
              <p:cNvPr id="23599" name="Group 45"/>
              <p:cNvGrpSpPr>
                <a:grpSpLocks/>
              </p:cNvGrpSpPr>
              <p:nvPr/>
            </p:nvGrpSpPr>
            <p:grpSpPr bwMode="auto">
              <a:xfrm>
                <a:off x="4136" y="2536"/>
                <a:ext cx="464" cy="184"/>
                <a:chOff x="4504" y="2496"/>
                <a:chExt cx="464" cy="184"/>
              </a:xfrm>
            </p:grpSpPr>
            <p:sp>
              <p:nvSpPr>
                <p:cNvPr id="23607" name="Line 46"/>
                <p:cNvSpPr>
                  <a:spLocks noChangeShapeType="1"/>
                </p:cNvSpPr>
                <p:nvPr/>
              </p:nvSpPr>
              <p:spPr bwMode="auto">
                <a:xfrm>
                  <a:off x="4808" y="2496"/>
                  <a:ext cx="160" cy="1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08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4504" y="2496"/>
                  <a:ext cx="160" cy="1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09" name="Line 48"/>
                <p:cNvSpPr>
                  <a:spLocks noChangeShapeType="1"/>
                </p:cNvSpPr>
                <p:nvPr/>
              </p:nvSpPr>
              <p:spPr bwMode="auto">
                <a:xfrm>
                  <a:off x="4736" y="2496"/>
                  <a:ext cx="0" cy="18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600" name="Group 49"/>
              <p:cNvGrpSpPr>
                <a:grpSpLocks/>
              </p:cNvGrpSpPr>
              <p:nvPr/>
            </p:nvGrpSpPr>
            <p:grpSpPr bwMode="auto">
              <a:xfrm>
                <a:off x="4144" y="2912"/>
                <a:ext cx="464" cy="184"/>
                <a:chOff x="4504" y="2496"/>
                <a:chExt cx="464" cy="184"/>
              </a:xfrm>
            </p:grpSpPr>
            <p:sp>
              <p:nvSpPr>
                <p:cNvPr id="23604" name="Line 50"/>
                <p:cNvSpPr>
                  <a:spLocks noChangeShapeType="1"/>
                </p:cNvSpPr>
                <p:nvPr/>
              </p:nvSpPr>
              <p:spPr bwMode="auto">
                <a:xfrm>
                  <a:off x="4808" y="2496"/>
                  <a:ext cx="160" cy="1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05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4504" y="2496"/>
                  <a:ext cx="160" cy="1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06" name="Line 52"/>
                <p:cNvSpPr>
                  <a:spLocks noChangeShapeType="1"/>
                </p:cNvSpPr>
                <p:nvPr/>
              </p:nvSpPr>
              <p:spPr bwMode="auto">
                <a:xfrm>
                  <a:off x="4736" y="2496"/>
                  <a:ext cx="0" cy="18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601" name="Rectangle 53"/>
              <p:cNvSpPr>
                <a:spLocks noChangeArrowheads="1"/>
              </p:cNvSpPr>
              <p:nvPr/>
            </p:nvSpPr>
            <p:spPr bwMode="auto">
              <a:xfrm>
                <a:off x="4271" y="3060"/>
                <a:ext cx="20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FF"/>
                    </a:solidFill>
                  </a:rPr>
                  <a:t>+</a:t>
                </a:r>
              </a:p>
            </p:txBody>
          </p:sp>
          <p:sp>
            <p:nvSpPr>
              <p:cNvPr id="23602" name="Rectangle 54"/>
              <p:cNvSpPr>
                <a:spLocks noChangeArrowheads="1"/>
              </p:cNvSpPr>
              <p:nvPr/>
            </p:nvSpPr>
            <p:spPr bwMode="auto">
              <a:xfrm>
                <a:off x="3973" y="3060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FF"/>
                    </a:solidFill>
                  </a:rPr>
                  <a:t>E</a:t>
                </a:r>
              </a:p>
            </p:txBody>
          </p:sp>
          <p:sp>
            <p:nvSpPr>
              <p:cNvPr id="23603" name="Rectangle 55"/>
              <p:cNvSpPr>
                <a:spLocks noChangeArrowheads="1"/>
              </p:cNvSpPr>
              <p:nvPr/>
            </p:nvSpPr>
            <p:spPr bwMode="auto">
              <a:xfrm>
                <a:off x="4573" y="3060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FF"/>
                    </a:solidFill>
                  </a:rPr>
                  <a:t>E</a:t>
                </a:r>
              </a:p>
            </p:txBody>
          </p:sp>
        </p:grpSp>
        <p:sp>
          <p:nvSpPr>
            <p:cNvPr id="23594" name="AutoShape 88"/>
            <p:cNvSpPr>
              <a:spLocks noChangeArrowheads="1"/>
            </p:cNvSpPr>
            <p:nvPr/>
          </p:nvSpPr>
          <p:spPr bwMode="auto">
            <a:xfrm>
              <a:off x="2699" y="2048"/>
              <a:ext cx="296" cy="120"/>
            </a:xfrm>
            <a:prstGeom prst="rightArrow">
              <a:avLst>
                <a:gd name="adj1" fmla="val 50000"/>
                <a:gd name="adj2" fmla="val 61667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13" name="Group 93"/>
          <p:cNvGrpSpPr>
            <a:grpSpLocks/>
          </p:cNvGrpSpPr>
          <p:nvPr/>
        </p:nvGrpSpPr>
        <p:grpSpPr bwMode="auto">
          <a:xfrm>
            <a:off x="6529388" y="3168650"/>
            <a:ext cx="2427287" cy="2614613"/>
            <a:chOff x="4113" y="1996"/>
            <a:chExt cx="1529" cy="1647"/>
          </a:xfrm>
        </p:grpSpPr>
        <p:grpSp>
          <p:nvGrpSpPr>
            <p:cNvPr id="23567" name="Group 85"/>
            <p:cNvGrpSpPr>
              <a:grpSpLocks/>
            </p:cNvGrpSpPr>
            <p:nvPr/>
          </p:nvGrpSpPr>
          <p:grpSpPr bwMode="auto">
            <a:xfrm>
              <a:off x="4518" y="1996"/>
              <a:ext cx="1124" cy="1647"/>
              <a:chOff x="4518" y="1996"/>
              <a:chExt cx="1124" cy="1647"/>
            </a:xfrm>
          </p:grpSpPr>
          <p:grpSp>
            <p:nvGrpSpPr>
              <p:cNvPr id="23569" name="Group 58"/>
              <p:cNvGrpSpPr>
                <a:grpSpLocks/>
              </p:cNvGrpSpPr>
              <p:nvPr/>
            </p:nvGrpSpPr>
            <p:grpSpPr bwMode="auto">
              <a:xfrm>
                <a:off x="4518" y="1996"/>
                <a:ext cx="795" cy="596"/>
                <a:chOff x="1238" y="1996"/>
                <a:chExt cx="795" cy="596"/>
              </a:xfrm>
            </p:grpSpPr>
            <p:sp>
              <p:nvSpPr>
                <p:cNvPr id="23588" name="Rectangle 59"/>
                <p:cNvSpPr>
                  <a:spLocks noChangeArrowheads="1"/>
                </p:cNvSpPr>
                <p:nvPr/>
              </p:nvSpPr>
              <p:spPr bwMode="auto">
                <a:xfrm>
                  <a:off x="1505" y="1996"/>
                  <a:ext cx="21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rgbClr val="0000FF"/>
                      </a:solidFill>
                    </a:rPr>
                    <a:t>E</a:t>
                  </a:r>
                </a:p>
              </p:txBody>
            </p:sp>
            <p:sp>
              <p:nvSpPr>
                <p:cNvPr id="23589" name="Rectangle 60"/>
                <p:cNvSpPr>
                  <a:spLocks noChangeArrowheads="1"/>
                </p:cNvSpPr>
                <p:nvPr/>
              </p:nvSpPr>
              <p:spPr bwMode="auto">
                <a:xfrm>
                  <a:off x="1821" y="2332"/>
                  <a:ext cx="21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rgbClr val="0000FF"/>
                      </a:solidFill>
                    </a:rPr>
                    <a:t>E</a:t>
                  </a:r>
                </a:p>
              </p:txBody>
            </p:sp>
            <p:sp>
              <p:nvSpPr>
                <p:cNvPr id="23590" name="Rectangle 61"/>
                <p:cNvSpPr>
                  <a:spLocks noChangeArrowheads="1"/>
                </p:cNvSpPr>
                <p:nvPr/>
              </p:nvSpPr>
              <p:spPr bwMode="auto">
                <a:xfrm>
                  <a:off x="1238" y="2304"/>
                  <a:ext cx="18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rgbClr val="0000FF"/>
                      </a:solidFill>
                      <a:sym typeface="Symbol" pitchFamily="18" charset="2"/>
                    </a:rPr>
                    <a:t>-</a:t>
                  </a:r>
                </a:p>
              </p:txBody>
            </p:sp>
            <p:sp>
              <p:nvSpPr>
                <p:cNvPr id="23591" name="Line 62"/>
                <p:cNvSpPr>
                  <a:spLocks noChangeShapeType="1"/>
                </p:cNvSpPr>
                <p:nvPr/>
              </p:nvSpPr>
              <p:spPr bwMode="auto">
                <a:xfrm>
                  <a:off x="1688" y="2192"/>
                  <a:ext cx="160" cy="1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92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1384" y="2192"/>
                  <a:ext cx="160" cy="1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570" name="Rectangle 64"/>
              <p:cNvSpPr>
                <a:spLocks noChangeArrowheads="1"/>
              </p:cNvSpPr>
              <p:nvPr/>
            </p:nvSpPr>
            <p:spPr bwMode="auto">
              <a:xfrm>
                <a:off x="5113" y="2692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FF"/>
                    </a:solidFill>
                  </a:rPr>
                  <a:t>E</a:t>
                </a:r>
              </a:p>
            </p:txBody>
          </p:sp>
          <p:sp>
            <p:nvSpPr>
              <p:cNvPr id="23571" name="Rectangle 65"/>
              <p:cNvSpPr>
                <a:spLocks noChangeArrowheads="1"/>
              </p:cNvSpPr>
              <p:nvPr/>
            </p:nvSpPr>
            <p:spPr bwMode="auto">
              <a:xfrm>
                <a:off x="4845" y="2692"/>
                <a:ext cx="16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FF"/>
                    </a:solidFill>
                  </a:rPr>
                  <a:t>(</a:t>
                </a:r>
              </a:p>
            </p:txBody>
          </p:sp>
          <p:sp>
            <p:nvSpPr>
              <p:cNvPr id="23572" name="Rectangle 66"/>
              <p:cNvSpPr>
                <a:spLocks noChangeArrowheads="1"/>
              </p:cNvSpPr>
              <p:nvPr/>
            </p:nvSpPr>
            <p:spPr bwMode="auto">
              <a:xfrm>
                <a:off x="5445" y="2692"/>
                <a:ext cx="16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FF"/>
                    </a:solidFill>
                  </a:rPr>
                  <a:t>)</a:t>
                </a:r>
              </a:p>
            </p:txBody>
          </p:sp>
          <p:grpSp>
            <p:nvGrpSpPr>
              <p:cNvPr id="23573" name="Group 67"/>
              <p:cNvGrpSpPr>
                <a:grpSpLocks/>
              </p:cNvGrpSpPr>
              <p:nvPr/>
            </p:nvGrpSpPr>
            <p:grpSpPr bwMode="auto">
              <a:xfrm>
                <a:off x="4984" y="2536"/>
                <a:ext cx="464" cy="184"/>
                <a:chOff x="4504" y="2496"/>
                <a:chExt cx="464" cy="184"/>
              </a:xfrm>
            </p:grpSpPr>
            <p:sp>
              <p:nvSpPr>
                <p:cNvPr id="23585" name="Line 68"/>
                <p:cNvSpPr>
                  <a:spLocks noChangeShapeType="1"/>
                </p:cNvSpPr>
                <p:nvPr/>
              </p:nvSpPr>
              <p:spPr bwMode="auto">
                <a:xfrm>
                  <a:off x="4808" y="2496"/>
                  <a:ext cx="160" cy="1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6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4504" y="2496"/>
                  <a:ext cx="160" cy="1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7" name="Line 70"/>
                <p:cNvSpPr>
                  <a:spLocks noChangeShapeType="1"/>
                </p:cNvSpPr>
                <p:nvPr/>
              </p:nvSpPr>
              <p:spPr bwMode="auto">
                <a:xfrm>
                  <a:off x="4736" y="2496"/>
                  <a:ext cx="0" cy="18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574" name="Group 71"/>
              <p:cNvGrpSpPr>
                <a:grpSpLocks/>
              </p:cNvGrpSpPr>
              <p:nvPr/>
            </p:nvGrpSpPr>
            <p:grpSpPr bwMode="auto">
              <a:xfrm>
                <a:off x="4992" y="2912"/>
                <a:ext cx="464" cy="184"/>
                <a:chOff x="4504" y="2496"/>
                <a:chExt cx="464" cy="184"/>
              </a:xfrm>
            </p:grpSpPr>
            <p:sp>
              <p:nvSpPr>
                <p:cNvPr id="23582" name="Line 72"/>
                <p:cNvSpPr>
                  <a:spLocks noChangeShapeType="1"/>
                </p:cNvSpPr>
                <p:nvPr/>
              </p:nvSpPr>
              <p:spPr bwMode="auto">
                <a:xfrm>
                  <a:off x="4808" y="2496"/>
                  <a:ext cx="160" cy="1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3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4504" y="2496"/>
                  <a:ext cx="160" cy="1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4" name="Line 74"/>
                <p:cNvSpPr>
                  <a:spLocks noChangeShapeType="1"/>
                </p:cNvSpPr>
                <p:nvPr/>
              </p:nvSpPr>
              <p:spPr bwMode="auto">
                <a:xfrm>
                  <a:off x="4736" y="2496"/>
                  <a:ext cx="0" cy="18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575" name="Rectangle 75"/>
              <p:cNvSpPr>
                <a:spLocks noChangeArrowheads="1"/>
              </p:cNvSpPr>
              <p:nvPr/>
            </p:nvSpPr>
            <p:spPr bwMode="auto">
              <a:xfrm>
                <a:off x="5119" y="3060"/>
                <a:ext cx="20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FF"/>
                    </a:solidFill>
                  </a:rPr>
                  <a:t>+</a:t>
                </a:r>
              </a:p>
            </p:txBody>
          </p:sp>
          <p:sp>
            <p:nvSpPr>
              <p:cNvPr id="23576" name="Rectangle 76"/>
              <p:cNvSpPr>
                <a:spLocks noChangeArrowheads="1"/>
              </p:cNvSpPr>
              <p:nvPr/>
            </p:nvSpPr>
            <p:spPr bwMode="auto">
              <a:xfrm>
                <a:off x="4821" y="3060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FF"/>
                    </a:solidFill>
                  </a:rPr>
                  <a:t>E</a:t>
                </a:r>
              </a:p>
            </p:txBody>
          </p:sp>
          <p:sp>
            <p:nvSpPr>
              <p:cNvPr id="23577" name="Rectangle 77"/>
              <p:cNvSpPr>
                <a:spLocks noChangeArrowheads="1"/>
              </p:cNvSpPr>
              <p:nvPr/>
            </p:nvSpPr>
            <p:spPr bwMode="auto">
              <a:xfrm>
                <a:off x="5421" y="3060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FF"/>
                    </a:solidFill>
                  </a:rPr>
                  <a:t>E</a:t>
                </a:r>
              </a:p>
            </p:txBody>
          </p:sp>
          <p:sp>
            <p:nvSpPr>
              <p:cNvPr id="23578" name="Line 81"/>
              <p:cNvSpPr>
                <a:spLocks noChangeShapeType="1"/>
              </p:cNvSpPr>
              <p:nvPr/>
            </p:nvSpPr>
            <p:spPr bwMode="auto">
              <a:xfrm>
                <a:off x="4928" y="325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Line 82"/>
              <p:cNvSpPr>
                <a:spLocks noChangeShapeType="1"/>
              </p:cNvSpPr>
              <p:nvPr/>
            </p:nvSpPr>
            <p:spPr bwMode="auto">
              <a:xfrm>
                <a:off x="5520" y="325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0" name="Rectangle 83"/>
              <p:cNvSpPr>
                <a:spLocks noChangeArrowheads="1"/>
              </p:cNvSpPr>
              <p:nvPr/>
            </p:nvSpPr>
            <p:spPr bwMode="auto">
              <a:xfrm>
                <a:off x="4814" y="3412"/>
                <a:ext cx="24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>
                    <a:sym typeface="Symbol" pitchFamily="18" charset="2"/>
                  </a:rPr>
                  <a:t>id</a:t>
                </a:r>
              </a:p>
            </p:txBody>
          </p:sp>
          <p:sp>
            <p:nvSpPr>
              <p:cNvPr id="23581" name="Rectangle 84"/>
              <p:cNvSpPr>
                <a:spLocks noChangeArrowheads="1"/>
              </p:cNvSpPr>
              <p:nvPr/>
            </p:nvSpPr>
            <p:spPr bwMode="auto">
              <a:xfrm>
                <a:off x="5398" y="3412"/>
                <a:ext cx="24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>
                    <a:sym typeface="Symbol" pitchFamily="18" charset="2"/>
                  </a:rPr>
                  <a:t>id</a:t>
                </a:r>
              </a:p>
            </p:txBody>
          </p:sp>
        </p:grpSp>
        <p:sp>
          <p:nvSpPr>
            <p:cNvPr id="23568" name="AutoShape 89"/>
            <p:cNvSpPr>
              <a:spLocks noChangeArrowheads="1"/>
            </p:cNvSpPr>
            <p:nvPr/>
          </p:nvSpPr>
          <p:spPr bwMode="auto">
            <a:xfrm>
              <a:off x="4113" y="2048"/>
              <a:ext cx="296" cy="120"/>
            </a:xfrm>
            <a:prstGeom prst="rightArrow">
              <a:avLst>
                <a:gd name="adj1" fmla="val 50000"/>
                <a:gd name="adj2" fmla="val 61667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370782" name="Text Box 94"/>
          <p:cNvSpPr txBox="1">
            <a:spLocks noChangeArrowheads="1"/>
          </p:cNvSpPr>
          <p:nvPr/>
        </p:nvSpPr>
        <p:spPr bwMode="auto">
          <a:xfrm>
            <a:off x="1247775" y="5103813"/>
            <a:ext cx="4144963" cy="1196975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This is a top-down derivation</a:t>
            </a:r>
          </a:p>
          <a:p>
            <a:r>
              <a:rPr lang="en-US" altLang="en-US"/>
              <a:t>because we start building the</a:t>
            </a:r>
          </a:p>
          <a:p>
            <a:r>
              <a:rPr lang="en-US" altLang="en-US"/>
              <a:t>parse tree at the top</a:t>
            </a:r>
          </a:p>
        </p:txBody>
      </p:sp>
      <p:sp>
        <p:nvSpPr>
          <p:cNvPr id="370783" name="Text Box 95"/>
          <p:cNvSpPr txBox="1">
            <a:spLocks noChangeArrowheads="1"/>
          </p:cNvSpPr>
          <p:nvPr/>
        </p:nvSpPr>
        <p:spPr bwMode="auto">
          <a:xfrm>
            <a:off x="7392988" y="5842000"/>
            <a:ext cx="1557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parse tree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AA3400D-1FEC-483E-BCDB-B6863BAEF2BA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82" grpId="0" animBg="1" autoUpdateAnimBg="0"/>
      <p:bldP spid="370783" grpId="0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Rectangle 3"/>
          <p:cNvSpPr>
            <a:spLocks noGrp="1" noChangeArrowheads="1"/>
          </p:cNvSpPr>
          <p:nvPr>
            <p:ph type="title"/>
          </p:nvPr>
        </p:nvSpPr>
        <p:spPr>
          <a:xfrm>
            <a:off x="2130425" y="366713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LR Parser Example</a:t>
            </a: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CMPUT 680 - Compiler Design and Optimization</a:t>
            </a:r>
          </a:p>
        </p:txBody>
      </p:sp>
      <p:sp>
        <p:nvSpPr>
          <p:cNvPr id="173060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FC6636C9-5AB9-4336-A8DD-C2A80175E6B9}" type="slidenum">
              <a:rPr lang="en-US" altLang="en-US"/>
              <a:pPr/>
              <a:t>100</a:t>
            </a:fld>
            <a:endParaRPr lang="en-US" altLang="en-US"/>
          </a:p>
        </p:txBody>
      </p:sp>
      <p:sp>
        <p:nvSpPr>
          <p:cNvPr id="173061" name="Rectangle 56"/>
          <p:cNvSpPr>
            <a:spLocks noChangeArrowheads="1"/>
          </p:cNvSpPr>
          <p:nvPr/>
        </p:nvSpPr>
        <p:spPr bwMode="auto">
          <a:xfrm>
            <a:off x="6807200" y="1473200"/>
            <a:ext cx="2159000" cy="328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3062" name="Text Box 57"/>
          <p:cNvSpPr txBox="1">
            <a:spLocks noChangeArrowheads="1"/>
          </p:cNvSpPr>
          <p:nvPr/>
        </p:nvSpPr>
        <p:spPr bwMode="auto">
          <a:xfrm>
            <a:off x="6965950" y="11255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sp>
        <p:nvSpPr>
          <p:cNvPr id="439317" name="Rectangle 21"/>
          <p:cNvSpPr>
            <a:spLocks noChangeArrowheads="1"/>
          </p:cNvSpPr>
          <p:nvPr/>
        </p:nvSpPr>
        <p:spPr bwMode="auto">
          <a:xfrm>
            <a:off x="1282700" y="2660650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/>
              <a:t>0</a:t>
            </a:r>
          </a:p>
        </p:txBody>
      </p:sp>
      <p:sp>
        <p:nvSpPr>
          <p:cNvPr id="173064" name="Rectangle 2"/>
          <p:cNvSpPr>
            <a:spLocks noChangeArrowheads="1"/>
          </p:cNvSpPr>
          <p:nvPr/>
        </p:nvSpPr>
        <p:spPr bwMode="auto">
          <a:xfrm>
            <a:off x="2006600" y="3568700"/>
            <a:ext cx="4279900" cy="32639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3065" name="Rectangle 4"/>
          <p:cNvSpPr>
            <a:spLocks noChangeArrowheads="1"/>
          </p:cNvSpPr>
          <p:nvPr/>
        </p:nvSpPr>
        <p:spPr bwMode="auto">
          <a:xfrm>
            <a:off x="3136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73066" name="Rectangle 5"/>
          <p:cNvSpPr>
            <a:spLocks noChangeArrowheads="1"/>
          </p:cNvSpPr>
          <p:nvPr/>
        </p:nvSpPr>
        <p:spPr bwMode="auto">
          <a:xfrm>
            <a:off x="49657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73067" name="Rectangle 6"/>
          <p:cNvSpPr>
            <a:spLocks noChangeArrowheads="1"/>
          </p:cNvSpPr>
          <p:nvPr/>
        </p:nvSpPr>
        <p:spPr bwMode="auto">
          <a:xfrm>
            <a:off x="40513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73068" name="Rectangle 7"/>
          <p:cNvSpPr>
            <a:spLocks noChangeArrowheads="1"/>
          </p:cNvSpPr>
          <p:nvPr/>
        </p:nvSpPr>
        <p:spPr bwMode="auto">
          <a:xfrm>
            <a:off x="35941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</a:t>
            </a:r>
          </a:p>
        </p:txBody>
      </p:sp>
      <p:sp>
        <p:nvSpPr>
          <p:cNvPr id="173069" name="Rectangle 8"/>
          <p:cNvSpPr>
            <a:spLocks noChangeArrowheads="1"/>
          </p:cNvSpPr>
          <p:nvPr/>
        </p:nvSpPr>
        <p:spPr bwMode="auto">
          <a:xfrm>
            <a:off x="4508500" y="17224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+</a:t>
            </a:r>
            <a:endParaRPr lang="en-US" altLang="en-US" sz="1600"/>
          </a:p>
        </p:txBody>
      </p:sp>
      <p:sp>
        <p:nvSpPr>
          <p:cNvPr id="173070" name="Text Box 9"/>
          <p:cNvSpPr txBox="1">
            <a:spLocks noChangeArrowheads="1"/>
          </p:cNvSpPr>
          <p:nvPr/>
        </p:nvSpPr>
        <p:spPr bwMode="auto">
          <a:xfrm>
            <a:off x="2216150" y="16843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173071" name="Rectangle 10"/>
          <p:cNvSpPr>
            <a:spLocks noChangeArrowheads="1"/>
          </p:cNvSpPr>
          <p:nvPr/>
        </p:nvSpPr>
        <p:spPr bwMode="auto">
          <a:xfrm>
            <a:off x="5422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173072" name="Text Box 11"/>
          <p:cNvSpPr txBox="1">
            <a:spLocks noChangeArrowheads="1"/>
          </p:cNvSpPr>
          <p:nvPr/>
        </p:nvSpPr>
        <p:spPr bwMode="auto">
          <a:xfrm>
            <a:off x="234950" y="26114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STACK:</a:t>
            </a:r>
          </a:p>
        </p:txBody>
      </p:sp>
      <p:sp>
        <p:nvSpPr>
          <p:cNvPr id="173073" name="Text Box 12"/>
          <p:cNvSpPr txBox="1">
            <a:spLocks noChangeArrowheads="1"/>
          </p:cNvSpPr>
          <p:nvPr/>
        </p:nvSpPr>
        <p:spPr bwMode="auto">
          <a:xfrm>
            <a:off x="185738" y="423863"/>
            <a:ext cx="1657350" cy="1749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(1) E  </a:t>
            </a:r>
            <a:r>
              <a:rPr lang="en-US" altLang="en-US">
                <a:sym typeface="Symbol" pitchFamily="18" charset="2"/>
              </a:rPr>
              <a:t> E + T</a:t>
            </a:r>
          </a:p>
          <a:p>
            <a:r>
              <a:rPr lang="en-US" altLang="en-US">
                <a:sym typeface="Symbol" pitchFamily="18" charset="2"/>
              </a:rPr>
              <a:t>(2) E  T</a:t>
            </a:r>
          </a:p>
          <a:p>
            <a:r>
              <a:rPr lang="en-US" altLang="en-US">
                <a:sym typeface="Symbol" pitchFamily="18" charset="2"/>
              </a:rPr>
              <a:t>(3) T   T </a:t>
            </a:r>
            <a:r>
              <a:rPr lang="en-US" altLang="en-US"/>
              <a:t> F</a:t>
            </a:r>
          </a:p>
          <a:p>
            <a:r>
              <a:rPr lang="en-US" altLang="en-US"/>
              <a:t>(4) T  </a:t>
            </a:r>
            <a:r>
              <a:rPr lang="en-US" altLang="en-US">
                <a:sym typeface="Symbol" pitchFamily="18" charset="2"/>
              </a:rPr>
              <a:t> F</a:t>
            </a:r>
          </a:p>
          <a:p>
            <a:r>
              <a:rPr lang="en-US" altLang="en-US"/>
              <a:t>(5) F  </a:t>
            </a:r>
            <a:r>
              <a:rPr lang="en-US" altLang="en-US">
                <a:sym typeface="Symbol" pitchFamily="18" charset="2"/>
              </a:rPr>
              <a:t> ( E ) </a:t>
            </a:r>
          </a:p>
          <a:p>
            <a:r>
              <a:rPr lang="en-US" altLang="en-US">
                <a:sym typeface="Symbol" pitchFamily="18" charset="2"/>
              </a:rPr>
              <a:t>(6) F   </a:t>
            </a:r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73074" name="Text Box 13"/>
          <p:cNvSpPr txBox="1">
            <a:spLocks noChangeArrowheads="1"/>
          </p:cNvSpPr>
          <p:nvPr/>
        </p:nvSpPr>
        <p:spPr bwMode="auto">
          <a:xfrm>
            <a:off x="3644900" y="2474913"/>
            <a:ext cx="1323975" cy="650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LR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cxnSp>
        <p:nvCxnSpPr>
          <p:cNvPr id="439312" name="AutoShape 16"/>
          <p:cNvCxnSpPr>
            <a:cxnSpLocks noChangeShapeType="1"/>
            <a:stCxn id="173074" idx="1"/>
            <a:endCxn id="439317" idx="3"/>
          </p:cNvCxnSpPr>
          <p:nvPr/>
        </p:nvCxnSpPr>
        <p:spPr bwMode="auto">
          <a:xfrm flipH="1">
            <a:off x="1739900" y="2800350"/>
            <a:ext cx="1905000" cy="635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39313" name="AutoShape 17"/>
          <p:cNvCxnSpPr>
            <a:cxnSpLocks noChangeShapeType="1"/>
            <a:stCxn id="173074" idx="0"/>
            <a:endCxn id="173078" idx="2"/>
          </p:cNvCxnSpPr>
          <p:nvPr/>
        </p:nvCxnSpPr>
        <p:spPr bwMode="auto">
          <a:xfrm rot="5400000" flipH="1">
            <a:off x="2107406" y="275432"/>
            <a:ext cx="1114425" cy="3284538"/>
          </a:xfrm>
          <a:prstGeom prst="curvedConnector3">
            <a:avLst>
              <a:gd name="adj1" fmla="val 31051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39314" name="AutoShape 18"/>
          <p:cNvSpPr>
            <a:spLocks noChangeArrowheads="1"/>
          </p:cNvSpPr>
          <p:nvPr/>
        </p:nvSpPr>
        <p:spPr bwMode="auto">
          <a:xfrm rot="5400000">
            <a:off x="4133850" y="3244850"/>
            <a:ext cx="317500" cy="1905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3078" name="Rectangle 34"/>
          <p:cNvSpPr>
            <a:spLocks noChangeArrowheads="1"/>
          </p:cNvSpPr>
          <p:nvPr/>
        </p:nvSpPr>
        <p:spPr bwMode="auto">
          <a:xfrm>
            <a:off x="215900" y="1028700"/>
            <a:ext cx="1612900" cy="317500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9331" name="Rectangle 35"/>
          <p:cNvSpPr>
            <a:spLocks noChangeArrowheads="1"/>
          </p:cNvSpPr>
          <p:nvPr/>
        </p:nvSpPr>
        <p:spPr bwMode="auto">
          <a:xfrm>
            <a:off x="2082800" y="4114800"/>
            <a:ext cx="4089400" cy="2286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9332" name="Rectangle 36"/>
          <p:cNvSpPr>
            <a:spLocks noChangeArrowheads="1"/>
          </p:cNvSpPr>
          <p:nvPr/>
        </p:nvSpPr>
        <p:spPr bwMode="auto">
          <a:xfrm>
            <a:off x="5626100" y="3886200"/>
            <a:ext cx="241300" cy="2870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9333" name="Rectangle 37"/>
          <p:cNvSpPr>
            <a:spLocks noChangeArrowheads="1"/>
          </p:cNvSpPr>
          <p:nvPr/>
        </p:nvSpPr>
        <p:spPr bwMode="auto">
          <a:xfrm>
            <a:off x="5626100" y="4114800"/>
            <a:ext cx="247650" cy="217488"/>
          </a:xfrm>
          <a:prstGeom prst="rect">
            <a:avLst/>
          </a:prstGeom>
          <a:solidFill>
            <a:srgbClr val="66FF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173082" name="Object 31"/>
          <p:cNvGraphicFramePr>
            <a:graphicFrameLocks noChangeAspect="1"/>
          </p:cNvGraphicFramePr>
          <p:nvPr/>
        </p:nvGraphicFramePr>
        <p:xfrm>
          <a:off x="1993900" y="3670300"/>
          <a:ext cx="4343400" cy="3263900"/>
        </p:xfrm>
        <a:graphic>
          <a:graphicData uri="http://schemas.openxmlformats.org/presentationml/2006/ole">
            <p:oleObj spid="_x0000_s173082" name="Document" r:id="rId4" imgW="9782175" imgH="7362825" progId="Word.Document.8">
              <p:embed/>
            </p:oleObj>
          </a:graphicData>
        </a:graphic>
      </p:graphicFrame>
      <p:grpSp>
        <p:nvGrpSpPr>
          <p:cNvPr id="173083" name="Group 40"/>
          <p:cNvGrpSpPr>
            <a:grpSpLocks/>
          </p:cNvGrpSpPr>
          <p:nvPr/>
        </p:nvGrpSpPr>
        <p:grpSpPr bwMode="auto">
          <a:xfrm>
            <a:off x="7294563" y="2647950"/>
            <a:ext cx="736600" cy="936625"/>
            <a:chOff x="4595" y="1668"/>
            <a:chExt cx="464" cy="590"/>
          </a:xfrm>
        </p:grpSpPr>
        <p:sp>
          <p:nvSpPr>
            <p:cNvPr id="173094" name="Rectangle 41"/>
            <p:cNvSpPr>
              <a:spLocks noChangeArrowheads="1"/>
            </p:cNvSpPr>
            <p:nvPr/>
          </p:nvSpPr>
          <p:spPr bwMode="auto">
            <a:xfrm>
              <a:off x="4724" y="166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T</a:t>
              </a:r>
            </a:p>
          </p:txBody>
        </p:sp>
        <p:grpSp>
          <p:nvGrpSpPr>
            <p:cNvPr id="173095" name="Group 42"/>
            <p:cNvGrpSpPr>
              <a:grpSpLocks/>
            </p:cNvGrpSpPr>
            <p:nvPr/>
          </p:nvGrpSpPr>
          <p:grpSpPr bwMode="auto">
            <a:xfrm>
              <a:off x="4595" y="1888"/>
              <a:ext cx="464" cy="184"/>
              <a:chOff x="4504" y="2496"/>
              <a:chExt cx="464" cy="184"/>
            </a:xfrm>
          </p:grpSpPr>
          <p:sp>
            <p:nvSpPr>
              <p:cNvPr id="173097" name="Line 43"/>
              <p:cNvSpPr>
                <a:spLocks noChangeShapeType="1"/>
              </p:cNvSpPr>
              <p:nvPr/>
            </p:nvSpPr>
            <p:spPr bwMode="auto">
              <a:xfrm>
                <a:off x="4808" y="2496"/>
                <a:ext cx="160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98" name="Line 44"/>
              <p:cNvSpPr>
                <a:spLocks noChangeShapeType="1"/>
              </p:cNvSpPr>
              <p:nvPr/>
            </p:nvSpPr>
            <p:spPr bwMode="auto">
              <a:xfrm flipH="1">
                <a:off x="4504" y="2496"/>
                <a:ext cx="160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99" name="Line 45"/>
              <p:cNvSpPr>
                <a:spLocks noChangeShapeType="1"/>
              </p:cNvSpPr>
              <p:nvPr/>
            </p:nvSpPr>
            <p:spPr bwMode="auto">
              <a:xfrm>
                <a:off x="4736" y="249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3096" name="Rectangle 46"/>
            <p:cNvSpPr>
              <a:spLocks noChangeArrowheads="1"/>
            </p:cNvSpPr>
            <p:nvPr/>
          </p:nvSpPr>
          <p:spPr bwMode="auto">
            <a:xfrm>
              <a:off x="4732" y="204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73084" name="Rectangle 47"/>
          <p:cNvSpPr>
            <a:spLocks noChangeArrowheads="1"/>
          </p:cNvSpPr>
          <p:nvPr/>
        </p:nvSpPr>
        <p:spPr bwMode="auto">
          <a:xfrm>
            <a:off x="7029450" y="32321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173085" name="Rectangle 48"/>
          <p:cNvSpPr>
            <a:spLocks noChangeArrowheads="1"/>
          </p:cNvSpPr>
          <p:nvPr/>
        </p:nvSpPr>
        <p:spPr bwMode="auto">
          <a:xfrm>
            <a:off x="7981950" y="32321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173086" name="Line 49"/>
          <p:cNvSpPr>
            <a:spLocks noChangeShapeType="1"/>
          </p:cNvSpPr>
          <p:nvPr/>
        </p:nvSpPr>
        <p:spPr bwMode="auto">
          <a:xfrm>
            <a:off x="7218363" y="35560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3087" name="Rectangle 50"/>
          <p:cNvSpPr>
            <a:spLocks noChangeArrowheads="1"/>
          </p:cNvSpPr>
          <p:nvPr/>
        </p:nvSpPr>
        <p:spPr bwMode="auto">
          <a:xfrm>
            <a:off x="7048500" y="37909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F</a:t>
            </a:r>
            <a:endParaRPr lang="en-US" altLang="en-US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173088" name="Line 51"/>
          <p:cNvSpPr>
            <a:spLocks noChangeShapeType="1"/>
          </p:cNvSpPr>
          <p:nvPr/>
        </p:nvSpPr>
        <p:spPr bwMode="auto">
          <a:xfrm>
            <a:off x="7218363" y="41148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3089" name="Rectangle 52"/>
          <p:cNvSpPr>
            <a:spLocks noChangeArrowheads="1"/>
          </p:cNvSpPr>
          <p:nvPr/>
        </p:nvSpPr>
        <p:spPr bwMode="auto">
          <a:xfrm>
            <a:off x="7016750" y="43497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73090" name="Line 53"/>
          <p:cNvSpPr>
            <a:spLocks noChangeShapeType="1"/>
          </p:cNvSpPr>
          <p:nvPr/>
        </p:nvSpPr>
        <p:spPr bwMode="auto">
          <a:xfrm>
            <a:off x="8145463" y="35687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3091" name="Rectangle 54"/>
          <p:cNvSpPr>
            <a:spLocks noChangeArrowheads="1"/>
          </p:cNvSpPr>
          <p:nvPr/>
        </p:nvSpPr>
        <p:spPr bwMode="auto">
          <a:xfrm>
            <a:off x="7943850" y="38036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73092" name="Text Box 55"/>
          <p:cNvSpPr txBox="1">
            <a:spLocks noChangeArrowheads="1"/>
          </p:cNvSpPr>
          <p:nvPr/>
        </p:nvSpPr>
        <p:spPr bwMode="auto">
          <a:xfrm>
            <a:off x="95250" y="84138"/>
            <a:ext cx="144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GRAMMAR:</a:t>
            </a:r>
          </a:p>
        </p:txBody>
      </p:sp>
      <p:sp>
        <p:nvSpPr>
          <p:cNvPr id="173093" name="Text Box 58"/>
          <p:cNvSpPr txBox="1">
            <a:spLocks noChangeArrowheads="1"/>
          </p:cNvSpPr>
          <p:nvPr/>
        </p:nvSpPr>
        <p:spPr bwMode="auto">
          <a:xfrm>
            <a:off x="6542088" y="6521450"/>
            <a:ext cx="2600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Times New Roman" pitchFamily="18" charset="0"/>
              </a:rPr>
              <a:t>(Aho,Sethi,Ullman, pp. 220)</a:t>
            </a:r>
            <a:endParaRPr lang="en-US" alt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3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17" grpId="0" animBg="1" autoUpdateAnimBg="0"/>
      <p:bldP spid="439314" grpId="0" animBg="1"/>
      <p:bldP spid="439331" grpId="0" animBg="1"/>
      <p:bldP spid="439332" grpId="0" animBg="1"/>
      <p:bldP spid="439333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4" name="Rectangle 4"/>
          <p:cNvSpPr>
            <a:spLocks noGrp="1" noChangeArrowheads="1"/>
          </p:cNvSpPr>
          <p:nvPr>
            <p:ph type="title"/>
          </p:nvPr>
        </p:nvSpPr>
        <p:spPr>
          <a:xfrm>
            <a:off x="1993900" y="300038"/>
            <a:ext cx="7497763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LR Parser Example</a:t>
            </a: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CMPUT 680 - Compiler Design and Optimization</a:t>
            </a:r>
          </a:p>
        </p:txBody>
      </p:sp>
      <p:sp>
        <p:nvSpPr>
          <p:cNvPr id="175108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3D44E707-4D97-453B-96D2-79F8DB0A3379}" type="slidenum">
              <a:rPr lang="en-US" altLang="en-US"/>
              <a:pPr/>
              <a:t>101</a:t>
            </a:fld>
            <a:endParaRPr lang="en-US" altLang="en-US"/>
          </a:p>
        </p:txBody>
      </p:sp>
      <p:sp>
        <p:nvSpPr>
          <p:cNvPr id="175109" name="Rectangle 86"/>
          <p:cNvSpPr>
            <a:spLocks noChangeArrowheads="1"/>
          </p:cNvSpPr>
          <p:nvPr/>
        </p:nvSpPr>
        <p:spPr bwMode="auto">
          <a:xfrm>
            <a:off x="6807200" y="1473200"/>
            <a:ext cx="2159000" cy="328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5110" name="Text Box 87"/>
          <p:cNvSpPr txBox="1">
            <a:spLocks noChangeArrowheads="1"/>
          </p:cNvSpPr>
          <p:nvPr/>
        </p:nvSpPr>
        <p:spPr bwMode="auto">
          <a:xfrm>
            <a:off x="6965950" y="11255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sp>
        <p:nvSpPr>
          <p:cNvPr id="175111" name="Rectangle 3"/>
          <p:cNvSpPr>
            <a:spLocks noChangeArrowheads="1"/>
          </p:cNvSpPr>
          <p:nvPr/>
        </p:nvSpPr>
        <p:spPr bwMode="auto">
          <a:xfrm>
            <a:off x="2006600" y="3568700"/>
            <a:ext cx="4279900" cy="32639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5112" name="Rectangle 5"/>
          <p:cNvSpPr>
            <a:spLocks noChangeArrowheads="1"/>
          </p:cNvSpPr>
          <p:nvPr/>
        </p:nvSpPr>
        <p:spPr bwMode="auto">
          <a:xfrm>
            <a:off x="3136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75113" name="Rectangle 6"/>
          <p:cNvSpPr>
            <a:spLocks noChangeArrowheads="1"/>
          </p:cNvSpPr>
          <p:nvPr/>
        </p:nvSpPr>
        <p:spPr bwMode="auto">
          <a:xfrm>
            <a:off x="49657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75114" name="Rectangle 7"/>
          <p:cNvSpPr>
            <a:spLocks noChangeArrowheads="1"/>
          </p:cNvSpPr>
          <p:nvPr/>
        </p:nvSpPr>
        <p:spPr bwMode="auto">
          <a:xfrm>
            <a:off x="40513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75115" name="Rectangle 8"/>
          <p:cNvSpPr>
            <a:spLocks noChangeArrowheads="1"/>
          </p:cNvSpPr>
          <p:nvPr/>
        </p:nvSpPr>
        <p:spPr bwMode="auto">
          <a:xfrm>
            <a:off x="35941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</a:t>
            </a:r>
          </a:p>
        </p:txBody>
      </p:sp>
      <p:sp>
        <p:nvSpPr>
          <p:cNvPr id="175116" name="Rectangle 9"/>
          <p:cNvSpPr>
            <a:spLocks noChangeArrowheads="1"/>
          </p:cNvSpPr>
          <p:nvPr/>
        </p:nvSpPr>
        <p:spPr bwMode="auto">
          <a:xfrm>
            <a:off x="4508500" y="17224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+</a:t>
            </a:r>
            <a:endParaRPr lang="en-US" altLang="en-US" sz="1600"/>
          </a:p>
        </p:txBody>
      </p:sp>
      <p:sp>
        <p:nvSpPr>
          <p:cNvPr id="175117" name="Text Box 10"/>
          <p:cNvSpPr txBox="1">
            <a:spLocks noChangeArrowheads="1"/>
          </p:cNvSpPr>
          <p:nvPr/>
        </p:nvSpPr>
        <p:spPr bwMode="auto">
          <a:xfrm>
            <a:off x="2216150" y="16843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175118" name="Rectangle 11"/>
          <p:cNvSpPr>
            <a:spLocks noChangeArrowheads="1"/>
          </p:cNvSpPr>
          <p:nvPr/>
        </p:nvSpPr>
        <p:spPr bwMode="auto">
          <a:xfrm>
            <a:off x="5422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175119" name="Text Box 12"/>
          <p:cNvSpPr txBox="1">
            <a:spLocks noChangeArrowheads="1"/>
          </p:cNvSpPr>
          <p:nvPr/>
        </p:nvSpPr>
        <p:spPr bwMode="auto">
          <a:xfrm>
            <a:off x="234950" y="26114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STACK:</a:t>
            </a:r>
          </a:p>
        </p:txBody>
      </p:sp>
      <p:sp>
        <p:nvSpPr>
          <p:cNvPr id="175120" name="Text Box 13"/>
          <p:cNvSpPr txBox="1">
            <a:spLocks noChangeArrowheads="1"/>
          </p:cNvSpPr>
          <p:nvPr/>
        </p:nvSpPr>
        <p:spPr bwMode="auto">
          <a:xfrm>
            <a:off x="185738" y="423863"/>
            <a:ext cx="1657350" cy="1749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(1) E  </a:t>
            </a:r>
            <a:r>
              <a:rPr lang="en-US" altLang="en-US">
                <a:sym typeface="Symbol" pitchFamily="18" charset="2"/>
              </a:rPr>
              <a:t> E + T</a:t>
            </a:r>
          </a:p>
          <a:p>
            <a:r>
              <a:rPr lang="en-US" altLang="en-US">
                <a:sym typeface="Symbol" pitchFamily="18" charset="2"/>
              </a:rPr>
              <a:t>(2) E  T</a:t>
            </a:r>
          </a:p>
          <a:p>
            <a:r>
              <a:rPr lang="en-US" altLang="en-US">
                <a:sym typeface="Symbol" pitchFamily="18" charset="2"/>
              </a:rPr>
              <a:t>(3) T   T </a:t>
            </a:r>
            <a:r>
              <a:rPr lang="en-US" altLang="en-US"/>
              <a:t> F</a:t>
            </a:r>
          </a:p>
          <a:p>
            <a:r>
              <a:rPr lang="en-US" altLang="en-US"/>
              <a:t>(4) T  </a:t>
            </a:r>
            <a:r>
              <a:rPr lang="en-US" altLang="en-US">
                <a:sym typeface="Symbol" pitchFamily="18" charset="2"/>
              </a:rPr>
              <a:t> F</a:t>
            </a:r>
          </a:p>
          <a:p>
            <a:r>
              <a:rPr lang="en-US" altLang="en-US"/>
              <a:t>(5) F  </a:t>
            </a:r>
            <a:r>
              <a:rPr lang="en-US" altLang="en-US">
                <a:sym typeface="Symbol" pitchFamily="18" charset="2"/>
              </a:rPr>
              <a:t> ( E ) </a:t>
            </a:r>
          </a:p>
          <a:p>
            <a:r>
              <a:rPr lang="en-US" altLang="en-US">
                <a:sym typeface="Symbol" pitchFamily="18" charset="2"/>
              </a:rPr>
              <a:t>(6) F   </a:t>
            </a:r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75121" name="Text Box 14"/>
          <p:cNvSpPr txBox="1">
            <a:spLocks noChangeArrowheads="1"/>
          </p:cNvSpPr>
          <p:nvPr/>
        </p:nvSpPr>
        <p:spPr bwMode="auto">
          <a:xfrm>
            <a:off x="3644900" y="2474913"/>
            <a:ext cx="1323975" cy="650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LR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282700" y="2660650"/>
            <a:ext cx="457200" cy="876300"/>
            <a:chOff x="808" y="1676"/>
            <a:chExt cx="288" cy="552"/>
          </a:xfrm>
        </p:grpSpPr>
        <p:sp>
          <p:nvSpPr>
            <p:cNvPr id="175152" name="Rectangle 2"/>
            <p:cNvSpPr>
              <a:spLocks noChangeArrowheads="1"/>
            </p:cNvSpPr>
            <p:nvPr/>
          </p:nvSpPr>
          <p:spPr bwMode="auto">
            <a:xfrm>
              <a:off x="808" y="167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2</a:t>
              </a:r>
            </a:p>
          </p:txBody>
        </p:sp>
        <p:sp>
          <p:nvSpPr>
            <p:cNvPr id="175153" name="Rectangle 25"/>
            <p:cNvSpPr>
              <a:spLocks noChangeArrowheads="1"/>
            </p:cNvSpPr>
            <p:nvPr/>
          </p:nvSpPr>
          <p:spPr bwMode="auto">
            <a:xfrm>
              <a:off x="808" y="1860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 b="1"/>
                <a:t>T</a:t>
              </a:r>
              <a:endParaRPr lang="en-US" altLang="en-US" sz="1600"/>
            </a:p>
          </p:txBody>
        </p:sp>
        <p:sp>
          <p:nvSpPr>
            <p:cNvPr id="175154" name="Rectangle 26"/>
            <p:cNvSpPr>
              <a:spLocks noChangeArrowheads="1"/>
            </p:cNvSpPr>
            <p:nvPr/>
          </p:nvSpPr>
          <p:spPr bwMode="auto">
            <a:xfrm>
              <a:off x="808" y="2044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0</a:t>
              </a:r>
            </a:p>
          </p:txBody>
        </p:sp>
      </p:grpSp>
      <p:grpSp>
        <p:nvGrpSpPr>
          <p:cNvPr id="175123" name="Group 58"/>
          <p:cNvGrpSpPr>
            <a:grpSpLocks/>
          </p:cNvGrpSpPr>
          <p:nvPr/>
        </p:nvGrpSpPr>
        <p:grpSpPr bwMode="auto">
          <a:xfrm>
            <a:off x="7294563" y="2647950"/>
            <a:ext cx="736600" cy="936625"/>
            <a:chOff x="4595" y="1668"/>
            <a:chExt cx="464" cy="590"/>
          </a:xfrm>
        </p:grpSpPr>
        <p:sp>
          <p:nvSpPr>
            <p:cNvPr id="175146" name="Rectangle 59"/>
            <p:cNvSpPr>
              <a:spLocks noChangeArrowheads="1"/>
            </p:cNvSpPr>
            <p:nvPr/>
          </p:nvSpPr>
          <p:spPr bwMode="auto">
            <a:xfrm>
              <a:off x="4724" y="166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T</a:t>
              </a:r>
            </a:p>
          </p:txBody>
        </p:sp>
        <p:grpSp>
          <p:nvGrpSpPr>
            <p:cNvPr id="175147" name="Group 60"/>
            <p:cNvGrpSpPr>
              <a:grpSpLocks/>
            </p:cNvGrpSpPr>
            <p:nvPr/>
          </p:nvGrpSpPr>
          <p:grpSpPr bwMode="auto">
            <a:xfrm>
              <a:off x="4595" y="1888"/>
              <a:ext cx="464" cy="184"/>
              <a:chOff x="4504" y="2496"/>
              <a:chExt cx="464" cy="184"/>
            </a:xfrm>
          </p:grpSpPr>
          <p:sp>
            <p:nvSpPr>
              <p:cNvPr id="175149" name="Line 61"/>
              <p:cNvSpPr>
                <a:spLocks noChangeShapeType="1"/>
              </p:cNvSpPr>
              <p:nvPr/>
            </p:nvSpPr>
            <p:spPr bwMode="auto">
              <a:xfrm>
                <a:off x="4808" y="2496"/>
                <a:ext cx="160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50" name="Line 62"/>
              <p:cNvSpPr>
                <a:spLocks noChangeShapeType="1"/>
              </p:cNvSpPr>
              <p:nvPr/>
            </p:nvSpPr>
            <p:spPr bwMode="auto">
              <a:xfrm flipH="1">
                <a:off x="4504" y="2496"/>
                <a:ext cx="160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51" name="Line 63"/>
              <p:cNvSpPr>
                <a:spLocks noChangeShapeType="1"/>
              </p:cNvSpPr>
              <p:nvPr/>
            </p:nvSpPr>
            <p:spPr bwMode="auto">
              <a:xfrm>
                <a:off x="4736" y="249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148" name="Rectangle 64"/>
            <p:cNvSpPr>
              <a:spLocks noChangeArrowheads="1"/>
            </p:cNvSpPr>
            <p:nvPr/>
          </p:nvSpPr>
          <p:spPr bwMode="auto">
            <a:xfrm>
              <a:off x="4732" y="204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75124" name="Rectangle 65"/>
          <p:cNvSpPr>
            <a:spLocks noChangeArrowheads="1"/>
          </p:cNvSpPr>
          <p:nvPr/>
        </p:nvSpPr>
        <p:spPr bwMode="auto">
          <a:xfrm>
            <a:off x="7029450" y="32321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175125" name="Rectangle 66"/>
          <p:cNvSpPr>
            <a:spLocks noChangeArrowheads="1"/>
          </p:cNvSpPr>
          <p:nvPr/>
        </p:nvSpPr>
        <p:spPr bwMode="auto">
          <a:xfrm>
            <a:off x="7981950" y="32321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175126" name="Line 67"/>
          <p:cNvSpPr>
            <a:spLocks noChangeShapeType="1"/>
          </p:cNvSpPr>
          <p:nvPr/>
        </p:nvSpPr>
        <p:spPr bwMode="auto">
          <a:xfrm>
            <a:off x="7218363" y="35560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27" name="Rectangle 68"/>
          <p:cNvSpPr>
            <a:spLocks noChangeArrowheads="1"/>
          </p:cNvSpPr>
          <p:nvPr/>
        </p:nvSpPr>
        <p:spPr bwMode="auto">
          <a:xfrm>
            <a:off x="7048500" y="37909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F</a:t>
            </a:r>
            <a:endParaRPr lang="en-US" altLang="en-US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175128" name="Line 69"/>
          <p:cNvSpPr>
            <a:spLocks noChangeShapeType="1"/>
          </p:cNvSpPr>
          <p:nvPr/>
        </p:nvSpPr>
        <p:spPr bwMode="auto">
          <a:xfrm>
            <a:off x="7218363" y="41148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29" name="Rectangle 70"/>
          <p:cNvSpPr>
            <a:spLocks noChangeArrowheads="1"/>
          </p:cNvSpPr>
          <p:nvPr/>
        </p:nvSpPr>
        <p:spPr bwMode="auto">
          <a:xfrm>
            <a:off x="7016750" y="43497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75130" name="Line 71"/>
          <p:cNvSpPr>
            <a:spLocks noChangeShapeType="1"/>
          </p:cNvSpPr>
          <p:nvPr/>
        </p:nvSpPr>
        <p:spPr bwMode="auto">
          <a:xfrm>
            <a:off x="8145463" y="35687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31" name="Rectangle 72"/>
          <p:cNvSpPr>
            <a:spLocks noChangeArrowheads="1"/>
          </p:cNvSpPr>
          <p:nvPr/>
        </p:nvSpPr>
        <p:spPr bwMode="auto">
          <a:xfrm>
            <a:off x="7943850" y="38036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sym typeface="Symbol" pitchFamily="18" charset="2"/>
              </a:rPr>
              <a:t>id</a:t>
            </a:r>
          </a:p>
        </p:txBody>
      </p:sp>
      <p:cxnSp>
        <p:nvCxnSpPr>
          <p:cNvPr id="440393" name="AutoShape 73"/>
          <p:cNvCxnSpPr>
            <a:cxnSpLocks noChangeShapeType="1"/>
            <a:stCxn id="175121" idx="1"/>
            <a:endCxn id="175152" idx="3"/>
          </p:cNvCxnSpPr>
          <p:nvPr/>
        </p:nvCxnSpPr>
        <p:spPr bwMode="auto">
          <a:xfrm flipH="1">
            <a:off x="1739900" y="2800350"/>
            <a:ext cx="1905000" cy="635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40394" name="AutoShape 74"/>
          <p:cNvCxnSpPr>
            <a:cxnSpLocks noChangeShapeType="1"/>
            <a:stCxn id="175121" idx="0"/>
            <a:endCxn id="175116" idx="2"/>
          </p:cNvCxnSpPr>
          <p:nvPr/>
        </p:nvCxnSpPr>
        <p:spPr bwMode="auto">
          <a:xfrm rot="-5400000">
            <a:off x="4291806" y="2029620"/>
            <a:ext cx="460375" cy="43021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40395" name="AutoShape 75"/>
          <p:cNvSpPr>
            <a:spLocks noChangeArrowheads="1"/>
          </p:cNvSpPr>
          <p:nvPr/>
        </p:nvSpPr>
        <p:spPr bwMode="auto">
          <a:xfrm rot="5400000">
            <a:off x="4133850" y="3244850"/>
            <a:ext cx="317500" cy="1905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0396" name="Rectangle 76"/>
          <p:cNvSpPr>
            <a:spLocks noChangeArrowheads="1"/>
          </p:cNvSpPr>
          <p:nvPr/>
        </p:nvSpPr>
        <p:spPr bwMode="auto">
          <a:xfrm>
            <a:off x="2095500" y="4546600"/>
            <a:ext cx="4089400" cy="215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0397" name="Rectangle 77"/>
          <p:cNvSpPr>
            <a:spLocks noChangeArrowheads="1"/>
          </p:cNvSpPr>
          <p:nvPr/>
        </p:nvSpPr>
        <p:spPr bwMode="auto">
          <a:xfrm>
            <a:off x="3086100" y="3886200"/>
            <a:ext cx="419100" cy="2882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0398" name="Rectangle 78"/>
          <p:cNvSpPr>
            <a:spLocks noChangeArrowheads="1"/>
          </p:cNvSpPr>
          <p:nvPr/>
        </p:nvSpPr>
        <p:spPr bwMode="auto">
          <a:xfrm>
            <a:off x="3097213" y="4552950"/>
            <a:ext cx="407987" cy="219075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175138" name="Object 24"/>
          <p:cNvGraphicFramePr>
            <a:graphicFrameLocks noChangeAspect="1"/>
          </p:cNvGraphicFramePr>
          <p:nvPr/>
        </p:nvGraphicFramePr>
        <p:xfrm>
          <a:off x="1993900" y="3670300"/>
          <a:ext cx="4343400" cy="3263900"/>
        </p:xfrm>
        <a:graphic>
          <a:graphicData uri="http://schemas.openxmlformats.org/presentationml/2006/ole">
            <p:oleObj spid="_x0000_s175138" name="Document" r:id="rId4" imgW="9782175" imgH="7362825" progId="Word.Document.8">
              <p:embed/>
            </p:oleObj>
          </a:graphicData>
        </a:graphic>
      </p:graphicFrame>
      <p:sp>
        <p:nvSpPr>
          <p:cNvPr id="440399" name="Rectangle 79"/>
          <p:cNvSpPr>
            <a:spLocks noChangeArrowheads="1"/>
          </p:cNvSpPr>
          <p:nvPr/>
        </p:nvSpPr>
        <p:spPr bwMode="auto">
          <a:xfrm>
            <a:off x="215900" y="736600"/>
            <a:ext cx="1181100" cy="317500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0400" name="AutoShape 80"/>
          <p:cNvSpPr>
            <a:spLocks noChangeArrowheads="1"/>
          </p:cNvSpPr>
          <p:nvPr/>
        </p:nvSpPr>
        <p:spPr bwMode="auto">
          <a:xfrm>
            <a:off x="5200650" y="2686050"/>
            <a:ext cx="1295400" cy="177800"/>
          </a:xfrm>
          <a:prstGeom prst="rightArrow">
            <a:avLst>
              <a:gd name="adj1" fmla="val 50000"/>
              <a:gd name="adj2" fmla="val 182143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5" name="Group 84"/>
          <p:cNvGrpSpPr>
            <a:grpSpLocks/>
          </p:cNvGrpSpPr>
          <p:nvPr/>
        </p:nvGrpSpPr>
        <p:grpSpPr bwMode="auto">
          <a:xfrm>
            <a:off x="7505700" y="2127250"/>
            <a:ext cx="336550" cy="603250"/>
            <a:chOff x="4728" y="1340"/>
            <a:chExt cx="212" cy="380"/>
          </a:xfrm>
        </p:grpSpPr>
        <p:sp>
          <p:nvSpPr>
            <p:cNvPr id="175144" name="Rectangle 81"/>
            <p:cNvSpPr>
              <a:spLocks noChangeArrowheads="1"/>
            </p:cNvSpPr>
            <p:nvPr/>
          </p:nvSpPr>
          <p:spPr bwMode="auto">
            <a:xfrm>
              <a:off x="4728" y="1340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175145" name="Line 82"/>
            <p:cNvSpPr>
              <a:spLocks noChangeShapeType="1"/>
            </p:cNvSpPr>
            <p:nvPr/>
          </p:nvSpPr>
          <p:spPr bwMode="auto">
            <a:xfrm>
              <a:off x="4835" y="153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42" name="Text Box 85"/>
          <p:cNvSpPr txBox="1">
            <a:spLocks noChangeArrowheads="1"/>
          </p:cNvSpPr>
          <p:nvPr/>
        </p:nvSpPr>
        <p:spPr bwMode="auto">
          <a:xfrm>
            <a:off x="95250" y="84138"/>
            <a:ext cx="144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GRAMMAR:</a:t>
            </a:r>
          </a:p>
        </p:txBody>
      </p:sp>
      <p:sp>
        <p:nvSpPr>
          <p:cNvPr id="175143" name="Text Box 88"/>
          <p:cNvSpPr txBox="1">
            <a:spLocks noChangeArrowheads="1"/>
          </p:cNvSpPr>
          <p:nvPr/>
        </p:nvSpPr>
        <p:spPr bwMode="auto">
          <a:xfrm>
            <a:off x="6542088" y="6521450"/>
            <a:ext cx="2600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Times New Roman" pitchFamily="18" charset="0"/>
              </a:rPr>
              <a:t>(Aho,Sethi,Ullman, pp. 220)</a:t>
            </a:r>
            <a:endParaRPr lang="en-US" alt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4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4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4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0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5" grpId="0" animBg="1"/>
      <p:bldP spid="440396" grpId="0" animBg="1"/>
      <p:bldP spid="440397" grpId="0" animBg="1"/>
      <p:bldP spid="440398" grpId="0" animBg="1"/>
      <p:bldP spid="440399" grpId="0" animBg="1"/>
      <p:bldP spid="440400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9" name="Rectangle 4"/>
          <p:cNvSpPr>
            <a:spLocks noGrp="1" noChangeArrowheads="1"/>
          </p:cNvSpPr>
          <p:nvPr>
            <p:ph type="title"/>
          </p:nvPr>
        </p:nvSpPr>
        <p:spPr>
          <a:xfrm>
            <a:off x="1933575" y="301625"/>
            <a:ext cx="7497763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LR Parser Example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CMPUT 680 - Compiler Design and Optimization</a:t>
            </a:r>
          </a:p>
        </p:txBody>
      </p:sp>
      <p:sp>
        <p:nvSpPr>
          <p:cNvPr id="177156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7AC2DAC6-AC91-4C29-A2F7-C5941D5EA50B}" type="slidenum">
              <a:rPr lang="en-US" altLang="en-US"/>
              <a:pPr/>
              <a:t>102</a:t>
            </a:fld>
            <a:endParaRPr lang="en-US" altLang="en-US"/>
          </a:p>
        </p:txBody>
      </p:sp>
      <p:sp>
        <p:nvSpPr>
          <p:cNvPr id="177157" name="Rectangle 82"/>
          <p:cNvSpPr>
            <a:spLocks noChangeArrowheads="1"/>
          </p:cNvSpPr>
          <p:nvPr/>
        </p:nvSpPr>
        <p:spPr bwMode="auto">
          <a:xfrm>
            <a:off x="6807200" y="1473200"/>
            <a:ext cx="2159000" cy="328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7158" name="Text Box 83"/>
          <p:cNvSpPr txBox="1">
            <a:spLocks noChangeArrowheads="1"/>
          </p:cNvSpPr>
          <p:nvPr/>
        </p:nvSpPr>
        <p:spPr bwMode="auto">
          <a:xfrm>
            <a:off x="6970713" y="11255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/>
            <a:r>
              <a:rPr lang="en-US" altLang="en-US"/>
              <a:t>OUTPUT:</a:t>
            </a:r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1282700" y="2660650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/>
              <a:t>0</a:t>
            </a:r>
          </a:p>
        </p:txBody>
      </p:sp>
      <p:sp>
        <p:nvSpPr>
          <p:cNvPr id="177160" name="Rectangle 3"/>
          <p:cNvSpPr>
            <a:spLocks noChangeArrowheads="1"/>
          </p:cNvSpPr>
          <p:nvPr/>
        </p:nvSpPr>
        <p:spPr bwMode="auto">
          <a:xfrm>
            <a:off x="2006600" y="3568700"/>
            <a:ext cx="4279900" cy="32639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7161" name="Rectangle 5"/>
          <p:cNvSpPr>
            <a:spLocks noChangeArrowheads="1"/>
          </p:cNvSpPr>
          <p:nvPr/>
        </p:nvSpPr>
        <p:spPr bwMode="auto">
          <a:xfrm>
            <a:off x="3136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77162" name="Rectangle 6"/>
          <p:cNvSpPr>
            <a:spLocks noChangeArrowheads="1"/>
          </p:cNvSpPr>
          <p:nvPr/>
        </p:nvSpPr>
        <p:spPr bwMode="auto">
          <a:xfrm>
            <a:off x="49657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77163" name="Rectangle 7"/>
          <p:cNvSpPr>
            <a:spLocks noChangeArrowheads="1"/>
          </p:cNvSpPr>
          <p:nvPr/>
        </p:nvSpPr>
        <p:spPr bwMode="auto">
          <a:xfrm>
            <a:off x="40513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77164" name="Rectangle 8"/>
          <p:cNvSpPr>
            <a:spLocks noChangeArrowheads="1"/>
          </p:cNvSpPr>
          <p:nvPr/>
        </p:nvSpPr>
        <p:spPr bwMode="auto">
          <a:xfrm>
            <a:off x="35941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</a:t>
            </a:r>
          </a:p>
        </p:txBody>
      </p:sp>
      <p:sp>
        <p:nvSpPr>
          <p:cNvPr id="177165" name="Rectangle 9"/>
          <p:cNvSpPr>
            <a:spLocks noChangeArrowheads="1"/>
          </p:cNvSpPr>
          <p:nvPr/>
        </p:nvSpPr>
        <p:spPr bwMode="auto">
          <a:xfrm>
            <a:off x="4508500" y="17224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+</a:t>
            </a:r>
            <a:endParaRPr lang="en-US" altLang="en-US" sz="1600"/>
          </a:p>
        </p:txBody>
      </p:sp>
      <p:sp>
        <p:nvSpPr>
          <p:cNvPr id="177166" name="Text Box 10"/>
          <p:cNvSpPr txBox="1">
            <a:spLocks noChangeArrowheads="1"/>
          </p:cNvSpPr>
          <p:nvPr/>
        </p:nvSpPr>
        <p:spPr bwMode="auto">
          <a:xfrm>
            <a:off x="2216150" y="16843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177167" name="Rectangle 11"/>
          <p:cNvSpPr>
            <a:spLocks noChangeArrowheads="1"/>
          </p:cNvSpPr>
          <p:nvPr/>
        </p:nvSpPr>
        <p:spPr bwMode="auto">
          <a:xfrm>
            <a:off x="5422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177168" name="Text Box 12"/>
          <p:cNvSpPr txBox="1">
            <a:spLocks noChangeArrowheads="1"/>
          </p:cNvSpPr>
          <p:nvPr/>
        </p:nvSpPr>
        <p:spPr bwMode="auto">
          <a:xfrm>
            <a:off x="234950" y="26114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STACK:</a:t>
            </a:r>
          </a:p>
        </p:txBody>
      </p:sp>
      <p:sp>
        <p:nvSpPr>
          <p:cNvPr id="177169" name="Text Box 13"/>
          <p:cNvSpPr txBox="1">
            <a:spLocks noChangeArrowheads="1"/>
          </p:cNvSpPr>
          <p:nvPr/>
        </p:nvSpPr>
        <p:spPr bwMode="auto">
          <a:xfrm>
            <a:off x="185738" y="423863"/>
            <a:ext cx="1657350" cy="1749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(1) E  </a:t>
            </a:r>
            <a:r>
              <a:rPr lang="en-US" altLang="en-US">
                <a:sym typeface="Symbol" pitchFamily="18" charset="2"/>
              </a:rPr>
              <a:t> E + T</a:t>
            </a:r>
          </a:p>
          <a:p>
            <a:r>
              <a:rPr lang="en-US" altLang="en-US">
                <a:sym typeface="Symbol" pitchFamily="18" charset="2"/>
              </a:rPr>
              <a:t>(2) E  T</a:t>
            </a:r>
          </a:p>
          <a:p>
            <a:r>
              <a:rPr lang="en-US" altLang="en-US">
                <a:sym typeface="Symbol" pitchFamily="18" charset="2"/>
              </a:rPr>
              <a:t>(3) T   T </a:t>
            </a:r>
            <a:r>
              <a:rPr lang="en-US" altLang="en-US"/>
              <a:t> F</a:t>
            </a:r>
          </a:p>
          <a:p>
            <a:r>
              <a:rPr lang="en-US" altLang="en-US"/>
              <a:t>(4) T  </a:t>
            </a:r>
            <a:r>
              <a:rPr lang="en-US" altLang="en-US">
                <a:sym typeface="Symbol" pitchFamily="18" charset="2"/>
              </a:rPr>
              <a:t> F</a:t>
            </a:r>
          </a:p>
          <a:p>
            <a:r>
              <a:rPr lang="en-US" altLang="en-US"/>
              <a:t>(5) F  </a:t>
            </a:r>
            <a:r>
              <a:rPr lang="en-US" altLang="en-US">
                <a:sym typeface="Symbol" pitchFamily="18" charset="2"/>
              </a:rPr>
              <a:t> ( E ) </a:t>
            </a:r>
          </a:p>
          <a:p>
            <a:r>
              <a:rPr lang="en-US" altLang="en-US">
                <a:sym typeface="Symbol" pitchFamily="18" charset="2"/>
              </a:rPr>
              <a:t>(6) F   </a:t>
            </a:r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77170" name="Text Box 14"/>
          <p:cNvSpPr txBox="1">
            <a:spLocks noChangeArrowheads="1"/>
          </p:cNvSpPr>
          <p:nvPr/>
        </p:nvSpPr>
        <p:spPr bwMode="auto">
          <a:xfrm>
            <a:off x="3644900" y="2474913"/>
            <a:ext cx="1323975" cy="650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LR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cxnSp>
        <p:nvCxnSpPr>
          <p:cNvPr id="443407" name="AutoShape 15"/>
          <p:cNvCxnSpPr>
            <a:cxnSpLocks noChangeShapeType="1"/>
            <a:stCxn id="177170" idx="1"/>
            <a:endCxn id="443394" idx="3"/>
          </p:cNvCxnSpPr>
          <p:nvPr/>
        </p:nvCxnSpPr>
        <p:spPr bwMode="auto">
          <a:xfrm flipH="1">
            <a:off x="1739900" y="2800350"/>
            <a:ext cx="1905000" cy="635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43408" name="AutoShape 16"/>
          <p:cNvCxnSpPr>
            <a:cxnSpLocks noChangeShapeType="1"/>
            <a:stCxn id="177170" idx="0"/>
            <a:endCxn id="177178" idx="2"/>
          </p:cNvCxnSpPr>
          <p:nvPr/>
        </p:nvCxnSpPr>
        <p:spPr bwMode="auto">
          <a:xfrm rot="5400000" flipH="1">
            <a:off x="1853406" y="21432"/>
            <a:ext cx="1406525" cy="3500438"/>
          </a:xfrm>
          <a:prstGeom prst="curvedConnector3">
            <a:avLst>
              <a:gd name="adj1" fmla="val 21556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43409" name="AutoShape 17"/>
          <p:cNvSpPr>
            <a:spLocks noChangeArrowheads="1"/>
          </p:cNvSpPr>
          <p:nvPr/>
        </p:nvSpPr>
        <p:spPr bwMode="auto">
          <a:xfrm rot="5400000">
            <a:off x="4133850" y="3244850"/>
            <a:ext cx="317500" cy="1905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3411" name="Rectangle 19"/>
          <p:cNvSpPr>
            <a:spLocks noChangeArrowheads="1"/>
          </p:cNvSpPr>
          <p:nvPr/>
        </p:nvSpPr>
        <p:spPr bwMode="auto">
          <a:xfrm>
            <a:off x="2082800" y="4114800"/>
            <a:ext cx="4089400" cy="2286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3412" name="Rectangle 20"/>
          <p:cNvSpPr>
            <a:spLocks noChangeArrowheads="1"/>
          </p:cNvSpPr>
          <p:nvPr/>
        </p:nvSpPr>
        <p:spPr bwMode="auto">
          <a:xfrm>
            <a:off x="5372100" y="3886200"/>
            <a:ext cx="241300" cy="2870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3413" name="Rectangle 21"/>
          <p:cNvSpPr>
            <a:spLocks noChangeArrowheads="1"/>
          </p:cNvSpPr>
          <p:nvPr/>
        </p:nvSpPr>
        <p:spPr bwMode="auto">
          <a:xfrm>
            <a:off x="5372100" y="4114800"/>
            <a:ext cx="247650" cy="217488"/>
          </a:xfrm>
          <a:prstGeom prst="rect">
            <a:avLst/>
          </a:prstGeom>
          <a:solidFill>
            <a:srgbClr val="66FF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177177" name="Object 22"/>
          <p:cNvGraphicFramePr>
            <a:graphicFrameLocks noChangeAspect="1"/>
          </p:cNvGraphicFramePr>
          <p:nvPr/>
        </p:nvGraphicFramePr>
        <p:xfrm>
          <a:off x="1993900" y="3670300"/>
          <a:ext cx="4343400" cy="3263900"/>
        </p:xfrm>
        <a:graphic>
          <a:graphicData uri="http://schemas.openxmlformats.org/presentationml/2006/ole">
            <p:oleObj spid="_x0000_s177177" name="Document" r:id="rId4" imgW="9782175" imgH="7362825" progId="Word.Document.8">
              <p:embed/>
            </p:oleObj>
          </a:graphicData>
        </a:graphic>
      </p:graphicFrame>
      <p:sp>
        <p:nvSpPr>
          <p:cNvPr id="177178" name="Rectangle 60"/>
          <p:cNvSpPr>
            <a:spLocks noChangeArrowheads="1"/>
          </p:cNvSpPr>
          <p:nvPr/>
        </p:nvSpPr>
        <p:spPr bwMode="auto">
          <a:xfrm>
            <a:off x="215900" y="736600"/>
            <a:ext cx="1181100" cy="317500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177179" name="Group 63"/>
          <p:cNvGrpSpPr>
            <a:grpSpLocks/>
          </p:cNvGrpSpPr>
          <p:nvPr/>
        </p:nvGrpSpPr>
        <p:grpSpPr bwMode="auto">
          <a:xfrm>
            <a:off x="7294563" y="2647950"/>
            <a:ext cx="736600" cy="936625"/>
            <a:chOff x="4595" y="1668"/>
            <a:chExt cx="464" cy="590"/>
          </a:xfrm>
        </p:grpSpPr>
        <p:sp>
          <p:nvSpPr>
            <p:cNvPr id="177193" name="Rectangle 64"/>
            <p:cNvSpPr>
              <a:spLocks noChangeArrowheads="1"/>
            </p:cNvSpPr>
            <p:nvPr/>
          </p:nvSpPr>
          <p:spPr bwMode="auto">
            <a:xfrm>
              <a:off x="4724" y="166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T</a:t>
              </a:r>
            </a:p>
          </p:txBody>
        </p:sp>
        <p:grpSp>
          <p:nvGrpSpPr>
            <p:cNvPr id="177194" name="Group 65"/>
            <p:cNvGrpSpPr>
              <a:grpSpLocks/>
            </p:cNvGrpSpPr>
            <p:nvPr/>
          </p:nvGrpSpPr>
          <p:grpSpPr bwMode="auto">
            <a:xfrm>
              <a:off x="4595" y="1888"/>
              <a:ext cx="464" cy="184"/>
              <a:chOff x="4504" y="2496"/>
              <a:chExt cx="464" cy="184"/>
            </a:xfrm>
          </p:grpSpPr>
          <p:sp>
            <p:nvSpPr>
              <p:cNvPr id="177196" name="Line 66"/>
              <p:cNvSpPr>
                <a:spLocks noChangeShapeType="1"/>
              </p:cNvSpPr>
              <p:nvPr/>
            </p:nvSpPr>
            <p:spPr bwMode="auto">
              <a:xfrm>
                <a:off x="4808" y="2496"/>
                <a:ext cx="160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197" name="Line 67"/>
              <p:cNvSpPr>
                <a:spLocks noChangeShapeType="1"/>
              </p:cNvSpPr>
              <p:nvPr/>
            </p:nvSpPr>
            <p:spPr bwMode="auto">
              <a:xfrm flipH="1">
                <a:off x="4504" y="2496"/>
                <a:ext cx="160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198" name="Line 68"/>
              <p:cNvSpPr>
                <a:spLocks noChangeShapeType="1"/>
              </p:cNvSpPr>
              <p:nvPr/>
            </p:nvSpPr>
            <p:spPr bwMode="auto">
              <a:xfrm>
                <a:off x="4736" y="249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7195" name="Rectangle 69"/>
            <p:cNvSpPr>
              <a:spLocks noChangeArrowheads="1"/>
            </p:cNvSpPr>
            <p:nvPr/>
          </p:nvSpPr>
          <p:spPr bwMode="auto">
            <a:xfrm>
              <a:off x="4732" y="204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77180" name="Rectangle 70"/>
          <p:cNvSpPr>
            <a:spLocks noChangeArrowheads="1"/>
          </p:cNvSpPr>
          <p:nvPr/>
        </p:nvSpPr>
        <p:spPr bwMode="auto">
          <a:xfrm>
            <a:off x="7029450" y="32321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177181" name="Rectangle 71"/>
          <p:cNvSpPr>
            <a:spLocks noChangeArrowheads="1"/>
          </p:cNvSpPr>
          <p:nvPr/>
        </p:nvSpPr>
        <p:spPr bwMode="auto">
          <a:xfrm>
            <a:off x="7981950" y="32321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177182" name="Line 72"/>
          <p:cNvSpPr>
            <a:spLocks noChangeShapeType="1"/>
          </p:cNvSpPr>
          <p:nvPr/>
        </p:nvSpPr>
        <p:spPr bwMode="auto">
          <a:xfrm>
            <a:off x="7218363" y="35560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83" name="Rectangle 73"/>
          <p:cNvSpPr>
            <a:spLocks noChangeArrowheads="1"/>
          </p:cNvSpPr>
          <p:nvPr/>
        </p:nvSpPr>
        <p:spPr bwMode="auto">
          <a:xfrm>
            <a:off x="7048500" y="37909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F</a:t>
            </a:r>
            <a:endParaRPr lang="en-US" altLang="en-US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177184" name="Line 74"/>
          <p:cNvSpPr>
            <a:spLocks noChangeShapeType="1"/>
          </p:cNvSpPr>
          <p:nvPr/>
        </p:nvSpPr>
        <p:spPr bwMode="auto">
          <a:xfrm>
            <a:off x="7218363" y="41148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85" name="Rectangle 75"/>
          <p:cNvSpPr>
            <a:spLocks noChangeArrowheads="1"/>
          </p:cNvSpPr>
          <p:nvPr/>
        </p:nvSpPr>
        <p:spPr bwMode="auto">
          <a:xfrm>
            <a:off x="7016750" y="43497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77186" name="Line 76"/>
          <p:cNvSpPr>
            <a:spLocks noChangeShapeType="1"/>
          </p:cNvSpPr>
          <p:nvPr/>
        </p:nvSpPr>
        <p:spPr bwMode="auto">
          <a:xfrm>
            <a:off x="8145463" y="35687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87" name="Rectangle 77"/>
          <p:cNvSpPr>
            <a:spLocks noChangeArrowheads="1"/>
          </p:cNvSpPr>
          <p:nvPr/>
        </p:nvSpPr>
        <p:spPr bwMode="auto">
          <a:xfrm>
            <a:off x="7943850" y="38036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sym typeface="Symbol" pitchFamily="18" charset="2"/>
              </a:rPr>
              <a:t>id</a:t>
            </a:r>
          </a:p>
        </p:txBody>
      </p:sp>
      <p:grpSp>
        <p:nvGrpSpPr>
          <p:cNvPr id="177188" name="Group 78"/>
          <p:cNvGrpSpPr>
            <a:grpSpLocks/>
          </p:cNvGrpSpPr>
          <p:nvPr/>
        </p:nvGrpSpPr>
        <p:grpSpPr bwMode="auto">
          <a:xfrm>
            <a:off x="7505700" y="2127250"/>
            <a:ext cx="336550" cy="603250"/>
            <a:chOff x="4728" y="1340"/>
            <a:chExt cx="212" cy="380"/>
          </a:xfrm>
        </p:grpSpPr>
        <p:sp>
          <p:nvSpPr>
            <p:cNvPr id="177191" name="Rectangle 79"/>
            <p:cNvSpPr>
              <a:spLocks noChangeArrowheads="1"/>
            </p:cNvSpPr>
            <p:nvPr/>
          </p:nvSpPr>
          <p:spPr bwMode="auto">
            <a:xfrm>
              <a:off x="4728" y="1340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177192" name="Line 80"/>
            <p:cNvSpPr>
              <a:spLocks noChangeShapeType="1"/>
            </p:cNvSpPr>
            <p:nvPr/>
          </p:nvSpPr>
          <p:spPr bwMode="auto">
            <a:xfrm>
              <a:off x="4835" y="153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7189" name="Text Box 81"/>
          <p:cNvSpPr txBox="1">
            <a:spLocks noChangeArrowheads="1"/>
          </p:cNvSpPr>
          <p:nvPr/>
        </p:nvSpPr>
        <p:spPr bwMode="auto">
          <a:xfrm>
            <a:off x="95250" y="84138"/>
            <a:ext cx="144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GRAMMAR:</a:t>
            </a:r>
          </a:p>
        </p:txBody>
      </p:sp>
      <p:sp>
        <p:nvSpPr>
          <p:cNvPr id="177190" name="Text Box 84"/>
          <p:cNvSpPr txBox="1">
            <a:spLocks noChangeArrowheads="1"/>
          </p:cNvSpPr>
          <p:nvPr/>
        </p:nvSpPr>
        <p:spPr bwMode="auto">
          <a:xfrm>
            <a:off x="6542088" y="6521450"/>
            <a:ext cx="2600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Times New Roman" pitchFamily="18" charset="0"/>
              </a:rPr>
              <a:t>(Aho,Sethi,Ullman, pp. 220)</a:t>
            </a:r>
            <a:endParaRPr lang="en-US" alt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4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43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3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4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4" grpId="0" animBg="1" autoUpdateAnimBg="0"/>
      <p:bldP spid="443409" grpId="0" animBg="1"/>
      <p:bldP spid="443411" grpId="0" animBg="1"/>
      <p:bldP spid="443412" grpId="0" animBg="1"/>
      <p:bldP spid="44341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Rectangle 3"/>
          <p:cNvSpPr>
            <a:spLocks noGrp="1" noChangeArrowheads="1"/>
          </p:cNvSpPr>
          <p:nvPr>
            <p:ph type="title"/>
          </p:nvPr>
        </p:nvSpPr>
        <p:spPr>
          <a:xfrm>
            <a:off x="2130425" y="40640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LR Parser Example</a:t>
            </a: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CMPUT 680 - Compiler Design and Optimization</a:t>
            </a:r>
          </a:p>
        </p:txBody>
      </p:sp>
      <p:sp>
        <p:nvSpPr>
          <p:cNvPr id="179204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BEB0BD30-6D6F-418B-AE2C-99A879734E13}" type="slidenum">
              <a:rPr lang="en-US" altLang="en-US"/>
              <a:pPr/>
              <a:t>103</a:t>
            </a:fld>
            <a:endParaRPr lang="en-US" altLang="en-US"/>
          </a:p>
        </p:txBody>
      </p:sp>
      <p:sp>
        <p:nvSpPr>
          <p:cNvPr id="179205" name="Rectangle 66"/>
          <p:cNvSpPr>
            <a:spLocks noChangeArrowheads="1"/>
          </p:cNvSpPr>
          <p:nvPr/>
        </p:nvSpPr>
        <p:spPr bwMode="auto">
          <a:xfrm>
            <a:off x="6807200" y="1473200"/>
            <a:ext cx="2159000" cy="328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9206" name="Text Box 67"/>
          <p:cNvSpPr txBox="1">
            <a:spLocks noChangeArrowheads="1"/>
          </p:cNvSpPr>
          <p:nvPr/>
        </p:nvSpPr>
        <p:spPr bwMode="auto">
          <a:xfrm>
            <a:off x="6965950" y="11255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sp>
        <p:nvSpPr>
          <p:cNvPr id="179207" name="Rectangle 2"/>
          <p:cNvSpPr>
            <a:spLocks noChangeArrowheads="1"/>
          </p:cNvSpPr>
          <p:nvPr/>
        </p:nvSpPr>
        <p:spPr bwMode="auto">
          <a:xfrm>
            <a:off x="2006600" y="3568700"/>
            <a:ext cx="4279900" cy="32639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9208" name="Rectangle 4"/>
          <p:cNvSpPr>
            <a:spLocks noChangeArrowheads="1"/>
          </p:cNvSpPr>
          <p:nvPr/>
        </p:nvSpPr>
        <p:spPr bwMode="auto">
          <a:xfrm>
            <a:off x="3136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79209" name="Rectangle 5"/>
          <p:cNvSpPr>
            <a:spLocks noChangeArrowheads="1"/>
          </p:cNvSpPr>
          <p:nvPr/>
        </p:nvSpPr>
        <p:spPr bwMode="auto">
          <a:xfrm>
            <a:off x="49657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79210" name="Rectangle 6"/>
          <p:cNvSpPr>
            <a:spLocks noChangeArrowheads="1"/>
          </p:cNvSpPr>
          <p:nvPr/>
        </p:nvSpPr>
        <p:spPr bwMode="auto">
          <a:xfrm>
            <a:off x="40513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79211" name="Rectangle 7"/>
          <p:cNvSpPr>
            <a:spLocks noChangeArrowheads="1"/>
          </p:cNvSpPr>
          <p:nvPr/>
        </p:nvSpPr>
        <p:spPr bwMode="auto">
          <a:xfrm>
            <a:off x="35941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</a:t>
            </a:r>
          </a:p>
        </p:txBody>
      </p:sp>
      <p:sp>
        <p:nvSpPr>
          <p:cNvPr id="179212" name="Rectangle 8"/>
          <p:cNvSpPr>
            <a:spLocks noChangeArrowheads="1"/>
          </p:cNvSpPr>
          <p:nvPr/>
        </p:nvSpPr>
        <p:spPr bwMode="auto">
          <a:xfrm>
            <a:off x="4508500" y="17224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+</a:t>
            </a:r>
            <a:endParaRPr lang="en-US" altLang="en-US" sz="1600"/>
          </a:p>
        </p:txBody>
      </p:sp>
      <p:sp>
        <p:nvSpPr>
          <p:cNvPr id="179213" name="Text Box 9"/>
          <p:cNvSpPr txBox="1">
            <a:spLocks noChangeArrowheads="1"/>
          </p:cNvSpPr>
          <p:nvPr/>
        </p:nvSpPr>
        <p:spPr bwMode="auto">
          <a:xfrm>
            <a:off x="2216150" y="16843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179214" name="Rectangle 10"/>
          <p:cNvSpPr>
            <a:spLocks noChangeArrowheads="1"/>
          </p:cNvSpPr>
          <p:nvPr/>
        </p:nvSpPr>
        <p:spPr bwMode="auto">
          <a:xfrm>
            <a:off x="5422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179215" name="Text Box 11"/>
          <p:cNvSpPr txBox="1">
            <a:spLocks noChangeArrowheads="1"/>
          </p:cNvSpPr>
          <p:nvPr/>
        </p:nvSpPr>
        <p:spPr bwMode="auto">
          <a:xfrm>
            <a:off x="234950" y="26114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STACK:</a:t>
            </a:r>
          </a:p>
        </p:txBody>
      </p:sp>
      <p:sp>
        <p:nvSpPr>
          <p:cNvPr id="179216" name="Text Box 12"/>
          <p:cNvSpPr txBox="1">
            <a:spLocks noChangeArrowheads="1"/>
          </p:cNvSpPr>
          <p:nvPr/>
        </p:nvSpPr>
        <p:spPr bwMode="auto">
          <a:xfrm>
            <a:off x="185738" y="423863"/>
            <a:ext cx="1657350" cy="1749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(1) E  </a:t>
            </a:r>
            <a:r>
              <a:rPr lang="en-US" altLang="en-US">
                <a:sym typeface="Symbol" pitchFamily="18" charset="2"/>
              </a:rPr>
              <a:t> E + T</a:t>
            </a:r>
          </a:p>
          <a:p>
            <a:r>
              <a:rPr lang="en-US" altLang="en-US">
                <a:sym typeface="Symbol" pitchFamily="18" charset="2"/>
              </a:rPr>
              <a:t>(2) E’  T</a:t>
            </a:r>
          </a:p>
          <a:p>
            <a:r>
              <a:rPr lang="en-US" altLang="en-US">
                <a:sym typeface="Symbol" pitchFamily="18" charset="2"/>
              </a:rPr>
              <a:t>(3) T   T </a:t>
            </a:r>
            <a:r>
              <a:rPr lang="en-US" altLang="en-US"/>
              <a:t> F</a:t>
            </a:r>
          </a:p>
          <a:p>
            <a:r>
              <a:rPr lang="en-US" altLang="en-US"/>
              <a:t>(4) T  </a:t>
            </a:r>
            <a:r>
              <a:rPr lang="en-US" altLang="en-US">
                <a:sym typeface="Symbol" pitchFamily="18" charset="2"/>
              </a:rPr>
              <a:t> F</a:t>
            </a:r>
          </a:p>
          <a:p>
            <a:r>
              <a:rPr lang="en-US" altLang="en-US"/>
              <a:t>(5) F  </a:t>
            </a:r>
            <a:r>
              <a:rPr lang="en-US" altLang="en-US">
                <a:sym typeface="Symbol" pitchFamily="18" charset="2"/>
              </a:rPr>
              <a:t> ( E ) </a:t>
            </a:r>
          </a:p>
          <a:p>
            <a:r>
              <a:rPr lang="en-US" altLang="en-US">
                <a:sym typeface="Symbol" pitchFamily="18" charset="2"/>
              </a:rPr>
              <a:t>(6) F   </a:t>
            </a:r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79217" name="Text Box 13"/>
          <p:cNvSpPr txBox="1">
            <a:spLocks noChangeArrowheads="1"/>
          </p:cNvSpPr>
          <p:nvPr/>
        </p:nvSpPr>
        <p:spPr bwMode="auto">
          <a:xfrm>
            <a:off x="3644900" y="2474913"/>
            <a:ext cx="1323975" cy="650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LR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282700" y="2660650"/>
            <a:ext cx="457200" cy="876300"/>
            <a:chOff x="808" y="1676"/>
            <a:chExt cx="288" cy="552"/>
          </a:xfrm>
        </p:grpSpPr>
        <p:sp>
          <p:nvSpPr>
            <p:cNvPr id="179246" name="Rectangle 15"/>
            <p:cNvSpPr>
              <a:spLocks noChangeArrowheads="1"/>
            </p:cNvSpPr>
            <p:nvPr/>
          </p:nvSpPr>
          <p:spPr bwMode="auto">
            <a:xfrm>
              <a:off x="808" y="167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1</a:t>
              </a:r>
            </a:p>
          </p:txBody>
        </p:sp>
        <p:sp>
          <p:nvSpPr>
            <p:cNvPr id="179247" name="Rectangle 16"/>
            <p:cNvSpPr>
              <a:spLocks noChangeArrowheads="1"/>
            </p:cNvSpPr>
            <p:nvPr/>
          </p:nvSpPr>
          <p:spPr bwMode="auto">
            <a:xfrm>
              <a:off x="808" y="1860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 b="1"/>
                <a:t>E</a:t>
              </a:r>
              <a:endParaRPr lang="en-US" altLang="en-US" sz="1600"/>
            </a:p>
          </p:txBody>
        </p:sp>
        <p:sp>
          <p:nvSpPr>
            <p:cNvPr id="179248" name="Rectangle 17"/>
            <p:cNvSpPr>
              <a:spLocks noChangeArrowheads="1"/>
            </p:cNvSpPr>
            <p:nvPr/>
          </p:nvSpPr>
          <p:spPr bwMode="auto">
            <a:xfrm>
              <a:off x="808" y="2044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0</a:t>
              </a:r>
            </a:p>
          </p:txBody>
        </p:sp>
      </p:grpSp>
      <p:cxnSp>
        <p:nvCxnSpPr>
          <p:cNvPr id="442403" name="AutoShape 35"/>
          <p:cNvCxnSpPr>
            <a:cxnSpLocks noChangeShapeType="1"/>
            <a:stCxn id="179217" idx="1"/>
            <a:endCxn id="179246" idx="3"/>
          </p:cNvCxnSpPr>
          <p:nvPr/>
        </p:nvCxnSpPr>
        <p:spPr bwMode="auto">
          <a:xfrm flipH="1">
            <a:off x="1739900" y="2800350"/>
            <a:ext cx="1905000" cy="635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42404" name="AutoShape 36"/>
          <p:cNvCxnSpPr>
            <a:cxnSpLocks noChangeShapeType="1"/>
            <a:stCxn id="179217" idx="0"/>
            <a:endCxn id="179212" idx="2"/>
          </p:cNvCxnSpPr>
          <p:nvPr/>
        </p:nvCxnSpPr>
        <p:spPr bwMode="auto">
          <a:xfrm rot="-5400000">
            <a:off x="4291806" y="2029620"/>
            <a:ext cx="460375" cy="43021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42405" name="AutoShape 37"/>
          <p:cNvSpPr>
            <a:spLocks noChangeArrowheads="1"/>
          </p:cNvSpPr>
          <p:nvPr/>
        </p:nvSpPr>
        <p:spPr bwMode="auto">
          <a:xfrm rot="5400000">
            <a:off x="4133850" y="3244850"/>
            <a:ext cx="317500" cy="1905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2406" name="Rectangle 38"/>
          <p:cNvSpPr>
            <a:spLocks noChangeArrowheads="1"/>
          </p:cNvSpPr>
          <p:nvPr/>
        </p:nvSpPr>
        <p:spPr bwMode="auto">
          <a:xfrm>
            <a:off x="2095500" y="4318000"/>
            <a:ext cx="4089400" cy="215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2407" name="Rectangle 39"/>
          <p:cNvSpPr>
            <a:spLocks noChangeArrowheads="1"/>
          </p:cNvSpPr>
          <p:nvPr/>
        </p:nvSpPr>
        <p:spPr bwMode="auto">
          <a:xfrm>
            <a:off x="3086100" y="3886200"/>
            <a:ext cx="419100" cy="2882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2408" name="Rectangle 40"/>
          <p:cNvSpPr>
            <a:spLocks noChangeArrowheads="1"/>
          </p:cNvSpPr>
          <p:nvPr/>
        </p:nvSpPr>
        <p:spPr bwMode="auto">
          <a:xfrm>
            <a:off x="3097213" y="4324350"/>
            <a:ext cx="407987" cy="219075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179225" name="Object 41"/>
          <p:cNvGraphicFramePr>
            <a:graphicFrameLocks noChangeAspect="1"/>
          </p:cNvGraphicFramePr>
          <p:nvPr/>
        </p:nvGraphicFramePr>
        <p:xfrm>
          <a:off x="1993900" y="3670300"/>
          <a:ext cx="4343400" cy="3263900"/>
        </p:xfrm>
        <a:graphic>
          <a:graphicData uri="http://schemas.openxmlformats.org/presentationml/2006/ole">
            <p:oleObj spid="_x0000_s179225" name="Document" r:id="rId4" imgW="9782175" imgH="7362825" progId="Word.Document.8">
              <p:embed/>
            </p:oleObj>
          </a:graphicData>
        </a:graphic>
      </p:graphicFrame>
      <p:grpSp>
        <p:nvGrpSpPr>
          <p:cNvPr id="179226" name="Group 47"/>
          <p:cNvGrpSpPr>
            <a:grpSpLocks/>
          </p:cNvGrpSpPr>
          <p:nvPr/>
        </p:nvGrpSpPr>
        <p:grpSpPr bwMode="auto">
          <a:xfrm>
            <a:off x="7294563" y="2647950"/>
            <a:ext cx="736600" cy="936625"/>
            <a:chOff x="4595" y="1668"/>
            <a:chExt cx="464" cy="590"/>
          </a:xfrm>
        </p:grpSpPr>
        <p:sp>
          <p:nvSpPr>
            <p:cNvPr id="179240" name="Rectangle 48"/>
            <p:cNvSpPr>
              <a:spLocks noChangeArrowheads="1"/>
            </p:cNvSpPr>
            <p:nvPr/>
          </p:nvSpPr>
          <p:spPr bwMode="auto">
            <a:xfrm>
              <a:off x="4724" y="166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T</a:t>
              </a:r>
            </a:p>
          </p:txBody>
        </p:sp>
        <p:grpSp>
          <p:nvGrpSpPr>
            <p:cNvPr id="179241" name="Group 49"/>
            <p:cNvGrpSpPr>
              <a:grpSpLocks/>
            </p:cNvGrpSpPr>
            <p:nvPr/>
          </p:nvGrpSpPr>
          <p:grpSpPr bwMode="auto">
            <a:xfrm>
              <a:off x="4595" y="1888"/>
              <a:ext cx="464" cy="184"/>
              <a:chOff x="4504" y="2496"/>
              <a:chExt cx="464" cy="184"/>
            </a:xfrm>
          </p:grpSpPr>
          <p:sp>
            <p:nvSpPr>
              <p:cNvPr id="179243" name="Line 50"/>
              <p:cNvSpPr>
                <a:spLocks noChangeShapeType="1"/>
              </p:cNvSpPr>
              <p:nvPr/>
            </p:nvSpPr>
            <p:spPr bwMode="auto">
              <a:xfrm>
                <a:off x="4808" y="2496"/>
                <a:ext cx="160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244" name="Line 51"/>
              <p:cNvSpPr>
                <a:spLocks noChangeShapeType="1"/>
              </p:cNvSpPr>
              <p:nvPr/>
            </p:nvSpPr>
            <p:spPr bwMode="auto">
              <a:xfrm flipH="1">
                <a:off x="4504" y="2496"/>
                <a:ext cx="160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245" name="Line 52"/>
              <p:cNvSpPr>
                <a:spLocks noChangeShapeType="1"/>
              </p:cNvSpPr>
              <p:nvPr/>
            </p:nvSpPr>
            <p:spPr bwMode="auto">
              <a:xfrm>
                <a:off x="4736" y="249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9242" name="Rectangle 53"/>
            <p:cNvSpPr>
              <a:spLocks noChangeArrowheads="1"/>
            </p:cNvSpPr>
            <p:nvPr/>
          </p:nvSpPr>
          <p:spPr bwMode="auto">
            <a:xfrm>
              <a:off x="4732" y="204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79227" name="Rectangle 54"/>
          <p:cNvSpPr>
            <a:spLocks noChangeArrowheads="1"/>
          </p:cNvSpPr>
          <p:nvPr/>
        </p:nvSpPr>
        <p:spPr bwMode="auto">
          <a:xfrm>
            <a:off x="7029450" y="32321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179228" name="Rectangle 55"/>
          <p:cNvSpPr>
            <a:spLocks noChangeArrowheads="1"/>
          </p:cNvSpPr>
          <p:nvPr/>
        </p:nvSpPr>
        <p:spPr bwMode="auto">
          <a:xfrm>
            <a:off x="7981950" y="32321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179229" name="Line 56"/>
          <p:cNvSpPr>
            <a:spLocks noChangeShapeType="1"/>
          </p:cNvSpPr>
          <p:nvPr/>
        </p:nvSpPr>
        <p:spPr bwMode="auto">
          <a:xfrm>
            <a:off x="7218363" y="35560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9230" name="Rectangle 57"/>
          <p:cNvSpPr>
            <a:spLocks noChangeArrowheads="1"/>
          </p:cNvSpPr>
          <p:nvPr/>
        </p:nvSpPr>
        <p:spPr bwMode="auto">
          <a:xfrm>
            <a:off x="7048500" y="37909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F</a:t>
            </a:r>
            <a:endParaRPr lang="en-US" altLang="en-US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179231" name="Line 58"/>
          <p:cNvSpPr>
            <a:spLocks noChangeShapeType="1"/>
          </p:cNvSpPr>
          <p:nvPr/>
        </p:nvSpPr>
        <p:spPr bwMode="auto">
          <a:xfrm>
            <a:off x="7218363" y="41148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9232" name="Rectangle 59"/>
          <p:cNvSpPr>
            <a:spLocks noChangeArrowheads="1"/>
          </p:cNvSpPr>
          <p:nvPr/>
        </p:nvSpPr>
        <p:spPr bwMode="auto">
          <a:xfrm>
            <a:off x="7016750" y="43497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79233" name="Line 60"/>
          <p:cNvSpPr>
            <a:spLocks noChangeShapeType="1"/>
          </p:cNvSpPr>
          <p:nvPr/>
        </p:nvSpPr>
        <p:spPr bwMode="auto">
          <a:xfrm>
            <a:off x="8145463" y="35687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9234" name="Rectangle 61"/>
          <p:cNvSpPr>
            <a:spLocks noChangeArrowheads="1"/>
          </p:cNvSpPr>
          <p:nvPr/>
        </p:nvSpPr>
        <p:spPr bwMode="auto">
          <a:xfrm>
            <a:off x="7943850" y="38036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sym typeface="Symbol" pitchFamily="18" charset="2"/>
              </a:rPr>
              <a:t>id</a:t>
            </a:r>
          </a:p>
        </p:txBody>
      </p:sp>
      <p:grpSp>
        <p:nvGrpSpPr>
          <p:cNvPr id="179235" name="Group 62"/>
          <p:cNvGrpSpPr>
            <a:grpSpLocks/>
          </p:cNvGrpSpPr>
          <p:nvPr/>
        </p:nvGrpSpPr>
        <p:grpSpPr bwMode="auto">
          <a:xfrm>
            <a:off x="7505700" y="2127250"/>
            <a:ext cx="336550" cy="603250"/>
            <a:chOff x="4728" y="1340"/>
            <a:chExt cx="212" cy="380"/>
          </a:xfrm>
        </p:grpSpPr>
        <p:sp>
          <p:nvSpPr>
            <p:cNvPr id="179238" name="Rectangle 63"/>
            <p:cNvSpPr>
              <a:spLocks noChangeArrowheads="1"/>
            </p:cNvSpPr>
            <p:nvPr/>
          </p:nvSpPr>
          <p:spPr bwMode="auto">
            <a:xfrm>
              <a:off x="4728" y="1340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179239" name="Line 64"/>
            <p:cNvSpPr>
              <a:spLocks noChangeShapeType="1"/>
            </p:cNvSpPr>
            <p:nvPr/>
          </p:nvSpPr>
          <p:spPr bwMode="auto">
            <a:xfrm>
              <a:off x="4835" y="153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9236" name="Text Box 65"/>
          <p:cNvSpPr txBox="1">
            <a:spLocks noChangeArrowheads="1"/>
          </p:cNvSpPr>
          <p:nvPr/>
        </p:nvSpPr>
        <p:spPr bwMode="auto">
          <a:xfrm>
            <a:off x="95250" y="84138"/>
            <a:ext cx="144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GRAMMAR:</a:t>
            </a:r>
          </a:p>
        </p:txBody>
      </p:sp>
      <p:sp>
        <p:nvSpPr>
          <p:cNvPr id="179237" name="Text Box 68"/>
          <p:cNvSpPr txBox="1">
            <a:spLocks noChangeArrowheads="1"/>
          </p:cNvSpPr>
          <p:nvPr/>
        </p:nvSpPr>
        <p:spPr bwMode="auto">
          <a:xfrm>
            <a:off x="6542088" y="6521450"/>
            <a:ext cx="2600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Times New Roman" pitchFamily="18" charset="0"/>
              </a:rPr>
              <a:t>(Aho,Sethi,Ullman, pp. 220)</a:t>
            </a:r>
            <a:endParaRPr lang="en-US" alt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4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4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4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405" grpId="0" animBg="1"/>
      <p:bldP spid="442406" grpId="0" animBg="1"/>
      <p:bldP spid="442407" grpId="0" animBg="1"/>
      <p:bldP spid="442408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6" name="Rectangle 3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LR Parser Example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CMPUT 680 - Compiler Design and Optimization</a:t>
            </a:r>
          </a:p>
        </p:txBody>
      </p:sp>
      <p:sp>
        <p:nvSpPr>
          <p:cNvPr id="181252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B5EAB42-68B6-4BD7-B678-BCADEB25CA45}" type="slidenum">
              <a:rPr lang="en-US" altLang="en-US"/>
              <a:pPr/>
              <a:t>104</a:t>
            </a:fld>
            <a:endParaRPr lang="en-US" altLang="en-US"/>
          </a:p>
        </p:txBody>
      </p:sp>
      <p:sp>
        <p:nvSpPr>
          <p:cNvPr id="181253" name="Rectangle 49"/>
          <p:cNvSpPr>
            <a:spLocks noChangeArrowheads="1"/>
          </p:cNvSpPr>
          <p:nvPr/>
        </p:nvSpPr>
        <p:spPr bwMode="auto">
          <a:xfrm>
            <a:off x="6807200" y="1473200"/>
            <a:ext cx="2159000" cy="328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1254" name="Text Box 50"/>
          <p:cNvSpPr txBox="1">
            <a:spLocks noChangeArrowheads="1"/>
          </p:cNvSpPr>
          <p:nvPr/>
        </p:nvSpPr>
        <p:spPr bwMode="auto">
          <a:xfrm>
            <a:off x="6965950" y="11255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sp>
        <p:nvSpPr>
          <p:cNvPr id="181255" name="Rectangle 2"/>
          <p:cNvSpPr>
            <a:spLocks noChangeArrowheads="1"/>
          </p:cNvSpPr>
          <p:nvPr/>
        </p:nvSpPr>
        <p:spPr bwMode="auto">
          <a:xfrm>
            <a:off x="2006600" y="3568700"/>
            <a:ext cx="4279900" cy="32639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1256" name="Rectangle 4"/>
          <p:cNvSpPr>
            <a:spLocks noChangeArrowheads="1"/>
          </p:cNvSpPr>
          <p:nvPr/>
        </p:nvSpPr>
        <p:spPr bwMode="auto">
          <a:xfrm>
            <a:off x="3136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81257" name="Rectangle 5"/>
          <p:cNvSpPr>
            <a:spLocks noChangeArrowheads="1"/>
          </p:cNvSpPr>
          <p:nvPr/>
        </p:nvSpPr>
        <p:spPr bwMode="auto">
          <a:xfrm>
            <a:off x="4965700" y="17224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81258" name="Rectangle 6"/>
          <p:cNvSpPr>
            <a:spLocks noChangeArrowheads="1"/>
          </p:cNvSpPr>
          <p:nvPr/>
        </p:nvSpPr>
        <p:spPr bwMode="auto">
          <a:xfrm>
            <a:off x="40513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81259" name="Rectangle 7"/>
          <p:cNvSpPr>
            <a:spLocks noChangeArrowheads="1"/>
          </p:cNvSpPr>
          <p:nvPr/>
        </p:nvSpPr>
        <p:spPr bwMode="auto">
          <a:xfrm>
            <a:off x="35941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</a:t>
            </a:r>
          </a:p>
        </p:txBody>
      </p:sp>
      <p:sp>
        <p:nvSpPr>
          <p:cNvPr id="181260" name="Rectangle 8"/>
          <p:cNvSpPr>
            <a:spLocks noChangeArrowheads="1"/>
          </p:cNvSpPr>
          <p:nvPr/>
        </p:nvSpPr>
        <p:spPr bwMode="auto">
          <a:xfrm>
            <a:off x="45085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+</a:t>
            </a:r>
            <a:endParaRPr lang="en-US" altLang="en-US" sz="1600"/>
          </a:p>
        </p:txBody>
      </p:sp>
      <p:sp>
        <p:nvSpPr>
          <p:cNvPr id="181261" name="Text Box 9"/>
          <p:cNvSpPr txBox="1">
            <a:spLocks noChangeArrowheads="1"/>
          </p:cNvSpPr>
          <p:nvPr/>
        </p:nvSpPr>
        <p:spPr bwMode="auto">
          <a:xfrm>
            <a:off x="2216150" y="16843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181262" name="Rectangle 10"/>
          <p:cNvSpPr>
            <a:spLocks noChangeArrowheads="1"/>
          </p:cNvSpPr>
          <p:nvPr/>
        </p:nvSpPr>
        <p:spPr bwMode="auto">
          <a:xfrm>
            <a:off x="5422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181263" name="Text Box 11"/>
          <p:cNvSpPr txBox="1">
            <a:spLocks noChangeArrowheads="1"/>
          </p:cNvSpPr>
          <p:nvPr/>
        </p:nvSpPr>
        <p:spPr bwMode="auto">
          <a:xfrm>
            <a:off x="234950" y="26114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STACK:</a:t>
            </a:r>
          </a:p>
        </p:txBody>
      </p:sp>
      <p:sp>
        <p:nvSpPr>
          <p:cNvPr id="181264" name="Text Box 12"/>
          <p:cNvSpPr txBox="1">
            <a:spLocks noChangeArrowheads="1"/>
          </p:cNvSpPr>
          <p:nvPr/>
        </p:nvSpPr>
        <p:spPr bwMode="auto">
          <a:xfrm>
            <a:off x="185738" y="423863"/>
            <a:ext cx="1657350" cy="1749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(1) E  </a:t>
            </a:r>
            <a:r>
              <a:rPr lang="en-US" altLang="en-US">
                <a:sym typeface="Symbol" pitchFamily="18" charset="2"/>
              </a:rPr>
              <a:t> E + T</a:t>
            </a:r>
          </a:p>
          <a:p>
            <a:r>
              <a:rPr lang="en-US" altLang="en-US">
                <a:sym typeface="Symbol" pitchFamily="18" charset="2"/>
              </a:rPr>
              <a:t>(2) E’  T</a:t>
            </a:r>
          </a:p>
          <a:p>
            <a:r>
              <a:rPr lang="en-US" altLang="en-US">
                <a:sym typeface="Symbol" pitchFamily="18" charset="2"/>
              </a:rPr>
              <a:t>(3) T   T </a:t>
            </a:r>
            <a:r>
              <a:rPr lang="en-US" altLang="en-US"/>
              <a:t> F</a:t>
            </a:r>
          </a:p>
          <a:p>
            <a:r>
              <a:rPr lang="en-US" altLang="en-US"/>
              <a:t>(4) T  </a:t>
            </a:r>
            <a:r>
              <a:rPr lang="en-US" altLang="en-US">
                <a:sym typeface="Symbol" pitchFamily="18" charset="2"/>
              </a:rPr>
              <a:t> F</a:t>
            </a:r>
          </a:p>
          <a:p>
            <a:r>
              <a:rPr lang="en-US" altLang="en-US"/>
              <a:t>(5) F  </a:t>
            </a:r>
            <a:r>
              <a:rPr lang="en-US" altLang="en-US">
                <a:sym typeface="Symbol" pitchFamily="18" charset="2"/>
              </a:rPr>
              <a:t> ( E ) </a:t>
            </a:r>
          </a:p>
          <a:p>
            <a:r>
              <a:rPr lang="en-US" altLang="en-US">
                <a:sym typeface="Symbol" pitchFamily="18" charset="2"/>
              </a:rPr>
              <a:t>(6) F   </a:t>
            </a:r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81265" name="Text Box 13"/>
          <p:cNvSpPr txBox="1">
            <a:spLocks noChangeArrowheads="1"/>
          </p:cNvSpPr>
          <p:nvPr/>
        </p:nvSpPr>
        <p:spPr bwMode="auto">
          <a:xfrm>
            <a:off x="3644900" y="2474913"/>
            <a:ext cx="1323975" cy="650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LR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cxnSp>
        <p:nvCxnSpPr>
          <p:cNvPr id="444434" name="AutoShape 18"/>
          <p:cNvCxnSpPr>
            <a:cxnSpLocks noChangeShapeType="1"/>
            <a:stCxn id="181265" idx="1"/>
            <a:endCxn id="181286" idx="3"/>
          </p:cNvCxnSpPr>
          <p:nvPr/>
        </p:nvCxnSpPr>
        <p:spPr bwMode="auto">
          <a:xfrm flipH="1">
            <a:off x="1739900" y="2800350"/>
            <a:ext cx="1905000" cy="635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44435" name="AutoShape 19"/>
          <p:cNvCxnSpPr>
            <a:cxnSpLocks noChangeShapeType="1"/>
            <a:stCxn id="181265" idx="0"/>
            <a:endCxn id="181257" idx="2"/>
          </p:cNvCxnSpPr>
          <p:nvPr/>
        </p:nvCxnSpPr>
        <p:spPr bwMode="auto">
          <a:xfrm rot="-5400000">
            <a:off x="4520406" y="1801020"/>
            <a:ext cx="460375" cy="88741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44436" name="AutoShape 20"/>
          <p:cNvSpPr>
            <a:spLocks noChangeArrowheads="1"/>
          </p:cNvSpPr>
          <p:nvPr/>
        </p:nvSpPr>
        <p:spPr bwMode="auto">
          <a:xfrm rot="5400000">
            <a:off x="4133850" y="3244850"/>
            <a:ext cx="317500" cy="1905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4437" name="Rectangle 21"/>
          <p:cNvSpPr>
            <a:spLocks noChangeArrowheads="1"/>
          </p:cNvSpPr>
          <p:nvPr/>
        </p:nvSpPr>
        <p:spPr bwMode="auto">
          <a:xfrm>
            <a:off x="2095500" y="5422900"/>
            <a:ext cx="4089400" cy="215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4438" name="Rectangle 22"/>
          <p:cNvSpPr>
            <a:spLocks noChangeArrowheads="1"/>
          </p:cNvSpPr>
          <p:nvPr/>
        </p:nvSpPr>
        <p:spPr bwMode="auto">
          <a:xfrm>
            <a:off x="2679700" y="3886200"/>
            <a:ext cx="419100" cy="2882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4439" name="Rectangle 23"/>
          <p:cNvSpPr>
            <a:spLocks noChangeArrowheads="1"/>
          </p:cNvSpPr>
          <p:nvPr/>
        </p:nvSpPr>
        <p:spPr bwMode="auto">
          <a:xfrm>
            <a:off x="2690813" y="5429250"/>
            <a:ext cx="407987" cy="219075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181272" name="Object 24"/>
          <p:cNvGraphicFramePr>
            <a:graphicFrameLocks noChangeAspect="1"/>
          </p:cNvGraphicFramePr>
          <p:nvPr/>
        </p:nvGraphicFramePr>
        <p:xfrm>
          <a:off x="1993900" y="3670300"/>
          <a:ext cx="4343400" cy="3263900"/>
        </p:xfrm>
        <a:graphic>
          <a:graphicData uri="http://schemas.openxmlformats.org/presentationml/2006/ole">
            <p:oleObj spid="_x0000_s181272" name="Document" r:id="rId4" imgW="9782175" imgH="7362825" progId="Word.Document.8">
              <p:embed/>
            </p:oleObj>
          </a:graphicData>
        </a:graphic>
      </p:graphicFrame>
      <p:grpSp>
        <p:nvGrpSpPr>
          <p:cNvPr id="181273" name="Group 27"/>
          <p:cNvGrpSpPr>
            <a:grpSpLocks/>
          </p:cNvGrpSpPr>
          <p:nvPr/>
        </p:nvGrpSpPr>
        <p:grpSpPr bwMode="auto">
          <a:xfrm>
            <a:off x="7294563" y="2647950"/>
            <a:ext cx="736600" cy="936625"/>
            <a:chOff x="4595" y="1668"/>
            <a:chExt cx="464" cy="590"/>
          </a:xfrm>
        </p:grpSpPr>
        <p:sp>
          <p:nvSpPr>
            <p:cNvPr id="181293" name="Rectangle 28"/>
            <p:cNvSpPr>
              <a:spLocks noChangeArrowheads="1"/>
            </p:cNvSpPr>
            <p:nvPr/>
          </p:nvSpPr>
          <p:spPr bwMode="auto">
            <a:xfrm>
              <a:off x="4724" y="166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T</a:t>
              </a:r>
            </a:p>
          </p:txBody>
        </p:sp>
        <p:grpSp>
          <p:nvGrpSpPr>
            <p:cNvPr id="181294" name="Group 29"/>
            <p:cNvGrpSpPr>
              <a:grpSpLocks/>
            </p:cNvGrpSpPr>
            <p:nvPr/>
          </p:nvGrpSpPr>
          <p:grpSpPr bwMode="auto">
            <a:xfrm>
              <a:off x="4595" y="1888"/>
              <a:ext cx="464" cy="184"/>
              <a:chOff x="4504" y="2496"/>
              <a:chExt cx="464" cy="184"/>
            </a:xfrm>
          </p:grpSpPr>
          <p:sp>
            <p:nvSpPr>
              <p:cNvPr id="181296" name="Line 30"/>
              <p:cNvSpPr>
                <a:spLocks noChangeShapeType="1"/>
              </p:cNvSpPr>
              <p:nvPr/>
            </p:nvSpPr>
            <p:spPr bwMode="auto">
              <a:xfrm>
                <a:off x="4808" y="2496"/>
                <a:ext cx="160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297" name="Line 31"/>
              <p:cNvSpPr>
                <a:spLocks noChangeShapeType="1"/>
              </p:cNvSpPr>
              <p:nvPr/>
            </p:nvSpPr>
            <p:spPr bwMode="auto">
              <a:xfrm flipH="1">
                <a:off x="4504" y="2496"/>
                <a:ext cx="160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298" name="Line 32"/>
              <p:cNvSpPr>
                <a:spLocks noChangeShapeType="1"/>
              </p:cNvSpPr>
              <p:nvPr/>
            </p:nvSpPr>
            <p:spPr bwMode="auto">
              <a:xfrm>
                <a:off x="4736" y="249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1295" name="Rectangle 33"/>
            <p:cNvSpPr>
              <a:spLocks noChangeArrowheads="1"/>
            </p:cNvSpPr>
            <p:nvPr/>
          </p:nvSpPr>
          <p:spPr bwMode="auto">
            <a:xfrm>
              <a:off x="4732" y="204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81274" name="Rectangle 34"/>
          <p:cNvSpPr>
            <a:spLocks noChangeArrowheads="1"/>
          </p:cNvSpPr>
          <p:nvPr/>
        </p:nvSpPr>
        <p:spPr bwMode="auto">
          <a:xfrm>
            <a:off x="7029450" y="32321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181275" name="Rectangle 35"/>
          <p:cNvSpPr>
            <a:spLocks noChangeArrowheads="1"/>
          </p:cNvSpPr>
          <p:nvPr/>
        </p:nvSpPr>
        <p:spPr bwMode="auto">
          <a:xfrm>
            <a:off x="7981950" y="32321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181276" name="Line 36"/>
          <p:cNvSpPr>
            <a:spLocks noChangeShapeType="1"/>
          </p:cNvSpPr>
          <p:nvPr/>
        </p:nvSpPr>
        <p:spPr bwMode="auto">
          <a:xfrm>
            <a:off x="7218363" y="35560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1277" name="Rectangle 37"/>
          <p:cNvSpPr>
            <a:spLocks noChangeArrowheads="1"/>
          </p:cNvSpPr>
          <p:nvPr/>
        </p:nvSpPr>
        <p:spPr bwMode="auto">
          <a:xfrm>
            <a:off x="7048500" y="37909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F</a:t>
            </a:r>
            <a:endParaRPr lang="en-US" altLang="en-US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181278" name="Line 38"/>
          <p:cNvSpPr>
            <a:spLocks noChangeShapeType="1"/>
          </p:cNvSpPr>
          <p:nvPr/>
        </p:nvSpPr>
        <p:spPr bwMode="auto">
          <a:xfrm>
            <a:off x="7218363" y="41148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1279" name="Rectangle 39"/>
          <p:cNvSpPr>
            <a:spLocks noChangeArrowheads="1"/>
          </p:cNvSpPr>
          <p:nvPr/>
        </p:nvSpPr>
        <p:spPr bwMode="auto">
          <a:xfrm>
            <a:off x="7016750" y="43497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81280" name="Line 40"/>
          <p:cNvSpPr>
            <a:spLocks noChangeShapeType="1"/>
          </p:cNvSpPr>
          <p:nvPr/>
        </p:nvSpPr>
        <p:spPr bwMode="auto">
          <a:xfrm>
            <a:off x="8145463" y="35687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1281" name="Rectangle 41"/>
          <p:cNvSpPr>
            <a:spLocks noChangeArrowheads="1"/>
          </p:cNvSpPr>
          <p:nvPr/>
        </p:nvSpPr>
        <p:spPr bwMode="auto">
          <a:xfrm>
            <a:off x="7943850" y="38036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sym typeface="Symbol" pitchFamily="18" charset="2"/>
              </a:rPr>
              <a:t>id</a:t>
            </a:r>
          </a:p>
        </p:txBody>
      </p:sp>
      <p:grpSp>
        <p:nvGrpSpPr>
          <p:cNvPr id="181282" name="Group 42"/>
          <p:cNvGrpSpPr>
            <a:grpSpLocks/>
          </p:cNvGrpSpPr>
          <p:nvPr/>
        </p:nvGrpSpPr>
        <p:grpSpPr bwMode="auto">
          <a:xfrm>
            <a:off x="7505700" y="2127250"/>
            <a:ext cx="336550" cy="603250"/>
            <a:chOff x="4728" y="1340"/>
            <a:chExt cx="212" cy="380"/>
          </a:xfrm>
        </p:grpSpPr>
        <p:sp>
          <p:nvSpPr>
            <p:cNvPr id="181291" name="Rectangle 43"/>
            <p:cNvSpPr>
              <a:spLocks noChangeArrowheads="1"/>
            </p:cNvSpPr>
            <p:nvPr/>
          </p:nvSpPr>
          <p:spPr bwMode="auto">
            <a:xfrm>
              <a:off x="4728" y="1340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181292" name="Line 44"/>
            <p:cNvSpPr>
              <a:spLocks noChangeShapeType="1"/>
            </p:cNvSpPr>
            <p:nvPr/>
          </p:nvSpPr>
          <p:spPr bwMode="auto">
            <a:xfrm>
              <a:off x="4835" y="153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282700" y="2660650"/>
            <a:ext cx="457200" cy="1460500"/>
            <a:chOff x="808" y="1676"/>
            <a:chExt cx="288" cy="920"/>
          </a:xfrm>
        </p:grpSpPr>
        <p:sp>
          <p:nvSpPr>
            <p:cNvPr id="181286" name="Rectangle 15"/>
            <p:cNvSpPr>
              <a:spLocks noChangeArrowheads="1"/>
            </p:cNvSpPr>
            <p:nvPr/>
          </p:nvSpPr>
          <p:spPr bwMode="auto">
            <a:xfrm>
              <a:off x="808" y="167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6</a:t>
              </a:r>
            </a:p>
          </p:txBody>
        </p:sp>
        <p:sp>
          <p:nvSpPr>
            <p:cNvPr id="181287" name="Rectangle 16"/>
            <p:cNvSpPr>
              <a:spLocks noChangeArrowheads="1"/>
            </p:cNvSpPr>
            <p:nvPr/>
          </p:nvSpPr>
          <p:spPr bwMode="auto">
            <a:xfrm>
              <a:off x="808" y="1860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 b="1"/>
                <a:t>+</a:t>
              </a:r>
              <a:endParaRPr lang="en-US" altLang="en-US" sz="1600"/>
            </a:p>
          </p:txBody>
        </p:sp>
        <p:sp>
          <p:nvSpPr>
            <p:cNvPr id="181288" name="Rectangle 17"/>
            <p:cNvSpPr>
              <a:spLocks noChangeArrowheads="1"/>
            </p:cNvSpPr>
            <p:nvPr/>
          </p:nvSpPr>
          <p:spPr bwMode="auto">
            <a:xfrm>
              <a:off x="808" y="2044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1</a:t>
              </a:r>
            </a:p>
          </p:txBody>
        </p:sp>
        <p:sp>
          <p:nvSpPr>
            <p:cNvPr id="181289" name="Rectangle 45"/>
            <p:cNvSpPr>
              <a:spLocks noChangeArrowheads="1"/>
            </p:cNvSpPr>
            <p:nvPr/>
          </p:nvSpPr>
          <p:spPr bwMode="auto">
            <a:xfrm>
              <a:off x="808" y="2228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 b="1"/>
                <a:t>E</a:t>
              </a:r>
              <a:endParaRPr lang="en-US" altLang="en-US" sz="1600"/>
            </a:p>
          </p:txBody>
        </p:sp>
        <p:sp>
          <p:nvSpPr>
            <p:cNvPr id="181290" name="Rectangle 46"/>
            <p:cNvSpPr>
              <a:spLocks noChangeArrowheads="1"/>
            </p:cNvSpPr>
            <p:nvPr/>
          </p:nvSpPr>
          <p:spPr bwMode="auto">
            <a:xfrm>
              <a:off x="808" y="2412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0</a:t>
              </a:r>
            </a:p>
          </p:txBody>
        </p:sp>
      </p:grpSp>
      <p:sp>
        <p:nvSpPr>
          <p:cNvPr id="181284" name="Text Box 48"/>
          <p:cNvSpPr txBox="1">
            <a:spLocks noChangeArrowheads="1"/>
          </p:cNvSpPr>
          <p:nvPr/>
        </p:nvSpPr>
        <p:spPr bwMode="auto">
          <a:xfrm>
            <a:off x="95250" y="84138"/>
            <a:ext cx="144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GRAMMAR:</a:t>
            </a:r>
          </a:p>
        </p:txBody>
      </p:sp>
      <p:sp>
        <p:nvSpPr>
          <p:cNvPr id="181285" name="Text Box 51"/>
          <p:cNvSpPr txBox="1">
            <a:spLocks noChangeArrowheads="1"/>
          </p:cNvSpPr>
          <p:nvPr/>
        </p:nvSpPr>
        <p:spPr bwMode="auto">
          <a:xfrm>
            <a:off x="6542088" y="6521450"/>
            <a:ext cx="2600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Times New Roman" pitchFamily="18" charset="0"/>
              </a:rPr>
              <a:t>(Aho,Sethi,Ullman, pp. 220)</a:t>
            </a:r>
            <a:endParaRPr lang="en-US" alt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4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4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36" grpId="0" animBg="1"/>
      <p:bldP spid="444437" grpId="0" animBg="1"/>
      <p:bldP spid="444438" grpId="0" animBg="1"/>
      <p:bldP spid="444439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3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LR Parser Example</a:t>
            </a: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CMPUT 680 - Compiler Design and Optimization</a:t>
            </a:r>
          </a:p>
        </p:txBody>
      </p:sp>
      <p:sp>
        <p:nvSpPr>
          <p:cNvPr id="183300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FAE0A1F7-ECB6-41E0-BF20-35169C0DA992}" type="slidenum">
              <a:rPr lang="en-US" altLang="en-US"/>
              <a:pPr/>
              <a:t>105</a:t>
            </a:fld>
            <a:endParaRPr lang="en-US" altLang="en-US"/>
          </a:p>
        </p:txBody>
      </p:sp>
      <p:sp>
        <p:nvSpPr>
          <p:cNvPr id="183301" name="Rectangle 2"/>
          <p:cNvSpPr>
            <a:spLocks noChangeArrowheads="1"/>
          </p:cNvSpPr>
          <p:nvPr/>
        </p:nvSpPr>
        <p:spPr bwMode="auto">
          <a:xfrm>
            <a:off x="2006600" y="3568700"/>
            <a:ext cx="4279900" cy="32639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3302" name="Rectangle 4"/>
          <p:cNvSpPr>
            <a:spLocks noChangeArrowheads="1"/>
          </p:cNvSpPr>
          <p:nvPr/>
        </p:nvSpPr>
        <p:spPr bwMode="auto">
          <a:xfrm>
            <a:off x="3136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83303" name="Rectangle 5"/>
          <p:cNvSpPr>
            <a:spLocks noChangeArrowheads="1"/>
          </p:cNvSpPr>
          <p:nvPr/>
        </p:nvSpPr>
        <p:spPr bwMode="auto">
          <a:xfrm>
            <a:off x="49657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83304" name="Rectangle 6"/>
          <p:cNvSpPr>
            <a:spLocks noChangeArrowheads="1"/>
          </p:cNvSpPr>
          <p:nvPr/>
        </p:nvSpPr>
        <p:spPr bwMode="auto">
          <a:xfrm>
            <a:off x="40513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83305" name="Rectangle 7"/>
          <p:cNvSpPr>
            <a:spLocks noChangeArrowheads="1"/>
          </p:cNvSpPr>
          <p:nvPr/>
        </p:nvSpPr>
        <p:spPr bwMode="auto">
          <a:xfrm>
            <a:off x="35941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</a:t>
            </a:r>
          </a:p>
        </p:txBody>
      </p:sp>
      <p:sp>
        <p:nvSpPr>
          <p:cNvPr id="183306" name="Rectangle 8"/>
          <p:cNvSpPr>
            <a:spLocks noChangeArrowheads="1"/>
          </p:cNvSpPr>
          <p:nvPr/>
        </p:nvSpPr>
        <p:spPr bwMode="auto">
          <a:xfrm>
            <a:off x="45085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+</a:t>
            </a:r>
            <a:endParaRPr lang="en-US" altLang="en-US" sz="1600"/>
          </a:p>
        </p:txBody>
      </p:sp>
      <p:sp>
        <p:nvSpPr>
          <p:cNvPr id="183307" name="Text Box 9"/>
          <p:cNvSpPr txBox="1">
            <a:spLocks noChangeArrowheads="1"/>
          </p:cNvSpPr>
          <p:nvPr/>
        </p:nvSpPr>
        <p:spPr bwMode="auto">
          <a:xfrm>
            <a:off x="2216150" y="16843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183308" name="Rectangle 10"/>
          <p:cNvSpPr>
            <a:spLocks noChangeArrowheads="1"/>
          </p:cNvSpPr>
          <p:nvPr/>
        </p:nvSpPr>
        <p:spPr bwMode="auto">
          <a:xfrm>
            <a:off x="5422900" y="17224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183309" name="Text Box 11"/>
          <p:cNvSpPr txBox="1">
            <a:spLocks noChangeArrowheads="1"/>
          </p:cNvSpPr>
          <p:nvPr/>
        </p:nvSpPr>
        <p:spPr bwMode="auto">
          <a:xfrm>
            <a:off x="234950" y="26114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STACK:</a:t>
            </a:r>
          </a:p>
        </p:txBody>
      </p:sp>
      <p:sp>
        <p:nvSpPr>
          <p:cNvPr id="183310" name="Text Box 12"/>
          <p:cNvSpPr txBox="1">
            <a:spLocks noChangeArrowheads="1"/>
          </p:cNvSpPr>
          <p:nvPr/>
        </p:nvSpPr>
        <p:spPr bwMode="auto">
          <a:xfrm>
            <a:off x="185738" y="423863"/>
            <a:ext cx="1657350" cy="1749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(1) E  </a:t>
            </a:r>
            <a:r>
              <a:rPr lang="en-US" altLang="en-US">
                <a:sym typeface="Symbol" pitchFamily="18" charset="2"/>
              </a:rPr>
              <a:t> E + T</a:t>
            </a:r>
          </a:p>
          <a:p>
            <a:r>
              <a:rPr lang="en-US" altLang="en-US">
                <a:sym typeface="Symbol" pitchFamily="18" charset="2"/>
              </a:rPr>
              <a:t>(2) E’  T</a:t>
            </a:r>
          </a:p>
          <a:p>
            <a:r>
              <a:rPr lang="en-US" altLang="en-US">
                <a:sym typeface="Symbol" pitchFamily="18" charset="2"/>
              </a:rPr>
              <a:t>(3) T   T </a:t>
            </a:r>
            <a:r>
              <a:rPr lang="en-US" altLang="en-US"/>
              <a:t> F</a:t>
            </a:r>
          </a:p>
          <a:p>
            <a:r>
              <a:rPr lang="en-US" altLang="en-US"/>
              <a:t>(4) T  </a:t>
            </a:r>
            <a:r>
              <a:rPr lang="en-US" altLang="en-US">
                <a:sym typeface="Symbol" pitchFamily="18" charset="2"/>
              </a:rPr>
              <a:t> F</a:t>
            </a:r>
          </a:p>
          <a:p>
            <a:r>
              <a:rPr lang="en-US" altLang="en-US"/>
              <a:t>(5) F  </a:t>
            </a:r>
            <a:r>
              <a:rPr lang="en-US" altLang="en-US">
                <a:sym typeface="Symbol" pitchFamily="18" charset="2"/>
              </a:rPr>
              <a:t> ( E ) </a:t>
            </a:r>
          </a:p>
          <a:p>
            <a:r>
              <a:rPr lang="en-US" altLang="en-US">
                <a:sym typeface="Symbol" pitchFamily="18" charset="2"/>
              </a:rPr>
              <a:t>(6) F   </a:t>
            </a:r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83311" name="Text Box 13"/>
          <p:cNvSpPr txBox="1">
            <a:spLocks noChangeArrowheads="1"/>
          </p:cNvSpPr>
          <p:nvPr/>
        </p:nvSpPr>
        <p:spPr bwMode="auto">
          <a:xfrm>
            <a:off x="3644900" y="2474913"/>
            <a:ext cx="1323975" cy="650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LR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cxnSp>
        <p:nvCxnSpPr>
          <p:cNvPr id="445454" name="AutoShape 14"/>
          <p:cNvCxnSpPr>
            <a:cxnSpLocks noChangeShapeType="1"/>
            <a:stCxn id="183311" idx="1"/>
            <a:endCxn id="183340" idx="3"/>
          </p:cNvCxnSpPr>
          <p:nvPr/>
        </p:nvCxnSpPr>
        <p:spPr bwMode="auto">
          <a:xfrm flipH="1">
            <a:off x="1739900" y="2800350"/>
            <a:ext cx="1905000" cy="635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45455" name="AutoShape 15"/>
          <p:cNvCxnSpPr>
            <a:cxnSpLocks noChangeShapeType="1"/>
            <a:stCxn id="183311" idx="0"/>
            <a:endCxn id="183308" idx="2"/>
          </p:cNvCxnSpPr>
          <p:nvPr/>
        </p:nvCxnSpPr>
        <p:spPr bwMode="auto">
          <a:xfrm rot="-5400000">
            <a:off x="4749006" y="1572420"/>
            <a:ext cx="460375" cy="134461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45456" name="AutoShape 16"/>
          <p:cNvSpPr>
            <a:spLocks noChangeArrowheads="1"/>
          </p:cNvSpPr>
          <p:nvPr/>
        </p:nvSpPr>
        <p:spPr bwMode="auto">
          <a:xfrm rot="5400000">
            <a:off x="4133850" y="3244850"/>
            <a:ext cx="317500" cy="1905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5457" name="Rectangle 17"/>
          <p:cNvSpPr>
            <a:spLocks noChangeArrowheads="1"/>
          </p:cNvSpPr>
          <p:nvPr/>
        </p:nvSpPr>
        <p:spPr bwMode="auto">
          <a:xfrm>
            <a:off x="2095500" y="5207000"/>
            <a:ext cx="4089400" cy="215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5458" name="Rectangle 18"/>
          <p:cNvSpPr>
            <a:spLocks noChangeArrowheads="1"/>
          </p:cNvSpPr>
          <p:nvPr/>
        </p:nvSpPr>
        <p:spPr bwMode="auto">
          <a:xfrm>
            <a:off x="4864100" y="3886200"/>
            <a:ext cx="508000" cy="2882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5459" name="Rectangle 19"/>
          <p:cNvSpPr>
            <a:spLocks noChangeArrowheads="1"/>
          </p:cNvSpPr>
          <p:nvPr/>
        </p:nvSpPr>
        <p:spPr bwMode="auto">
          <a:xfrm>
            <a:off x="4875213" y="5213350"/>
            <a:ext cx="495300" cy="219075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183318" name="Object 20"/>
          <p:cNvGraphicFramePr>
            <a:graphicFrameLocks noChangeAspect="1"/>
          </p:cNvGraphicFramePr>
          <p:nvPr/>
        </p:nvGraphicFramePr>
        <p:xfrm>
          <a:off x="1993900" y="3670300"/>
          <a:ext cx="4343400" cy="3263900"/>
        </p:xfrm>
        <a:graphic>
          <a:graphicData uri="http://schemas.openxmlformats.org/presentationml/2006/ole">
            <p:oleObj spid="_x0000_s183318" name="Document" r:id="rId4" imgW="9782175" imgH="7362825" progId="Word.Document.8">
              <p:embed/>
            </p:oleObj>
          </a:graphicData>
        </a:graphic>
      </p:graphicFrame>
      <p:sp>
        <p:nvSpPr>
          <p:cNvPr id="183319" name="Rectangle 21"/>
          <p:cNvSpPr>
            <a:spLocks noChangeArrowheads="1"/>
          </p:cNvSpPr>
          <p:nvPr/>
        </p:nvSpPr>
        <p:spPr bwMode="auto">
          <a:xfrm>
            <a:off x="6807200" y="1473200"/>
            <a:ext cx="2159000" cy="328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3320" name="Text Box 22"/>
          <p:cNvSpPr txBox="1">
            <a:spLocks noChangeArrowheads="1"/>
          </p:cNvSpPr>
          <p:nvPr/>
        </p:nvSpPr>
        <p:spPr bwMode="auto">
          <a:xfrm>
            <a:off x="6965950" y="11255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grpSp>
        <p:nvGrpSpPr>
          <p:cNvPr id="183321" name="Group 23"/>
          <p:cNvGrpSpPr>
            <a:grpSpLocks/>
          </p:cNvGrpSpPr>
          <p:nvPr/>
        </p:nvGrpSpPr>
        <p:grpSpPr bwMode="auto">
          <a:xfrm>
            <a:off x="7294563" y="2647950"/>
            <a:ext cx="736600" cy="936625"/>
            <a:chOff x="4595" y="1668"/>
            <a:chExt cx="464" cy="590"/>
          </a:xfrm>
        </p:grpSpPr>
        <p:sp>
          <p:nvSpPr>
            <p:cNvPr id="183349" name="Rectangle 24"/>
            <p:cNvSpPr>
              <a:spLocks noChangeArrowheads="1"/>
            </p:cNvSpPr>
            <p:nvPr/>
          </p:nvSpPr>
          <p:spPr bwMode="auto">
            <a:xfrm>
              <a:off x="4724" y="166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T</a:t>
              </a:r>
            </a:p>
          </p:txBody>
        </p:sp>
        <p:grpSp>
          <p:nvGrpSpPr>
            <p:cNvPr id="183350" name="Group 25"/>
            <p:cNvGrpSpPr>
              <a:grpSpLocks/>
            </p:cNvGrpSpPr>
            <p:nvPr/>
          </p:nvGrpSpPr>
          <p:grpSpPr bwMode="auto">
            <a:xfrm>
              <a:off x="4595" y="1888"/>
              <a:ext cx="464" cy="184"/>
              <a:chOff x="4504" y="2496"/>
              <a:chExt cx="464" cy="184"/>
            </a:xfrm>
          </p:grpSpPr>
          <p:sp>
            <p:nvSpPr>
              <p:cNvPr id="183352" name="Line 26"/>
              <p:cNvSpPr>
                <a:spLocks noChangeShapeType="1"/>
              </p:cNvSpPr>
              <p:nvPr/>
            </p:nvSpPr>
            <p:spPr bwMode="auto">
              <a:xfrm>
                <a:off x="4808" y="2496"/>
                <a:ext cx="160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353" name="Line 27"/>
              <p:cNvSpPr>
                <a:spLocks noChangeShapeType="1"/>
              </p:cNvSpPr>
              <p:nvPr/>
            </p:nvSpPr>
            <p:spPr bwMode="auto">
              <a:xfrm flipH="1">
                <a:off x="4504" y="2496"/>
                <a:ext cx="160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354" name="Line 28"/>
              <p:cNvSpPr>
                <a:spLocks noChangeShapeType="1"/>
              </p:cNvSpPr>
              <p:nvPr/>
            </p:nvSpPr>
            <p:spPr bwMode="auto">
              <a:xfrm>
                <a:off x="4736" y="249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3351" name="Rectangle 29"/>
            <p:cNvSpPr>
              <a:spLocks noChangeArrowheads="1"/>
            </p:cNvSpPr>
            <p:nvPr/>
          </p:nvSpPr>
          <p:spPr bwMode="auto">
            <a:xfrm>
              <a:off x="4732" y="204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83322" name="Rectangle 30"/>
          <p:cNvSpPr>
            <a:spLocks noChangeArrowheads="1"/>
          </p:cNvSpPr>
          <p:nvPr/>
        </p:nvSpPr>
        <p:spPr bwMode="auto">
          <a:xfrm>
            <a:off x="7029450" y="32321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183323" name="Rectangle 31"/>
          <p:cNvSpPr>
            <a:spLocks noChangeArrowheads="1"/>
          </p:cNvSpPr>
          <p:nvPr/>
        </p:nvSpPr>
        <p:spPr bwMode="auto">
          <a:xfrm>
            <a:off x="7981950" y="32321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183324" name="Line 32"/>
          <p:cNvSpPr>
            <a:spLocks noChangeShapeType="1"/>
          </p:cNvSpPr>
          <p:nvPr/>
        </p:nvSpPr>
        <p:spPr bwMode="auto">
          <a:xfrm>
            <a:off x="7218363" y="35560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3325" name="Rectangle 33"/>
          <p:cNvSpPr>
            <a:spLocks noChangeArrowheads="1"/>
          </p:cNvSpPr>
          <p:nvPr/>
        </p:nvSpPr>
        <p:spPr bwMode="auto">
          <a:xfrm>
            <a:off x="7048500" y="37909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F</a:t>
            </a:r>
            <a:endParaRPr lang="en-US" altLang="en-US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183326" name="Line 34"/>
          <p:cNvSpPr>
            <a:spLocks noChangeShapeType="1"/>
          </p:cNvSpPr>
          <p:nvPr/>
        </p:nvSpPr>
        <p:spPr bwMode="auto">
          <a:xfrm>
            <a:off x="7218363" y="41148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3327" name="Rectangle 35"/>
          <p:cNvSpPr>
            <a:spLocks noChangeArrowheads="1"/>
          </p:cNvSpPr>
          <p:nvPr/>
        </p:nvSpPr>
        <p:spPr bwMode="auto">
          <a:xfrm>
            <a:off x="7016750" y="43497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83328" name="Line 36"/>
          <p:cNvSpPr>
            <a:spLocks noChangeShapeType="1"/>
          </p:cNvSpPr>
          <p:nvPr/>
        </p:nvSpPr>
        <p:spPr bwMode="auto">
          <a:xfrm>
            <a:off x="8145463" y="35687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3329" name="Rectangle 37"/>
          <p:cNvSpPr>
            <a:spLocks noChangeArrowheads="1"/>
          </p:cNvSpPr>
          <p:nvPr/>
        </p:nvSpPr>
        <p:spPr bwMode="auto">
          <a:xfrm>
            <a:off x="7943850" y="38036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sym typeface="Symbol" pitchFamily="18" charset="2"/>
              </a:rPr>
              <a:t>id</a:t>
            </a:r>
          </a:p>
        </p:txBody>
      </p:sp>
      <p:grpSp>
        <p:nvGrpSpPr>
          <p:cNvPr id="183330" name="Group 38"/>
          <p:cNvGrpSpPr>
            <a:grpSpLocks/>
          </p:cNvGrpSpPr>
          <p:nvPr/>
        </p:nvGrpSpPr>
        <p:grpSpPr bwMode="auto">
          <a:xfrm>
            <a:off x="7505700" y="2127250"/>
            <a:ext cx="336550" cy="603250"/>
            <a:chOff x="4728" y="1340"/>
            <a:chExt cx="212" cy="380"/>
          </a:xfrm>
        </p:grpSpPr>
        <p:sp>
          <p:nvSpPr>
            <p:cNvPr id="183347" name="Rectangle 39"/>
            <p:cNvSpPr>
              <a:spLocks noChangeArrowheads="1"/>
            </p:cNvSpPr>
            <p:nvPr/>
          </p:nvSpPr>
          <p:spPr bwMode="auto">
            <a:xfrm>
              <a:off x="4728" y="1340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183348" name="Line 40"/>
            <p:cNvSpPr>
              <a:spLocks noChangeShapeType="1"/>
            </p:cNvSpPr>
            <p:nvPr/>
          </p:nvSpPr>
          <p:spPr bwMode="auto">
            <a:xfrm>
              <a:off x="4835" y="153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1282700" y="2660650"/>
            <a:ext cx="457200" cy="2044700"/>
            <a:chOff x="808" y="1676"/>
            <a:chExt cx="288" cy="1288"/>
          </a:xfrm>
        </p:grpSpPr>
        <p:sp>
          <p:nvSpPr>
            <p:cNvPr id="183340" name="Rectangle 42"/>
            <p:cNvSpPr>
              <a:spLocks noChangeArrowheads="1"/>
            </p:cNvSpPr>
            <p:nvPr/>
          </p:nvSpPr>
          <p:spPr bwMode="auto">
            <a:xfrm>
              <a:off x="808" y="167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5</a:t>
              </a:r>
            </a:p>
          </p:txBody>
        </p:sp>
        <p:sp>
          <p:nvSpPr>
            <p:cNvPr id="183341" name="Rectangle 43"/>
            <p:cNvSpPr>
              <a:spLocks noChangeArrowheads="1"/>
            </p:cNvSpPr>
            <p:nvPr/>
          </p:nvSpPr>
          <p:spPr bwMode="auto">
            <a:xfrm>
              <a:off x="808" y="1860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 b="1"/>
                <a:t>id</a:t>
              </a:r>
              <a:endParaRPr lang="en-US" altLang="en-US" sz="1600"/>
            </a:p>
          </p:txBody>
        </p:sp>
        <p:sp>
          <p:nvSpPr>
            <p:cNvPr id="183342" name="Rectangle 44"/>
            <p:cNvSpPr>
              <a:spLocks noChangeArrowheads="1"/>
            </p:cNvSpPr>
            <p:nvPr/>
          </p:nvSpPr>
          <p:spPr bwMode="auto">
            <a:xfrm>
              <a:off x="808" y="2044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6</a:t>
              </a:r>
            </a:p>
          </p:txBody>
        </p:sp>
        <p:sp>
          <p:nvSpPr>
            <p:cNvPr id="183343" name="Rectangle 45"/>
            <p:cNvSpPr>
              <a:spLocks noChangeArrowheads="1"/>
            </p:cNvSpPr>
            <p:nvPr/>
          </p:nvSpPr>
          <p:spPr bwMode="auto">
            <a:xfrm>
              <a:off x="808" y="2228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 b="1"/>
                <a:t>+</a:t>
              </a:r>
              <a:endParaRPr lang="en-US" altLang="en-US" sz="1600"/>
            </a:p>
          </p:txBody>
        </p:sp>
        <p:sp>
          <p:nvSpPr>
            <p:cNvPr id="183344" name="Rectangle 46"/>
            <p:cNvSpPr>
              <a:spLocks noChangeArrowheads="1"/>
            </p:cNvSpPr>
            <p:nvPr/>
          </p:nvSpPr>
          <p:spPr bwMode="auto">
            <a:xfrm>
              <a:off x="808" y="2412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1</a:t>
              </a:r>
            </a:p>
          </p:txBody>
        </p:sp>
        <p:sp>
          <p:nvSpPr>
            <p:cNvPr id="183345" name="Rectangle 47"/>
            <p:cNvSpPr>
              <a:spLocks noChangeArrowheads="1"/>
            </p:cNvSpPr>
            <p:nvPr/>
          </p:nvSpPr>
          <p:spPr bwMode="auto">
            <a:xfrm>
              <a:off x="808" y="259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 b="1"/>
                <a:t>E</a:t>
              </a:r>
              <a:endParaRPr lang="en-US" altLang="en-US" sz="1600"/>
            </a:p>
          </p:txBody>
        </p:sp>
        <p:sp>
          <p:nvSpPr>
            <p:cNvPr id="183346" name="Rectangle 48"/>
            <p:cNvSpPr>
              <a:spLocks noChangeArrowheads="1"/>
            </p:cNvSpPr>
            <p:nvPr/>
          </p:nvSpPr>
          <p:spPr bwMode="auto">
            <a:xfrm>
              <a:off x="808" y="2780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0</a:t>
              </a:r>
            </a:p>
          </p:txBody>
        </p:sp>
      </p:grp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8388350" y="2673350"/>
            <a:ext cx="387350" cy="925513"/>
            <a:chOff x="5284" y="1684"/>
            <a:chExt cx="244" cy="583"/>
          </a:xfrm>
        </p:grpSpPr>
        <p:sp>
          <p:nvSpPr>
            <p:cNvPr id="183337" name="Rectangle 56"/>
            <p:cNvSpPr>
              <a:spLocks noChangeArrowheads="1"/>
            </p:cNvSpPr>
            <p:nvPr/>
          </p:nvSpPr>
          <p:spPr bwMode="auto">
            <a:xfrm>
              <a:off x="5304" y="168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  <a:sym typeface="Symbol" pitchFamily="18" charset="2"/>
                </a:rPr>
                <a:t>F</a:t>
              </a:r>
              <a:endParaRPr lang="en-US" altLang="en-US">
                <a:solidFill>
                  <a:schemeClr val="tx2"/>
                </a:solidFill>
                <a:sym typeface="Symbol" pitchFamily="18" charset="2"/>
              </a:endParaRPr>
            </a:p>
          </p:txBody>
        </p:sp>
        <p:sp>
          <p:nvSpPr>
            <p:cNvPr id="183338" name="Line 57"/>
            <p:cNvSpPr>
              <a:spLocks noChangeShapeType="1"/>
            </p:cNvSpPr>
            <p:nvPr/>
          </p:nvSpPr>
          <p:spPr bwMode="auto">
            <a:xfrm>
              <a:off x="5411" y="1888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39" name="Rectangle 58"/>
            <p:cNvSpPr>
              <a:spLocks noChangeArrowheads="1"/>
            </p:cNvSpPr>
            <p:nvPr/>
          </p:nvSpPr>
          <p:spPr bwMode="auto">
            <a:xfrm>
              <a:off x="5284" y="2036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id</a:t>
              </a:r>
            </a:p>
          </p:txBody>
        </p:sp>
      </p:grpSp>
      <p:sp>
        <p:nvSpPr>
          <p:cNvPr id="183333" name="Text Box 60"/>
          <p:cNvSpPr txBox="1">
            <a:spLocks noChangeArrowheads="1"/>
          </p:cNvSpPr>
          <p:nvPr/>
        </p:nvSpPr>
        <p:spPr bwMode="auto">
          <a:xfrm>
            <a:off x="95250" y="84138"/>
            <a:ext cx="144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GRAMMAR:</a:t>
            </a:r>
          </a:p>
        </p:txBody>
      </p:sp>
      <p:sp>
        <p:nvSpPr>
          <p:cNvPr id="445503" name="Rectangle 63"/>
          <p:cNvSpPr>
            <a:spLocks noChangeArrowheads="1"/>
          </p:cNvSpPr>
          <p:nvPr/>
        </p:nvSpPr>
        <p:spPr bwMode="auto">
          <a:xfrm>
            <a:off x="215900" y="1828800"/>
            <a:ext cx="1231900" cy="317500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5504" name="AutoShape 64"/>
          <p:cNvSpPr>
            <a:spLocks noChangeArrowheads="1"/>
          </p:cNvSpPr>
          <p:nvPr/>
        </p:nvSpPr>
        <p:spPr bwMode="auto">
          <a:xfrm>
            <a:off x="5200650" y="2686050"/>
            <a:ext cx="1295400" cy="177800"/>
          </a:xfrm>
          <a:prstGeom prst="rightArrow">
            <a:avLst>
              <a:gd name="adj1" fmla="val 50000"/>
              <a:gd name="adj2" fmla="val 182143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3336" name="Text Box 65"/>
          <p:cNvSpPr txBox="1">
            <a:spLocks noChangeArrowheads="1"/>
          </p:cNvSpPr>
          <p:nvPr/>
        </p:nvSpPr>
        <p:spPr bwMode="auto">
          <a:xfrm>
            <a:off x="6542088" y="6521450"/>
            <a:ext cx="2600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Times New Roman" pitchFamily="18" charset="0"/>
              </a:rPr>
              <a:t>(Aho,Sethi,Ullman, pp. 220)</a:t>
            </a:r>
            <a:endParaRPr lang="en-US" alt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4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4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5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4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56" grpId="0" animBg="1"/>
      <p:bldP spid="445457" grpId="0" animBg="1"/>
      <p:bldP spid="445458" grpId="0" animBg="1"/>
      <p:bldP spid="445459" grpId="0" animBg="1"/>
      <p:bldP spid="445503" grpId="0" animBg="1"/>
      <p:bldP spid="44550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3"/>
          <p:cNvSpPr>
            <a:spLocks noGrp="1" noChangeArrowheads="1"/>
          </p:cNvSpPr>
          <p:nvPr>
            <p:ph type="title"/>
          </p:nvPr>
        </p:nvSpPr>
        <p:spPr>
          <a:xfrm>
            <a:off x="1993900" y="274638"/>
            <a:ext cx="7497763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LR Parser Example</a:t>
            </a: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CMPUT 680 - Compiler Design and Optimization</a:t>
            </a:r>
          </a:p>
        </p:txBody>
      </p:sp>
      <p:sp>
        <p:nvSpPr>
          <p:cNvPr id="185348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22EB0C0A-234F-401C-9FF6-43394F1E6800}" type="slidenum">
              <a:rPr lang="en-US" altLang="en-US"/>
              <a:pPr/>
              <a:t>106</a:t>
            </a:fld>
            <a:endParaRPr lang="en-US" altLang="en-US"/>
          </a:p>
        </p:txBody>
      </p:sp>
      <p:sp>
        <p:nvSpPr>
          <p:cNvPr id="185349" name="Rectangle 2"/>
          <p:cNvSpPr>
            <a:spLocks noChangeArrowheads="1"/>
          </p:cNvSpPr>
          <p:nvPr/>
        </p:nvSpPr>
        <p:spPr bwMode="auto">
          <a:xfrm>
            <a:off x="2006600" y="3568700"/>
            <a:ext cx="4279900" cy="32639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3136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85351" name="Rectangle 5"/>
          <p:cNvSpPr>
            <a:spLocks noChangeArrowheads="1"/>
          </p:cNvSpPr>
          <p:nvPr/>
        </p:nvSpPr>
        <p:spPr bwMode="auto">
          <a:xfrm>
            <a:off x="49657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85352" name="Rectangle 6"/>
          <p:cNvSpPr>
            <a:spLocks noChangeArrowheads="1"/>
          </p:cNvSpPr>
          <p:nvPr/>
        </p:nvSpPr>
        <p:spPr bwMode="auto">
          <a:xfrm>
            <a:off x="40513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85353" name="Rectangle 7"/>
          <p:cNvSpPr>
            <a:spLocks noChangeArrowheads="1"/>
          </p:cNvSpPr>
          <p:nvPr/>
        </p:nvSpPr>
        <p:spPr bwMode="auto">
          <a:xfrm>
            <a:off x="35941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</a:t>
            </a:r>
          </a:p>
        </p:txBody>
      </p:sp>
      <p:sp>
        <p:nvSpPr>
          <p:cNvPr id="185354" name="Rectangle 8"/>
          <p:cNvSpPr>
            <a:spLocks noChangeArrowheads="1"/>
          </p:cNvSpPr>
          <p:nvPr/>
        </p:nvSpPr>
        <p:spPr bwMode="auto">
          <a:xfrm>
            <a:off x="45085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+</a:t>
            </a:r>
            <a:endParaRPr lang="en-US" altLang="en-US" sz="1600"/>
          </a:p>
        </p:txBody>
      </p:sp>
      <p:sp>
        <p:nvSpPr>
          <p:cNvPr id="185355" name="Text Box 9"/>
          <p:cNvSpPr txBox="1">
            <a:spLocks noChangeArrowheads="1"/>
          </p:cNvSpPr>
          <p:nvPr/>
        </p:nvSpPr>
        <p:spPr bwMode="auto">
          <a:xfrm>
            <a:off x="2216150" y="16843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185356" name="Rectangle 10"/>
          <p:cNvSpPr>
            <a:spLocks noChangeArrowheads="1"/>
          </p:cNvSpPr>
          <p:nvPr/>
        </p:nvSpPr>
        <p:spPr bwMode="auto">
          <a:xfrm>
            <a:off x="5422900" y="17224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185357" name="Text Box 11"/>
          <p:cNvSpPr txBox="1">
            <a:spLocks noChangeArrowheads="1"/>
          </p:cNvSpPr>
          <p:nvPr/>
        </p:nvSpPr>
        <p:spPr bwMode="auto">
          <a:xfrm>
            <a:off x="234950" y="26114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STACK:</a:t>
            </a:r>
          </a:p>
        </p:txBody>
      </p:sp>
      <p:sp>
        <p:nvSpPr>
          <p:cNvPr id="185358" name="Text Box 12"/>
          <p:cNvSpPr txBox="1">
            <a:spLocks noChangeArrowheads="1"/>
          </p:cNvSpPr>
          <p:nvPr/>
        </p:nvSpPr>
        <p:spPr bwMode="auto">
          <a:xfrm>
            <a:off x="185738" y="423863"/>
            <a:ext cx="1657350" cy="1749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(1) E  </a:t>
            </a:r>
            <a:r>
              <a:rPr lang="en-US" altLang="en-US">
                <a:sym typeface="Symbol" pitchFamily="18" charset="2"/>
              </a:rPr>
              <a:t> E + T</a:t>
            </a:r>
          </a:p>
          <a:p>
            <a:r>
              <a:rPr lang="en-US" altLang="en-US">
                <a:sym typeface="Symbol" pitchFamily="18" charset="2"/>
              </a:rPr>
              <a:t>(2) E’  T</a:t>
            </a:r>
          </a:p>
          <a:p>
            <a:r>
              <a:rPr lang="en-US" altLang="en-US">
                <a:sym typeface="Symbol" pitchFamily="18" charset="2"/>
              </a:rPr>
              <a:t>(3) T   T </a:t>
            </a:r>
            <a:r>
              <a:rPr lang="en-US" altLang="en-US"/>
              <a:t> F</a:t>
            </a:r>
          </a:p>
          <a:p>
            <a:r>
              <a:rPr lang="en-US" altLang="en-US"/>
              <a:t>(4) T  </a:t>
            </a:r>
            <a:r>
              <a:rPr lang="en-US" altLang="en-US">
                <a:sym typeface="Symbol" pitchFamily="18" charset="2"/>
              </a:rPr>
              <a:t> F</a:t>
            </a:r>
          </a:p>
          <a:p>
            <a:r>
              <a:rPr lang="en-US" altLang="en-US"/>
              <a:t>(5) F  </a:t>
            </a:r>
            <a:r>
              <a:rPr lang="en-US" altLang="en-US">
                <a:sym typeface="Symbol" pitchFamily="18" charset="2"/>
              </a:rPr>
              <a:t> ( E ) </a:t>
            </a:r>
          </a:p>
          <a:p>
            <a:r>
              <a:rPr lang="en-US" altLang="en-US">
                <a:sym typeface="Symbol" pitchFamily="18" charset="2"/>
              </a:rPr>
              <a:t>(6) F   </a:t>
            </a:r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85359" name="Text Box 13"/>
          <p:cNvSpPr txBox="1">
            <a:spLocks noChangeArrowheads="1"/>
          </p:cNvSpPr>
          <p:nvPr/>
        </p:nvSpPr>
        <p:spPr bwMode="auto">
          <a:xfrm>
            <a:off x="3644900" y="2474913"/>
            <a:ext cx="1323975" cy="650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LR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cxnSp>
        <p:nvCxnSpPr>
          <p:cNvPr id="447502" name="AutoShape 14"/>
          <p:cNvCxnSpPr>
            <a:cxnSpLocks noChangeShapeType="1"/>
            <a:stCxn id="185359" idx="1"/>
            <a:endCxn id="185387" idx="3"/>
          </p:cNvCxnSpPr>
          <p:nvPr/>
        </p:nvCxnSpPr>
        <p:spPr bwMode="auto">
          <a:xfrm flipH="1">
            <a:off x="1739900" y="2800350"/>
            <a:ext cx="1905000" cy="635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47503" name="AutoShape 15"/>
          <p:cNvCxnSpPr>
            <a:cxnSpLocks noChangeShapeType="1"/>
            <a:stCxn id="185359" idx="0"/>
            <a:endCxn id="185378" idx="2"/>
          </p:cNvCxnSpPr>
          <p:nvPr/>
        </p:nvCxnSpPr>
        <p:spPr bwMode="auto">
          <a:xfrm rot="5400000" flipH="1">
            <a:off x="2412206" y="580232"/>
            <a:ext cx="314325" cy="3475038"/>
          </a:xfrm>
          <a:prstGeom prst="curvedConnector3">
            <a:avLst>
              <a:gd name="adj1" fmla="val 52019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47504" name="AutoShape 16"/>
          <p:cNvSpPr>
            <a:spLocks noChangeArrowheads="1"/>
          </p:cNvSpPr>
          <p:nvPr/>
        </p:nvSpPr>
        <p:spPr bwMode="auto">
          <a:xfrm rot="5400000">
            <a:off x="4133850" y="3244850"/>
            <a:ext cx="317500" cy="1905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5363" name="Rectangle 21"/>
          <p:cNvSpPr>
            <a:spLocks noChangeArrowheads="1"/>
          </p:cNvSpPr>
          <p:nvPr/>
        </p:nvSpPr>
        <p:spPr bwMode="auto">
          <a:xfrm>
            <a:off x="6807200" y="1473200"/>
            <a:ext cx="2159000" cy="328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5364" name="Text Box 22"/>
          <p:cNvSpPr txBox="1">
            <a:spLocks noChangeArrowheads="1"/>
          </p:cNvSpPr>
          <p:nvPr/>
        </p:nvSpPr>
        <p:spPr bwMode="auto">
          <a:xfrm>
            <a:off x="6965950" y="11255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grpSp>
        <p:nvGrpSpPr>
          <p:cNvPr id="185365" name="Group 23"/>
          <p:cNvGrpSpPr>
            <a:grpSpLocks/>
          </p:cNvGrpSpPr>
          <p:nvPr/>
        </p:nvGrpSpPr>
        <p:grpSpPr bwMode="auto">
          <a:xfrm>
            <a:off x="7294563" y="2647950"/>
            <a:ext cx="736600" cy="936625"/>
            <a:chOff x="4595" y="1668"/>
            <a:chExt cx="464" cy="590"/>
          </a:xfrm>
        </p:grpSpPr>
        <p:sp>
          <p:nvSpPr>
            <p:cNvPr id="185394" name="Rectangle 24"/>
            <p:cNvSpPr>
              <a:spLocks noChangeArrowheads="1"/>
            </p:cNvSpPr>
            <p:nvPr/>
          </p:nvSpPr>
          <p:spPr bwMode="auto">
            <a:xfrm>
              <a:off x="4724" y="166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T</a:t>
              </a:r>
            </a:p>
          </p:txBody>
        </p:sp>
        <p:grpSp>
          <p:nvGrpSpPr>
            <p:cNvPr id="185395" name="Group 25"/>
            <p:cNvGrpSpPr>
              <a:grpSpLocks/>
            </p:cNvGrpSpPr>
            <p:nvPr/>
          </p:nvGrpSpPr>
          <p:grpSpPr bwMode="auto">
            <a:xfrm>
              <a:off x="4595" y="1888"/>
              <a:ext cx="464" cy="184"/>
              <a:chOff x="4504" y="2496"/>
              <a:chExt cx="464" cy="184"/>
            </a:xfrm>
          </p:grpSpPr>
          <p:sp>
            <p:nvSpPr>
              <p:cNvPr id="185397" name="Line 26"/>
              <p:cNvSpPr>
                <a:spLocks noChangeShapeType="1"/>
              </p:cNvSpPr>
              <p:nvPr/>
            </p:nvSpPr>
            <p:spPr bwMode="auto">
              <a:xfrm>
                <a:off x="4808" y="2496"/>
                <a:ext cx="160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98" name="Line 27"/>
              <p:cNvSpPr>
                <a:spLocks noChangeShapeType="1"/>
              </p:cNvSpPr>
              <p:nvPr/>
            </p:nvSpPr>
            <p:spPr bwMode="auto">
              <a:xfrm flipH="1">
                <a:off x="4504" y="2496"/>
                <a:ext cx="160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99" name="Line 28"/>
              <p:cNvSpPr>
                <a:spLocks noChangeShapeType="1"/>
              </p:cNvSpPr>
              <p:nvPr/>
            </p:nvSpPr>
            <p:spPr bwMode="auto">
              <a:xfrm>
                <a:off x="4736" y="249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396" name="Rectangle 29"/>
            <p:cNvSpPr>
              <a:spLocks noChangeArrowheads="1"/>
            </p:cNvSpPr>
            <p:nvPr/>
          </p:nvSpPr>
          <p:spPr bwMode="auto">
            <a:xfrm>
              <a:off x="4732" y="204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85366" name="Rectangle 30"/>
          <p:cNvSpPr>
            <a:spLocks noChangeArrowheads="1"/>
          </p:cNvSpPr>
          <p:nvPr/>
        </p:nvSpPr>
        <p:spPr bwMode="auto">
          <a:xfrm>
            <a:off x="7029450" y="32321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185367" name="Rectangle 31"/>
          <p:cNvSpPr>
            <a:spLocks noChangeArrowheads="1"/>
          </p:cNvSpPr>
          <p:nvPr/>
        </p:nvSpPr>
        <p:spPr bwMode="auto">
          <a:xfrm>
            <a:off x="7981950" y="32321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185368" name="Line 32"/>
          <p:cNvSpPr>
            <a:spLocks noChangeShapeType="1"/>
          </p:cNvSpPr>
          <p:nvPr/>
        </p:nvSpPr>
        <p:spPr bwMode="auto">
          <a:xfrm>
            <a:off x="7218363" y="35560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369" name="Rectangle 33"/>
          <p:cNvSpPr>
            <a:spLocks noChangeArrowheads="1"/>
          </p:cNvSpPr>
          <p:nvPr/>
        </p:nvSpPr>
        <p:spPr bwMode="auto">
          <a:xfrm>
            <a:off x="7048500" y="37909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F</a:t>
            </a:r>
            <a:endParaRPr lang="en-US" altLang="en-US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185370" name="Line 34"/>
          <p:cNvSpPr>
            <a:spLocks noChangeShapeType="1"/>
          </p:cNvSpPr>
          <p:nvPr/>
        </p:nvSpPr>
        <p:spPr bwMode="auto">
          <a:xfrm>
            <a:off x="7218363" y="41148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371" name="Rectangle 35"/>
          <p:cNvSpPr>
            <a:spLocks noChangeArrowheads="1"/>
          </p:cNvSpPr>
          <p:nvPr/>
        </p:nvSpPr>
        <p:spPr bwMode="auto">
          <a:xfrm>
            <a:off x="7016750" y="43497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85372" name="Line 36"/>
          <p:cNvSpPr>
            <a:spLocks noChangeShapeType="1"/>
          </p:cNvSpPr>
          <p:nvPr/>
        </p:nvSpPr>
        <p:spPr bwMode="auto">
          <a:xfrm>
            <a:off x="8145463" y="35687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373" name="Rectangle 37"/>
          <p:cNvSpPr>
            <a:spLocks noChangeArrowheads="1"/>
          </p:cNvSpPr>
          <p:nvPr/>
        </p:nvSpPr>
        <p:spPr bwMode="auto">
          <a:xfrm>
            <a:off x="7943850" y="38036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sym typeface="Symbol" pitchFamily="18" charset="2"/>
              </a:rPr>
              <a:t>id</a:t>
            </a:r>
          </a:p>
        </p:txBody>
      </p:sp>
      <p:grpSp>
        <p:nvGrpSpPr>
          <p:cNvPr id="185374" name="Group 38"/>
          <p:cNvGrpSpPr>
            <a:grpSpLocks/>
          </p:cNvGrpSpPr>
          <p:nvPr/>
        </p:nvGrpSpPr>
        <p:grpSpPr bwMode="auto">
          <a:xfrm>
            <a:off x="7505700" y="2127250"/>
            <a:ext cx="336550" cy="603250"/>
            <a:chOff x="4728" y="1340"/>
            <a:chExt cx="212" cy="380"/>
          </a:xfrm>
        </p:grpSpPr>
        <p:sp>
          <p:nvSpPr>
            <p:cNvPr id="185392" name="Rectangle 39"/>
            <p:cNvSpPr>
              <a:spLocks noChangeArrowheads="1"/>
            </p:cNvSpPr>
            <p:nvPr/>
          </p:nvSpPr>
          <p:spPr bwMode="auto">
            <a:xfrm>
              <a:off x="4728" y="1340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185393" name="Line 40"/>
            <p:cNvSpPr>
              <a:spLocks noChangeShapeType="1"/>
            </p:cNvSpPr>
            <p:nvPr/>
          </p:nvSpPr>
          <p:spPr bwMode="auto">
            <a:xfrm>
              <a:off x="4835" y="153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1282700" y="2660650"/>
            <a:ext cx="457200" cy="1460500"/>
            <a:chOff x="808" y="1676"/>
            <a:chExt cx="288" cy="920"/>
          </a:xfrm>
        </p:grpSpPr>
        <p:sp>
          <p:nvSpPr>
            <p:cNvPr id="185387" name="Rectangle 42"/>
            <p:cNvSpPr>
              <a:spLocks noChangeArrowheads="1"/>
            </p:cNvSpPr>
            <p:nvPr/>
          </p:nvSpPr>
          <p:spPr bwMode="auto">
            <a:xfrm>
              <a:off x="808" y="167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6</a:t>
              </a:r>
            </a:p>
          </p:txBody>
        </p:sp>
        <p:sp>
          <p:nvSpPr>
            <p:cNvPr id="185388" name="Rectangle 43"/>
            <p:cNvSpPr>
              <a:spLocks noChangeArrowheads="1"/>
            </p:cNvSpPr>
            <p:nvPr/>
          </p:nvSpPr>
          <p:spPr bwMode="auto">
            <a:xfrm>
              <a:off x="808" y="1860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 b="1"/>
                <a:t>+</a:t>
              </a:r>
              <a:endParaRPr lang="en-US" altLang="en-US" sz="1600"/>
            </a:p>
          </p:txBody>
        </p:sp>
        <p:sp>
          <p:nvSpPr>
            <p:cNvPr id="185389" name="Rectangle 44"/>
            <p:cNvSpPr>
              <a:spLocks noChangeArrowheads="1"/>
            </p:cNvSpPr>
            <p:nvPr/>
          </p:nvSpPr>
          <p:spPr bwMode="auto">
            <a:xfrm>
              <a:off x="808" y="2044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1</a:t>
              </a:r>
            </a:p>
          </p:txBody>
        </p:sp>
        <p:sp>
          <p:nvSpPr>
            <p:cNvPr id="185390" name="Rectangle 45"/>
            <p:cNvSpPr>
              <a:spLocks noChangeArrowheads="1"/>
            </p:cNvSpPr>
            <p:nvPr/>
          </p:nvSpPr>
          <p:spPr bwMode="auto">
            <a:xfrm>
              <a:off x="808" y="2228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 b="1"/>
                <a:t>E</a:t>
              </a:r>
              <a:endParaRPr lang="en-US" altLang="en-US" sz="1600"/>
            </a:p>
          </p:txBody>
        </p:sp>
        <p:sp>
          <p:nvSpPr>
            <p:cNvPr id="185391" name="Rectangle 46"/>
            <p:cNvSpPr>
              <a:spLocks noChangeArrowheads="1"/>
            </p:cNvSpPr>
            <p:nvPr/>
          </p:nvSpPr>
          <p:spPr bwMode="auto">
            <a:xfrm>
              <a:off x="808" y="2412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0</a:t>
              </a:r>
            </a:p>
          </p:txBody>
        </p:sp>
      </p:grpSp>
      <p:grpSp>
        <p:nvGrpSpPr>
          <p:cNvPr id="185376" name="Group 49"/>
          <p:cNvGrpSpPr>
            <a:grpSpLocks/>
          </p:cNvGrpSpPr>
          <p:nvPr/>
        </p:nvGrpSpPr>
        <p:grpSpPr bwMode="auto">
          <a:xfrm>
            <a:off x="8388350" y="2673350"/>
            <a:ext cx="387350" cy="925513"/>
            <a:chOff x="5284" y="1684"/>
            <a:chExt cx="244" cy="583"/>
          </a:xfrm>
        </p:grpSpPr>
        <p:sp>
          <p:nvSpPr>
            <p:cNvPr id="185384" name="Rectangle 50"/>
            <p:cNvSpPr>
              <a:spLocks noChangeArrowheads="1"/>
            </p:cNvSpPr>
            <p:nvPr/>
          </p:nvSpPr>
          <p:spPr bwMode="auto">
            <a:xfrm>
              <a:off x="5304" y="168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  <a:sym typeface="Symbol" pitchFamily="18" charset="2"/>
                </a:rPr>
                <a:t>F</a:t>
              </a:r>
              <a:endParaRPr lang="en-US" altLang="en-US">
                <a:solidFill>
                  <a:schemeClr val="tx2"/>
                </a:solidFill>
                <a:sym typeface="Symbol" pitchFamily="18" charset="2"/>
              </a:endParaRPr>
            </a:p>
          </p:txBody>
        </p:sp>
        <p:sp>
          <p:nvSpPr>
            <p:cNvPr id="185385" name="Line 51"/>
            <p:cNvSpPr>
              <a:spLocks noChangeShapeType="1"/>
            </p:cNvSpPr>
            <p:nvPr/>
          </p:nvSpPr>
          <p:spPr bwMode="auto">
            <a:xfrm>
              <a:off x="5411" y="1888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86" name="Rectangle 52"/>
            <p:cNvSpPr>
              <a:spLocks noChangeArrowheads="1"/>
            </p:cNvSpPr>
            <p:nvPr/>
          </p:nvSpPr>
          <p:spPr bwMode="auto">
            <a:xfrm>
              <a:off x="5284" y="2036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id</a:t>
              </a:r>
            </a:p>
          </p:txBody>
        </p:sp>
      </p:grpSp>
      <p:sp>
        <p:nvSpPr>
          <p:cNvPr id="185377" name="Text Box 53"/>
          <p:cNvSpPr txBox="1">
            <a:spLocks noChangeArrowheads="1"/>
          </p:cNvSpPr>
          <p:nvPr/>
        </p:nvSpPr>
        <p:spPr bwMode="auto">
          <a:xfrm>
            <a:off x="95250" y="84138"/>
            <a:ext cx="144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GRAMMAR:</a:t>
            </a:r>
          </a:p>
        </p:txBody>
      </p:sp>
      <p:sp>
        <p:nvSpPr>
          <p:cNvPr id="185378" name="Rectangle 54"/>
          <p:cNvSpPr>
            <a:spLocks noChangeArrowheads="1"/>
          </p:cNvSpPr>
          <p:nvPr/>
        </p:nvSpPr>
        <p:spPr bwMode="auto">
          <a:xfrm>
            <a:off x="215900" y="1828800"/>
            <a:ext cx="1231900" cy="317500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7545" name="Rectangle 57"/>
          <p:cNvSpPr>
            <a:spLocks noChangeArrowheads="1"/>
          </p:cNvSpPr>
          <p:nvPr/>
        </p:nvSpPr>
        <p:spPr bwMode="auto">
          <a:xfrm>
            <a:off x="2082800" y="5435600"/>
            <a:ext cx="4089400" cy="2286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7546" name="Rectangle 58"/>
          <p:cNvSpPr>
            <a:spLocks noChangeArrowheads="1"/>
          </p:cNvSpPr>
          <p:nvPr/>
        </p:nvSpPr>
        <p:spPr bwMode="auto">
          <a:xfrm>
            <a:off x="5870575" y="3894138"/>
            <a:ext cx="292100" cy="2870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7547" name="Rectangle 59"/>
          <p:cNvSpPr>
            <a:spLocks noChangeArrowheads="1"/>
          </p:cNvSpPr>
          <p:nvPr/>
        </p:nvSpPr>
        <p:spPr bwMode="auto">
          <a:xfrm>
            <a:off x="5870575" y="5429250"/>
            <a:ext cx="303213" cy="227013"/>
          </a:xfrm>
          <a:prstGeom prst="rect">
            <a:avLst/>
          </a:prstGeom>
          <a:solidFill>
            <a:srgbClr val="66FF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185382" name="Object 20"/>
          <p:cNvGraphicFramePr>
            <a:graphicFrameLocks noChangeAspect="1"/>
          </p:cNvGraphicFramePr>
          <p:nvPr/>
        </p:nvGraphicFramePr>
        <p:xfrm>
          <a:off x="1993900" y="3670300"/>
          <a:ext cx="4343400" cy="3263900"/>
        </p:xfrm>
        <a:graphic>
          <a:graphicData uri="http://schemas.openxmlformats.org/presentationml/2006/ole">
            <p:oleObj spid="_x0000_s185382" name="Document" r:id="rId4" imgW="9782175" imgH="7362825" progId="Word.Document.8">
              <p:embed/>
            </p:oleObj>
          </a:graphicData>
        </a:graphic>
      </p:graphicFrame>
      <p:sp>
        <p:nvSpPr>
          <p:cNvPr id="185383" name="Text Box 60"/>
          <p:cNvSpPr txBox="1">
            <a:spLocks noChangeArrowheads="1"/>
          </p:cNvSpPr>
          <p:nvPr/>
        </p:nvSpPr>
        <p:spPr bwMode="auto">
          <a:xfrm>
            <a:off x="6542088" y="6521450"/>
            <a:ext cx="2601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Times New Roman" pitchFamily="18" charset="0"/>
              </a:rPr>
              <a:t>(Aho,Sethi,Ullman, pp. 220)</a:t>
            </a:r>
            <a:endParaRPr lang="en-US" alt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47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4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7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4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04" grpId="0" animBg="1"/>
      <p:bldP spid="447545" grpId="0" animBg="1"/>
      <p:bldP spid="447546" grpId="0" animBg="1"/>
      <p:bldP spid="447547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3"/>
          <p:cNvSpPr>
            <a:spLocks noGrp="1" noChangeArrowheads="1"/>
          </p:cNvSpPr>
          <p:nvPr>
            <p:ph type="title"/>
          </p:nvPr>
        </p:nvSpPr>
        <p:spPr>
          <a:xfrm>
            <a:off x="1943100" y="285750"/>
            <a:ext cx="7497763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LR Parser Example</a:t>
            </a:r>
          </a:p>
        </p:txBody>
      </p:sp>
      <p:sp>
        <p:nvSpPr>
          <p:cNvPr id="3584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CMPUT 680 - Compiler Design and Optimization</a:t>
            </a:r>
          </a:p>
        </p:txBody>
      </p:sp>
      <p:sp>
        <p:nvSpPr>
          <p:cNvPr id="187396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C35636E0-4A05-48B7-98CA-CC45F363720E}" type="slidenum">
              <a:rPr lang="en-US" altLang="en-US"/>
              <a:pPr/>
              <a:t>107</a:t>
            </a:fld>
            <a:endParaRPr lang="en-US" altLang="en-US"/>
          </a:p>
        </p:txBody>
      </p:sp>
      <p:sp>
        <p:nvSpPr>
          <p:cNvPr id="187397" name="Rectangle 2"/>
          <p:cNvSpPr>
            <a:spLocks noChangeArrowheads="1"/>
          </p:cNvSpPr>
          <p:nvPr/>
        </p:nvSpPr>
        <p:spPr bwMode="auto">
          <a:xfrm>
            <a:off x="2006600" y="3568700"/>
            <a:ext cx="4279900" cy="32639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7398" name="Rectangle 4"/>
          <p:cNvSpPr>
            <a:spLocks noChangeArrowheads="1"/>
          </p:cNvSpPr>
          <p:nvPr/>
        </p:nvSpPr>
        <p:spPr bwMode="auto">
          <a:xfrm>
            <a:off x="3136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87399" name="Rectangle 5"/>
          <p:cNvSpPr>
            <a:spLocks noChangeArrowheads="1"/>
          </p:cNvSpPr>
          <p:nvPr/>
        </p:nvSpPr>
        <p:spPr bwMode="auto">
          <a:xfrm>
            <a:off x="49657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87400" name="Rectangle 6"/>
          <p:cNvSpPr>
            <a:spLocks noChangeArrowheads="1"/>
          </p:cNvSpPr>
          <p:nvPr/>
        </p:nvSpPr>
        <p:spPr bwMode="auto">
          <a:xfrm>
            <a:off x="40513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87401" name="Rectangle 7"/>
          <p:cNvSpPr>
            <a:spLocks noChangeArrowheads="1"/>
          </p:cNvSpPr>
          <p:nvPr/>
        </p:nvSpPr>
        <p:spPr bwMode="auto">
          <a:xfrm>
            <a:off x="35941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</a:t>
            </a:r>
          </a:p>
        </p:txBody>
      </p:sp>
      <p:sp>
        <p:nvSpPr>
          <p:cNvPr id="187402" name="Rectangle 8"/>
          <p:cNvSpPr>
            <a:spLocks noChangeArrowheads="1"/>
          </p:cNvSpPr>
          <p:nvPr/>
        </p:nvSpPr>
        <p:spPr bwMode="auto">
          <a:xfrm>
            <a:off x="45085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+</a:t>
            </a:r>
            <a:endParaRPr lang="en-US" altLang="en-US" sz="1600"/>
          </a:p>
        </p:txBody>
      </p:sp>
      <p:sp>
        <p:nvSpPr>
          <p:cNvPr id="187403" name="Text Box 9"/>
          <p:cNvSpPr txBox="1">
            <a:spLocks noChangeArrowheads="1"/>
          </p:cNvSpPr>
          <p:nvPr/>
        </p:nvSpPr>
        <p:spPr bwMode="auto">
          <a:xfrm>
            <a:off x="2216150" y="16843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187404" name="Rectangle 10"/>
          <p:cNvSpPr>
            <a:spLocks noChangeArrowheads="1"/>
          </p:cNvSpPr>
          <p:nvPr/>
        </p:nvSpPr>
        <p:spPr bwMode="auto">
          <a:xfrm>
            <a:off x="5422900" y="17224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187405" name="Text Box 11"/>
          <p:cNvSpPr txBox="1">
            <a:spLocks noChangeArrowheads="1"/>
          </p:cNvSpPr>
          <p:nvPr/>
        </p:nvSpPr>
        <p:spPr bwMode="auto">
          <a:xfrm>
            <a:off x="234950" y="26114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STACK:</a:t>
            </a:r>
          </a:p>
        </p:txBody>
      </p:sp>
      <p:sp>
        <p:nvSpPr>
          <p:cNvPr id="187406" name="Text Box 12"/>
          <p:cNvSpPr txBox="1">
            <a:spLocks noChangeArrowheads="1"/>
          </p:cNvSpPr>
          <p:nvPr/>
        </p:nvSpPr>
        <p:spPr bwMode="auto">
          <a:xfrm>
            <a:off x="185738" y="423863"/>
            <a:ext cx="1657350" cy="1749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(1) E  </a:t>
            </a:r>
            <a:r>
              <a:rPr lang="en-US" altLang="en-US">
                <a:sym typeface="Symbol" pitchFamily="18" charset="2"/>
              </a:rPr>
              <a:t> E + T</a:t>
            </a:r>
          </a:p>
          <a:p>
            <a:r>
              <a:rPr lang="en-US" altLang="en-US">
                <a:sym typeface="Symbol" pitchFamily="18" charset="2"/>
              </a:rPr>
              <a:t>(2) E’  T</a:t>
            </a:r>
          </a:p>
          <a:p>
            <a:r>
              <a:rPr lang="en-US" altLang="en-US">
                <a:sym typeface="Symbol" pitchFamily="18" charset="2"/>
              </a:rPr>
              <a:t>(3) T   T </a:t>
            </a:r>
            <a:r>
              <a:rPr lang="en-US" altLang="en-US"/>
              <a:t> F</a:t>
            </a:r>
          </a:p>
          <a:p>
            <a:r>
              <a:rPr lang="en-US" altLang="en-US"/>
              <a:t>(4) T  </a:t>
            </a:r>
            <a:r>
              <a:rPr lang="en-US" altLang="en-US">
                <a:sym typeface="Symbol" pitchFamily="18" charset="2"/>
              </a:rPr>
              <a:t> F</a:t>
            </a:r>
          </a:p>
          <a:p>
            <a:r>
              <a:rPr lang="en-US" altLang="en-US"/>
              <a:t>(5) F  </a:t>
            </a:r>
            <a:r>
              <a:rPr lang="en-US" altLang="en-US">
                <a:sym typeface="Symbol" pitchFamily="18" charset="2"/>
              </a:rPr>
              <a:t> ( E ) </a:t>
            </a:r>
          </a:p>
          <a:p>
            <a:r>
              <a:rPr lang="en-US" altLang="en-US">
                <a:sym typeface="Symbol" pitchFamily="18" charset="2"/>
              </a:rPr>
              <a:t>(6) F   </a:t>
            </a:r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87407" name="Text Box 13"/>
          <p:cNvSpPr txBox="1">
            <a:spLocks noChangeArrowheads="1"/>
          </p:cNvSpPr>
          <p:nvPr/>
        </p:nvSpPr>
        <p:spPr bwMode="auto">
          <a:xfrm>
            <a:off x="3644900" y="2474913"/>
            <a:ext cx="1323975" cy="650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LR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cxnSp>
        <p:nvCxnSpPr>
          <p:cNvPr id="448526" name="AutoShape 14"/>
          <p:cNvCxnSpPr>
            <a:cxnSpLocks noChangeShapeType="1"/>
            <a:stCxn id="187407" idx="1"/>
            <a:endCxn id="187439" idx="3"/>
          </p:cNvCxnSpPr>
          <p:nvPr/>
        </p:nvCxnSpPr>
        <p:spPr bwMode="auto">
          <a:xfrm flipH="1">
            <a:off x="1739900" y="2800350"/>
            <a:ext cx="1905000" cy="635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48527" name="AutoShape 15"/>
          <p:cNvCxnSpPr>
            <a:cxnSpLocks noChangeShapeType="1"/>
            <a:stCxn id="187407" idx="0"/>
            <a:endCxn id="187404" idx="2"/>
          </p:cNvCxnSpPr>
          <p:nvPr/>
        </p:nvCxnSpPr>
        <p:spPr bwMode="auto">
          <a:xfrm rot="-5400000">
            <a:off x="4749006" y="1572420"/>
            <a:ext cx="460375" cy="134461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48528" name="AutoShape 16"/>
          <p:cNvSpPr>
            <a:spLocks noChangeArrowheads="1"/>
          </p:cNvSpPr>
          <p:nvPr/>
        </p:nvSpPr>
        <p:spPr bwMode="auto">
          <a:xfrm rot="5400000">
            <a:off x="4133850" y="3244850"/>
            <a:ext cx="317500" cy="1905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8529" name="Rectangle 17"/>
          <p:cNvSpPr>
            <a:spLocks noChangeArrowheads="1"/>
          </p:cNvSpPr>
          <p:nvPr/>
        </p:nvSpPr>
        <p:spPr bwMode="auto">
          <a:xfrm>
            <a:off x="2095500" y="4775200"/>
            <a:ext cx="4089400" cy="215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8530" name="Rectangle 18"/>
          <p:cNvSpPr>
            <a:spLocks noChangeArrowheads="1"/>
          </p:cNvSpPr>
          <p:nvPr/>
        </p:nvSpPr>
        <p:spPr bwMode="auto">
          <a:xfrm>
            <a:off x="4864100" y="3886200"/>
            <a:ext cx="508000" cy="2882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8531" name="Rectangle 19"/>
          <p:cNvSpPr>
            <a:spLocks noChangeArrowheads="1"/>
          </p:cNvSpPr>
          <p:nvPr/>
        </p:nvSpPr>
        <p:spPr bwMode="auto">
          <a:xfrm>
            <a:off x="4875213" y="4781550"/>
            <a:ext cx="495300" cy="219075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187414" name="Object 20"/>
          <p:cNvGraphicFramePr>
            <a:graphicFrameLocks noChangeAspect="1"/>
          </p:cNvGraphicFramePr>
          <p:nvPr/>
        </p:nvGraphicFramePr>
        <p:xfrm>
          <a:off x="1993900" y="3670300"/>
          <a:ext cx="4343400" cy="3263900"/>
        </p:xfrm>
        <a:graphic>
          <a:graphicData uri="http://schemas.openxmlformats.org/presentationml/2006/ole">
            <p:oleObj spid="_x0000_s187414" name="Document" r:id="rId4" imgW="9782175" imgH="7362825" progId="Word.Document.8">
              <p:embed/>
            </p:oleObj>
          </a:graphicData>
        </a:graphic>
      </p:graphicFrame>
      <p:sp>
        <p:nvSpPr>
          <p:cNvPr id="187415" name="Rectangle 21"/>
          <p:cNvSpPr>
            <a:spLocks noChangeArrowheads="1"/>
          </p:cNvSpPr>
          <p:nvPr/>
        </p:nvSpPr>
        <p:spPr bwMode="auto">
          <a:xfrm>
            <a:off x="6807200" y="1473200"/>
            <a:ext cx="2159000" cy="328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7416" name="Text Box 22"/>
          <p:cNvSpPr txBox="1">
            <a:spLocks noChangeArrowheads="1"/>
          </p:cNvSpPr>
          <p:nvPr/>
        </p:nvSpPr>
        <p:spPr bwMode="auto">
          <a:xfrm>
            <a:off x="6965950" y="11255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grpSp>
        <p:nvGrpSpPr>
          <p:cNvPr id="187417" name="Group 23"/>
          <p:cNvGrpSpPr>
            <a:grpSpLocks/>
          </p:cNvGrpSpPr>
          <p:nvPr/>
        </p:nvGrpSpPr>
        <p:grpSpPr bwMode="auto">
          <a:xfrm>
            <a:off x="7294563" y="2647950"/>
            <a:ext cx="736600" cy="936625"/>
            <a:chOff x="4595" y="1668"/>
            <a:chExt cx="464" cy="590"/>
          </a:xfrm>
        </p:grpSpPr>
        <p:sp>
          <p:nvSpPr>
            <p:cNvPr id="187448" name="Rectangle 24"/>
            <p:cNvSpPr>
              <a:spLocks noChangeArrowheads="1"/>
            </p:cNvSpPr>
            <p:nvPr/>
          </p:nvSpPr>
          <p:spPr bwMode="auto">
            <a:xfrm>
              <a:off x="4724" y="166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T</a:t>
              </a:r>
            </a:p>
          </p:txBody>
        </p:sp>
        <p:grpSp>
          <p:nvGrpSpPr>
            <p:cNvPr id="187449" name="Group 25"/>
            <p:cNvGrpSpPr>
              <a:grpSpLocks/>
            </p:cNvGrpSpPr>
            <p:nvPr/>
          </p:nvGrpSpPr>
          <p:grpSpPr bwMode="auto">
            <a:xfrm>
              <a:off x="4595" y="1888"/>
              <a:ext cx="464" cy="184"/>
              <a:chOff x="4504" y="2496"/>
              <a:chExt cx="464" cy="184"/>
            </a:xfrm>
          </p:grpSpPr>
          <p:sp>
            <p:nvSpPr>
              <p:cNvPr id="187451" name="Line 26"/>
              <p:cNvSpPr>
                <a:spLocks noChangeShapeType="1"/>
              </p:cNvSpPr>
              <p:nvPr/>
            </p:nvSpPr>
            <p:spPr bwMode="auto">
              <a:xfrm>
                <a:off x="4808" y="2496"/>
                <a:ext cx="160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52" name="Line 27"/>
              <p:cNvSpPr>
                <a:spLocks noChangeShapeType="1"/>
              </p:cNvSpPr>
              <p:nvPr/>
            </p:nvSpPr>
            <p:spPr bwMode="auto">
              <a:xfrm flipH="1">
                <a:off x="4504" y="2496"/>
                <a:ext cx="160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53" name="Line 28"/>
              <p:cNvSpPr>
                <a:spLocks noChangeShapeType="1"/>
              </p:cNvSpPr>
              <p:nvPr/>
            </p:nvSpPr>
            <p:spPr bwMode="auto">
              <a:xfrm>
                <a:off x="4736" y="249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7450" name="Rectangle 29"/>
            <p:cNvSpPr>
              <a:spLocks noChangeArrowheads="1"/>
            </p:cNvSpPr>
            <p:nvPr/>
          </p:nvSpPr>
          <p:spPr bwMode="auto">
            <a:xfrm>
              <a:off x="4732" y="204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87418" name="Rectangle 30"/>
          <p:cNvSpPr>
            <a:spLocks noChangeArrowheads="1"/>
          </p:cNvSpPr>
          <p:nvPr/>
        </p:nvSpPr>
        <p:spPr bwMode="auto">
          <a:xfrm>
            <a:off x="7029450" y="32321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187419" name="Rectangle 31"/>
          <p:cNvSpPr>
            <a:spLocks noChangeArrowheads="1"/>
          </p:cNvSpPr>
          <p:nvPr/>
        </p:nvSpPr>
        <p:spPr bwMode="auto">
          <a:xfrm>
            <a:off x="7981950" y="32321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187420" name="Line 32"/>
          <p:cNvSpPr>
            <a:spLocks noChangeShapeType="1"/>
          </p:cNvSpPr>
          <p:nvPr/>
        </p:nvSpPr>
        <p:spPr bwMode="auto">
          <a:xfrm>
            <a:off x="7218363" y="35560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21" name="Rectangle 33"/>
          <p:cNvSpPr>
            <a:spLocks noChangeArrowheads="1"/>
          </p:cNvSpPr>
          <p:nvPr/>
        </p:nvSpPr>
        <p:spPr bwMode="auto">
          <a:xfrm>
            <a:off x="7048500" y="37909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F</a:t>
            </a:r>
            <a:endParaRPr lang="en-US" altLang="en-US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187422" name="Line 34"/>
          <p:cNvSpPr>
            <a:spLocks noChangeShapeType="1"/>
          </p:cNvSpPr>
          <p:nvPr/>
        </p:nvSpPr>
        <p:spPr bwMode="auto">
          <a:xfrm>
            <a:off x="7218363" y="41148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23" name="Rectangle 35"/>
          <p:cNvSpPr>
            <a:spLocks noChangeArrowheads="1"/>
          </p:cNvSpPr>
          <p:nvPr/>
        </p:nvSpPr>
        <p:spPr bwMode="auto">
          <a:xfrm>
            <a:off x="7016750" y="43497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87424" name="Line 36"/>
          <p:cNvSpPr>
            <a:spLocks noChangeShapeType="1"/>
          </p:cNvSpPr>
          <p:nvPr/>
        </p:nvSpPr>
        <p:spPr bwMode="auto">
          <a:xfrm>
            <a:off x="8145463" y="35687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25" name="Rectangle 37"/>
          <p:cNvSpPr>
            <a:spLocks noChangeArrowheads="1"/>
          </p:cNvSpPr>
          <p:nvPr/>
        </p:nvSpPr>
        <p:spPr bwMode="auto">
          <a:xfrm>
            <a:off x="7943850" y="38036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sym typeface="Symbol" pitchFamily="18" charset="2"/>
              </a:rPr>
              <a:t>id</a:t>
            </a:r>
          </a:p>
        </p:txBody>
      </p:sp>
      <p:grpSp>
        <p:nvGrpSpPr>
          <p:cNvPr id="187426" name="Group 38"/>
          <p:cNvGrpSpPr>
            <a:grpSpLocks/>
          </p:cNvGrpSpPr>
          <p:nvPr/>
        </p:nvGrpSpPr>
        <p:grpSpPr bwMode="auto">
          <a:xfrm>
            <a:off x="7505700" y="2127250"/>
            <a:ext cx="336550" cy="603250"/>
            <a:chOff x="4728" y="1340"/>
            <a:chExt cx="212" cy="380"/>
          </a:xfrm>
        </p:grpSpPr>
        <p:sp>
          <p:nvSpPr>
            <p:cNvPr id="187446" name="Rectangle 39"/>
            <p:cNvSpPr>
              <a:spLocks noChangeArrowheads="1"/>
            </p:cNvSpPr>
            <p:nvPr/>
          </p:nvSpPr>
          <p:spPr bwMode="auto">
            <a:xfrm>
              <a:off x="4728" y="1340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187447" name="Line 40"/>
            <p:cNvSpPr>
              <a:spLocks noChangeShapeType="1"/>
            </p:cNvSpPr>
            <p:nvPr/>
          </p:nvSpPr>
          <p:spPr bwMode="auto">
            <a:xfrm>
              <a:off x="4835" y="153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1282700" y="2660650"/>
            <a:ext cx="457200" cy="2044700"/>
            <a:chOff x="808" y="1676"/>
            <a:chExt cx="288" cy="1288"/>
          </a:xfrm>
        </p:grpSpPr>
        <p:sp>
          <p:nvSpPr>
            <p:cNvPr id="187439" name="Rectangle 42"/>
            <p:cNvSpPr>
              <a:spLocks noChangeArrowheads="1"/>
            </p:cNvSpPr>
            <p:nvPr/>
          </p:nvSpPr>
          <p:spPr bwMode="auto">
            <a:xfrm>
              <a:off x="808" y="167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3</a:t>
              </a:r>
            </a:p>
          </p:txBody>
        </p:sp>
        <p:sp>
          <p:nvSpPr>
            <p:cNvPr id="187440" name="Rectangle 43"/>
            <p:cNvSpPr>
              <a:spLocks noChangeArrowheads="1"/>
            </p:cNvSpPr>
            <p:nvPr/>
          </p:nvSpPr>
          <p:spPr bwMode="auto">
            <a:xfrm>
              <a:off x="808" y="1860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 b="1"/>
                <a:t>F</a:t>
              </a:r>
              <a:endParaRPr lang="en-US" altLang="en-US" sz="1600"/>
            </a:p>
          </p:txBody>
        </p:sp>
        <p:sp>
          <p:nvSpPr>
            <p:cNvPr id="187441" name="Rectangle 44"/>
            <p:cNvSpPr>
              <a:spLocks noChangeArrowheads="1"/>
            </p:cNvSpPr>
            <p:nvPr/>
          </p:nvSpPr>
          <p:spPr bwMode="auto">
            <a:xfrm>
              <a:off x="808" y="2044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6</a:t>
              </a:r>
            </a:p>
          </p:txBody>
        </p:sp>
        <p:sp>
          <p:nvSpPr>
            <p:cNvPr id="187442" name="Rectangle 45"/>
            <p:cNvSpPr>
              <a:spLocks noChangeArrowheads="1"/>
            </p:cNvSpPr>
            <p:nvPr/>
          </p:nvSpPr>
          <p:spPr bwMode="auto">
            <a:xfrm>
              <a:off x="808" y="2228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 b="1"/>
                <a:t>+</a:t>
              </a:r>
              <a:endParaRPr lang="en-US" altLang="en-US" sz="1600"/>
            </a:p>
          </p:txBody>
        </p:sp>
        <p:sp>
          <p:nvSpPr>
            <p:cNvPr id="187443" name="Rectangle 46"/>
            <p:cNvSpPr>
              <a:spLocks noChangeArrowheads="1"/>
            </p:cNvSpPr>
            <p:nvPr/>
          </p:nvSpPr>
          <p:spPr bwMode="auto">
            <a:xfrm>
              <a:off x="808" y="2412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1</a:t>
              </a:r>
            </a:p>
          </p:txBody>
        </p:sp>
        <p:sp>
          <p:nvSpPr>
            <p:cNvPr id="187444" name="Rectangle 47"/>
            <p:cNvSpPr>
              <a:spLocks noChangeArrowheads="1"/>
            </p:cNvSpPr>
            <p:nvPr/>
          </p:nvSpPr>
          <p:spPr bwMode="auto">
            <a:xfrm>
              <a:off x="808" y="259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 b="1"/>
                <a:t>E</a:t>
              </a:r>
              <a:endParaRPr lang="en-US" altLang="en-US" sz="1600"/>
            </a:p>
          </p:txBody>
        </p:sp>
        <p:sp>
          <p:nvSpPr>
            <p:cNvPr id="187445" name="Rectangle 48"/>
            <p:cNvSpPr>
              <a:spLocks noChangeArrowheads="1"/>
            </p:cNvSpPr>
            <p:nvPr/>
          </p:nvSpPr>
          <p:spPr bwMode="auto">
            <a:xfrm>
              <a:off x="808" y="2780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0</a:t>
              </a:r>
            </a:p>
          </p:txBody>
        </p:sp>
      </p:grpSp>
      <p:grpSp>
        <p:nvGrpSpPr>
          <p:cNvPr id="187428" name="Group 49"/>
          <p:cNvGrpSpPr>
            <a:grpSpLocks/>
          </p:cNvGrpSpPr>
          <p:nvPr/>
        </p:nvGrpSpPr>
        <p:grpSpPr bwMode="auto">
          <a:xfrm>
            <a:off x="8388350" y="2673350"/>
            <a:ext cx="387350" cy="925513"/>
            <a:chOff x="5284" y="1684"/>
            <a:chExt cx="244" cy="583"/>
          </a:xfrm>
        </p:grpSpPr>
        <p:sp>
          <p:nvSpPr>
            <p:cNvPr id="187436" name="Rectangle 50"/>
            <p:cNvSpPr>
              <a:spLocks noChangeArrowheads="1"/>
            </p:cNvSpPr>
            <p:nvPr/>
          </p:nvSpPr>
          <p:spPr bwMode="auto">
            <a:xfrm>
              <a:off x="5304" y="168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  <a:sym typeface="Symbol" pitchFamily="18" charset="2"/>
                </a:rPr>
                <a:t>F</a:t>
              </a:r>
              <a:endParaRPr lang="en-US" altLang="en-US">
                <a:solidFill>
                  <a:schemeClr val="tx2"/>
                </a:solidFill>
                <a:sym typeface="Symbol" pitchFamily="18" charset="2"/>
              </a:endParaRPr>
            </a:p>
          </p:txBody>
        </p:sp>
        <p:sp>
          <p:nvSpPr>
            <p:cNvPr id="187437" name="Line 51"/>
            <p:cNvSpPr>
              <a:spLocks noChangeShapeType="1"/>
            </p:cNvSpPr>
            <p:nvPr/>
          </p:nvSpPr>
          <p:spPr bwMode="auto">
            <a:xfrm>
              <a:off x="5411" y="1888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38" name="Rectangle 52"/>
            <p:cNvSpPr>
              <a:spLocks noChangeArrowheads="1"/>
            </p:cNvSpPr>
            <p:nvPr/>
          </p:nvSpPr>
          <p:spPr bwMode="auto">
            <a:xfrm>
              <a:off x="5284" y="2036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id</a:t>
              </a:r>
            </a:p>
          </p:txBody>
        </p:sp>
      </p:grpSp>
      <p:sp>
        <p:nvSpPr>
          <p:cNvPr id="187429" name="Text Box 53"/>
          <p:cNvSpPr txBox="1">
            <a:spLocks noChangeArrowheads="1"/>
          </p:cNvSpPr>
          <p:nvPr/>
        </p:nvSpPr>
        <p:spPr bwMode="auto">
          <a:xfrm>
            <a:off x="95250" y="84138"/>
            <a:ext cx="144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GRAMMAR:</a:t>
            </a:r>
          </a:p>
        </p:txBody>
      </p:sp>
      <p:sp>
        <p:nvSpPr>
          <p:cNvPr id="448566" name="Rectangle 54"/>
          <p:cNvSpPr>
            <a:spLocks noChangeArrowheads="1"/>
          </p:cNvSpPr>
          <p:nvPr/>
        </p:nvSpPr>
        <p:spPr bwMode="auto">
          <a:xfrm>
            <a:off x="215900" y="1295400"/>
            <a:ext cx="1231900" cy="317500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8567" name="AutoShape 55"/>
          <p:cNvSpPr>
            <a:spLocks noChangeArrowheads="1"/>
          </p:cNvSpPr>
          <p:nvPr/>
        </p:nvSpPr>
        <p:spPr bwMode="auto">
          <a:xfrm>
            <a:off x="5200650" y="2686050"/>
            <a:ext cx="1295400" cy="177800"/>
          </a:xfrm>
          <a:prstGeom prst="rightArrow">
            <a:avLst>
              <a:gd name="adj1" fmla="val 50000"/>
              <a:gd name="adj2" fmla="val 182143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8407400" y="2063750"/>
            <a:ext cx="323850" cy="666750"/>
            <a:chOff x="5296" y="1300"/>
            <a:chExt cx="204" cy="420"/>
          </a:xfrm>
        </p:grpSpPr>
        <p:sp>
          <p:nvSpPr>
            <p:cNvPr id="187434" name="Line 56"/>
            <p:cNvSpPr>
              <a:spLocks noChangeShapeType="1"/>
            </p:cNvSpPr>
            <p:nvPr/>
          </p:nvSpPr>
          <p:spPr bwMode="auto">
            <a:xfrm>
              <a:off x="5411" y="153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35" name="Rectangle 57"/>
            <p:cNvSpPr>
              <a:spLocks noChangeArrowheads="1"/>
            </p:cNvSpPr>
            <p:nvPr/>
          </p:nvSpPr>
          <p:spPr bwMode="auto">
            <a:xfrm>
              <a:off x="5296" y="130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T</a:t>
              </a:r>
            </a:p>
          </p:txBody>
        </p:sp>
      </p:grpSp>
      <p:sp>
        <p:nvSpPr>
          <p:cNvPr id="187433" name="Text Box 59"/>
          <p:cNvSpPr txBox="1">
            <a:spLocks noChangeArrowheads="1"/>
          </p:cNvSpPr>
          <p:nvPr/>
        </p:nvSpPr>
        <p:spPr bwMode="auto">
          <a:xfrm>
            <a:off x="6542088" y="6521450"/>
            <a:ext cx="2601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Times New Roman" pitchFamily="18" charset="0"/>
              </a:rPr>
              <a:t>(Aho,Sethi,Ullman, pp. 220)</a:t>
            </a:r>
            <a:endParaRPr lang="en-US" alt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48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4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8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8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4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28" grpId="0" animBg="1"/>
      <p:bldP spid="448529" grpId="0" animBg="1"/>
      <p:bldP spid="448530" grpId="0" animBg="1"/>
      <p:bldP spid="448531" grpId="0" animBg="1"/>
      <p:bldP spid="448566" grpId="0" animBg="1"/>
      <p:bldP spid="448567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LR Parser Example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CMPUT 680 - Compiler Design and Optimization</a:t>
            </a:r>
          </a:p>
        </p:txBody>
      </p:sp>
      <p:sp>
        <p:nvSpPr>
          <p:cNvPr id="189444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7F7867C8-64DE-450E-8AFF-9DDA492D6EE8}" type="slidenum">
              <a:rPr lang="en-US" altLang="en-US"/>
              <a:pPr/>
              <a:t>108</a:t>
            </a:fld>
            <a:endParaRPr lang="en-US" altLang="en-US"/>
          </a:p>
        </p:txBody>
      </p:sp>
      <p:sp>
        <p:nvSpPr>
          <p:cNvPr id="189445" name="Rectangle 2"/>
          <p:cNvSpPr>
            <a:spLocks noChangeArrowheads="1"/>
          </p:cNvSpPr>
          <p:nvPr/>
        </p:nvSpPr>
        <p:spPr bwMode="auto">
          <a:xfrm>
            <a:off x="2006600" y="3568700"/>
            <a:ext cx="4279900" cy="32639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9446" name="Rectangle 4"/>
          <p:cNvSpPr>
            <a:spLocks noChangeArrowheads="1"/>
          </p:cNvSpPr>
          <p:nvPr/>
        </p:nvSpPr>
        <p:spPr bwMode="auto">
          <a:xfrm>
            <a:off x="3136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89447" name="Rectangle 5"/>
          <p:cNvSpPr>
            <a:spLocks noChangeArrowheads="1"/>
          </p:cNvSpPr>
          <p:nvPr/>
        </p:nvSpPr>
        <p:spPr bwMode="auto">
          <a:xfrm>
            <a:off x="49657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89448" name="Rectangle 6"/>
          <p:cNvSpPr>
            <a:spLocks noChangeArrowheads="1"/>
          </p:cNvSpPr>
          <p:nvPr/>
        </p:nvSpPr>
        <p:spPr bwMode="auto">
          <a:xfrm>
            <a:off x="40513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89449" name="Rectangle 7"/>
          <p:cNvSpPr>
            <a:spLocks noChangeArrowheads="1"/>
          </p:cNvSpPr>
          <p:nvPr/>
        </p:nvSpPr>
        <p:spPr bwMode="auto">
          <a:xfrm>
            <a:off x="35941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</a:t>
            </a:r>
          </a:p>
        </p:txBody>
      </p:sp>
      <p:sp>
        <p:nvSpPr>
          <p:cNvPr id="189450" name="Rectangle 8"/>
          <p:cNvSpPr>
            <a:spLocks noChangeArrowheads="1"/>
          </p:cNvSpPr>
          <p:nvPr/>
        </p:nvSpPr>
        <p:spPr bwMode="auto">
          <a:xfrm>
            <a:off x="45085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+</a:t>
            </a:r>
            <a:endParaRPr lang="en-US" altLang="en-US" sz="1600"/>
          </a:p>
        </p:txBody>
      </p:sp>
      <p:sp>
        <p:nvSpPr>
          <p:cNvPr id="189451" name="Text Box 9"/>
          <p:cNvSpPr txBox="1">
            <a:spLocks noChangeArrowheads="1"/>
          </p:cNvSpPr>
          <p:nvPr/>
        </p:nvSpPr>
        <p:spPr bwMode="auto">
          <a:xfrm>
            <a:off x="2216150" y="16843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189452" name="Rectangle 10"/>
          <p:cNvSpPr>
            <a:spLocks noChangeArrowheads="1"/>
          </p:cNvSpPr>
          <p:nvPr/>
        </p:nvSpPr>
        <p:spPr bwMode="auto">
          <a:xfrm>
            <a:off x="5422900" y="17224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189453" name="Text Box 11"/>
          <p:cNvSpPr txBox="1">
            <a:spLocks noChangeArrowheads="1"/>
          </p:cNvSpPr>
          <p:nvPr/>
        </p:nvSpPr>
        <p:spPr bwMode="auto">
          <a:xfrm>
            <a:off x="234950" y="26114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STACK:</a:t>
            </a:r>
          </a:p>
        </p:txBody>
      </p:sp>
      <p:sp>
        <p:nvSpPr>
          <p:cNvPr id="189454" name="Text Box 12"/>
          <p:cNvSpPr txBox="1">
            <a:spLocks noChangeArrowheads="1"/>
          </p:cNvSpPr>
          <p:nvPr/>
        </p:nvSpPr>
        <p:spPr bwMode="auto">
          <a:xfrm>
            <a:off x="185738" y="423863"/>
            <a:ext cx="1657350" cy="1749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(1) E  </a:t>
            </a:r>
            <a:r>
              <a:rPr lang="en-US" altLang="en-US">
                <a:sym typeface="Symbol" pitchFamily="18" charset="2"/>
              </a:rPr>
              <a:t> E + T</a:t>
            </a:r>
          </a:p>
          <a:p>
            <a:r>
              <a:rPr lang="en-US" altLang="en-US">
                <a:sym typeface="Symbol" pitchFamily="18" charset="2"/>
              </a:rPr>
              <a:t>(2) E’  T</a:t>
            </a:r>
          </a:p>
          <a:p>
            <a:r>
              <a:rPr lang="en-US" altLang="en-US">
                <a:sym typeface="Symbol" pitchFamily="18" charset="2"/>
              </a:rPr>
              <a:t>(3) T   T </a:t>
            </a:r>
            <a:r>
              <a:rPr lang="en-US" altLang="en-US"/>
              <a:t> F</a:t>
            </a:r>
          </a:p>
          <a:p>
            <a:r>
              <a:rPr lang="en-US" altLang="en-US"/>
              <a:t>(4) T  </a:t>
            </a:r>
            <a:r>
              <a:rPr lang="en-US" altLang="en-US">
                <a:sym typeface="Symbol" pitchFamily="18" charset="2"/>
              </a:rPr>
              <a:t> F</a:t>
            </a:r>
          </a:p>
          <a:p>
            <a:r>
              <a:rPr lang="en-US" altLang="en-US"/>
              <a:t>(5) F  </a:t>
            </a:r>
            <a:r>
              <a:rPr lang="en-US" altLang="en-US">
                <a:sym typeface="Symbol" pitchFamily="18" charset="2"/>
              </a:rPr>
              <a:t> ( E ) </a:t>
            </a:r>
          </a:p>
          <a:p>
            <a:r>
              <a:rPr lang="en-US" altLang="en-US">
                <a:sym typeface="Symbol" pitchFamily="18" charset="2"/>
              </a:rPr>
              <a:t>(6) F   </a:t>
            </a:r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89455" name="Text Box 13"/>
          <p:cNvSpPr txBox="1">
            <a:spLocks noChangeArrowheads="1"/>
          </p:cNvSpPr>
          <p:nvPr/>
        </p:nvSpPr>
        <p:spPr bwMode="auto">
          <a:xfrm>
            <a:off x="3644900" y="2474913"/>
            <a:ext cx="1323975" cy="650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LR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cxnSp>
        <p:nvCxnSpPr>
          <p:cNvPr id="449550" name="AutoShape 14"/>
          <p:cNvCxnSpPr>
            <a:cxnSpLocks noChangeShapeType="1"/>
            <a:stCxn id="189455" idx="1"/>
            <a:endCxn id="189483" idx="3"/>
          </p:cNvCxnSpPr>
          <p:nvPr/>
        </p:nvCxnSpPr>
        <p:spPr bwMode="auto">
          <a:xfrm flipH="1">
            <a:off x="1739900" y="2800350"/>
            <a:ext cx="1905000" cy="635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49551" name="AutoShape 15"/>
          <p:cNvCxnSpPr>
            <a:cxnSpLocks noChangeShapeType="1"/>
            <a:stCxn id="189455" idx="0"/>
            <a:endCxn id="189478" idx="2"/>
          </p:cNvCxnSpPr>
          <p:nvPr/>
        </p:nvCxnSpPr>
        <p:spPr bwMode="auto">
          <a:xfrm rot="5400000" flipH="1">
            <a:off x="2145506" y="313532"/>
            <a:ext cx="847725" cy="3475038"/>
          </a:xfrm>
          <a:prstGeom prst="curvedConnector3">
            <a:avLst>
              <a:gd name="adj1" fmla="val 5075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49552" name="AutoShape 16"/>
          <p:cNvSpPr>
            <a:spLocks noChangeArrowheads="1"/>
          </p:cNvSpPr>
          <p:nvPr/>
        </p:nvSpPr>
        <p:spPr bwMode="auto">
          <a:xfrm rot="5400000">
            <a:off x="4133850" y="3244850"/>
            <a:ext cx="317500" cy="1905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9459" name="Rectangle 17"/>
          <p:cNvSpPr>
            <a:spLocks noChangeArrowheads="1"/>
          </p:cNvSpPr>
          <p:nvPr/>
        </p:nvSpPr>
        <p:spPr bwMode="auto">
          <a:xfrm>
            <a:off x="6807200" y="1473200"/>
            <a:ext cx="2159000" cy="328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9460" name="Text Box 18"/>
          <p:cNvSpPr txBox="1">
            <a:spLocks noChangeArrowheads="1"/>
          </p:cNvSpPr>
          <p:nvPr/>
        </p:nvSpPr>
        <p:spPr bwMode="auto">
          <a:xfrm>
            <a:off x="6965950" y="11255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grpSp>
        <p:nvGrpSpPr>
          <p:cNvPr id="189461" name="Group 19"/>
          <p:cNvGrpSpPr>
            <a:grpSpLocks/>
          </p:cNvGrpSpPr>
          <p:nvPr/>
        </p:nvGrpSpPr>
        <p:grpSpPr bwMode="auto">
          <a:xfrm>
            <a:off x="7294563" y="2647950"/>
            <a:ext cx="736600" cy="936625"/>
            <a:chOff x="4595" y="1668"/>
            <a:chExt cx="464" cy="590"/>
          </a:xfrm>
        </p:grpSpPr>
        <p:sp>
          <p:nvSpPr>
            <p:cNvPr id="189490" name="Rectangle 20"/>
            <p:cNvSpPr>
              <a:spLocks noChangeArrowheads="1"/>
            </p:cNvSpPr>
            <p:nvPr/>
          </p:nvSpPr>
          <p:spPr bwMode="auto">
            <a:xfrm>
              <a:off x="4724" y="166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T</a:t>
              </a:r>
            </a:p>
          </p:txBody>
        </p:sp>
        <p:grpSp>
          <p:nvGrpSpPr>
            <p:cNvPr id="189491" name="Group 21"/>
            <p:cNvGrpSpPr>
              <a:grpSpLocks/>
            </p:cNvGrpSpPr>
            <p:nvPr/>
          </p:nvGrpSpPr>
          <p:grpSpPr bwMode="auto">
            <a:xfrm>
              <a:off x="4595" y="1888"/>
              <a:ext cx="464" cy="184"/>
              <a:chOff x="4504" y="2496"/>
              <a:chExt cx="464" cy="184"/>
            </a:xfrm>
          </p:grpSpPr>
          <p:sp>
            <p:nvSpPr>
              <p:cNvPr id="189493" name="Line 22"/>
              <p:cNvSpPr>
                <a:spLocks noChangeShapeType="1"/>
              </p:cNvSpPr>
              <p:nvPr/>
            </p:nvSpPr>
            <p:spPr bwMode="auto">
              <a:xfrm>
                <a:off x="4808" y="2496"/>
                <a:ext cx="160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494" name="Line 23"/>
              <p:cNvSpPr>
                <a:spLocks noChangeShapeType="1"/>
              </p:cNvSpPr>
              <p:nvPr/>
            </p:nvSpPr>
            <p:spPr bwMode="auto">
              <a:xfrm flipH="1">
                <a:off x="4504" y="2496"/>
                <a:ext cx="160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495" name="Line 24"/>
              <p:cNvSpPr>
                <a:spLocks noChangeShapeType="1"/>
              </p:cNvSpPr>
              <p:nvPr/>
            </p:nvSpPr>
            <p:spPr bwMode="auto">
              <a:xfrm>
                <a:off x="4736" y="249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9492" name="Rectangle 25"/>
            <p:cNvSpPr>
              <a:spLocks noChangeArrowheads="1"/>
            </p:cNvSpPr>
            <p:nvPr/>
          </p:nvSpPr>
          <p:spPr bwMode="auto">
            <a:xfrm>
              <a:off x="4732" y="204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89462" name="Rectangle 26"/>
          <p:cNvSpPr>
            <a:spLocks noChangeArrowheads="1"/>
          </p:cNvSpPr>
          <p:nvPr/>
        </p:nvSpPr>
        <p:spPr bwMode="auto">
          <a:xfrm>
            <a:off x="7029450" y="32321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189463" name="Rectangle 27"/>
          <p:cNvSpPr>
            <a:spLocks noChangeArrowheads="1"/>
          </p:cNvSpPr>
          <p:nvPr/>
        </p:nvSpPr>
        <p:spPr bwMode="auto">
          <a:xfrm>
            <a:off x="7981950" y="32321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189464" name="Line 28"/>
          <p:cNvSpPr>
            <a:spLocks noChangeShapeType="1"/>
          </p:cNvSpPr>
          <p:nvPr/>
        </p:nvSpPr>
        <p:spPr bwMode="auto">
          <a:xfrm>
            <a:off x="7218363" y="35560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9465" name="Rectangle 29"/>
          <p:cNvSpPr>
            <a:spLocks noChangeArrowheads="1"/>
          </p:cNvSpPr>
          <p:nvPr/>
        </p:nvSpPr>
        <p:spPr bwMode="auto">
          <a:xfrm>
            <a:off x="7048500" y="37909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F</a:t>
            </a:r>
            <a:endParaRPr lang="en-US" altLang="en-US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189466" name="Line 30"/>
          <p:cNvSpPr>
            <a:spLocks noChangeShapeType="1"/>
          </p:cNvSpPr>
          <p:nvPr/>
        </p:nvSpPr>
        <p:spPr bwMode="auto">
          <a:xfrm>
            <a:off x="7218363" y="41148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9467" name="Rectangle 31"/>
          <p:cNvSpPr>
            <a:spLocks noChangeArrowheads="1"/>
          </p:cNvSpPr>
          <p:nvPr/>
        </p:nvSpPr>
        <p:spPr bwMode="auto">
          <a:xfrm>
            <a:off x="7016750" y="43497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89468" name="Line 32"/>
          <p:cNvSpPr>
            <a:spLocks noChangeShapeType="1"/>
          </p:cNvSpPr>
          <p:nvPr/>
        </p:nvSpPr>
        <p:spPr bwMode="auto">
          <a:xfrm>
            <a:off x="8145463" y="35687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9469" name="Rectangle 33"/>
          <p:cNvSpPr>
            <a:spLocks noChangeArrowheads="1"/>
          </p:cNvSpPr>
          <p:nvPr/>
        </p:nvSpPr>
        <p:spPr bwMode="auto">
          <a:xfrm>
            <a:off x="7943850" y="38036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sym typeface="Symbol" pitchFamily="18" charset="2"/>
              </a:rPr>
              <a:t>id</a:t>
            </a:r>
          </a:p>
        </p:txBody>
      </p:sp>
      <p:grpSp>
        <p:nvGrpSpPr>
          <p:cNvPr id="189470" name="Group 34"/>
          <p:cNvGrpSpPr>
            <a:grpSpLocks/>
          </p:cNvGrpSpPr>
          <p:nvPr/>
        </p:nvGrpSpPr>
        <p:grpSpPr bwMode="auto">
          <a:xfrm>
            <a:off x="7505700" y="2127250"/>
            <a:ext cx="336550" cy="603250"/>
            <a:chOff x="4728" y="1340"/>
            <a:chExt cx="212" cy="380"/>
          </a:xfrm>
        </p:grpSpPr>
        <p:sp>
          <p:nvSpPr>
            <p:cNvPr id="189488" name="Rectangle 35"/>
            <p:cNvSpPr>
              <a:spLocks noChangeArrowheads="1"/>
            </p:cNvSpPr>
            <p:nvPr/>
          </p:nvSpPr>
          <p:spPr bwMode="auto">
            <a:xfrm>
              <a:off x="4728" y="1340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189489" name="Line 36"/>
            <p:cNvSpPr>
              <a:spLocks noChangeShapeType="1"/>
            </p:cNvSpPr>
            <p:nvPr/>
          </p:nvSpPr>
          <p:spPr bwMode="auto">
            <a:xfrm>
              <a:off x="4835" y="153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1282700" y="2660650"/>
            <a:ext cx="457200" cy="1460500"/>
            <a:chOff x="808" y="1676"/>
            <a:chExt cx="288" cy="920"/>
          </a:xfrm>
        </p:grpSpPr>
        <p:sp>
          <p:nvSpPr>
            <p:cNvPr id="189483" name="Rectangle 38"/>
            <p:cNvSpPr>
              <a:spLocks noChangeArrowheads="1"/>
            </p:cNvSpPr>
            <p:nvPr/>
          </p:nvSpPr>
          <p:spPr bwMode="auto">
            <a:xfrm>
              <a:off x="808" y="167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6</a:t>
              </a:r>
            </a:p>
          </p:txBody>
        </p:sp>
        <p:sp>
          <p:nvSpPr>
            <p:cNvPr id="189484" name="Rectangle 39"/>
            <p:cNvSpPr>
              <a:spLocks noChangeArrowheads="1"/>
            </p:cNvSpPr>
            <p:nvPr/>
          </p:nvSpPr>
          <p:spPr bwMode="auto">
            <a:xfrm>
              <a:off x="808" y="1860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 b="1"/>
                <a:t>+</a:t>
              </a:r>
              <a:endParaRPr lang="en-US" altLang="en-US" sz="1600"/>
            </a:p>
          </p:txBody>
        </p:sp>
        <p:sp>
          <p:nvSpPr>
            <p:cNvPr id="189485" name="Rectangle 40"/>
            <p:cNvSpPr>
              <a:spLocks noChangeArrowheads="1"/>
            </p:cNvSpPr>
            <p:nvPr/>
          </p:nvSpPr>
          <p:spPr bwMode="auto">
            <a:xfrm>
              <a:off x="808" y="2044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1</a:t>
              </a:r>
            </a:p>
          </p:txBody>
        </p:sp>
        <p:sp>
          <p:nvSpPr>
            <p:cNvPr id="189486" name="Rectangle 41"/>
            <p:cNvSpPr>
              <a:spLocks noChangeArrowheads="1"/>
            </p:cNvSpPr>
            <p:nvPr/>
          </p:nvSpPr>
          <p:spPr bwMode="auto">
            <a:xfrm>
              <a:off x="808" y="2228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 b="1"/>
                <a:t>E</a:t>
              </a:r>
              <a:endParaRPr lang="en-US" altLang="en-US" sz="1600"/>
            </a:p>
          </p:txBody>
        </p:sp>
        <p:sp>
          <p:nvSpPr>
            <p:cNvPr id="189487" name="Rectangle 42"/>
            <p:cNvSpPr>
              <a:spLocks noChangeArrowheads="1"/>
            </p:cNvSpPr>
            <p:nvPr/>
          </p:nvSpPr>
          <p:spPr bwMode="auto">
            <a:xfrm>
              <a:off x="808" y="2412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0</a:t>
              </a:r>
            </a:p>
          </p:txBody>
        </p:sp>
      </p:grpSp>
      <p:grpSp>
        <p:nvGrpSpPr>
          <p:cNvPr id="189472" name="Group 43"/>
          <p:cNvGrpSpPr>
            <a:grpSpLocks/>
          </p:cNvGrpSpPr>
          <p:nvPr/>
        </p:nvGrpSpPr>
        <p:grpSpPr bwMode="auto">
          <a:xfrm>
            <a:off x="8388350" y="2673350"/>
            <a:ext cx="387350" cy="925513"/>
            <a:chOff x="5284" y="1684"/>
            <a:chExt cx="244" cy="583"/>
          </a:xfrm>
        </p:grpSpPr>
        <p:sp>
          <p:nvSpPr>
            <p:cNvPr id="189480" name="Rectangle 44"/>
            <p:cNvSpPr>
              <a:spLocks noChangeArrowheads="1"/>
            </p:cNvSpPr>
            <p:nvPr/>
          </p:nvSpPr>
          <p:spPr bwMode="auto">
            <a:xfrm>
              <a:off x="5304" y="168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  <a:sym typeface="Symbol" pitchFamily="18" charset="2"/>
                </a:rPr>
                <a:t>F</a:t>
              </a:r>
              <a:endParaRPr lang="en-US" altLang="en-US">
                <a:solidFill>
                  <a:schemeClr val="tx2"/>
                </a:solidFill>
                <a:sym typeface="Symbol" pitchFamily="18" charset="2"/>
              </a:endParaRPr>
            </a:p>
          </p:txBody>
        </p:sp>
        <p:sp>
          <p:nvSpPr>
            <p:cNvPr id="189481" name="Line 45"/>
            <p:cNvSpPr>
              <a:spLocks noChangeShapeType="1"/>
            </p:cNvSpPr>
            <p:nvPr/>
          </p:nvSpPr>
          <p:spPr bwMode="auto">
            <a:xfrm>
              <a:off x="5411" y="1888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82" name="Rectangle 46"/>
            <p:cNvSpPr>
              <a:spLocks noChangeArrowheads="1"/>
            </p:cNvSpPr>
            <p:nvPr/>
          </p:nvSpPr>
          <p:spPr bwMode="auto">
            <a:xfrm>
              <a:off x="5284" y="2036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id</a:t>
              </a:r>
            </a:p>
          </p:txBody>
        </p:sp>
      </p:grpSp>
      <p:sp>
        <p:nvSpPr>
          <p:cNvPr id="189473" name="Text Box 47"/>
          <p:cNvSpPr txBox="1">
            <a:spLocks noChangeArrowheads="1"/>
          </p:cNvSpPr>
          <p:nvPr/>
        </p:nvSpPr>
        <p:spPr bwMode="auto">
          <a:xfrm>
            <a:off x="95250" y="84138"/>
            <a:ext cx="144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GRAMMAR:</a:t>
            </a:r>
          </a:p>
        </p:txBody>
      </p:sp>
      <p:sp>
        <p:nvSpPr>
          <p:cNvPr id="449585" name="Rectangle 49"/>
          <p:cNvSpPr>
            <a:spLocks noChangeArrowheads="1"/>
          </p:cNvSpPr>
          <p:nvPr/>
        </p:nvSpPr>
        <p:spPr bwMode="auto">
          <a:xfrm>
            <a:off x="2082800" y="5435600"/>
            <a:ext cx="4089400" cy="2286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9586" name="Rectangle 50"/>
          <p:cNvSpPr>
            <a:spLocks noChangeArrowheads="1"/>
          </p:cNvSpPr>
          <p:nvPr/>
        </p:nvSpPr>
        <p:spPr bwMode="auto">
          <a:xfrm>
            <a:off x="5603875" y="3919538"/>
            <a:ext cx="292100" cy="2870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9587" name="Rectangle 51"/>
          <p:cNvSpPr>
            <a:spLocks noChangeArrowheads="1"/>
          </p:cNvSpPr>
          <p:nvPr/>
        </p:nvSpPr>
        <p:spPr bwMode="auto">
          <a:xfrm>
            <a:off x="5603875" y="5454650"/>
            <a:ext cx="303213" cy="227013"/>
          </a:xfrm>
          <a:prstGeom prst="rect">
            <a:avLst/>
          </a:prstGeom>
          <a:solidFill>
            <a:srgbClr val="66FF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189477" name="Object 52"/>
          <p:cNvGraphicFramePr>
            <a:graphicFrameLocks noChangeAspect="1"/>
          </p:cNvGraphicFramePr>
          <p:nvPr/>
        </p:nvGraphicFramePr>
        <p:xfrm>
          <a:off x="1993900" y="3670300"/>
          <a:ext cx="4343400" cy="3263900"/>
        </p:xfrm>
        <a:graphic>
          <a:graphicData uri="http://schemas.openxmlformats.org/presentationml/2006/ole">
            <p:oleObj spid="_x0000_s189477" name="Document" r:id="rId4" imgW="9782175" imgH="7362825" progId="Word.Document.8">
              <p:embed/>
            </p:oleObj>
          </a:graphicData>
        </a:graphic>
      </p:graphicFrame>
      <p:sp>
        <p:nvSpPr>
          <p:cNvPr id="189478" name="Rectangle 53"/>
          <p:cNvSpPr>
            <a:spLocks noChangeArrowheads="1"/>
          </p:cNvSpPr>
          <p:nvPr/>
        </p:nvSpPr>
        <p:spPr bwMode="auto">
          <a:xfrm>
            <a:off x="215900" y="1295400"/>
            <a:ext cx="1231900" cy="317500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9479" name="Text Box 54"/>
          <p:cNvSpPr txBox="1">
            <a:spLocks noChangeArrowheads="1"/>
          </p:cNvSpPr>
          <p:nvPr/>
        </p:nvSpPr>
        <p:spPr bwMode="auto">
          <a:xfrm>
            <a:off x="6542088" y="6521450"/>
            <a:ext cx="2601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Times New Roman" pitchFamily="18" charset="0"/>
              </a:rPr>
              <a:t>(Aho,Sethi,Ullman, pp. 220)</a:t>
            </a:r>
            <a:endParaRPr lang="en-US" alt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4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4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4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52" grpId="0" animBg="1"/>
      <p:bldP spid="449585" grpId="0" animBg="1"/>
      <p:bldP spid="449586" grpId="0" animBg="1"/>
      <p:bldP spid="449587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3"/>
          <p:cNvSpPr>
            <a:spLocks noGrp="1" noChangeArrowheads="1"/>
          </p:cNvSpPr>
          <p:nvPr>
            <p:ph type="title"/>
          </p:nvPr>
        </p:nvSpPr>
        <p:spPr>
          <a:xfrm>
            <a:off x="1933575" y="339725"/>
            <a:ext cx="7497763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LR Parser Example</a:t>
            </a: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CMPUT 680 - Compiler Design and Optimization</a:t>
            </a:r>
          </a:p>
        </p:txBody>
      </p:sp>
      <p:sp>
        <p:nvSpPr>
          <p:cNvPr id="191492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4E536D02-0791-464F-84A9-58FBAD7F1330}" type="slidenum">
              <a:rPr lang="en-US" altLang="en-US"/>
              <a:pPr/>
              <a:t>109</a:t>
            </a:fld>
            <a:endParaRPr lang="en-US" altLang="en-US"/>
          </a:p>
        </p:txBody>
      </p:sp>
      <p:sp>
        <p:nvSpPr>
          <p:cNvPr id="191493" name="Rectangle 2"/>
          <p:cNvSpPr>
            <a:spLocks noChangeArrowheads="1"/>
          </p:cNvSpPr>
          <p:nvPr/>
        </p:nvSpPr>
        <p:spPr bwMode="auto">
          <a:xfrm>
            <a:off x="2006600" y="3568700"/>
            <a:ext cx="4279900" cy="32639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91494" name="Rectangle 4"/>
          <p:cNvSpPr>
            <a:spLocks noChangeArrowheads="1"/>
          </p:cNvSpPr>
          <p:nvPr/>
        </p:nvSpPr>
        <p:spPr bwMode="auto">
          <a:xfrm>
            <a:off x="3136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91495" name="Rectangle 5"/>
          <p:cNvSpPr>
            <a:spLocks noChangeArrowheads="1"/>
          </p:cNvSpPr>
          <p:nvPr/>
        </p:nvSpPr>
        <p:spPr bwMode="auto">
          <a:xfrm>
            <a:off x="49657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91496" name="Rectangle 6"/>
          <p:cNvSpPr>
            <a:spLocks noChangeArrowheads="1"/>
          </p:cNvSpPr>
          <p:nvPr/>
        </p:nvSpPr>
        <p:spPr bwMode="auto">
          <a:xfrm>
            <a:off x="40513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91497" name="Rectangle 7"/>
          <p:cNvSpPr>
            <a:spLocks noChangeArrowheads="1"/>
          </p:cNvSpPr>
          <p:nvPr/>
        </p:nvSpPr>
        <p:spPr bwMode="auto">
          <a:xfrm>
            <a:off x="35941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</a:t>
            </a:r>
          </a:p>
        </p:txBody>
      </p:sp>
      <p:sp>
        <p:nvSpPr>
          <p:cNvPr id="191498" name="Rectangle 8"/>
          <p:cNvSpPr>
            <a:spLocks noChangeArrowheads="1"/>
          </p:cNvSpPr>
          <p:nvPr/>
        </p:nvSpPr>
        <p:spPr bwMode="auto">
          <a:xfrm>
            <a:off x="45085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+</a:t>
            </a:r>
            <a:endParaRPr lang="en-US" altLang="en-US" sz="1600"/>
          </a:p>
        </p:txBody>
      </p:sp>
      <p:sp>
        <p:nvSpPr>
          <p:cNvPr id="191499" name="Text Box 9"/>
          <p:cNvSpPr txBox="1">
            <a:spLocks noChangeArrowheads="1"/>
          </p:cNvSpPr>
          <p:nvPr/>
        </p:nvSpPr>
        <p:spPr bwMode="auto">
          <a:xfrm>
            <a:off x="2216150" y="16843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191500" name="Rectangle 10"/>
          <p:cNvSpPr>
            <a:spLocks noChangeArrowheads="1"/>
          </p:cNvSpPr>
          <p:nvPr/>
        </p:nvSpPr>
        <p:spPr bwMode="auto">
          <a:xfrm>
            <a:off x="5422900" y="17224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191501" name="Text Box 11"/>
          <p:cNvSpPr txBox="1">
            <a:spLocks noChangeArrowheads="1"/>
          </p:cNvSpPr>
          <p:nvPr/>
        </p:nvSpPr>
        <p:spPr bwMode="auto">
          <a:xfrm>
            <a:off x="234950" y="26114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STACK:</a:t>
            </a:r>
          </a:p>
        </p:txBody>
      </p:sp>
      <p:sp>
        <p:nvSpPr>
          <p:cNvPr id="191502" name="Text Box 12"/>
          <p:cNvSpPr txBox="1">
            <a:spLocks noChangeArrowheads="1"/>
          </p:cNvSpPr>
          <p:nvPr/>
        </p:nvSpPr>
        <p:spPr bwMode="auto">
          <a:xfrm>
            <a:off x="185738" y="423863"/>
            <a:ext cx="1657350" cy="1749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(1) E  </a:t>
            </a:r>
            <a:r>
              <a:rPr lang="en-US" altLang="en-US">
                <a:sym typeface="Symbol" pitchFamily="18" charset="2"/>
              </a:rPr>
              <a:t> E + T</a:t>
            </a:r>
          </a:p>
          <a:p>
            <a:r>
              <a:rPr lang="en-US" altLang="en-US">
                <a:sym typeface="Symbol" pitchFamily="18" charset="2"/>
              </a:rPr>
              <a:t>(2) E’  T</a:t>
            </a:r>
          </a:p>
          <a:p>
            <a:r>
              <a:rPr lang="en-US" altLang="en-US">
                <a:sym typeface="Symbol" pitchFamily="18" charset="2"/>
              </a:rPr>
              <a:t>(3) T   T </a:t>
            </a:r>
            <a:r>
              <a:rPr lang="en-US" altLang="en-US"/>
              <a:t> F</a:t>
            </a:r>
          </a:p>
          <a:p>
            <a:r>
              <a:rPr lang="en-US" altLang="en-US"/>
              <a:t>(4) T  </a:t>
            </a:r>
            <a:r>
              <a:rPr lang="en-US" altLang="en-US">
                <a:sym typeface="Symbol" pitchFamily="18" charset="2"/>
              </a:rPr>
              <a:t> F</a:t>
            </a:r>
          </a:p>
          <a:p>
            <a:r>
              <a:rPr lang="en-US" altLang="en-US"/>
              <a:t>(5) F  </a:t>
            </a:r>
            <a:r>
              <a:rPr lang="en-US" altLang="en-US">
                <a:sym typeface="Symbol" pitchFamily="18" charset="2"/>
              </a:rPr>
              <a:t> ( E ) </a:t>
            </a:r>
          </a:p>
          <a:p>
            <a:r>
              <a:rPr lang="en-US" altLang="en-US">
                <a:sym typeface="Symbol" pitchFamily="18" charset="2"/>
              </a:rPr>
              <a:t>(6) F   </a:t>
            </a:r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91503" name="Text Box 13"/>
          <p:cNvSpPr txBox="1">
            <a:spLocks noChangeArrowheads="1"/>
          </p:cNvSpPr>
          <p:nvPr/>
        </p:nvSpPr>
        <p:spPr bwMode="auto">
          <a:xfrm>
            <a:off x="3644900" y="2474913"/>
            <a:ext cx="1323975" cy="650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LR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cxnSp>
        <p:nvCxnSpPr>
          <p:cNvPr id="450574" name="AutoShape 14"/>
          <p:cNvCxnSpPr>
            <a:cxnSpLocks noChangeShapeType="1"/>
            <a:stCxn id="191503" idx="1"/>
            <a:endCxn id="191541" idx="3"/>
          </p:cNvCxnSpPr>
          <p:nvPr/>
        </p:nvCxnSpPr>
        <p:spPr bwMode="auto">
          <a:xfrm flipH="1">
            <a:off x="1739900" y="2800350"/>
            <a:ext cx="1905000" cy="635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50575" name="AutoShape 15"/>
          <p:cNvCxnSpPr>
            <a:cxnSpLocks noChangeShapeType="1"/>
            <a:stCxn id="191503" idx="0"/>
            <a:endCxn id="191500" idx="2"/>
          </p:cNvCxnSpPr>
          <p:nvPr/>
        </p:nvCxnSpPr>
        <p:spPr bwMode="auto">
          <a:xfrm rot="-5400000">
            <a:off x="4749006" y="1572420"/>
            <a:ext cx="460375" cy="134461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50576" name="AutoShape 16"/>
          <p:cNvSpPr>
            <a:spLocks noChangeArrowheads="1"/>
          </p:cNvSpPr>
          <p:nvPr/>
        </p:nvSpPr>
        <p:spPr bwMode="auto">
          <a:xfrm rot="5400000">
            <a:off x="4133850" y="3244850"/>
            <a:ext cx="317500" cy="1905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0577" name="Rectangle 17"/>
          <p:cNvSpPr>
            <a:spLocks noChangeArrowheads="1"/>
          </p:cNvSpPr>
          <p:nvPr/>
        </p:nvSpPr>
        <p:spPr bwMode="auto">
          <a:xfrm>
            <a:off x="2095500" y="6096000"/>
            <a:ext cx="4089400" cy="215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0578" name="Rectangle 18"/>
          <p:cNvSpPr>
            <a:spLocks noChangeArrowheads="1"/>
          </p:cNvSpPr>
          <p:nvPr/>
        </p:nvSpPr>
        <p:spPr bwMode="auto">
          <a:xfrm>
            <a:off x="4864100" y="3886200"/>
            <a:ext cx="508000" cy="2882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0579" name="Rectangle 19"/>
          <p:cNvSpPr>
            <a:spLocks noChangeArrowheads="1"/>
          </p:cNvSpPr>
          <p:nvPr/>
        </p:nvSpPr>
        <p:spPr bwMode="auto">
          <a:xfrm>
            <a:off x="4875213" y="6102350"/>
            <a:ext cx="495300" cy="219075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191510" name="Object 20"/>
          <p:cNvGraphicFramePr>
            <a:graphicFrameLocks noChangeAspect="1"/>
          </p:cNvGraphicFramePr>
          <p:nvPr/>
        </p:nvGraphicFramePr>
        <p:xfrm>
          <a:off x="1993900" y="3670300"/>
          <a:ext cx="4343400" cy="3263900"/>
        </p:xfrm>
        <a:graphic>
          <a:graphicData uri="http://schemas.openxmlformats.org/presentationml/2006/ole">
            <p:oleObj spid="_x0000_s191510" name="Document" r:id="rId4" imgW="9782175" imgH="7362825" progId="Word.Document.8">
              <p:embed/>
            </p:oleObj>
          </a:graphicData>
        </a:graphic>
      </p:graphicFrame>
      <p:sp>
        <p:nvSpPr>
          <p:cNvPr id="191511" name="Rectangle 21"/>
          <p:cNvSpPr>
            <a:spLocks noChangeArrowheads="1"/>
          </p:cNvSpPr>
          <p:nvPr/>
        </p:nvSpPr>
        <p:spPr bwMode="auto">
          <a:xfrm>
            <a:off x="6807200" y="1473200"/>
            <a:ext cx="2159000" cy="328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91512" name="Text Box 22"/>
          <p:cNvSpPr txBox="1">
            <a:spLocks noChangeArrowheads="1"/>
          </p:cNvSpPr>
          <p:nvPr/>
        </p:nvSpPr>
        <p:spPr bwMode="auto">
          <a:xfrm>
            <a:off x="6965950" y="11255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grpSp>
        <p:nvGrpSpPr>
          <p:cNvPr id="191513" name="Group 23"/>
          <p:cNvGrpSpPr>
            <a:grpSpLocks/>
          </p:cNvGrpSpPr>
          <p:nvPr/>
        </p:nvGrpSpPr>
        <p:grpSpPr bwMode="auto">
          <a:xfrm>
            <a:off x="7294563" y="2647950"/>
            <a:ext cx="736600" cy="936625"/>
            <a:chOff x="4595" y="1668"/>
            <a:chExt cx="464" cy="590"/>
          </a:xfrm>
        </p:grpSpPr>
        <p:sp>
          <p:nvSpPr>
            <p:cNvPr id="191550" name="Rectangle 24"/>
            <p:cNvSpPr>
              <a:spLocks noChangeArrowheads="1"/>
            </p:cNvSpPr>
            <p:nvPr/>
          </p:nvSpPr>
          <p:spPr bwMode="auto">
            <a:xfrm>
              <a:off x="4724" y="166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T</a:t>
              </a:r>
            </a:p>
          </p:txBody>
        </p:sp>
        <p:grpSp>
          <p:nvGrpSpPr>
            <p:cNvPr id="191551" name="Group 25"/>
            <p:cNvGrpSpPr>
              <a:grpSpLocks/>
            </p:cNvGrpSpPr>
            <p:nvPr/>
          </p:nvGrpSpPr>
          <p:grpSpPr bwMode="auto">
            <a:xfrm>
              <a:off x="4595" y="1888"/>
              <a:ext cx="464" cy="184"/>
              <a:chOff x="4504" y="2496"/>
              <a:chExt cx="464" cy="184"/>
            </a:xfrm>
          </p:grpSpPr>
          <p:sp>
            <p:nvSpPr>
              <p:cNvPr id="191553" name="Line 26"/>
              <p:cNvSpPr>
                <a:spLocks noChangeShapeType="1"/>
              </p:cNvSpPr>
              <p:nvPr/>
            </p:nvSpPr>
            <p:spPr bwMode="auto">
              <a:xfrm>
                <a:off x="4808" y="2496"/>
                <a:ext cx="160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554" name="Line 27"/>
              <p:cNvSpPr>
                <a:spLocks noChangeShapeType="1"/>
              </p:cNvSpPr>
              <p:nvPr/>
            </p:nvSpPr>
            <p:spPr bwMode="auto">
              <a:xfrm flipH="1">
                <a:off x="4504" y="2496"/>
                <a:ext cx="160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555" name="Line 28"/>
              <p:cNvSpPr>
                <a:spLocks noChangeShapeType="1"/>
              </p:cNvSpPr>
              <p:nvPr/>
            </p:nvSpPr>
            <p:spPr bwMode="auto">
              <a:xfrm>
                <a:off x="4736" y="249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1552" name="Rectangle 29"/>
            <p:cNvSpPr>
              <a:spLocks noChangeArrowheads="1"/>
            </p:cNvSpPr>
            <p:nvPr/>
          </p:nvSpPr>
          <p:spPr bwMode="auto">
            <a:xfrm>
              <a:off x="4732" y="204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91514" name="Rectangle 30"/>
          <p:cNvSpPr>
            <a:spLocks noChangeArrowheads="1"/>
          </p:cNvSpPr>
          <p:nvPr/>
        </p:nvSpPr>
        <p:spPr bwMode="auto">
          <a:xfrm>
            <a:off x="7029450" y="32321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191515" name="Rectangle 31"/>
          <p:cNvSpPr>
            <a:spLocks noChangeArrowheads="1"/>
          </p:cNvSpPr>
          <p:nvPr/>
        </p:nvSpPr>
        <p:spPr bwMode="auto">
          <a:xfrm>
            <a:off x="7981950" y="32321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191516" name="Line 32"/>
          <p:cNvSpPr>
            <a:spLocks noChangeShapeType="1"/>
          </p:cNvSpPr>
          <p:nvPr/>
        </p:nvSpPr>
        <p:spPr bwMode="auto">
          <a:xfrm>
            <a:off x="7218363" y="35560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1517" name="Rectangle 33"/>
          <p:cNvSpPr>
            <a:spLocks noChangeArrowheads="1"/>
          </p:cNvSpPr>
          <p:nvPr/>
        </p:nvSpPr>
        <p:spPr bwMode="auto">
          <a:xfrm>
            <a:off x="7048500" y="37909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F</a:t>
            </a:r>
            <a:endParaRPr lang="en-US" altLang="en-US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191518" name="Line 34"/>
          <p:cNvSpPr>
            <a:spLocks noChangeShapeType="1"/>
          </p:cNvSpPr>
          <p:nvPr/>
        </p:nvSpPr>
        <p:spPr bwMode="auto">
          <a:xfrm>
            <a:off x="7218363" y="41148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1519" name="Rectangle 35"/>
          <p:cNvSpPr>
            <a:spLocks noChangeArrowheads="1"/>
          </p:cNvSpPr>
          <p:nvPr/>
        </p:nvSpPr>
        <p:spPr bwMode="auto">
          <a:xfrm>
            <a:off x="7016750" y="43497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91520" name="Line 36"/>
          <p:cNvSpPr>
            <a:spLocks noChangeShapeType="1"/>
          </p:cNvSpPr>
          <p:nvPr/>
        </p:nvSpPr>
        <p:spPr bwMode="auto">
          <a:xfrm>
            <a:off x="8145463" y="35687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1521" name="Rectangle 37"/>
          <p:cNvSpPr>
            <a:spLocks noChangeArrowheads="1"/>
          </p:cNvSpPr>
          <p:nvPr/>
        </p:nvSpPr>
        <p:spPr bwMode="auto">
          <a:xfrm>
            <a:off x="7943850" y="38036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sym typeface="Symbol" pitchFamily="18" charset="2"/>
              </a:rPr>
              <a:t>id</a:t>
            </a:r>
          </a:p>
        </p:txBody>
      </p:sp>
      <p:grpSp>
        <p:nvGrpSpPr>
          <p:cNvPr id="191522" name="Group 38"/>
          <p:cNvGrpSpPr>
            <a:grpSpLocks/>
          </p:cNvGrpSpPr>
          <p:nvPr/>
        </p:nvGrpSpPr>
        <p:grpSpPr bwMode="auto">
          <a:xfrm>
            <a:off x="7505700" y="2127250"/>
            <a:ext cx="336550" cy="603250"/>
            <a:chOff x="4728" y="1340"/>
            <a:chExt cx="212" cy="380"/>
          </a:xfrm>
        </p:grpSpPr>
        <p:sp>
          <p:nvSpPr>
            <p:cNvPr id="191548" name="Rectangle 39"/>
            <p:cNvSpPr>
              <a:spLocks noChangeArrowheads="1"/>
            </p:cNvSpPr>
            <p:nvPr/>
          </p:nvSpPr>
          <p:spPr bwMode="auto">
            <a:xfrm>
              <a:off x="4728" y="1340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191549" name="Line 40"/>
            <p:cNvSpPr>
              <a:spLocks noChangeShapeType="1"/>
            </p:cNvSpPr>
            <p:nvPr/>
          </p:nvSpPr>
          <p:spPr bwMode="auto">
            <a:xfrm>
              <a:off x="4835" y="153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1282700" y="2660650"/>
            <a:ext cx="457200" cy="2044700"/>
            <a:chOff x="808" y="1676"/>
            <a:chExt cx="288" cy="1288"/>
          </a:xfrm>
        </p:grpSpPr>
        <p:sp>
          <p:nvSpPr>
            <p:cNvPr id="191541" name="Rectangle 42"/>
            <p:cNvSpPr>
              <a:spLocks noChangeArrowheads="1"/>
            </p:cNvSpPr>
            <p:nvPr/>
          </p:nvSpPr>
          <p:spPr bwMode="auto">
            <a:xfrm>
              <a:off x="808" y="167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9</a:t>
              </a:r>
            </a:p>
          </p:txBody>
        </p:sp>
        <p:sp>
          <p:nvSpPr>
            <p:cNvPr id="191542" name="Rectangle 43"/>
            <p:cNvSpPr>
              <a:spLocks noChangeArrowheads="1"/>
            </p:cNvSpPr>
            <p:nvPr/>
          </p:nvSpPr>
          <p:spPr bwMode="auto">
            <a:xfrm>
              <a:off x="808" y="1860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 b="1"/>
                <a:t>T</a:t>
              </a:r>
              <a:endParaRPr lang="en-US" altLang="en-US" sz="1600"/>
            </a:p>
          </p:txBody>
        </p:sp>
        <p:sp>
          <p:nvSpPr>
            <p:cNvPr id="191543" name="Rectangle 44"/>
            <p:cNvSpPr>
              <a:spLocks noChangeArrowheads="1"/>
            </p:cNvSpPr>
            <p:nvPr/>
          </p:nvSpPr>
          <p:spPr bwMode="auto">
            <a:xfrm>
              <a:off x="808" y="2044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6</a:t>
              </a:r>
            </a:p>
          </p:txBody>
        </p:sp>
        <p:sp>
          <p:nvSpPr>
            <p:cNvPr id="191544" name="Rectangle 45"/>
            <p:cNvSpPr>
              <a:spLocks noChangeArrowheads="1"/>
            </p:cNvSpPr>
            <p:nvPr/>
          </p:nvSpPr>
          <p:spPr bwMode="auto">
            <a:xfrm>
              <a:off x="808" y="2228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 b="1"/>
                <a:t>+</a:t>
              </a:r>
              <a:endParaRPr lang="en-US" altLang="en-US" sz="1600"/>
            </a:p>
          </p:txBody>
        </p:sp>
        <p:sp>
          <p:nvSpPr>
            <p:cNvPr id="191545" name="Rectangle 46"/>
            <p:cNvSpPr>
              <a:spLocks noChangeArrowheads="1"/>
            </p:cNvSpPr>
            <p:nvPr/>
          </p:nvSpPr>
          <p:spPr bwMode="auto">
            <a:xfrm>
              <a:off x="808" y="2412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1</a:t>
              </a:r>
            </a:p>
          </p:txBody>
        </p:sp>
        <p:sp>
          <p:nvSpPr>
            <p:cNvPr id="191546" name="Rectangle 47"/>
            <p:cNvSpPr>
              <a:spLocks noChangeArrowheads="1"/>
            </p:cNvSpPr>
            <p:nvPr/>
          </p:nvSpPr>
          <p:spPr bwMode="auto">
            <a:xfrm>
              <a:off x="808" y="259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 b="1"/>
                <a:t>E</a:t>
              </a:r>
              <a:endParaRPr lang="en-US" altLang="en-US" sz="1600"/>
            </a:p>
          </p:txBody>
        </p:sp>
        <p:sp>
          <p:nvSpPr>
            <p:cNvPr id="191547" name="Rectangle 48"/>
            <p:cNvSpPr>
              <a:spLocks noChangeArrowheads="1"/>
            </p:cNvSpPr>
            <p:nvPr/>
          </p:nvSpPr>
          <p:spPr bwMode="auto">
            <a:xfrm>
              <a:off x="808" y="2780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0</a:t>
              </a:r>
            </a:p>
          </p:txBody>
        </p:sp>
      </p:grpSp>
      <p:grpSp>
        <p:nvGrpSpPr>
          <p:cNvPr id="191524" name="Group 49"/>
          <p:cNvGrpSpPr>
            <a:grpSpLocks/>
          </p:cNvGrpSpPr>
          <p:nvPr/>
        </p:nvGrpSpPr>
        <p:grpSpPr bwMode="auto">
          <a:xfrm>
            <a:off x="8388350" y="2673350"/>
            <a:ext cx="387350" cy="925513"/>
            <a:chOff x="5284" y="1684"/>
            <a:chExt cx="244" cy="583"/>
          </a:xfrm>
        </p:grpSpPr>
        <p:sp>
          <p:nvSpPr>
            <p:cNvPr id="191538" name="Rectangle 50"/>
            <p:cNvSpPr>
              <a:spLocks noChangeArrowheads="1"/>
            </p:cNvSpPr>
            <p:nvPr/>
          </p:nvSpPr>
          <p:spPr bwMode="auto">
            <a:xfrm>
              <a:off x="5304" y="168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  <a:sym typeface="Symbol" pitchFamily="18" charset="2"/>
                </a:rPr>
                <a:t>F</a:t>
              </a:r>
              <a:endParaRPr lang="en-US" altLang="en-US">
                <a:solidFill>
                  <a:schemeClr val="tx2"/>
                </a:solidFill>
                <a:sym typeface="Symbol" pitchFamily="18" charset="2"/>
              </a:endParaRPr>
            </a:p>
          </p:txBody>
        </p:sp>
        <p:sp>
          <p:nvSpPr>
            <p:cNvPr id="191539" name="Line 51"/>
            <p:cNvSpPr>
              <a:spLocks noChangeShapeType="1"/>
            </p:cNvSpPr>
            <p:nvPr/>
          </p:nvSpPr>
          <p:spPr bwMode="auto">
            <a:xfrm>
              <a:off x="5411" y="1888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40" name="Rectangle 52"/>
            <p:cNvSpPr>
              <a:spLocks noChangeArrowheads="1"/>
            </p:cNvSpPr>
            <p:nvPr/>
          </p:nvSpPr>
          <p:spPr bwMode="auto">
            <a:xfrm>
              <a:off x="5284" y="2036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id</a:t>
              </a:r>
            </a:p>
          </p:txBody>
        </p:sp>
      </p:grpSp>
      <p:sp>
        <p:nvSpPr>
          <p:cNvPr id="191525" name="Text Box 53"/>
          <p:cNvSpPr txBox="1">
            <a:spLocks noChangeArrowheads="1"/>
          </p:cNvSpPr>
          <p:nvPr/>
        </p:nvSpPr>
        <p:spPr bwMode="auto">
          <a:xfrm>
            <a:off x="95250" y="84138"/>
            <a:ext cx="144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GRAMMAR:</a:t>
            </a:r>
          </a:p>
        </p:txBody>
      </p:sp>
      <p:sp>
        <p:nvSpPr>
          <p:cNvPr id="450614" name="Rectangle 54"/>
          <p:cNvSpPr>
            <a:spLocks noChangeArrowheads="1"/>
          </p:cNvSpPr>
          <p:nvPr/>
        </p:nvSpPr>
        <p:spPr bwMode="auto">
          <a:xfrm>
            <a:off x="215900" y="469900"/>
            <a:ext cx="1574800" cy="317500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0615" name="AutoShape 55"/>
          <p:cNvSpPr>
            <a:spLocks noChangeArrowheads="1"/>
          </p:cNvSpPr>
          <p:nvPr/>
        </p:nvSpPr>
        <p:spPr bwMode="auto">
          <a:xfrm>
            <a:off x="5200650" y="2686050"/>
            <a:ext cx="1295400" cy="177800"/>
          </a:xfrm>
          <a:prstGeom prst="rightArrow">
            <a:avLst>
              <a:gd name="adj1" fmla="val 50000"/>
              <a:gd name="adj2" fmla="val 182143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191528" name="Group 56"/>
          <p:cNvGrpSpPr>
            <a:grpSpLocks/>
          </p:cNvGrpSpPr>
          <p:nvPr/>
        </p:nvGrpSpPr>
        <p:grpSpPr bwMode="auto">
          <a:xfrm>
            <a:off x="8407400" y="2063750"/>
            <a:ext cx="323850" cy="666750"/>
            <a:chOff x="5296" y="1300"/>
            <a:chExt cx="204" cy="420"/>
          </a:xfrm>
        </p:grpSpPr>
        <p:sp>
          <p:nvSpPr>
            <p:cNvPr id="191536" name="Line 57"/>
            <p:cNvSpPr>
              <a:spLocks noChangeShapeType="1"/>
            </p:cNvSpPr>
            <p:nvPr/>
          </p:nvSpPr>
          <p:spPr bwMode="auto">
            <a:xfrm>
              <a:off x="5411" y="153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37" name="Rectangle 58"/>
            <p:cNvSpPr>
              <a:spLocks noChangeArrowheads="1"/>
            </p:cNvSpPr>
            <p:nvPr/>
          </p:nvSpPr>
          <p:spPr bwMode="auto">
            <a:xfrm>
              <a:off x="5296" y="130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T</a:t>
              </a:r>
            </a:p>
          </p:txBody>
        </p:sp>
      </p:grp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7726363" y="1517650"/>
            <a:ext cx="736600" cy="950913"/>
            <a:chOff x="4867" y="956"/>
            <a:chExt cx="464" cy="599"/>
          </a:xfrm>
        </p:grpSpPr>
        <p:sp>
          <p:nvSpPr>
            <p:cNvPr id="191531" name="Rectangle 59"/>
            <p:cNvSpPr>
              <a:spLocks noChangeArrowheads="1"/>
            </p:cNvSpPr>
            <p:nvPr/>
          </p:nvSpPr>
          <p:spPr bwMode="auto">
            <a:xfrm>
              <a:off x="4988" y="956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191532" name="Line 60"/>
            <p:cNvSpPr>
              <a:spLocks noChangeShapeType="1"/>
            </p:cNvSpPr>
            <p:nvPr/>
          </p:nvSpPr>
          <p:spPr bwMode="auto">
            <a:xfrm>
              <a:off x="5171" y="1176"/>
              <a:ext cx="160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33" name="Line 61"/>
            <p:cNvSpPr>
              <a:spLocks noChangeShapeType="1"/>
            </p:cNvSpPr>
            <p:nvPr/>
          </p:nvSpPr>
          <p:spPr bwMode="auto">
            <a:xfrm flipH="1">
              <a:off x="4867" y="1176"/>
              <a:ext cx="160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34" name="Line 62"/>
            <p:cNvSpPr>
              <a:spLocks noChangeShapeType="1"/>
            </p:cNvSpPr>
            <p:nvPr/>
          </p:nvSpPr>
          <p:spPr bwMode="auto">
            <a:xfrm>
              <a:off x="5099" y="117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35" name="Rectangle 63"/>
            <p:cNvSpPr>
              <a:spLocks noChangeArrowheads="1"/>
            </p:cNvSpPr>
            <p:nvPr/>
          </p:nvSpPr>
          <p:spPr bwMode="auto">
            <a:xfrm>
              <a:off x="4994" y="1324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/>
                <a:t>+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191530" name="Text Box 65"/>
          <p:cNvSpPr txBox="1">
            <a:spLocks noChangeArrowheads="1"/>
          </p:cNvSpPr>
          <p:nvPr/>
        </p:nvSpPr>
        <p:spPr bwMode="auto">
          <a:xfrm>
            <a:off x="6542088" y="6521450"/>
            <a:ext cx="2601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Times New Roman" pitchFamily="18" charset="0"/>
              </a:rPr>
              <a:t>(Aho,Sethi,Ullman, pp. 220)</a:t>
            </a:r>
            <a:endParaRPr lang="en-US" alt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5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76" grpId="0" animBg="1"/>
      <p:bldP spid="450577" grpId="0" animBg="1"/>
      <p:bldP spid="450578" grpId="0" animBg="1"/>
      <p:bldP spid="450579" grpId="0" animBg="1"/>
      <p:bldP spid="450614" grpId="0" animBg="1"/>
      <p:bldP spid="4506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7" name="Rectangle 6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Another Derivation Example</a:t>
            </a:r>
          </a:p>
        </p:txBody>
      </p:sp>
      <p:sp>
        <p:nvSpPr>
          <p:cNvPr id="25603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D8395FB1-6AB2-4E65-AB6B-BE73798865D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6540500" y="4432300"/>
            <a:ext cx="1943100" cy="2146300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6540500" y="2235200"/>
            <a:ext cx="1943100" cy="2146300"/>
          </a:xfrm>
          <a:prstGeom prst="rect">
            <a:avLst/>
          </a:prstGeom>
          <a:solidFill>
            <a:srgbClr val="FF66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330200" y="2578100"/>
            <a:ext cx="6080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According to the grammar, both are correct.</a:t>
            </a: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1366838" y="1739900"/>
            <a:ext cx="5032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Find a derivation for the expression:</a:t>
            </a:r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1295400" y="2062163"/>
            <a:ext cx="1744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altLang="en-US" b="1">
                <a:solidFill>
                  <a:schemeClr val="tx2"/>
                </a:solidFill>
                <a:sym typeface="Symbol" pitchFamily="18" charset="2"/>
              </a:rPr>
              <a:t>id </a:t>
            </a:r>
            <a:r>
              <a:rPr lang="en-US" altLang="en-US">
                <a:solidFill>
                  <a:schemeClr val="tx2"/>
                </a:solidFill>
                <a:sym typeface="Symbol" pitchFamily="18" charset="2"/>
              </a:rPr>
              <a:t>+ </a:t>
            </a:r>
            <a:r>
              <a:rPr lang="en-US" altLang="en-US" b="1">
                <a:solidFill>
                  <a:schemeClr val="tx2"/>
                </a:solidFill>
                <a:sym typeface="Symbol" pitchFamily="18" charset="2"/>
              </a:rPr>
              <a:t>id</a:t>
            </a:r>
            <a:r>
              <a:rPr lang="en-US" altLang="en-US">
                <a:solidFill>
                  <a:schemeClr val="tx2"/>
                </a:solidFill>
                <a:sym typeface="Symbol" pitchFamily="18" charset="2"/>
              </a:rPr>
              <a:t>  </a:t>
            </a:r>
            <a:r>
              <a:rPr lang="en-US" altLang="en-US" b="1">
                <a:solidFill>
                  <a:schemeClr val="tx2"/>
                </a:solidFill>
                <a:sym typeface="Symbol" pitchFamily="18" charset="2"/>
              </a:rPr>
              <a:t>id</a:t>
            </a:r>
            <a:endParaRPr lang="en-US" altLang="en-US">
              <a:solidFill>
                <a:schemeClr val="tx2"/>
              </a:solidFill>
              <a:sym typeface="Symbol" pitchFamily="18" charset="2"/>
            </a:endParaRPr>
          </a:p>
        </p:txBody>
      </p:sp>
      <p:grpSp>
        <p:nvGrpSpPr>
          <p:cNvPr id="25609" name="Group 43"/>
          <p:cNvGrpSpPr>
            <a:grpSpLocks/>
          </p:cNvGrpSpPr>
          <p:nvPr/>
        </p:nvGrpSpPr>
        <p:grpSpPr bwMode="auto">
          <a:xfrm>
            <a:off x="6651625" y="2292350"/>
            <a:ext cx="1809750" cy="2119313"/>
            <a:chOff x="3118" y="1428"/>
            <a:chExt cx="1140" cy="1335"/>
          </a:xfrm>
        </p:grpSpPr>
        <p:grpSp>
          <p:nvGrpSpPr>
            <p:cNvPr id="25638" name="Group 44"/>
            <p:cNvGrpSpPr>
              <a:grpSpLocks/>
            </p:cNvGrpSpPr>
            <p:nvPr/>
          </p:nvGrpSpPr>
          <p:grpSpPr bwMode="auto">
            <a:xfrm>
              <a:off x="3127" y="1428"/>
              <a:ext cx="1116" cy="996"/>
              <a:chOff x="1783" y="1428"/>
              <a:chExt cx="1116" cy="996"/>
            </a:xfrm>
          </p:grpSpPr>
          <p:grpSp>
            <p:nvGrpSpPr>
              <p:cNvPr id="25647" name="Group 45"/>
              <p:cNvGrpSpPr>
                <a:grpSpLocks/>
              </p:cNvGrpSpPr>
              <p:nvPr/>
            </p:nvGrpSpPr>
            <p:grpSpPr bwMode="auto">
              <a:xfrm>
                <a:off x="1783" y="1428"/>
                <a:ext cx="812" cy="599"/>
                <a:chOff x="3447" y="2124"/>
                <a:chExt cx="812" cy="599"/>
              </a:xfrm>
            </p:grpSpPr>
            <p:sp>
              <p:nvSpPr>
                <p:cNvPr id="25655" name="Rectangle 46"/>
                <p:cNvSpPr>
                  <a:spLocks noChangeArrowheads="1"/>
                </p:cNvSpPr>
                <p:nvPr/>
              </p:nvSpPr>
              <p:spPr bwMode="auto">
                <a:xfrm>
                  <a:off x="3739" y="2124"/>
                  <a:ext cx="21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rgbClr val="0000FF"/>
                      </a:solidFill>
                    </a:rPr>
                    <a:t>E</a:t>
                  </a:r>
                </a:p>
              </p:txBody>
            </p:sp>
            <p:grpSp>
              <p:nvGrpSpPr>
                <p:cNvPr id="25656" name="Group 47"/>
                <p:cNvGrpSpPr>
                  <a:grpSpLocks/>
                </p:cNvGrpSpPr>
                <p:nvPr/>
              </p:nvGrpSpPr>
              <p:grpSpPr bwMode="auto">
                <a:xfrm>
                  <a:off x="3618" y="2344"/>
                  <a:ext cx="464" cy="184"/>
                  <a:chOff x="4504" y="2496"/>
                  <a:chExt cx="464" cy="184"/>
                </a:xfrm>
              </p:grpSpPr>
              <p:sp>
                <p:nvSpPr>
                  <p:cNvPr id="25660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4808" y="2496"/>
                    <a:ext cx="160" cy="176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61" name="Line 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04" y="2496"/>
                    <a:ext cx="160" cy="176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62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736" y="2496"/>
                    <a:ext cx="0" cy="18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5657" name="Rectangle 51"/>
                <p:cNvSpPr>
                  <a:spLocks noChangeArrowheads="1"/>
                </p:cNvSpPr>
                <p:nvPr/>
              </p:nvSpPr>
              <p:spPr bwMode="auto">
                <a:xfrm>
                  <a:off x="3745" y="2492"/>
                  <a:ext cx="20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rgbClr val="0000FF"/>
                      </a:solidFill>
                    </a:rPr>
                    <a:t>+</a:t>
                  </a:r>
                </a:p>
              </p:txBody>
            </p:sp>
            <p:sp>
              <p:nvSpPr>
                <p:cNvPr id="25658" name="Rectangle 52"/>
                <p:cNvSpPr>
                  <a:spLocks noChangeArrowheads="1"/>
                </p:cNvSpPr>
                <p:nvPr/>
              </p:nvSpPr>
              <p:spPr bwMode="auto">
                <a:xfrm>
                  <a:off x="3447" y="2492"/>
                  <a:ext cx="21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rgbClr val="0000FF"/>
                      </a:solidFill>
                    </a:rPr>
                    <a:t>E</a:t>
                  </a:r>
                </a:p>
              </p:txBody>
            </p:sp>
            <p:sp>
              <p:nvSpPr>
                <p:cNvPr id="25659" name="Rectangle 53"/>
                <p:cNvSpPr>
                  <a:spLocks noChangeArrowheads="1"/>
                </p:cNvSpPr>
                <p:nvPr/>
              </p:nvSpPr>
              <p:spPr bwMode="auto">
                <a:xfrm>
                  <a:off x="4047" y="2492"/>
                  <a:ext cx="21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rgbClr val="0000FF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25648" name="Group 54"/>
              <p:cNvGrpSpPr>
                <a:grpSpLocks/>
              </p:cNvGrpSpPr>
              <p:nvPr/>
            </p:nvGrpSpPr>
            <p:grpSpPr bwMode="auto">
              <a:xfrm>
                <a:off x="2258" y="2016"/>
                <a:ext cx="464" cy="184"/>
                <a:chOff x="4504" y="2496"/>
                <a:chExt cx="464" cy="184"/>
              </a:xfrm>
            </p:grpSpPr>
            <p:sp>
              <p:nvSpPr>
                <p:cNvPr id="25652" name="Line 55"/>
                <p:cNvSpPr>
                  <a:spLocks noChangeShapeType="1"/>
                </p:cNvSpPr>
                <p:nvPr/>
              </p:nvSpPr>
              <p:spPr bwMode="auto">
                <a:xfrm>
                  <a:off x="4808" y="2496"/>
                  <a:ext cx="160" cy="1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53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4504" y="2496"/>
                  <a:ext cx="160" cy="1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54" name="Line 57"/>
                <p:cNvSpPr>
                  <a:spLocks noChangeShapeType="1"/>
                </p:cNvSpPr>
                <p:nvPr/>
              </p:nvSpPr>
              <p:spPr bwMode="auto">
                <a:xfrm>
                  <a:off x="4736" y="2496"/>
                  <a:ext cx="0" cy="18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649" name="Rectangle 58"/>
              <p:cNvSpPr>
                <a:spLocks noChangeArrowheads="1"/>
              </p:cNvSpPr>
              <p:nvPr/>
            </p:nvSpPr>
            <p:spPr bwMode="auto">
              <a:xfrm>
                <a:off x="2379" y="213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FF"/>
                    </a:solidFill>
                    <a:sym typeface="Symbol" pitchFamily="18" charset="2"/>
                  </a:rPr>
                  <a:t></a:t>
                </a:r>
                <a:endParaRPr lang="en-US" altLang="en-US">
                  <a:solidFill>
                    <a:schemeClr val="tx2"/>
                  </a:solidFill>
                  <a:sym typeface="Symbol" pitchFamily="18" charset="2"/>
                </a:endParaRPr>
              </a:p>
            </p:txBody>
          </p:sp>
          <p:sp>
            <p:nvSpPr>
              <p:cNvPr id="25650" name="Rectangle 59"/>
              <p:cNvSpPr>
                <a:spLocks noChangeArrowheads="1"/>
              </p:cNvSpPr>
              <p:nvPr/>
            </p:nvSpPr>
            <p:spPr bwMode="auto">
              <a:xfrm>
                <a:off x="2087" y="2164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FF"/>
                    </a:solidFill>
                  </a:rPr>
                  <a:t>E</a:t>
                </a:r>
              </a:p>
            </p:txBody>
          </p:sp>
          <p:sp>
            <p:nvSpPr>
              <p:cNvPr id="25651" name="Rectangle 60"/>
              <p:cNvSpPr>
                <a:spLocks noChangeArrowheads="1"/>
              </p:cNvSpPr>
              <p:nvPr/>
            </p:nvSpPr>
            <p:spPr bwMode="auto">
              <a:xfrm>
                <a:off x="2687" y="2164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FF"/>
                    </a:solidFill>
                  </a:rPr>
                  <a:t>E</a:t>
                </a:r>
              </a:p>
            </p:txBody>
          </p:sp>
        </p:grpSp>
        <p:sp>
          <p:nvSpPr>
            <p:cNvPr id="25639" name="Line 61"/>
            <p:cNvSpPr>
              <a:spLocks noChangeShapeType="1"/>
            </p:cNvSpPr>
            <p:nvPr/>
          </p:nvSpPr>
          <p:spPr bwMode="auto">
            <a:xfrm>
              <a:off x="4136" y="237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640" name="Group 62"/>
            <p:cNvGrpSpPr>
              <a:grpSpLocks/>
            </p:cNvGrpSpPr>
            <p:nvPr/>
          </p:nvGrpSpPr>
          <p:grpSpPr bwMode="auto">
            <a:xfrm>
              <a:off x="3430" y="2376"/>
              <a:ext cx="244" cy="387"/>
              <a:chOff x="3430" y="2376"/>
              <a:chExt cx="244" cy="387"/>
            </a:xfrm>
          </p:grpSpPr>
          <p:sp>
            <p:nvSpPr>
              <p:cNvPr id="25645" name="Line 63"/>
              <p:cNvSpPr>
                <a:spLocks noChangeShapeType="1"/>
              </p:cNvSpPr>
              <p:nvPr/>
            </p:nvSpPr>
            <p:spPr bwMode="auto">
              <a:xfrm>
                <a:off x="3544" y="237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6" name="Rectangle 64"/>
              <p:cNvSpPr>
                <a:spLocks noChangeArrowheads="1"/>
              </p:cNvSpPr>
              <p:nvPr/>
            </p:nvSpPr>
            <p:spPr bwMode="auto">
              <a:xfrm>
                <a:off x="3430" y="2532"/>
                <a:ext cx="24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>
                    <a:sym typeface="Symbol" pitchFamily="18" charset="2"/>
                  </a:rPr>
                  <a:t>id</a:t>
                </a:r>
              </a:p>
            </p:txBody>
          </p:sp>
        </p:grpSp>
        <p:sp>
          <p:nvSpPr>
            <p:cNvPr id="25641" name="Rectangle 65"/>
            <p:cNvSpPr>
              <a:spLocks noChangeArrowheads="1"/>
            </p:cNvSpPr>
            <p:nvPr/>
          </p:nvSpPr>
          <p:spPr bwMode="auto">
            <a:xfrm>
              <a:off x="4014" y="2532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id</a:t>
              </a:r>
            </a:p>
          </p:txBody>
        </p:sp>
        <p:grpSp>
          <p:nvGrpSpPr>
            <p:cNvPr id="25642" name="Group 66"/>
            <p:cNvGrpSpPr>
              <a:grpSpLocks/>
            </p:cNvGrpSpPr>
            <p:nvPr/>
          </p:nvGrpSpPr>
          <p:grpSpPr bwMode="auto">
            <a:xfrm>
              <a:off x="3118" y="2008"/>
              <a:ext cx="244" cy="387"/>
              <a:chOff x="3430" y="2376"/>
              <a:chExt cx="244" cy="387"/>
            </a:xfrm>
          </p:grpSpPr>
          <p:sp>
            <p:nvSpPr>
              <p:cNvPr id="25643" name="Line 67"/>
              <p:cNvSpPr>
                <a:spLocks noChangeShapeType="1"/>
              </p:cNvSpPr>
              <p:nvPr/>
            </p:nvSpPr>
            <p:spPr bwMode="auto">
              <a:xfrm>
                <a:off x="3544" y="237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4" name="Rectangle 68"/>
              <p:cNvSpPr>
                <a:spLocks noChangeArrowheads="1"/>
              </p:cNvSpPr>
              <p:nvPr/>
            </p:nvSpPr>
            <p:spPr bwMode="auto">
              <a:xfrm>
                <a:off x="3430" y="2532"/>
                <a:ext cx="24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>
                    <a:sym typeface="Symbol" pitchFamily="18" charset="2"/>
                  </a:rPr>
                  <a:t>id</a:t>
                </a:r>
              </a:p>
            </p:txBody>
          </p:sp>
        </p:grpSp>
      </p:grpSp>
      <p:grpSp>
        <p:nvGrpSpPr>
          <p:cNvPr id="25610" name="Group 103"/>
          <p:cNvGrpSpPr>
            <a:grpSpLocks/>
          </p:cNvGrpSpPr>
          <p:nvPr/>
        </p:nvGrpSpPr>
        <p:grpSpPr bwMode="auto">
          <a:xfrm>
            <a:off x="6564313" y="4451350"/>
            <a:ext cx="1795462" cy="2119313"/>
            <a:chOff x="3911" y="2804"/>
            <a:chExt cx="1131" cy="1335"/>
          </a:xfrm>
        </p:grpSpPr>
        <p:grpSp>
          <p:nvGrpSpPr>
            <p:cNvPr id="25614" name="Group 104"/>
            <p:cNvGrpSpPr>
              <a:grpSpLocks/>
            </p:cNvGrpSpPr>
            <p:nvPr/>
          </p:nvGrpSpPr>
          <p:grpSpPr bwMode="auto">
            <a:xfrm>
              <a:off x="4207" y="2804"/>
              <a:ext cx="812" cy="599"/>
              <a:chOff x="3447" y="2124"/>
              <a:chExt cx="812" cy="599"/>
            </a:xfrm>
          </p:grpSpPr>
          <p:sp>
            <p:nvSpPr>
              <p:cNvPr id="25630" name="Rectangle 105"/>
              <p:cNvSpPr>
                <a:spLocks noChangeArrowheads="1"/>
              </p:cNvSpPr>
              <p:nvPr/>
            </p:nvSpPr>
            <p:spPr bwMode="auto">
              <a:xfrm>
                <a:off x="3739" y="2124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FF"/>
                    </a:solidFill>
                  </a:rPr>
                  <a:t>E</a:t>
                </a:r>
              </a:p>
            </p:txBody>
          </p:sp>
          <p:grpSp>
            <p:nvGrpSpPr>
              <p:cNvPr id="25631" name="Group 106"/>
              <p:cNvGrpSpPr>
                <a:grpSpLocks/>
              </p:cNvGrpSpPr>
              <p:nvPr/>
            </p:nvGrpSpPr>
            <p:grpSpPr bwMode="auto">
              <a:xfrm>
                <a:off x="3618" y="2344"/>
                <a:ext cx="464" cy="184"/>
                <a:chOff x="4504" y="2496"/>
                <a:chExt cx="464" cy="184"/>
              </a:xfrm>
            </p:grpSpPr>
            <p:sp>
              <p:nvSpPr>
                <p:cNvPr id="25635" name="Line 107"/>
                <p:cNvSpPr>
                  <a:spLocks noChangeShapeType="1"/>
                </p:cNvSpPr>
                <p:nvPr/>
              </p:nvSpPr>
              <p:spPr bwMode="auto">
                <a:xfrm>
                  <a:off x="4808" y="2496"/>
                  <a:ext cx="160" cy="1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36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4504" y="2496"/>
                  <a:ext cx="160" cy="1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37" name="Line 109"/>
                <p:cNvSpPr>
                  <a:spLocks noChangeShapeType="1"/>
                </p:cNvSpPr>
                <p:nvPr/>
              </p:nvSpPr>
              <p:spPr bwMode="auto">
                <a:xfrm>
                  <a:off x="4736" y="2496"/>
                  <a:ext cx="0" cy="18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632" name="Rectangle 110"/>
              <p:cNvSpPr>
                <a:spLocks noChangeArrowheads="1"/>
              </p:cNvSpPr>
              <p:nvPr/>
            </p:nvSpPr>
            <p:spPr bwMode="auto">
              <a:xfrm>
                <a:off x="3745" y="2492"/>
                <a:ext cx="20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FF"/>
                    </a:solidFill>
                  </a:rPr>
                  <a:t>+</a:t>
                </a:r>
              </a:p>
            </p:txBody>
          </p:sp>
          <p:sp>
            <p:nvSpPr>
              <p:cNvPr id="25633" name="Rectangle 111"/>
              <p:cNvSpPr>
                <a:spLocks noChangeArrowheads="1"/>
              </p:cNvSpPr>
              <p:nvPr/>
            </p:nvSpPr>
            <p:spPr bwMode="auto">
              <a:xfrm>
                <a:off x="3447" y="2492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FF"/>
                    </a:solidFill>
                  </a:rPr>
                  <a:t>E</a:t>
                </a:r>
              </a:p>
            </p:txBody>
          </p:sp>
          <p:sp>
            <p:nvSpPr>
              <p:cNvPr id="25634" name="Rectangle 112"/>
              <p:cNvSpPr>
                <a:spLocks noChangeArrowheads="1"/>
              </p:cNvSpPr>
              <p:nvPr/>
            </p:nvSpPr>
            <p:spPr bwMode="auto">
              <a:xfrm>
                <a:off x="4047" y="2492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FF"/>
                    </a:solidFill>
                  </a:rPr>
                  <a:t>E</a:t>
                </a:r>
              </a:p>
            </p:txBody>
          </p:sp>
        </p:grpSp>
        <p:grpSp>
          <p:nvGrpSpPr>
            <p:cNvPr id="25615" name="Group 113"/>
            <p:cNvGrpSpPr>
              <a:grpSpLocks/>
            </p:cNvGrpSpPr>
            <p:nvPr/>
          </p:nvGrpSpPr>
          <p:grpSpPr bwMode="auto">
            <a:xfrm>
              <a:off x="4082" y="3392"/>
              <a:ext cx="464" cy="184"/>
              <a:chOff x="4504" y="2496"/>
              <a:chExt cx="464" cy="184"/>
            </a:xfrm>
          </p:grpSpPr>
          <p:sp>
            <p:nvSpPr>
              <p:cNvPr id="25627" name="Line 114"/>
              <p:cNvSpPr>
                <a:spLocks noChangeShapeType="1"/>
              </p:cNvSpPr>
              <p:nvPr/>
            </p:nvSpPr>
            <p:spPr bwMode="auto">
              <a:xfrm>
                <a:off x="4808" y="2496"/>
                <a:ext cx="160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8" name="Line 115"/>
              <p:cNvSpPr>
                <a:spLocks noChangeShapeType="1"/>
              </p:cNvSpPr>
              <p:nvPr/>
            </p:nvSpPr>
            <p:spPr bwMode="auto">
              <a:xfrm flipH="1">
                <a:off x="4504" y="2496"/>
                <a:ext cx="160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9" name="Line 116"/>
              <p:cNvSpPr>
                <a:spLocks noChangeShapeType="1"/>
              </p:cNvSpPr>
              <p:nvPr/>
            </p:nvSpPr>
            <p:spPr bwMode="auto">
              <a:xfrm>
                <a:off x="4736" y="249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16" name="Rectangle 117"/>
            <p:cNvSpPr>
              <a:spLocks noChangeArrowheads="1"/>
            </p:cNvSpPr>
            <p:nvPr/>
          </p:nvSpPr>
          <p:spPr bwMode="auto">
            <a:xfrm>
              <a:off x="4203" y="35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  <a:sym typeface="Symbol" pitchFamily="18" charset="2"/>
                </a:rPr>
                <a:t></a:t>
              </a:r>
              <a:endParaRPr lang="en-US" altLang="en-US">
                <a:solidFill>
                  <a:schemeClr val="tx2"/>
                </a:solidFill>
                <a:sym typeface="Symbol" pitchFamily="18" charset="2"/>
              </a:endParaRPr>
            </a:p>
          </p:txBody>
        </p:sp>
        <p:sp>
          <p:nvSpPr>
            <p:cNvPr id="25617" name="Rectangle 118"/>
            <p:cNvSpPr>
              <a:spLocks noChangeArrowheads="1"/>
            </p:cNvSpPr>
            <p:nvPr/>
          </p:nvSpPr>
          <p:spPr bwMode="auto">
            <a:xfrm>
              <a:off x="3911" y="3540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25618" name="Rectangle 119"/>
            <p:cNvSpPr>
              <a:spLocks noChangeArrowheads="1"/>
            </p:cNvSpPr>
            <p:nvPr/>
          </p:nvSpPr>
          <p:spPr bwMode="auto">
            <a:xfrm>
              <a:off x="4511" y="3540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25619" name="Line 120"/>
            <p:cNvSpPr>
              <a:spLocks noChangeShapeType="1"/>
            </p:cNvSpPr>
            <p:nvPr/>
          </p:nvSpPr>
          <p:spPr bwMode="auto">
            <a:xfrm>
              <a:off x="4632" y="3752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620" name="Group 121"/>
            <p:cNvGrpSpPr>
              <a:grpSpLocks/>
            </p:cNvGrpSpPr>
            <p:nvPr/>
          </p:nvGrpSpPr>
          <p:grpSpPr bwMode="auto">
            <a:xfrm>
              <a:off x="3926" y="3752"/>
              <a:ext cx="244" cy="387"/>
              <a:chOff x="3430" y="2376"/>
              <a:chExt cx="244" cy="387"/>
            </a:xfrm>
          </p:grpSpPr>
          <p:sp>
            <p:nvSpPr>
              <p:cNvPr id="25625" name="Line 122"/>
              <p:cNvSpPr>
                <a:spLocks noChangeShapeType="1"/>
              </p:cNvSpPr>
              <p:nvPr/>
            </p:nvSpPr>
            <p:spPr bwMode="auto">
              <a:xfrm>
                <a:off x="3544" y="237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6" name="Rectangle 123"/>
              <p:cNvSpPr>
                <a:spLocks noChangeArrowheads="1"/>
              </p:cNvSpPr>
              <p:nvPr/>
            </p:nvSpPr>
            <p:spPr bwMode="auto">
              <a:xfrm>
                <a:off x="3430" y="2532"/>
                <a:ext cx="24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>
                    <a:sym typeface="Symbol" pitchFamily="18" charset="2"/>
                  </a:rPr>
                  <a:t>id</a:t>
                </a:r>
              </a:p>
            </p:txBody>
          </p:sp>
        </p:grpSp>
        <p:sp>
          <p:nvSpPr>
            <p:cNvPr id="25621" name="Rectangle 124"/>
            <p:cNvSpPr>
              <a:spLocks noChangeArrowheads="1"/>
            </p:cNvSpPr>
            <p:nvPr/>
          </p:nvSpPr>
          <p:spPr bwMode="auto">
            <a:xfrm>
              <a:off x="4510" y="390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id</a:t>
              </a:r>
            </a:p>
          </p:txBody>
        </p:sp>
        <p:grpSp>
          <p:nvGrpSpPr>
            <p:cNvPr id="25622" name="Group 125"/>
            <p:cNvGrpSpPr>
              <a:grpSpLocks/>
            </p:cNvGrpSpPr>
            <p:nvPr/>
          </p:nvGrpSpPr>
          <p:grpSpPr bwMode="auto">
            <a:xfrm>
              <a:off x="4798" y="3384"/>
              <a:ext cx="244" cy="387"/>
              <a:chOff x="3430" y="2376"/>
              <a:chExt cx="244" cy="387"/>
            </a:xfrm>
          </p:grpSpPr>
          <p:sp>
            <p:nvSpPr>
              <p:cNvPr id="25623" name="Line 126"/>
              <p:cNvSpPr>
                <a:spLocks noChangeShapeType="1"/>
              </p:cNvSpPr>
              <p:nvPr/>
            </p:nvSpPr>
            <p:spPr bwMode="auto">
              <a:xfrm>
                <a:off x="3544" y="237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4" name="Rectangle 127"/>
              <p:cNvSpPr>
                <a:spLocks noChangeArrowheads="1"/>
              </p:cNvSpPr>
              <p:nvPr/>
            </p:nvSpPr>
            <p:spPr bwMode="auto">
              <a:xfrm>
                <a:off x="3430" y="2532"/>
                <a:ext cx="24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>
                    <a:sym typeface="Symbol" pitchFamily="18" charset="2"/>
                  </a:rPr>
                  <a:t>id</a:t>
                </a:r>
              </a:p>
            </p:txBody>
          </p:sp>
        </p:grpSp>
      </p:grpSp>
      <p:sp>
        <p:nvSpPr>
          <p:cNvPr id="372864" name="Text Box 128"/>
          <p:cNvSpPr txBox="1">
            <a:spLocks noChangeArrowheads="1"/>
          </p:cNvSpPr>
          <p:nvPr/>
        </p:nvSpPr>
        <p:spPr bwMode="auto">
          <a:xfrm>
            <a:off x="1219200" y="3892550"/>
            <a:ext cx="5207000" cy="923925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en-US"/>
              <a:t>A grammar that produces more than one</a:t>
            </a:r>
          </a:p>
          <a:p>
            <a:r>
              <a:rPr lang="en-US" altLang="en-US"/>
              <a:t>parse tree for any input sentence is said</a:t>
            </a:r>
          </a:p>
          <a:p>
            <a:r>
              <a:rPr lang="en-US" altLang="en-US"/>
              <a:t>to be an </a:t>
            </a:r>
            <a:r>
              <a:rPr lang="en-US" altLang="en-US">
                <a:solidFill>
                  <a:srgbClr val="FF0000"/>
                </a:solidFill>
              </a:rPr>
              <a:t>ambiguous</a:t>
            </a:r>
            <a:r>
              <a:rPr lang="en-US" altLang="en-US"/>
              <a:t> grammar.</a:t>
            </a:r>
          </a:p>
        </p:txBody>
      </p:sp>
      <p:sp>
        <p:nvSpPr>
          <p:cNvPr id="25612" name="Text Box 129"/>
          <p:cNvSpPr txBox="1">
            <a:spLocks noChangeArrowheads="1"/>
          </p:cNvSpPr>
          <p:nvPr/>
        </p:nvSpPr>
        <p:spPr bwMode="auto">
          <a:xfrm>
            <a:off x="4486275" y="1295400"/>
            <a:ext cx="4568825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E </a:t>
            </a:r>
            <a:r>
              <a:rPr lang="en-US" altLang="en-US">
                <a:sym typeface="Symbol" pitchFamily="18" charset="2"/>
              </a:rPr>
              <a:t> E + E | E  E | ( E ) | - E | </a:t>
            </a:r>
            <a:r>
              <a:rPr lang="en-US" altLang="en-US" b="1">
                <a:sym typeface="Symbol" pitchFamily="18" charset="2"/>
              </a:rPr>
              <a:t>id</a:t>
            </a:r>
            <a:endParaRPr lang="en-US" altLang="en-US">
              <a:sym typeface="Symbol" pitchFamily="18" charset="2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7BCEAAA-7C61-45AA-807E-C302A300AC11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864" grpId="0" animBg="1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3"/>
          <p:cNvSpPr>
            <a:spLocks noGrp="1" noChangeArrowheads="1"/>
          </p:cNvSpPr>
          <p:nvPr>
            <p:ph type="title"/>
          </p:nvPr>
        </p:nvSpPr>
        <p:spPr>
          <a:xfrm>
            <a:off x="1887538" y="379413"/>
            <a:ext cx="7497762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LR Parser Example</a:t>
            </a: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CMPUT 680 - Compiler Design and Optimization</a:t>
            </a:r>
          </a:p>
        </p:txBody>
      </p:sp>
      <p:sp>
        <p:nvSpPr>
          <p:cNvPr id="193540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28B833C-7719-42F6-B2D6-311C1A10E852}" type="slidenum">
              <a:rPr lang="en-US" altLang="en-US"/>
              <a:pPr/>
              <a:t>110</a:t>
            </a:fld>
            <a:endParaRPr lang="en-US" altLang="en-US"/>
          </a:p>
        </p:txBody>
      </p:sp>
      <p:sp>
        <p:nvSpPr>
          <p:cNvPr id="193541" name="Rectangle 2"/>
          <p:cNvSpPr>
            <a:spLocks noChangeArrowheads="1"/>
          </p:cNvSpPr>
          <p:nvPr/>
        </p:nvSpPr>
        <p:spPr bwMode="auto">
          <a:xfrm>
            <a:off x="2006600" y="3568700"/>
            <a:ext cx="4279900" cy="32639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93542" name="Rectangle 4"/>
          <p:cNvSpPr>
            <a:spLocks noChangeArrowheads="1"/>
          </p:cNvSpPr>
          <p:nvPr/>
        </p:nvSpPr>
        <p:spPr bwMode="auto">
          <a:xfrm>
            <a:off x="3136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93543" name="Rectangle 5"/>
          <p:cNvSpPr>
            <a:spLocks noChangeArrowheads="1"/>
          </p:cNvSpPr>
          <p:nvPr/>
        </p:nvSpPr>
        <p:spPr bwMode="auto">
          <a:xfrm>
            <a:off x="49657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93544" name="Rectangle 6"/>
          <p:cNvSpPr>
            <a:spLocks noChangeArrowheads="1"/>
          </p:cNvSpPr>
          <p:nvPr/>
        </p:nvSpPr>
        <p:spPr bwMode="auto">
          <a:xfrm>
            <a:off x="40513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93545" name="Rectangle 7"/>
          <p:cNvSpPr>
            <a:spLocks noChangeArrowheads="1"/>
          </p:cNvSpPr>
          <p:nvPr/>
        </p:nvSpPr>
        <p:spPr bwMode="auto">
          <a:xfrm>
            <a:off x="35941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</a:t>
            </a:r>
          </a:p>
        </p:txBody>
      </p:sp>
      <p:sp>
        <p:nvSpPr>
          <p:cNvPr id="193546" name="Rectangle 8"/>
          <p:cNvSpPr>
            <a:spLocks noChangeArrowheads="1"/>
          </p:cNvSpPr>
          <p:nvPr/>
        </p:nvSpPr>
        <p:spPr bwMode="auto">
          <a:xfrm>
            <a:off x="45085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+</a:t>
            </a:r>
            <a:endParaRPr lang="en-US" altLang="en-US" sz="1600"/>
          </a:p>
        </p:txBody>
      </p:sp>
      <p:sp>
        <p:nvSpPr>
          <p:cNvPr id="193547" name="Text Box 9"/>
          <p:cNvSpPr txBox="1">
            <a:spLocks noChangeArrowheads="1"/>
          </p:cNvSpPr>
          <p:nvPr/>
        </p:nvSpPr>
        <p:spPr bwMode="auto">
          <a:xfrm>
            <a:off x="2216150" y="16843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193548" name="Rectangle 10"/>
          <p:cNvSpPr>
            <a:spLocks noChangeArrowheads="1"/>
          </p:cNvSpPr>
          <p:nvPr/>
        </p:nvSpPr>
        <p:spPr bwMode="auto">
          <a:xfrm>
            <a:off x="5422900" y="17224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193549" name="Text Box 11"/>
          <p:cNvSpPr txBox="1">
            <a:spLocks noChangeArrowheads="1"/>
          </p:cNvSpPr>
          <p:nvPr/>
        </p:nvSpPr>
        <p:spPr bwMode="auto">
          <a:xfrm>
            <a:off x="234950" y="26114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STACK:</a:t>
            </a:r>
          </a:p>
        </p:txBody>
      </p:sp>
      <p:sp>
        <p:nvSpPr>
          <p:cNvPr id="193550" name="Text Box 12"/>
          <p:cNvSpPr txBox="1">
            <a:spLocks noChangeArrowheads="1"/>
          </p:cNvSpPr>
          <p:nvPr/>
        </p:nvSpPr>
        <p:spPr bwMode="auto">
          <a:xfrm>
            <a:off x="185738" y="423863"/>
            <a:ext cx="1657350" cy="1749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(1) E  </a:t>
            </a:r>
            <a:r>
              <a:rPr lang="en-US" altLang="en-US">
                <a:sym typeface="Symbol" pitchFamily="18" charset="2"/>
              </a:rPr>
              <a:t> E + T</a:t>
            </a:r>
          </a:p>
          <a:p>
            <a:r>
              <a:rPr lang="en-US" altLang="en-US">
                <a:sym typeface="Symbol" pitchFamily="18" charset="2"/>
              </a:rPr>
              <a:t>(2) E  T</a:t>
            </a:r>
          </a:p>
          <a:p>
            <a:r>
              <a:rPr lang="en-US" altLang="en-US">
                <a:sym typeface="Symbol" pitchFamily="18" charset="2"/>
              </a:rPr>
              <a:t>(3) T   T </a:t>
            </a:r>
            <a:r>
              <a:rPr lang="en-US" altLang="en-US"/>
              <a:t> F</a:t>
            </a:r>
          </a:p>
          <a:p>
            <a:r>
              <a:rPr lang="en-US" altLang="en-US"/>
              <a:t>(4) T  </a:t>
            </a:r>
            <a:r>
              <a:rPr lang="en-US" altLang="en-US">
                <a:sym typeface="Symbol" pitchFamily="18" charset="2"/>
              </a:rPr>
              <a:t> F</a:t>
            </a:r>
          </a:p>
          <a:p>
            <a:r>
              <a:rPr lang="en-US" altLang="en-US"/>
              <a:t>(5) F  </a:t>
            </a:r>
            <a:r>
              <a:rPr lang="en-US" altLang="en-US">
                <a:sym typeface="Symbol" pitchFamily="18" charset="2"/>
              </a:rPr>
              <a:t> ( E ) </a:t>
            </a:r>
          </a:p>
          <a:p>
            <a:r>
              <a:rPr lang="en-US" altLang="en-US">
                <a:sym typeface="Symbol" pitchFamily="18" charset="2"/>
              </a:rPr>
              <a:t>(6) F   </a:t>
            </a:r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93551" name="Text Box 13"/>
          <p:cNvSpPr txBox="1">
            <a:spLocks noChangeArrowheads="1"/>
          </p:cNvSpPr>
          <p:nvPr/>
        </p:nvSpPr>
        <p:spPr bwMode="auto">
          <a:xfrm>
            <a:off x="3644900" y="2474913"/>
            <a:ext cx="1323975" cy="650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LR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cxnSp>
        <p:nvCxnSpPr>
          <p:cNvPr id="451598" name="AutoShape 14"/>
          <p:cNvCxnSpPr>
            <a:cxnSpLocks noChangeShapeType="1"/>
            <a:stCxn id="193551" idx="1"/>
            <a:endCxn id="451622" idx="3"/>
          </p:cNvCxnSpPr>
          <p:nvPr/>
        </p:nvCxnSpPr>
        <p:spPr bwMode="auto">
          <a:xfrm flipH="1">
            <a:off x="1739900" y="2800350"/>
            <a:ext cx="1905000" cy="635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51599" name="AutoShape 15"/>
          <p:cNvCxnSpPr>
            <a:cxnSpLocks noChangeShapeType="1"/>
            <a:stCxn id="193551" idx="0"/>
            <a:endCxn id="193561" idx="2"/>
          </p:cNvCxnSpPr>
          <p:nvPr/>
        </p:nvCxnSpPr>
        <p:spPr bwMode="auto">
          <a:xfrm rot="5400000" flipH="1">
            <a:off x="1818481" y="-13493"/>
            <a:ext cx="1673225" cy="3303588"/>
          </a:xfrm>
          <a:prstGeom prst="curvedConnector3">
            <a:avLst>
              <a:gd name="adj1" fmla="val 13185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51600" name="AutoShape 16"/>
          <p:cNvSpPr>
            <a:spLocks noChangeArrowheads="1"/>
          </p:cNvSpPr>
          <p:nvPr/>
        </p:nvSpPr>
        <p:spPr bwMode="auto">
          <a:xfrm rot="5400000">
            <a:off x="4133850" y="3244850"/>
            <a:ext cx="317500" cy="1905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1622" name="Rectangle 38"/>
          <p:cNvSpPr>
            <a:spLocks noChangeArrowheads="1"/>
          </p:cNvSpPr>
          <p:nvPr/>
        </p:nvSpPr>
        <p:spPr bwMode="auto">
          <a:xfrm>
            <a:off x="1282700" y="2660650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/>
              <a:t>0</a:t>
            </a:r>
          </a:p>
        </p:txBody>
      </p:sp>
      <p:sp>
        <p:nvSpPr>
          <p:cNvPr id="193556" name="Text Box 47"/>
          <p:cNvSpPr txBox="1">
            <a:spLocks noChangeArrowheads="1"/>
          </p:cNvSpPr>
          <p:nvPr/>
        </p:nvSpPr>
        <p:spPr bwMode="auto">
          <a:xfrm>
            <a:off x="95250" y="84138"/>
            <a:ext cx="144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GRAMMAR:</a:t>
            </a:r>
          </a:p>
        </p:txBody>
      </p:sp>
      <p:sp>
        <p:nvSpPr>
          <p:cNvPr id="451632" name="Rectangle 48"/>
          <p:cNvSpPr>
            <a:spLocks noChangeArrowheads="1"/>
          </p:cNvSpPr>
          <p:nvPr/>
        </p:nvSpPr>
        <p:spPr bwMode="auto">
          <a:xfrm>
            <a:off x="2082800" y="4114800"/>
            <a:ext cx="4089400" cy="2286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1633" name="Rectangle 49"/>
          <p:cNvSpPr>
            <a:spLocks noChangeArrowheads="1"/>
          </p:cNvSpPr>
          <p:nvPr/>
        </p:nvSpPr>
        <p:spPr bwMode="auto">
          <a:xfrm>
            <a:off x="5375275" y="3881438"/>
            <a:ext cx="266700" cy="2890837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1634" name="Rectangle 50"/>
          <p:cNvSpPr>
            <a:spLocks noChangeArrowheads="1"/>
          </p:cNvSpPr>
          <p:nvPr/>
        </p:nvSpPr>
        <p:spPr bwMode="auto">
          <a:xfrm>
            <a:off x="5375275" y="4121150"/>
            <a:ext cx="277813" cy="239713"/>
          </a:xfrm>
          <a:prstGeom prst="rect">
            <a:avLst/>
          </a:prstGeom>
          <a:solidFill>
            <a:srgbClr val="66FF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193560" name="Object 51"/>
          <p:cNvGraphicFramePr>
            <a:graphicFrameLocks noChangeAspect="1"/>
          </p:cNvGraphicFramePr>
          <p:nvPr/>
        </p:nvGraphicFramePr>
        <p:xfrm>
          <a:off x="1993900" y="3670300"/>
          <a:ext cx="4343400" cy="3263900"/>
        </p:xfrm>
        <a:graphic>
          <a:graphicData uri="http://schemas.openxmlformats.org/presentationml/2006/ole">
            <p:oleObj spid="_x0000_s193560" name="Document" r:id="rId4" imgW="9782175" imgH="7362825" progId="Word.Document.8">
              <p:embed/>
            </p:oleObj>
          </a:graphicData>
        </a:graphic>
      </p:graphicFrame>
      <p:sp>
        <p:nvSpPr>
          <p:cNvPr id="193561" name="Rectangle 53"/>
          <p:cNvSpPr>
            <a:spLocks noChangeArrowheads="1"/>
          </p:cNvSpPr>
          <p:nvPr/>
        </p:nvSpPr>
        <p:spPr bwMode="auto">
          <a:xfrm>
            <a:off x="215900" y="469900"/>
            <a:ext cx="1574800" cy="317500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93562" name="Rectangle 54"/>
          <p:cNvSpPr>
            <a:spLocks noChangeArrowheads="1"/>
          </p:cNvSpPr>
          <p:nvPr/>
        </p:nvSpPr>
        <p:spPr bwMode="auto">
          <a:xfrm>
            <a:off x="6807200" y="1473200"/>
            <a:ext cx="2159000" cy="328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93563" name="Text Box 55"/>
          <p:cNvSpPr txBox="1">
            <a:spLocks noChangeArrowheads="1"/>
          </p:cNvSpPr>
          <p:nvPr/>
        </p:nvSpPr>
        <p:spPr bwMode="auto">
          <a:xfrm>
            <a:off x="6965950" y="11255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grpSp>
        <p:nvGrpSpPr>
          <p:cNvPr id="193564" name="Group 56"/>
          <p:cNvGrpSpPr>
            <a:grpSpLocks/>
          </p:cNvGrpSpPr>
          <p:nvPr/>
        </p:nvGrpSpPr>
        <p:grpSpPr bwMode="auto">
          <a:xfrm>
            <a:off x="7294563" y="2647950"/>
            <a:ext cx="736600" cy="936625"/>
            <a:chOff x="4595" y="1668"/>
            <a:chExt cx="464" cy="590"/>
          </a:xfrm>
        </p:grpSpPr>
        <p:sp>
          <p:nvSpPr>
            <p:cNvPr id="193590" name="Rectangle 57"/>
            <p:cNvSpPr>
              <a:spLocks noChangeArrowheads="1"/>
            </p:cNvSpPr>
            <p:nvPr/>
          </p:nvSpPr>
          <p:spPr bwMode="auto">
            <a:xfrm>
              <a:off x="4724" y="166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T</a:t>
              </a:r>
            </a:p>
          </p:txBody>
        </p:sp>
        <p:grpSp>
          <p:nvGrpSpPr>
            <p:cNvPr id="193591" name="Group 58"/>
            <p:cNvGrpSpPr>
              <a:grpSpLocks/>
            </p:cNvGrpSpPr>
            <p:nvPr/>
          </p:nvGrpSpPr>
          <p:grpSpPr bwMode="auto">
            <a:xfrm>
              <a:off x="4595" y="1888"/>
              <a:ext cx="464" cy="184"/>
              <a:chOff x="4504" y="2496"/>
              <a:chExt cx="464" cy="184"/>
            </a:xfrm>
          </p:grpSpPr>
          <p:sp>
            <p:nvSpPr>
              <p:cNvPr id="193593" name="Line 59"/>
              <p:cNvSpPr>
                <a:spLocks noChangeShapeType="1"/>
              </p:cNvSpPr>
              <p:nvPr/>
            </p:nvSpPr>
            <p:spPr bwMode="auto">
              <a:xfrm>
                <a:off x="4808" y="2496"/>
                <a:ext cx="160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594" name="Line 60"/>
              <p:cNvSpPr>
                <a:spLocks noChangeShapeType="1"/>
              </p:cNvSpPr>
              <p:nvPr/>
            </p:nvSpPr>
            <p:spPr bwMode="auto">
              <a:xfrm flipH="1">
                <a:off x="4504" y="2496"/>
                <a:ext cx="160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595" name="Line 61"/>
              <p:cNvSpPr>
                <a:spLocks noChangeShapeType="1"/>
              </p:cNvSpPr>
              <p:nvPr/>
            </p:nvSpPr>
            <p:spPr bwMode="auto">
              <a:xfrm>
                <a:off x="4736" y="249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3592" name="Rectangle 62"/>
            <p:cNvSpPr>
              <a:spLocks noChangeArrowheads="1"/>
            </p:cNvSpPr>
            <p:nvPr/>
          </p:nvSpPr>
          <p:spPr bwMode="auto">
            <a:xfrm>
              <a:off x="4732" y="204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93565" name="Rectangle 63"/>
          <p:cNvSpPr>
            <a:spLocks noChangeArrowheads="1"/>
          </p:cNvSpPr>
          <p:nvPr/>
        </p:nvSpPr>
        <p:spPr bwMode="auto">
          <a:xfrm>
            <a:off x="7029450" y="32321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193566" name="Rectangle 64"/>
          <p:cNvSpPr>
            <a:spLocks noChangeArrowheads="1"/>
          </p:cNvSpPr>
          <p:nvPr/>
        </p:nvSpPr>
        <p:spPr bwMode="auto">
          <a:xfrm>
            <a:off x="7981950" y="32321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193567" name="Line 65"/>
          <p:cNvSpPr>
            <a:spLocks noChangeShapeType="1"/>
          </p:cNvSpPr>
          <p:nvPr/>
        </p:nvSpPr>
        <p:spPr bwMode="auto">
          <a:xfrm>
            <a:off x="7218363" y="35560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68" name="Rectangle 66"/>
          <p:cNvSpPr>
            <a:spLocks noChangeArrowheads="1"/>
          </p:cNvSpPr>
          <p:nvPr/>
        </p:nvSpPr>
        <p:spPr bwMode="auto">
          <a:xfrm>
            <a:off x="7048500" y="37909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F</a:t>
            </a:r>
            <a:endParaRPr lang="en-US" altLang="en-US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193569" name="Line 67"/>
          <p:cNvSpPr>
            <a:spLocks noChangeShapeType="1"/>
          </p:cNvSpPr>
          <p:nvPr/>
        </p:nvSpPr>
        <p:spPr bwMode="auto">
          <a:xfrm>
            <a:off x="7218363" y="41148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0" name="Rectangle 68"/>
          <p:cNvSpPr>
            <a:spLocks noChangeArrowheads="1"/>
          </p:cNvSpPr>
          <p:nvPr/>
        </p:nvSpPr>
        <p:spPr bwMode="auto">
          <a:xfrm>
            <a:off x="7016750" y="43497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93571" name="Line 69"/>
          <p:cNvSpPr>
            <a:spLocks noChangeShapeType="1"/>
          </p:cNvSpPr>
          <p:nvPr/>
        </p:nvSpPr>
        <p:spPr bwMode="auto">
          <a:xfrm>
            <a:off x="8145463" y="35687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2" name="Rectangle 70"/>
          <p:cNvSpPr>
            <a:spLocks noChangeArrowheads="1"/>
          </p:cNvSpPr>
          <p:nvPr/>
        </p:nvSpPr>
        <p:spPr bwMode="auto">
          <a:xfrm>
            <a:off x="7943850" y="38036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sym typeface="Symbol" pitchFamily="18" charset="2"/>
              </a:rPr>
              <a:t>id</a:t>
            </a:r>
          </a:p>
        </p:txBody>
      </p:sp>
      <p:grpSp>
        <p:nvGrpSpPr>
          <p:cNvPr id="193573" name="Group 71"/>
          <p:cNvGrpSpPr>
            <a:grpSpLocks/>
          </p:cNvGrpSpPr>
          <p:nvPr/>
        </p:nvGrpSpPr>
        <p:grpSpPr bwMode="auto">
          <a:xfrm>
            <a:off x="7505700" y="2127250"/>
            <a:ext cx="336550" cy="603250"/>
            <a:chOff x="4728" y="1340"/>
            <a:chExt cx="212" cy="380"/>
          </a:xfrm>
        </p:grpSpPr>
        <p:sp>
          <p:nvSpPr>
            <p:cNvPr id="193588" name="Rectangle 72"/>
            <p:cNvSpPr>
              <a:spLocks noChangeArrowheads="1"/>
            </p:cNvSpPr>
            <p:nvPr/>
          </p:nvSpPr>
          <p:spPr bwMode="auto">
            <a:xfrm>
              <a:off x="4728" y="1340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193589" name="Line 73"/>
            <p:cNvSpPr>
              <a:spLocks noChangeShapeType="1"/>
            </p:cNvSpPr>
            <p:nvPr/>
          </p:nvSpPr>
          <p:spPr bwMode="auto">
            <a:xfrm>
              <a:off x="4835" y="153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3574" name="Group 74"/>
          <p:cNvGrpSpPr>
            <a:grpSpLocks/>
          </p:cNvGrpSpPr>
          <p:nvPr/>
        </p:nvGrpSpPr>
        <p:grpSpPr bwMode="auto">
          <a:xfrm>
            <a:off x="8388350" y="2673350"/>
            <a:ext cx="387350" cy="925513"/>
            <a:chOff x="5284" y="1684"/>
            <a:chExt cx="244" cy="583"/>
          </a:xfrm>
        </p:grpSpPr>
        <p:sp>
          <p:nvSpPr>
            <p:cNvPr id="193585" name="Rectangle 75"/>
            <p:cNvSpPr>
              <a:spLocks noChangeArrowheads="1"/>
            </p:cNvSpPr>
            <p:nvPr/>
          </p:nvSpPr>
          <p:spPr bwMode="auto">
            <a:xfrm>
              <a:off x="5304" y="168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  <a:sym typeface="Symbol" pitchFamily="18" charset="2"/>
                </a:rPr>
                <a:t>F</a:t>
              </a:r>
              <a:endParaRPr lang="en-US" altLang="en-US">
                <a:solidFill>
                  <a:schemeClr val="tx2"/>
                </a:solidFill>
                <a:sym typeface="Symbol" pitchFamily="18" charset="2"/>
              </a:endParaRPr>
            </a:p>
          </p:txBody>
        </p:sp>
        <p:sp>
          <p:nvSpPr>
            <p:cNvPr id="193586" name="Line 76"/>
            <p:cNvSpPr>
              <a:spLocks noChangeShapeType="1"/>
            </p:cNvSpPr>
            <p:nvPr/>
          </p:nvSpPr>
          <p:spPr bwMode="auto">
            <a:xfrm>
              <a:off x="5411" y="1888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587" name="Rectangle 77"/>
            <p:cNvSpPr>
              <a:spLocks noChangeArrowheads="1"/>
            </p:cNvSpPr>
            <p:nvPr/>
          </p:nvSpPr>
          <p:spPr bwMode="auto">
            <a:xfrm>
              <a:off x="5284" y="2036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id</a:t>
              </a:r>
            </a:p>
          </p:txBody>
        </p:sp>
      </p:grpSp>
      <p:grpSp>
        <p:nvGrpSpPr>
          <p:cNvPr id="193575" name="Group 78"/>
          <p:cNvGrpSpPr>
            <a:grpSpLocks/>
          </p:cNvGrpSpPr>
          <p:nvPr/>
        </p:nvGrpSpPr>
        <p:grpSpPr bwMode="auto">
          <a:xfrm>
            <a:off x="8407400" y="2063750"/>
            <a:ext cx="323850" cy="666750"/>
            <a:chOff x="5296" y="1300"/>
            <a:chExt cx="204" cy="420"/>
          </a:xfrm>
        </p:grpSpPr>
        <p:sp>
          <p:nvSpPr>
            <p:cNvPr id="193583" name="Line 79"/>
            <p:cNvSpPr>
              <a:spLocks noChangeShapeType="1"/>
            </p:cNvSpPr>
            <p:nvPr/>
          </p:nvSpPr>
          <p:spPr bwMode="auto">
            <a:xfrm>
              <a:off x="5411" y="153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584" name="Rectangle 80"/>
            <p:cNvSpPr>
              <a:spLocks noChangeArrowheads="1"/>
            </p:cNvSpPr>
            <p:nvPr/>
          </p:nvSpPr>
          <p:spPr bwMode="auto">
            <a:xfrm>
              <a:off x="5296" y="130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T</a:t>
              </a:r>
            </a:p>
          </p:txBody>
        </p:sp>
      </p:grpSp>
      <p:grpSp>
        <p:nvGrpSpPr>
          <p:cNvPr id="193576" name="Group 81"/>
          <p:cNvGrpSpPr>
            <a:grpSpLocks/>
          </p:cNvGrpSpPr>
          <p:nvPr/>
        </p:nvGrpSpPr>
        <p:grpSpPr bwMode="auto">
          <a:xfrm>
            <a:off x="7726363" y="1517650"/>
            <a:ext cx="736600" cy="950913"/>
            <a:chOff x="4867" y="956"/>
            <a:chExt cx="464" cy="599"/>
          </a:xfrm>
        </p:grpSpPr>
        <p:sp>
          <p:nvSpPr>
            <p:cNvPr id="193578" name="Rectangle 82"/>
            <p:cNvSpPr>
              <a:spLocks noChangeArrowheads="1"/>
            </p:cNvSpPr>
            <p:nvPr/>
          </p:nvSpPr>
          <p:spPr bwMode="auto">
            <a:xfrm>
              <a:off x="4988" y="956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193579" name="Line 83"/>
            <p:cNvSpPr>
              <a:spLocks noChangeShapeType="1"/>
            </p:cNvSpPr>
            <p:nvPr/>
          </p:nvSpPr>
          <p:spPr bwMode="auto">
            <a:xfrm>
              <a:off x="5171" y="1176"/>
              <a:ext cx="160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580" name="Line 84"/>
            <p:cNvSpPr>
              <a:spLocks noChangeShapeType="1"/>
            </p:cNvSpPr>
            <p:nvPr/>
          </p:nvSpPr>
          <p:spPr bwMode="auto">
            <a:xfrm flipH="1">
              <a:off x="4867" y="1176"/>
              <a:ext cx="160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581" name="Line 85"/>
            <p:cNvSpPr>
              <a:spLocks noChangeShapeType="1"/>
            </p:cNvSpPr>
            <p:nvPr/>
          </p:nvSpPr>
          <p:spPr bwMode="auto">
            <a:xfrm>
              <a:off x="5099" y="117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582" name="Rectangle 86"/>
            <p:cNvSpPr>
              <a:spLocks noChangeArrowheads="1"/>
            </p:cNvSpPr>
            <p:nvPr/>
          </p:nvSpPr>
          <p:spPr bwMode="auto">
            <a:xfrm>
              <a:off x="4994" y="1324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/>
                <a:t>+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193577" name="Text Box 87"/>
          <p:cNvSpPr txBox="1">
            <a:spLocks noChangeArrowheads="1"/>
          </p:cNvSpPr>
          <p:nvPr/>
        </p:nvSpPr>
        <p:spPr bwMode="auto">
          <a:xfrm>
            <a:off x="6542088" y="6521450"/>
            <a:ext cx="2601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Times New Roman" pitchFamily="18" charset="0"/>
              </a:rPr>
              <a:t>(Aho,Sethi,Ullman, pp. 220)</a:t>
            </a:r>
            <a:endParaRPr lang="en-US" alt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5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600" grpId="0" animBg="1"/>
      <p:bldP spid="451622" grpId="0" animBg="1" autoUpdateAnimBg="0"/>
      <p:bldP spid="451632" grpId="0" animBg="1"/>
      <p:bldP spid="451633" grpId="0" animBg="1"/>
      <p:bldP spid="451634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Rectangle 3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LR Parser Example</a:t>
            </a:r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CMPUT 680 - Compiler Design and Optimization</a:t>
            </a:r>
          </a:p>
        </p:txBody>
      </p:sp>
      <p:sp>
        <p:nvSpPr>
          <p:cNvPr id="195588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03002051-8966-4CA7-A1E8-8CAB9CB51E52}" type="slidenum">
              <a:rPr lang="en-US" altLang="en-US"/>
              <a:pPr/>
              <a:t>111</a:t>
            </a:fld>
            <a:endParaRPr lang="en-US" altLang="en-US"/>
          </a:p>
        </p:txBody>
      </p:sp>
      <p:sp>
        <p:nvSpPr>
          <p:cNvPr id="195589" name="Rectangle 2"/>
          <p:cNvSpPr>
            <a:spLocks noChangeArrowheads="1"/>
          </p:cNvSpPr>
          <p:nvPr/>
        </p:nvSpPr>
        <p:spPr bwMode="auto">
          <a:xfrm>
            <a:off x="2006600" y="3568700"/>
            <a:ext cx="4279900" cy="32639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95590" name="Rectangle 4"/>
          <p:cNvSpPr>
            <a:spLocks noChangeArrowheads="1"/>
          </p:cNvSpPr>
          <p:nvPr/>
        </p:nvSpPr>
        <p:spPr bwMode="auto">
          <a:xfrm>
            <a:off x="3136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95591" name="Rectangle 5"/>
          <p:cNvSpPr>
            <a:spLocks noChangeArrowheads="1"/>
          </p:cNvSpPr>
          <p:nvPr/>
        </p:nvSpPr>
        <p:spPr bwMode="auto">
          <a:xfrm>
            <a:off x="49657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95592" name="Rectangle 6"/>
          <p:cNvSpPr>
            <a:spLocks noChangeArrowheads="1"/>
          </p:cNvSpPr>
          <p:nvPr/>
        </p:nvSpPr>
        <p:spPr bwMode="auto">
          <a:xfrm>
            <a:off x="40513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95593" name="Rectangle 7"/>
          <p:cNvSpPr>
            <a:spLocks noChangeArrowheads="1"/>
          </p:cNvSpPr>
          <p:nvPr/>
        </p:nvSpPr>
        <p:spPr bwMode="auto">
          <a:xfrm>
            <a:off x="35941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</a:t>
            </a:r>
          </a:p>
        </p:txBody>
      </p:sp>
      <p:sp>
        <p:nvSpPr>
          <p:cNvPr id="195594" name="Rectangle 8"/>
          <p:cNvSpPr>
            <a:spLocks noChangeArrowheads="1"/>
          </p:cNvSpPr>
          <p:nvPr/>
        </p:nvSpPr>
        <p:spPr bwMode="auto">
          <a:xfrm>
            <a:off x="45085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+</a:t>
            </a:r>
            <a:endParaRPr lang="en-US" altLang="en-US" sz="1600"/>
          </a:p>
        </p:txBody>
      </p:sp>
      <p:sp>
        <p:nvSpPr>
          <p:cNvPr id="195595" name="Text Box 9"/>
          <p:cNvSpPr txBox="1">
            <a:spLocks noChangeArrowheads="1"/>
          </p:cNvSpPr>
          <p:nvPr/>
        </p:nvSpPr>
        <p:spPr bwMode="auto">
          <a:xfrm>
            <a:off x="2216150" y="16843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195596" name="Rectangle 10"/>
          <p:cNvSpPr>
            <a:spLocks noChangeArrowheads="1"/>
          </p:cNvSpPr>
          <p:nvPr/>
        </p:nvSpPr>
        <p:spPr bwMode="auto">
          <a:xfrm>
            <a:off x="5422900" y="17224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195597" name="Text Box 11"/>
          <p:cNvSpPr txBox="1">
            <a:spLocks noChangeArrowheads="1"/>
          </p:cNvSpPr>
          <p:nvPr/>
        </p:nvSpPr>
        <p:spPr bwMode="auto">
          <a:xfrm>
            <a:off x="234950" y="26114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STACK:</a:t>
            </a:r>
          </a:p>
        </p:txBody>
      </p:sp>
      <p:sp>
        <p:nvSpPr>
          <p:cNvPr id="195598" name="Text Box 12"/>
          <p:cNvSpPr txBox="1">
            <a:spLocks noChangeArrowheads="1"/>
          </p:cNvSpPr>
          <p:nvPr/>
        </p:nvSpPr>
        <p:spPr bwMode="auto">
          <a:xfrm>
            <a:off x="185738" y="423863"/>
            <a:ext cx="1657350" cy="1749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(1) E  </a:t>
            </a:r>
            <a:r>
              <a:rPr lang="en-US" altLang="en-US">
                <a:sym typeface="Symbol" pitchFamily="18" charset="2"/>
              </a:rPr>
              <a:t> E + T</a:t>
            </a:r>
          </a:p>
          <a:p>
            <a:r>
              <a:rPr lang="en-US" altLang="en-US">
                <a:sym typeface="Symbol" pitchFamily="18" charset="2"/>
              </a:rPr>
              <a:t>(2) E’  T</a:t>
            </a:r>
          </a:p>
          <a:p>
            <a:r>
              <a:rPr lang="en-US" altLang="en-US">
                <a:sym typeface="Symbol" pitchFamily="18" charset="2"/>
              </a:rPr>
              <a:t>(3) T   T </a:t>
            </a:r>
            <a:r>
              <a:rPr lang="en-US" altLang="en-US"/>
              <a:t> F</a:t>
            </a:r>
          </a:p>
          <a:p>
            <a:r>
              <a:rPr lang="en-US" altLang="en-US"/>
              <a:t>(4) T  </a:t>
            </a:r>
            <a:r>
              <a:rPr lang="en-US" altLang="en-US">
                <a:sym typeface="Symbol" pitchFamily="18" charset="2"/>
              </a:rPr>
              <a:t> F</a:t>
            </a:r>
          </a:p>
          <a:p>
            <a:r>
              <a:rPr lang="en-US" altLang="en-US"/>
              <a:t>(5) F  </a:t>
            </a:r>
            <a:r>
              <a:rPr lang="en-US" altLang="en-US">
                <a:sym typeface="Symbol" pitchFamily="18" charset="2"/>
              </a:rPr>
              <a:t> ( E ) </a:t>
            </a:r>
          </a:p>
          <a:p>
            <a:r>
              <a:rPr lang="en-US" altLang="en-US">
                <a:sym typeface="Symbol" pitchFamily="18" charset="2"/>
              </a:rPr>
              <a:t>(6) F   </a:t>
            </a:r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95599" name="Text Box 13"/>
          <p:cNvSpPr txBox="1">
            <a:spLocks noChangeArrowheads="1"/>
          </p:cNvSpPr>
          <p:nvPr/>
        </p:nvSpPr>
        <p:spPr bwMode="auto">
          <a:xfrm>
            <a:off x="3644900" y="2474913"/>
            <a:ext cx="1323975" cy="650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LR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cxnSp>
        <p:nvCxnSpPr>
          <p:cNvPr id="452622" name="AutoShape 14"/>
          <p:cNvCxnSpPr>
            <a:cxnSpLocks noChangeShapeType="1"/>
            <a:stCxn id="195599" idx="1"/>
            <a:endCxn id="195635" idx="3"/>
          </p:cNvCxnSpPr>
          <p:nvPr/>
        </p:nvCxnSpPr>
        <p:spPr bwMode="auto">
          <a:xfrm flipH="1">
            <a:off x="1739900" y="2800350"/>
            <a:ext cx="1905000" cy="635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52623" name="AutoShape 15"/>
          <p:cNvCxnSpPr>
            <a:cxnSpLocks noChangeShapeType="1"/>
            <a:stCxn id="195599" idx="0"/>
            <a:endCxn id="195596" idx="2"/>
          </p:cNvCxnSpPr>
          <p:nvPr/>
        </p:nvCxnSpPr>
        <p:spPr bwMode="auto">
          <a:xfrm rot="-5400000">
            <a:off x="4749006" y="1572420"/>
            <a:ext cx="460375" cy="134461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52624" name="AutoShape 16"/>
          <p:cNvSpPr>
            <a:spLocks noChangeArrowheads="1"/>
          </p:cNvSpPr>
          <p:nvPr/>
        </p:nvSpPr>
        <p:spPr bwMode="auto">
          <a:xfrm rot="5400000">
            <a:off x="4133850" y="3244850"/>
            <a:ext cx="317500" cy="1905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2625" name="Rectangle 17"/>
          <p:cNvSpPr>
            <a:spLocks noChangeArrowheads="1"/>
          </p:cNvSpPr>
          <p:nvPr/>
        </p:nvSpPr>
        <p:spPr bwMode="auto">
          <a:xfrm>
            <a:off x="2095500" y="4330700"/>
            <a:ext cx="4089400" cy="215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2626" name="Rectangle 18"/>
          <p:cNvSpPr>
            <a:spLocks noChangeArrowheads="1"/>
          </p:cNvSpPr>
          <p:nvPr/>
        </p:nvSpPr>
        <p:spPr bwMode="auto">
          <a:xfrm>
            <a:off x="4864100" y="3886200"/>
            <a:ext cx="508000" cy="2882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2627" name="Rectangle 19"/>
          <p:cNvSpPr>
            <a:spLocks noChangeArrowheads="1"/>
          </p:cNvSpPr>
          <p:nvPr/>
        </p:nvSpPr>
        <p:spPr bwMode="auto">
          <a:xfrm>
            <a:off x="4875213" y="4337050"/>
            <a:ext cx="495300" cy="219075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195606" name="Object 20"/>
          <p:cNvGraphicFramePr>
            <a:graphicFrameLocks noChangeAspect="1"/>
          </p:cNvGraphicFramePr>
          <p:nvPr/>
        </p:nvGraphicFramePr>
        <p:xfrm>
          <a:off x="1993900" y="3670300"/>
          <a:ext cx="4343400" cy="3263900"/>
        </p:xfrm>
        <a:graphic>
          <a:graphicData uri="http://schemas.openxmlformats.org/presentationml/2006/ole">
            <p:oleObj spid="_x0000_s195606" name="Document" r:id="rId4" imgW="9782175" imgH="7362825" progId="Word.Document.8">
              <p:embed/>
            </p:oleObj>
          </a:graphicData>
        </a:graphic>
      </p:graphicFrame>
      <p:sp>
        <p:nvSpPr>
          <p:cNvPr id="195607" name="Rectangle 21"/>
          <p:cNvSpPr>
            <a:spLocks noChangeArrowheads="1"/>
          </p:cNvSpPr>
          <p:nvPr/>
        </p:nvSpPr>
        <p:spPr bwMode="auto">
          <a:xfrm>
            <a:off x="6807200" y="1473200"/>
            <a:ext cx="2159000" cy="328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95608" name="Text Box 22"/>
          <p:cNvSpPr txBox="1">
            <a:spLocks noChangeArrowheads="1"/>
          </p:cNvSpPr>
          <p:nvPr/>
        </p:nvSpPr>
        <p:spPr bwMode="auto">
          <a:xfrm>
            <a:off x="6965950" y="11255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grpSp>
        <p:nvGrpSpPr>
          <p:cNvPr id="195609" name="Group 23"/>
          <p:cNvGrpSpPr>
            <a:grpSpLocks/>
          </p:cNvGrpSpPr>
          <p:nvPr/>
        </p:nvGrpSpPr>
        <p:grpSpPr bwMode="auto">
          <a:xfrm>
            <a:off x="7294563" y="2647950"/>
            <a:ext cx="736600" cy="936625"/>
            <a:chOff x="4595" y="1668"/>
            <a:chExt cx="464" cy="590"/>
          </a:xfrm>
        </p:grpSpPr>
        <p:sp>
          <p:nvSpPr>
            <p:cNvPr id="195640" name="Rectangle 24"/>
            <p:cNvSpPr>
              <a:spLocks noChangeArrowheads="1"/>
            </p:cNvSpPr>
            <p:nvPr/>
          </p:nvSpPr>
          <p:spPr bwMode="auto">
            <a:xfrm>
              <a:off x="4724" y="166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T</a:t>
              </a:r>
            </a:p>
          </p:txBody>
        </p:sp>
        <p:grpSp>
          <p:nvGrpSpPr>
            <p:cNvPr id="195641" name="Group 25"/>
            <p:cNvGrpSpPr>
              <a:grpSpLocks/>
            </p:cNvGrpSpPr>
            <p:nvPr/>
          </p:nvGrpSpPr>
          <p:grpSpPr bwMode="auto">
            <a:xfrm>
              <a:off x="4595" y="1888"/>
              <a:ext cx="464" cy="184"/>
              <a:chOff x="4504" y="2496"/>
              <a:chExt cx="464" cy="184"/>
            </a:xfrm>
          </p:grpSpPr>
          <p:sp>
            <p:nvSpPr>
              <p:cNvPr id="195643" name="Line 26"/>
              <p:cNvSpPr>
                <a:spLocks noChangeShapeType="1"/>
              </p:cNvSpPr>
              <p:nvPr/>
            </p:nvSpPr>
            <p:spPr bwMode="auto">
              <a:xfrm>
                <a:off x="4808" y="2496"/>
                <a:ext cx="160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644" name="Line 27"/>
              <p:cNvSpPr>
                <a:spLocks noChangeShapeType="1"/>
              </p:cNvSpPr>
              <p:nvPr/>
            </p:nvSpPr>
            <p:spPr bwMode="auto">
              <a:xfrm flipH="1">
                <a:off x="4504" y="2496"/>
                <a:ext cx="160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645" name="Line 28"/>
              <p:cNvSpPr>
                <a:spLocks noChangeShapeType="1"/>
              </p:cNvSpPr>
              <p:nvPr/>
            </p:nvSpPr>
            <p:spPr bwMode="auto">
              <a:xfrm>
                <a:off x="4736" y="249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5642" name="Rectangle 29"/>
            <p:cNvSpPr>
              <a:spLocks noChangeArrowheads="1"/>
            </p:cNvSpPr>
            <p:nvPr/>
          </p:nvSpPr>
          <p:spPr bwMode="auto">
            <a:xfrm>
              <a:off x="4732" y="204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95610" name="Rectangle 30"/>
          <p:cNvSpPr>
            <a:spLocks noChangeArrowheads="1"/>
          </p:cNvSpPr>
          <p:nvPr/>
        </p:nvSpPr>
        <p:spPr bwMode="auto">
          <a:xfrm>
            <a:off x="7029450" y="32321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195611" name="Rectangle 31"/>
          <p:cNvSpPr>
            <a:spLocks noChangeArrowheads="1"/>
          </p:cNvSpPr>
          <p:nvPr/>
        </p:nvSpPr>
        <p:spPr bwMode="auto">
          <a:xfrm>
            <a:off x="7981950" y="32321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195612" name="Line 32"/>
          <p:cNvSpPr>
            <a:spLocks noChangeShapeType="1"/>
          </p:cNvSpPr>
          <p:nvPr/>
        </p:nvSpPr>
        <p:spPr bwMode="auto">
          <a:xfrm>
            <a:off x="7218363" y="35560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613" name="Rectangle 33"/>
          <p:cNvSpPr>
            <a:spLocks noChangeArrowheads="1"/>
          </p:cNvSpPr>
          <p:nvPr/>
        </p:nvSpPr>
        <p:spPr bwMode="auto">
          <a:xfrm>
            <a:off x="7048500" y="37909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F</a:t>
            </a:r>
            <a:endParaRPr lang="en-US" altLang="en-US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195614" name="Line 34"/>
          <p:cNvSpPr>
            <a:spLocks noChangeShapeType="1"/>
          </p:cNvSpPr>
          <p:nvPr/>
        </p:nvSpPr>
        <p:spPr bwMode="auto">
          <a:xfrm>
            <a:off x="7218363" y="41148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615" name="Rectangle 35"/>
          <p:cNvSpPr>
            <a:spLocks noChangeArrowheads="1"/>
          </p:cNvSpPr>
          <p:nvPr/>
        </p:nvSpPr>
        <p:spPr bwMode="auto">
          <a:xfrm>
            <a:off x="7016750" y="43497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95616" name="Line 36"/>
          <p:cNvSpPr>
            <a:spLocks noChangeShapeType="1"/>
          </p:cNvSpPr>
          <p:nvPr/>
        </p:nvSpPr>
        <p:spPr bwMode="auto">
          <a:xfrm>
            <a:off x="8145463" y="35687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617" name="Rectangle 37"/>
          <p:cNvSpPr>
            <a:spLocks noChangeArrowheads="1"/>
          </p:cNvSpPr>
          <p:nvPr/>
        </p:nvSpPr>
        <p:spPr bwMode="auto">
          <a:xfrm>
            <a:off x="7943850" y="38036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sym typeface="Symbol" pitchFamily="18" charset="2"/>
              </a:rPr>
              <a:t>id</a:t>
            </a:r>
          </a:p>
        </p:txBody>
      </p:sp>
      <p:grpSp>
        <p:nvGrpSpPr>
          <p:cNvPr id="195618" name="Group 38"/>
          <p:cNvGrpSpPr>
            <a:grpSpLocks/>
          </p:cNvGrpSpPr>
          <p:nvPr/>
        </p:nvGrpSpPr>
        <p:grpSpPr bwMode="auto">
          <a:xfrm>
            <a:off x="7505700" y="2127250"/>
            <a:ext cx="336550" cy="603250"/>
            <a:chOff x="4728" y="1340"/>
            <a:chExt cx="212" cy="380"/>
          </a:xfrm>
        </p:grpSpPr>
        <p:sp>
          <p:nvSpPr>
            <p:cNvPr id="195638" name="Rectangle 39"/>
            <p:cNvSpPr>
              <a:spLocks noChangeArrowheads="1"/>
            </p:cNvSpPr>
            <p:nvPr/>
          </p:nvSpPr>
          <p:spPr bwMode="auto">
            <a:xfrm>
              <a:off x="4728" y="1340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195639" name="Line 40"/>
            <p:cNvSpPr>
              <a:spLocks noChangeShapeType="1"/>
            </p:cNvSpPr>
            <p:nvPr/>
          </p:nvSpPr>
          <p:spPr bwMode="auto">
            <a:xfrm>
              <a:off x="4835" y="153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1282700" y="2660650"/>
            <a:ext cx="457200" cy="876300"/>
            <a:chOff x="808" y="1676"/>
            <a:chExt cx="288" cy="552"/>
          </a:xfrm>
        </p:grpSpPr>
        <p:sp>
          <p:nvSpPr>
            <p:cNvPr id="195635" name="Rectangle 42"/>
            <p:cNvSpPr>
              <a:spLocks noChangeArrowheads="1"/>
            </p:cNvSpPr>
            <p:nvPr/>
          </p:nvSpPr>
          <p:spPr bwMode="auto">
            <a:xfrm>
              <a:off x="808" y="167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1</a:t>
              </a:r>
            </a:p>
          </p:txBody>
        </p:sp>
        <p:sp>
          <p:nvSpPr>
            <p:cNvPr id="195636" name="Rectangle 43"/>
            <p:cNvSpPr>
              <a:spLocks noChangeArrowheads="1"/>
            </p:cNvSpPr>
            <p:nvPr/>
          </p:nvSpPr>
          <p:spPr bwMode="auto">
            <a:xfrm>
              <a:off x="808" y="1860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 b="1"/>
                <a:t>E</a:t>
              </a:r>
              <a:endParaRPr lang="en-US" altLang="en-US" sz="1600"/>
            </a:p>
          </p:txBody>
        </p:sp>
        <p:sp>
          <p:nvSpPr>
            <p:cNvPr id="195637" name="Rectangle 44"/>
            <p:cNvSpPr>
              <a:spLocks noChangeArrowheads="1"/>
            </p:cNvSpPr>
            <p:nvPr/>
          </p:nvSpPr>
          <p:spPr bwMode="auto">
            <a:xfrm>
              <a:off x="808" y="2044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0</a:t>
              </a:r>
            </a:p>
          </p:txBody>
        </p:sp>
      </p:grpSp>
      <p:grpSp>
        <p:nvGrpSpPr>
          <p:cNvPr id="195620" name="Group 49"/>
          <p:cNvGrpSpPr>
            <a:grpSpLocks/>
          </p:cNvGrpSpPr>
          <p:nvPr/>
        </p:nvGrpSpPr>
        <p:grpSpPr bwMode="auto">
          <a:xfrm>
            <a:off x="8388350" y="2673350"/>
            <a:ext cx="387350" cy="925513"/>
            <a:chOff x="5284" y="1684"/>
            <a:chExt cx="244" cy="583"/>
          </a:xfrm>
        </p:grpSpPr>
        <p:sp>
          <p:nvSpPr>
            <p:cNvPr id="195632" name="Rectangle 50"/>
            <p:cNvSpPr>
              <a:spLocks noChangeArrowheads="1"/>
            </p:cNvSpPr>
            <p:nvPr/>
          </p:nvSpPr>
          <p:spPr bwMode="auto">
            <a:xfrm>
              <a:off x="5304" y="168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  <a:sym typeface="Symbol" pitchFamily="18" charset="2"/>
                </a:rPr>
                <a:t>F</a:t>
              </a:r>
              <a:endParaRPr lang="en-US" altLang="en-US">
                <a:solidFill>
                  <a:schemeClr val="tx2"/>
                </a:solidFill>
                <a:sym typeface="Symbol" pitchFamily="18" charset="2"/>
              </a:endParaRPr>
            </a:p>
          </p:txBody>
        </p:sp>
        <p:sp>
          <p:nvSpPr>
            <p:cNvPr id="195633" name="Line 51"/>
            <p:cNvSpPr>
              <a:spLocks noChangeShapeType="1"/>
            </p:cNvSpPr>
            <p:nvPr/>
          </p:nvSpPr>
          <p:spPr bwMode="auto">
            <a:xfrm>
              <a:off x="5411" y="1888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34" name="Rectangle 52"/>
            <p:cNvSpPr>
              <a:spLocks noChangeArrowheads="1"/>
            </p:cNvSpPr>
            <p:nvPr/>
          </p:nvSpPr>
          <p:spPr bwMode="auto">
            <a:xfrm>
              <a:off x="5284" y="2036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id</a:t>
              </a:r>
            </a:p>
          </p:txBody>
        </p:sp>
      </p:grpSp>
      <p:sp>
        <p:nvSpPr>
          <p:cNvPr id="195621" name="Text Box 53"/>
          <p:cNvSpPr txBox="1">
            <a:spLocks noChangeArrowheads="1"/>
          </p:cNvSpPr>
          <p:nvPr/>
        </p:nvSpPr>
        <p:spPr bwMode="auto">
          <a:xfrm>
            <a:off x="95250" y="84138"/>
            <a:ext cx="144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GRAMMAR:</a:t>
            </a:r>
          </a:p>
        </p:txBody>
      </p:sp>
      <p:grpSp>
        <p:nvGrpSpPr>
          <p:cNvPr id="195622" name="Group 56"/>
          <p:cNvGrpSpPr>
            <a:grpSpLocks/>
          </p:cNvGrpSpPr>
          <p:nvPr/>
        </p:nvGrpSpPr>
        <p:grpSpPr bwMode="auto">
          <a:xfrm>
            <a:off x="8407400" y="2063750"/>
            <a:ext cx="323850" cy="666750"/>
            <a:chOff x="5296" y="1300"/>
            <a:chExt cx="204" cy="420"/>
          </a:xfrm>
        </p:grpSpPr>
        <p:sp>
          <p:nvSpPr>
            <p:cNvPr id="195630" name="Line 57"/>
            <p:cNvSpPr>
              <a:spLocks noChangeShapeType="1"/>
            </p:cNvSpPr>
            <p:nvPr/>
          </p:nvSpPr>
          <p:spPr bwMode="auto">
            <a:xfrm>
              <a:off x="5411" y="153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31" name="Rectangle 58"/>
            <p:cNvSpPr>
              <a:spLocks noChangeArrowheads="1"/>
            </p:cNvSpPr>
            <p:nvPr/>
          </p:nvSpPr>
          <p:spPr bwMode="auto">
            <a:xfrm>
              <a:off x="5296" y="130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T</a:t>
              </a:r>
            </a:p>
          </p:txBody>
        </p:sp>
      </p:grpSp>
      <p:grpSp>
        <p:nvGrpSpPr>
          <p:cNvPr id="195623" name="Group 59"/>
          <p:cNvGrpSpPr>
            <a:grpSpLocks/>
          </p:cNvGrpSpPr>
          <p:nvPr/>
        </p:nvGrpSpPr>
        <p:grpSpPr bwMode="auto">
          <a:xfrm>
            <a:off x="7726363" y="1517650"/>
            <a:ext cx="736600" cy="950913"/>
            <a:chOff x="4867" y="956"/>
            <a:chExt cx="464" cy="599"/>
          </a:xfrm>
        </p:grpSpPr>
        <p:sp>
          <p:nvSpPr>
            <p:cNvPr id="195625" name="Rectangle 60"/>
            <p:cNvSpPr>
              <a:spLocks noChangeArrowheads="1"/>
            </p:cNvSpPr>
            <p:nvPr/>
          </p:nvSpPr>
          <p:spPr bwMode="auto">
            <a:xfrm>
              <a:off x="4988" y="956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195626" name="Line 61"/>
            <p:cNvSpPr>
              <a:spLocks noChangeShapeType="1"/>
            </p:cNvSpPr>
            <p:nvPr/>
          </p:nvSpPr>
          <p:spPr bwMode="auto">
            <a:xfrm>
              <a:off x="5171" y="1176"/>
              <a:ext cx="160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27" name="Line 62"/>
            <p:cNvSpPr>
              <a:spLocks noChangeShapeType="1"/>
            </p:cNvSpPr>
            <p:nvPr/>
          </p:nvSpPr>
          <p:spPr bwMode="auto">
            <a:xfrm flipH="1">
              <a:off x="4867" y="1176"/>
              <a:ext cx="160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28" name="Line 63"/>
            <p:cNvSpPr>
              <a:spLocks noChangeShapeType="1"/>
            </p:cNvSpPr>
            <p:nvPr/>
          </p:nvSpPr>
          <p:spPr bwMode="auto">
            <a:xfrm>
              <a:off x="5099" y="117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29" name="Rectangle 64"/>
            <p:cNvSpPr>
              <a:spLocks noChangeArrowheads="1"/>
            </p:cNvSpPr>
            <p:nvPr/>
          </p:nvSpPr>
          <p:spPr bwMode="auto">
            <a:xfrm>
              <a:off x="4994" y="1324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/>
                <a:t>+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195624" name="Text Box 66"/>
          <p:cNvSpPr txBox="1">
            <a:spLocks noChangeArrowheads="1"/>
          </p:cNvSpPr>
          <p:nvPr/>
        </p:nvSpPr>
        <p:spPr bwMode="auto">
          <a:xfrm>
            <a:off x="6542088" y="6521450"/>
            <a:ext cx="2601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Times New Roman" pitchFamily="18" charset="0"/>
              </a:rPr>
              <a:t>(Aho,Sethi,Ullman, pp. 220)</a:t>
            </a:r>
            <a:endParaRPr lang="en-US" alt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5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24" grpId="0" animBg="1"/>
      <p:bldP spid="452625" grpId="0" animBg="1"/>
      <p:bldP spid="452626" grpId="0" animBg="1"/>
      <p:bldP spid="452627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Constructing Parsing Tables</a:t>
            </a:r>
          </a:p>
        </p:txBody>
      </p:sp>
      <p:sp>
        <p:nvSpPr>
          <p:cNvPr id="197635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9ECF1876-53A8-46FE-B18B-D5704C8F674B}" type="slidenum">
              <a:rPr lang="en-US" altLang="en-US"/>
              <a:pPr/>
              <a:t>112</a:t>
            </a:fld>
            <a:endParaRPr lang="en-US" altLang="en-US"/>
          </a:p>
        </p:txBody>
      </p:sp>
      <p:sp>
        <p:nvSpPr>
          <p:cNvPr id="197636" name="Text Box 3"/>
          <p:cNvSpPr txBox="1">
            <a:spLocks noChangeArrowheads="1"/>
          </p:cNvSpPr>
          <p:nvPr/>
        </p:nvSpPr>
        <p:spPr bwMode="auto">
          <a:xfrm>
            <a:off x="1114425" y="1633538"/>
            <a:ext cx="69135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All LR parsers use the same parsing program that</a:t>
            </a:r>
          </a:p>
          <a:p>
            <a:r>
              <a:rPr lang="en-US" altLang="en-US"/>
              <a:t>we demonstrated in the previous slides. </a:t>
            </a:r>
          </a:p>
        </p:txBody>
      </p:sp>
      <p:sp>
        <p:nvSpPr>
          <p:cNvPr id="453636" name="Text Box 4"/>
          <p:cNvSpPr txBox="1">
            <a:spLocks noChangeArrowheads="1"/>
          </p:cNvSpPr>
          <p:nvPr/>
        </p:nvSpPr>
        <p:spPr bwMode="auto">
          <a:xfrm>
            <a:off x="1127125" y="2382838"/>
            <a:ext cx="68262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What differentiates the LR parsers are the action </a:t>
            </a:r>
          </a:p>
          <a:p>
            <a:r>
              <a:rPr lang="en-US" altLang="en-US"/>
              <a:t>and the goto tables:</a:t>
            </a:r>
          </a:p>
        </p:txBody>
      </p:sp>
      <p:sp>
        <p:nvSpPr>
          <p:cNvPr id="453637" name="Text Box 5"/>
          <p:cNvSpPr txBox="1">
            <a:spLocks noChangeArrowheads="1"/>
          </p:cNvSpPr>
          <p:nvPr/>
        </p:nvSpPr>
        <p:spPr bwMode="auto">
          <a:xfrm>
            <a:off x="1127125" y="3141663"/>
            <a:ext cx="72024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</a:rPr>
              <a:t>Simple LR (SLR):</a:t>
            </a:r>
            <a:r>
              <a:rPr lang="en-US" altLang="en-US" sz="2000"/>
              <a:t> succeds for the fewest grammars, but is the </a:t>
            </a:r>
          </a:p>
          <a:p>
            <a:r>
              <a:rPr lang="en-US" altLang="en-US" sz="2000"/>
              <a:t>easiest to implement.</a:t>
            </a:r>
          </a:p>
        </p:txBody>
      </p:sp>
      <p:sp>
        <p:nvSpPr>
          <p:cNvPr id="453639" name="Text Box 7"/>
          <p:cNvSpPr txBox="1">
            <a:spLocks noChangeArrowheads="1"/>
          </p:cNvSpPr>
          <p:nvPr/>
        </p:nvSpPr>
        <p:spPr bwMode="auto">
          <a:xfrm>
            <a:off x="1127125" y="3916363"/>
            <a:ext cx="77247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</a:rPr>
              <a:t>Canonical LR:</a:t>
            </a:r>
            <a:r>
              <a:rPr lang="en-US" altLang="en-US" sz="2000"/>
              <a:t> succeds for the most grammars, but is the hardest </a:t>
            </a:r>
          </a:p>
          <a:p>
            <a:r>
              <a:rPr lang="en-US" altLang="en-US" sz="2000"/>
              <a:t>to implement. It splits states when necessary to prevent reductions </a:t>
            </a:r>
          </a:p>
          <a:p>
            <a:r>
              <a:rPr lang="en-US" altLang="en-US" sz="2000"/>
              <a:t>that would get the parser stuck.</a:t>
            </a:r>
          </a:p>
        </p:txBody>
      </p:sp>
      <p:sp>
        <p:nvSpPr>
          <p:cNvPr id="453641" name="Text Box 9"/>
          <p:cNvSpPr txBox="1">
            <a:spLocks noChangeArrowheads="1"/>
          </p:cNvSpPr>
          <p:nvPr/>
        </p:nvSpPr>
        <p:spPr bwMode="auto">
          <a:xfrm>
            <a:off x="1152525" y="5072063"/>
            <a:ext cx="69834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</a:rPr>
              <a:t>Lookahead LR (LALR):</a:t>
            </a:r>
            <a:r>
              <a:rPr lang="en-US" altLang="en-US" sz="2000"/>
              <a:t> succeds for most common syntatic</a:t>
            </a:r>
          </a:p>
          <a:p>
            <a:r>
              <a:rPr lang="en-US" altLang="en-US" sz="2000"/>
              <a:t>constructions used in programming languages, but produces</a:t>
            </a:r>
          </a:p>
          <a:p>
            <a:r>
              <a:rPr lang="en-US" altLang="en-US" sz="2000"/>
              <a:t>LR tables much smaller than canonical LR.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730625" y="3487738"/>
            <a:ext cx="4481513" cy="2825750"/>
            <a:chOff x="2350" y="2197"/>
            <a:chExt cx="2823" cy="1780"/>
          </a:xfrm>
        </p:grpSpPr>
        <p:sp>
          <p:nvSpPr>
            <p:cNvPr id="197643" name="Text Box 6"/>
            <p:cNvSpPr txBox="1">
              <a:spLocks noChangeArrowheads="1"/>
            </p:cNvSpPr>
            <p:nvPr/>
          </p:nvSpPr>
          <p:spPr bwMode="auto">
            <a:xfrm>
              <a:off x="2350" y="2197"/>
              <a:ext cx="2135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600">
                  <a:solidFill>
                    <a:schemeClr val="tx2"/>
                  </a:solidFill>
                </a:rPr>
                <a:t>(See AhoSethiUllman pp. 221-230).</a:t>
              </a:r>
            </a:p>
          </p:txBody>
        </p:sp>
        <p:sp>
          <p:nvSpPr>
            <p:cNvPr id="197644" name="Text Box 8"/>
            <p:cNvSpPr txBox="1">
              <a:spLocks noChangeArrowheads="1"/>
            </p:cNvSpPr>
            <p:nvPr/>
          </p:nvSpPr>
          <p:spPr bwMode="auto">
            <a:xfrm>
              <a:off x="2974" y="3765"/>
              <a:ext cx="2135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600">
                  <a:solidFill>
                    <a:schemeClr val="tx2"/>
                  </a:solidFill>
                </a:rPr>
                <a:t>(See AhoSethiUllman pp. 236-247).</a:t>
              </a:r>
            </a:p>
          </p:txBody>
        </p:sp>
        <p:sp>
          <p:nvSpPr>
            <p:cNvPr id="197645" name="Text Box 10"/>
            <p:cNvSpPr txBox="1">
              <a:spLocks noChangeArrowheads="1"/>
            </p:cNvSpPr>
            <p:nvPr/>
          </p:nvSpPr>
          <p:spPr bwMode="auto">
            <a:xfrm>
              <a:off x="3038" y="2861"/>
              <a:ext cx="2135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600">
                  <a:solidFill>
                    <a:schemeClr val="tx2"/>
                  </a:solidFill>
                </a:rPr>
                <a:t>(See AhoSethiUllman pp. 230-236).</a:t>
              </a:r>
            </a:p>
          </p:txBody>
        </p:sp>
      </p:grpSp>
      <p:sp>
        <p:nvSpPr>
          <p:cNvPr id="197642" name="Text Box 12"/>
          <p:cNvSpPr txBox="1">
            <a:spLocks noChangeArrowheads="1"/>
          </p:cNvSpPr>
          <p:nvPr/>
        </p:nvSpPr>
        <p:spPr bwMode="auto">
          <a:xfrm>
            <a:off x="6542088" y="6521450"/>
            <a:ext cx="2601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Times New Roman" pitchFamily="18" charset="0"/>
              </a:rPr>
              <a:t>(Aho,Sethi,Ullman, pp. 221)</a:t>
            </a:r>
            <a:endParaRPr lang="en-US" alt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6" grpId="0" autoUpdateAnimBg="0"/>
      <p:bldP spid="453637" grpId="0" autoUpdateAnimBg="0"/>
      <p:bldP spid="453639" grpId="0" autoUpdateAnimBg="0"/>
      <p:bldP spid="453641" grpId="0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Closure()</a:t>
            </a:r>
          </a:p>
        </p:txBody>
      </p:sp>
      <p:sp>
        <p:nvSpPr>
          <p:cNvPr id="14848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set of items of G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Closure(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82550" indent="0">
              <a:buFont typeface="Wingdings 2" pitchFamily="18" charset="2"/>
              <a:buNone/>
              <a:defRPr/>
            </a:pPr>
            <a:r>
              <a:rPr lang="en-US" dirty="0"/>
              <a:t>	 Initially every item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is included in  </a:t>
            </a:r>
          </a:p>
          <a:p>
            <a:pPr marL="82550" indent="0">
              <a:buFont typeface="Wingdings 2" pitchFamily="18" charset="2"/>
              <a:buNone/>
              <a:defRPr/>
            </a:pPr>
            <a:r>
              <a:rPr lang="en-US" dirty="0"/>
              <a:t>        Closure(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dirty="0">
                <a:solidFill>
                  <a:srgbClr val="CC00FF"/>
                </a:solidFill>
              </a:rPr>
              <a:t>Repeat</a:t>
            </a:r>
          </a:p>
          <a:p>
            <a:pPr marL="82550" indent="0">
              <a:buFont typeface="Wingdings 2" pitchFamily="18" charset="2"/>
              <a:buNone/>
              <a:defRPr/>
            </a:pPr>
            <a:r>
              <a:rPr lang="en-US" dirty="0"/>
              <a:t>	 If A-&gt;α.Bβ in closure(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) and B-&gt;</a:t>
            </a:r>
            <a:r>
              <a:rPr lang="el-GR" dirty="0"/>
              <a:t> γ</a:t>
            </a:r>
            <a:r>
              <a:rPr lang="en-US" dirty="0"/>
              <a:t> is a production, </a:t>
            </a:r>
            <a:r>
              <a:rPr lang="en-US" dirty="0">
                <a:solidFill>
                  <a:srgbClr val="CC00FF"/>
                </a:solidFill>
              </a:rPr>
              <a:t>add</a:t>
            </a:r>
            <a:r>
              <a:rPr lang="en-US" dirty="0"/>
              <a:t> B-&gt;.</a:t>
            </a:r>
            <a:r>
              <a:rPr lang="el-GR" dirty="0"/>
              <a:t>γ </a:t>
            </a:r>
            <a:r>
              <a:rPr lang="en-US" sz="2400" dirty="0">
                <a:solidFill>
                  <a:srgbClr val="00B0F0"/>
                </a:solidFill>
              </a:rPr>
              <a:t>(If it is not already present) </a:t>
            </a:r>
            <a:r>
              <a:rPr lang="en-US" dirty="0"/>
              <a:t>to closure,  </a:t>
            </a:r>
            <a:r>
              <a:rPr lang="en-US" dirty="0">
                <a:solidFill>
                  <a:srgbClr val="FF0000"/>
                </a:solidFill>
              </a:rPr>
              <a:t>Until</a:t>
            </a:r>
            <a:r>
              <a:rPr lang="en-US" dirty="0"/>
              <a:t> no new items can be added to closure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)</a:t>
            </a:r>
          </a:p>
        </p:txBody>
      </p:sp>
      <p:pic>
        <p:nvPicPr>
          <p:cNvPr id="19968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3E754B-1AA3-4BB4-9CB2-BA565256FB12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1996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2794824-BB27-4051-9396-9F8209E0B6D4}" type="slidenum">
              <a:rPr lang="en-US" altLang="en-US"/>
              <a:pPr/>
              <a:t>113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868362"/>
          </a:xfrm>
        </p:spPr>
        <p:txBody>
          <a:bodyPr/>
          <a:lstStyle/>
          <a:p>
            <a:pPr>
              <a:defRPr/>
            </a:pPr>
            <a:r>
              <a:rPr lang="en-US" dirty="0"/>
              <a:t>goto()</a:t>
            </a:r>
          </a:p>
        </p:txBody>
      </p:sp>
      <p:sp>
        <p:nvSpPr>
          <p:cNvPr id="149507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305800" cy="2743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Goto</a:t>
            </a:r>
            <a:r>
              <a:rPr lang="en-US" dirty="0"/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,X),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/>
              <a:t>set of items, X grammar symbol</a:t>
            </a:r>
          </a:p>
          <a:p>
            <a:pPr>
              <a:defRPr/>
            </a:pPr>
            <a:r>
              <a:rPr lang="en-US" dirty="0" err="1"/>
              <a:t>Goto</a:t>
            </a:r>
            <a:r>
              <a:rPr lang="en-US" dirty="0"/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,X) := closure({A-&gt;</a:t>
            </a:r>
            <a:r>
              <a:rPr lang="el-GR" dirty="0"/>
              <a:t>α</a:t>
            </a:r>
            <a:r>
              <a:rPr lang="en-US" dirty="0"/>
              <a:t>X.</a:t>
            </a:r>
            <a:r>
              <a:rPr lang="el-GR" dirty="0"/>
              <a:t>β| </a:t>
            </a:r>
            <a:r>
              <a:rPr lang="en-US" dirty="0"/>
              <a:t>A-&gt;</a:t>
            </a:r>
            <a:r>
              <a:rPr lang="el-GR" dirty="0"/>
              <a:t>α.</a:t>
            </a:r>
            <a:r>
              <a:rPr lang="en-US" dirty="0"/>
              <a:t>X</a:t>
            </a:r>
            <a:r>
              <a:rPr lang="el-GR" dirty="0"/>
              <a:t>β ∈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})</a:t>
            </a:r>
          </a:p>
          <a:p>
            <a:pPr marL="82550" indent="0">
              <a:buFont typeface="Wingdings 2" pitchFamily="18" charset="2"/>
              <a:buNone/>
              <a:defRPr/>
            </a:pPr>
            <a:r>
              <a:rPr lang="en-US" dirty="0"/>
              <a:t>For valid items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for viable prefix </a:t>
            </a:r>
            <a:r>
              <a:rPr lang="el-GR" dirty="0"/>
              <a:t>γ ,</a:t>
            </a:r>
          </a:p>
          <a:p>
            <a:pPr marL="82550" indent="0">
              <a:buFont typeface="Wingdings 2" pitchFamily="18" charset="2"/>
              <a:buNone/>
              <a:defRPr/>
            </a:pPr>
            <a:r>
              <a:rPr lang="en-US" dirty="0"/>
              <a:t>then </a:t>
            </a:r>
            <a:r>
              <a:rPr lang="en-US" dirty="0" err="1"/>
              <a:t>goto</a:t>
            </a:r>
            <a:r>
              <a:rPr lang="en-US" dirty="0"/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,X) = valid items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/>
              <a:t> viable prefix </a:t>
            </a:r>
            <a:r>
              <a:rPr lang="el-GR" dirty="0"/>
              <a:t>γ</a:t>
            </a:r>
            <a:r>
              <a:rPr lang="en-US" dirty="0"/>
              <a:t>X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89013" y="3962400"/>
            <a:ext cx="8137525" cy="25701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/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Kernel Items</a:t>
            </a:r>
            <a:r>
              <a:rPr lang="en-US" dirty="0"/>
              <a:t>: Which includes the initial item S’</a:t>
            </a:r>
            <a:r>
              <a:rPr lang="en-US" dirty="0">
                <a:sym typeface="Wingdings" pitchFamily="2" charset="2"/>
              </a:rPr>
              <a:t>.S, and all items whose dots are not at the Left End.</a:t>
            </a:r>
          </a:p>
          <a:p>
            <a:pPr>
              <a:defRPr/>
            </a:pP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Nonkernel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Items</a:t>
            </a:r>
            <a:r>
              <a:rPr lang="en-US" dirty="0">
                <a:sym typeface="Wingdings" pitchFamily="2" charset="2"/>
              </a:rPr>
              <a:t>: Which have their dots at the Left End.</a:t>
            </a:r>
            <a:endParaRPr lang="en-US" dirty="0"/>
          </a:p>
        </p:txBody>
      </p:sp>
      <p:pic>
        <p:nvPicPr>
          <p:cNvPr id="20070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89013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63EB29-D6E2-445F-B10E-86ABC3469FDF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20071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8CF1CBB-257A-482D-81FD-5B1F189D1E90}" type="slidenum">
              <a:rPr lang="en-US" altLang="en-US"/>
              <a:pPr/>
              <a:t>114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334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Set of Items Construction</a:t>
            </a:r>
          </a:p>
        </p:txBody>
      </p:sp>
      <p:sp>
        <p:nvSpPr>
          <p:cNvPr id="201731" name="Content Placeholder 2"/>
          <p:cNvSpPr>
            <a:spLocks noGrp="1"/>
          </p:cNvSpPr>
          <p:nvPr>
            <p:ph idx="1"/>
          </p:nvPr>
        </p:nvSpPr>
        <p:spPr>
          <a:xfrm>
            <a:off x="1447800" y="990600"/>
            <a:ext cx="7499350" cy="51054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sz="2800" smtClean="0"/>
              <a:t>procedure items(G’);</a:t>
            </a:r>
          </a:p>
          <a:p>
            <a:pPr>
              <a:buFont typeface="Wingdings 2" pitchFamily="18" charset="2"/>
              <a:buNone/>
            </a:pPr>
            <a:r>
              <a:rPr lang="en-US" altLang="en-US" sz="2800" smtClean="0"/>
              <a:t>begin</a:t>
            </a:r>
          </a:p>
          <a:p>
            <a:pPr>
              <a:buFont typeface="Wingdings 2" pitchFamily="18" charset="2"/>
              <a:buNone/>
            </a:pPr>
            <a:r>
              <a:rPr lang="en-US" altLang="en-US" sz="2800" smtClean="0"/>
              <a:t>C := closure({S’-&gt;.S});</a:t>
            </a:r>
          </a:p>
          <a:p>
            <a:pPr>
              <a:buFont typeface="Wingdings 2" pitchFamily="18" charset="2"/>
              <a:buNone/>
            </a:pPr>
            <a:r>
              <a:rPr lang="en-US" altLang="en-US" sz="2800" smtClean="0"/>
              <a:t>repeat</a:t>
            </a:r>
          </a:p>
          <a:p>
            <a:pPr>
              <a:buFont typeface="Wingdings 2" pitchFamily="18" charset="2"/>
              <a:buNone/>
            </a:pPr>
            <a:r>
              <a:rPr lang="en-US" altLang="en-US" sz="2800" smtClean="0"/>
              <a:t>for each set of items </a:t>
            </a:r>
            <a:r>
              <a:rPr lang="en-US" altLang="en-US" sz="28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800" smtClean="0"/>
              <a:t> in C and each</a:t>
            </a:r>
          </a:p>
          <a:p>
            <a:pPr>
              <a:buFont typeface="Wingdings 2" pitchFamily="18" charset="2"/>
              <a:buNone/>
            </a:pPr>
            <a:r>
              <a:rPr lang="en-US" altLang="en-US" sz="2800" smtClean="0"/>
              <a:t>grammar symbol X such that goto(</a:t>
            </a:r>
            <a:r>
              <a:rPr lang="en-US" altLang="en-US" sz="28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800" smtClean="0"/>
              <a:t>,X) is not</a:t>
            </a:r>
          </a:p>
          <a:p>
            <a:pPr>
              <a:buFont typeface="Wingdings 2" pitchFamily="18" charset="2"/>
              <a:buNone/>
            </a:pPr>
            <a:r>
              <a:rPr lang="en-US" altLang="en-US" sz="2800" smtClean="0"/>
              <a:t>empty and not in C do</a:t>
            </a:r>
          </a:p>
          <a:p>
            <a:pPr>
              <a:buFont typeface="Wingdings 2" pitchFamily="18" charset="2"/>
              <a:buNone/>
            </a:pPr>
            <a:r>
              <a:rPr lang="en-US" altLang="en-US" sz="2800" smtClean="0"/>
              <a:t>add goto(</a:t>
            </a:r>
            <a:r>
              <a:rPr lang="en-US" altLang="en-US" sz="28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800" smtClean="0"/>
              <a:t>,X) to C</a:t>
            </a:r>
          </a:p>
          <a:p>
            <a:pPr>
              <a:buFont typeface="Wingdings 2" pitchFamily="18" charset="2"/>
              <a:buNone/>
            </a:pPr>
            <a:r>
              <a:rPr lang="en-US" altLang="en-US" sz="2800" smtClean="0"/>
              <a:t>until no more items can be added to C</a:t>
            </a:r>
          </a:p>
          <a:p>
            <a:pPr>
              <a:buFont typeface="Wingdings 2" pitchFamily="18" charset="2"/>
              <a:buNone/>
            </a:pPr>
            <a:r>
              <a:rPr lang="en-US" altLang="en-US" sz="2800" smtClean="0"/>
              <a:t>end</a:t>
            </a:r>
          </a:p>
        </p:txBody>
      </p:sp>
      <p:pic>
        <p:nvPicPr>
          <p:cNvPr id="201732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6D5B509-C778-41CD-9F0A-75A8FBDE358A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2017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01C62F2-1923-47BD-A58E-5EFE43CDAB4B}" type="slidenum">
              <a:rPr lang="en-US" altLang="en-US"/>
              <a:pPr/>
              <a:t>115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639762"/>
          </a:xfrm>
        </p:spPr>
        <p:txBody>
          <a:bodyPr>
            <a:normAutofit fontScale="9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202755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3276600" cy="2706688"/>
          </a:xfrm>
        </p:spPr>
        <p:txBody>
          <a:bodyPr/>
          <a:lstStyle/>
          <a:p>
            <a:r>
              <a:rPr lang="en-US" altLang="en-US" smtClean="0"/>
              <a:t>E’ -&gt; E</a:t>
            </a:r>
          </a:p>
          <a:p>
            <a:r>
              <a:rPr lang="en-US" altLang="en-US" smtClean="0"/>
              <a:t>E -&gt; E + T | T</a:t>
            </a:r>
          </a:p>
          <a:p>
            <a:r>
              <a:rPr lang="en-US" altLang="en-US" smtClean="0"/>
              <a:t>T -&gt; T </a:t>
            </a:r>
            <a:r>
              <a:rPr lang="en-US" altLang="en-US" b="1" smtClean="0"/>
              <a:t>*</a:t>
            </a:r>
            <a:r>
              <a:rPr lang="en-US" altLang="en-US" smtClean="0"/>
              <a:t> F | F</a:t>
            </a:r>
          </a:p>
          <a:p>
            <a:r>
              <a:rPr lang="en-US" altLang="en-US" smtClean="0"/>
              <a:t>F -&gt; (E) | id</a:t>
            </a:r>
          </a:p>
          <a:p>
            <a:pPr>
              <a:buFont typeface="Wingdings 2" pitchFamily="18" charset="2"/>
              <a:buNone/>
            </a:pPr>
            <a:endParaRPr lang="en-US" altLang="en-US" smtClean="0"/>
          </a:p>
        </p:txBody>
      </p:sp>
      <p:sp>
        <p:nvSpPr>
          <p:cNvPr id="151556" name="Rectangle 3"/>
          <p:cNvSpPr>
            <a:spLocks noChangeArrowheads="1"/>
          </p:cNvSpPr>
          <p:nvPr/>
        </p:nvSpPr>
        <p:spPr bwMode="auto">
          <a:xfrm>
            <a:off x="5791200" y="1066800"/>
            <a:ext cx="28194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I0 =</a:t>
            </a:r>
          </a:p>
          <a:p>
            <a:pPr eaLnBrk="1" hangingPunct="1"/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I1 =</a:t>
            </a:r>
          </a:p>
          <a:p>
            <a:pPr eaLnBrk="1" hangingPunct="1"/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I2 =</a:t>
            </a:r>
          </a:p>
          <a:p>
            <a:pPr eaLnBrk="1" hangingPunct="1"/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I3 =</a:t>
            </a:r>
          </a:p>
          <a:p>
            <a:pPr eaLnBrk="1" hangingPunct="1"/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I4 =</a:t>
            </a:r>
          </a:p>
          <a:p>
            <a:pPr eaLnBrk="1" hangingPunct="1"/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I5 =</a:t>
            </a:r>
          </a:p>
          <a:p>
            <a:pPr eaLnBrk="1" hangingPunct="1"/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I6 =</a:t>
            </a:r>
          </a:p>
          <a:p>
            <a:pPr eaLnBrk="1" hangingPunct="1"/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I7 =</a:t>
            </a:r>
          </a:p>
          <a:p>
            <a:pPr eaLnBrk="1" hangingPunct="1"/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I8 =</a:t>
            </a:r>
          </a:p>
          <a:p>
            <a:pPr eaLnBrk="1" hangingPunct="1"/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I9 =</a:t>
            </a:r>
          </a:p>
          <a:p>
            <a:pPr eaLnBrk="1" hangingPunct="1"/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I10 =</a:t>
            </a:r>
          </a:p>
          <a:p>
            <a:pPr eaLnBrk="1" hangingPunct="1"/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I11  =</a:t>
            </a:r>
          </a:p>
        </p:txBody>
      </p:sp>
      <p:pic>
        <p:nvPicPr>
          <p:cNvPr id="20275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E6134A5-BF96-4064-9C27-832B1E76ED5B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20275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5A0F08-1C7D-41E5-AAF5-99E9BBF64511}" type="slidenum">
              <a:rPr lang="en-US" altLang="en-US"/>
              <a:pPr/>
              <a:t>116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1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1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1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1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1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1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1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1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1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1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1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1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1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1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1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1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1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1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499350" cy="3349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LR(0)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219200"/>
            <a:ext cx="2755900" cy="3581400"/>
          </a:xfrm>
          <a:solidFill>
            <a:schemeClr val="bg2"/>
          </a:solidFill>
        </p:spPr>
        <p:txBody>
          <a:bodyPr/>
          <a:lstStyle/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I0</a:t>
            </a:r>
            <a:r>
              <a:rPr lang="en-US" altLang="en-US" dirty="0">
                <a:latin typeface="Arial" charset="0"/>
              </a:rPr>
              <a:t> = E’ -&gt; .E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 E -&gt; .E + T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 E -&gt; .T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 T -&gt; .T * F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T -&gt; .F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F -&gt; .(E)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F -&gt;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3780" name="AutoShape 2"/>
          <p:cNvSpPr>
            <a:spLocks noChangeAspect="1" noChangeArrowheads="1"/>
          </p:cNvSpPr>
          <p:nvPr/>
        </p:nvSpPr>
        <p:spPr bwMode="auto">
          <a:xfrm>
            <a:off x="2438400" y="0"/>
            <a:ext cx="591185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0378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45AFF5-F640-434E-9C31-908EACF8E2FD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20378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8FF3037-B95C-4B05-88FF-A7C4026F899E}" type="slidenum">
              <a:rPr lang="en-US" altLang="en-US"/>
              <a:pPr/>
              <a:t>117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499350" cy="3349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LR(0)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609600"/>
            <a:ext cx="2755900" cy="3581400"/>
          </a:xfrm>
          <a:solidFill>
            <a:schemeClr val="bg2"/>
          </a:solidFill>
        </p:spPr>
        <p:txBody>
          <a:bodyPr/>
          <a:lstStyle/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I0</a:t>
            </a:r>
            <a:r>
              <a:rPr lang="en-US" altLang="en-US" dirty="0">
                <a:latin typeface="Arial" charset="0"/>
              </a:rPr>
              <a:t> = E’ -&gt; .E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 E -&gt; .E + T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 E -&gt; .T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 T -&gt; .T * F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T -&gt; .F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F -&gt; .(E)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F -&gt;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02250" y="2819400"/>
            <a:ext cx="3048000" cy="1077913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en-US" sz="3200" dirty="0">
                <a:latin typeface="Arial" charset="0"/>
              </a:rPr>
              <a:t> = E’ -&gt; E.</a:t>
            </a:r>
          </a:p>
          <a:p>
            <a:pPr marL="82550" eaLnBrk="1" hangingPunct="1">
              <a:defRPr/>
            </a:pPr>
            <a:r>
              <a:rPr lang="en-US" altLang="en-US" sz="3200" dirty="0">
                <a:latin typeface="Arial" charset="0"/>
              </a:rPr>
              <a:t> E -&gt; E. + T</a:t>
            </a:r>
          </a:p>
        </p:txBody>
      </p:sp>
      <p:sp>
        <p:nvSpPr>
          <p:cNvPr id="204805" name="AutoShape 2"/>
          <p:cNvSpPr>
            <a:spLocks noChangeAspect="1" noChangeArrowheads="1"/>
          </p:cNvSpPr>
          <p:nvPr/>
        </p:nvSpPr>
        <p:spPr bwMode="auto">
          <a:xfrm>
            <a:off x="2438400" y="0"/>
            <a:ext cx="591185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0480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356C04-919D-4AE0-B201-95BEB788773D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20480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1AA782E-43D1-4840-AC46-4B075DC85456}" type="slidenum">
              <a:rPr lang="en-US" altLang="en-US"/>
              <a:pPr/>
              <a:t>118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499350" cy="3349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LR(0)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609600"/>
            <a:ext cx="2755900" cy="3581400"/>
          </a:xfrm>
          <a:solidFill>
            <a:schemeClr val="bg2"/>
          </a:solidFill>
        </p:spPr>
        <p:txBody>
          <a:bodyPr/>
          <a:lstStyle/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I0</a:t>
            </a:r>
            <a:r>
              <a:rPr lang="en-US" altLang="en-US" dirty="0">
                <a:latin typeface="Arial" charset="0"/>
              </a:rPr>
              <a:t> = E’ -&gt; .E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 E -&gt; .E + T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 E -&gt; .T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 T -&gt; .T * F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T -&gt; .F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F -&gt; .(E)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F -&gt;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6800" y="3140075"/>
            <a:ext cx="2438400" cy="1077913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altLang="en-US" sz="3200" dirty="0">
                <a:latin typeface="Arial" charset="0"/>
              </a:rPr>
              <a:t> = E -&gt; T.</a:t>
            </a:r>
          </a:p>
          <a:p>
            <a:pPr marL="82550" eaLnBrk="1" hangingPunct="1">
              <a:defRPr/>
            </a:pPr>
            <a:r>
              <a:rPr lang="en-US" altLang="en-US" sz="3200" dirty="0">
                <a:latin typeface="Arial" charset="0"/>
              </a:rPr>
              <a:t> T -&gt; T. * F 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3775" y="830263"/>
            <a:ext cx="3048000" cy="1570037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en-US" sz="3200" dirty="0">
                <a:latin typeface="Arial" charset="0"/>
              </a:rPr>
              <a:t> = E’ -&gt; E.</a:t>
            </a:r>
          </a:p>
          <a:p>
            <a:pPr marL="82550" eaLnBrk="1" hangingPunct="1">
              <a:defRPr/>
            </a:pPr>
            <a:r>
              <a:rPr lang="en-US" altLang="en-US" sz="3200" dirty="0">
                <a:latin typeface="Arial" charset="0"/>
              </a:rPr>
              <a:t> E -&gt; E. + T </a:t>
            </a:r>
          </a:p>
          <a:p>
            <a:pPr marL="82550" eaLnBrk="1" hangingPunct="1">
              <a:defRPr/>
            </a:pPr>
            <a:r>
              <a:rPr lang="en-US" altLang="en-US" sz="3200" dirty="0">
                <a:latin typeface="Arial" charset="0"/>
              </a:rPr>
              <a:t> </a:t>
            </a:r>
          </a:p>
        </p:txBody>
      </p:sp>
      <p:sp>
        <p:nvSpPr>
          <p:cNvPr id="205830" name="AutoShape 2"/>
          <p:cNvSpPr>
            <a:spLocks noChangeAspect="1" noChangeArrowheads="1"/>
          </p:cNvSpPr>
          <p:nvPr/>
        </p:nvSpPr>
        <p:spPr bwMode="auto">
          <a:xfrm>
            <a:off x="2438400" y="0"/>
            <a:ext cx="591185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0583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49325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B892C73-D4C3-4D58-9AA8-905598621B80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2058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06BC0C-993C-42F8-BE5D-5C4A7317486C}" type="slidenum">
              <a:rPr lang="en-US" altLang="en-US"/>
              <a:pPr/>
              <a:t>119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2A2FB4-3371-461F-B121-DF529A0A5791}" type="datetime1">
              <a:rPr lang="en-US"/>
              <a:pPr>
                <a:defRPr/>
              </a:pPr>
              <a:t>03/06/2021</a:t>
            </a:fld>
            <a:endParaRPr lang="th-TH"/>
          </a:p>
        </p:txBody>
      </p:sp>
      <p:sp>
        <p:nvSpPr>
          <p:cNvPr id="27651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9310A7F-85E7-455B-A0AF-FAA7803377E7}" type="slidenum">
              <a:rPr lang="en-US" altLang="en-US"/>
              <a:pPr/>
              <a:t>12</a:t>
            </a:fld>
            <a:endParaRPr lang="th-TH" alt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1103313" y="204788"/>
            <a:ext cx="8686800" cy="685800"/>
          </a:xfrm>
        </p:spPr>
        <p:txBody>
          <a:bodyPr/>
          <a:lstStyle/>
          <a:p>
            <a:pPr eaLnBrk="1" hangingPunct="1">
              <a:defRPr/>
            </a:pPr>
            <a:r>
              <a:rPr lang="th-TH" sz="3200" dirty="0"/>
              <a:t>Parse Trees and Derivations</a:t>
            </a:r>
            <a:endParaRPr lang="th-TH" dirty="0"/>
          </a:p>
        </p:txBody>
      </p:sp>
      <p:sp>
        <p:nvSpPr>
          <p:cNvPr id="205827" name="Rectangle 3"/>
          <p:cNvSpPr>
            <a:spLocks noGrp="1"/>
          </p:cNvSpPr>
          <p:nvPr>
            <p:ph type="body" sz="half" idx="2"/>
          </p:nvPr>
        </p:nvSpPr>
        <p:spPr>
          <a:xfrm>
            <a:off x="5264150" y="1295400"/>
            <a:ext cx="3651250" cy="51577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h-TH" altLang="en-US" sz="2800" smtClean="0">
                <a:cs typeface="Tahoma" pitchFamily="34" charset="0"/>
              </a:rPr>
              <a:t>E </a:t>
            </a:r>
            <a:r>
              <a:rPr lang="th-TH" altLang="en-US" sz="2800" b="1" baseline="3000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altLang="en-US" sz="2800" smtClean="0">
                <a:cs typeface="Tahoma" pitchFamily="34" charset="0"/>
              </a:rPr>
              <a:t> E + E</a:t>
            </a:r>
          </a:p>
          <a:p>
            <a:pPr eaLnBrk="1" hangingPunct="1">
              <a:buFontTx/>
              <a:buNone/>
            </a:pPr>
            <a:r>
              <a:rPr lang="th-TH" altLang="en-US" sz="2800" smtClean="0">
                <a:cs typeface="Tahoma" pitchFamily="34" charset="0"/>
              </a:rPr>
              <a:t>	</a:t>
            </a:r>
            <a:r>
              <a:rPr lang="th-TH" altLang="en-US" sz="2800" b="1" baseline="3000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altLang="en-US" sz="2800" smtClean="0">
                <a:cs typeface="Tahoma" pitchFamily="34" charset="0"/>
              </a:rPr>
              <a:t> id + E</a:t>
            </a:r>
          </a:p>
          <a:p>
            <a:pPr eaLnBrk="1" hangingPunct="1">
              <a:buFontTx/>
              <a:buNone/>
            </a:pPr>
            <a:r>
              <a:rPr lang="th-TH" altLang="en-US" sz="2800" smtClean="0">
                <a:cs typeface="Tahoma" pitchFamily="34" charset="0"/>
              </a:rPr>
              <a:t>	</a:t>
            </a:r>
            <a:r>
              <a:rPr lang="th-TH" altLang="en-US" sz="2800" b="1" baseline="3000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altLang="en-US" sz="2800" smtClean="0">
                <a:cs typeface="Tahoma" pitchFamily="34" charset="0"/>
              </a:rPr>
              <a:t> id + E * E</a:t>
            </a:r>
          </a:p>
          <a:p>
            <a:pPr eaLnBrk="1" hangingPunct="1">
              <a:buFontTx/>
              <a:buNone/>
            </a:pPr>
            <a:r>
              <a:rPr lang="th-TH" altLang="en-US" sz="2800" smtClean="0">
                <a:cs typeface="Tahoma" pitchFamily="34" charset="0"/>
              </a:rPr>
              <a:t>	</a:t>
            </a:r>
            <a:r>
              <a:rPr lang="th-TH" altLang="en-US" sz="2800" b="1" baseline="3000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altLang="en-US" sz="2800" smtClean="0">
                <a:cs typeface="Tahoma" pitchFamily="34" charset="0"/>
              </a:rPr>
              <a:t> id + id * E</a:t>
            </a:r>
          </a:p>
          <a:p>
            <a:pPr eaLnBrk="1" hangingPunct="1">
              <a:buFontTx/>
              <a:buNone/>
            </a:pPr>
            <a:r>
              <a:rPr lang="th-TH" altLang="en-US" sz="2800" smtClean="0">
                <a:cs typeface="Tahoma" pitchFamily="34" charset="0"/>
              </a:rPr>
              <a:t>	</a:t>
            </a:r>
            <a:r>
              <a:rPr lang="th-TH" altLang="en-US" sz="2800" b="1" baseline="3000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altLang="en-US" sz="2800" smtClean="0">
                <a:cs typeface="Tahoma" pitchFamily="34" charset="0"/>
              </a:rPr>
              <a:t> id + id * id</a:t>
            </a:r>
          </a:p>
          <a:p>
            <a:pPr eaLnBrk="1" hangingPunct="1">
              <a:buFontTx/>
              <a:buNone/>
            </a:pPr>
            <a:r>
              <a:rPr lang="th-TH" altLang="en-US" sz="2800" smtClean="0">
                <a:cs typeface="Tahoma" pitchFamily="34" charset="0"/>
              </a:rPr>
              <a:t>E </a:t>
            </a:r>
            <a:r>
              <a:rPr lang="th-TH" altLang="en-US" sz="2800" b="1" baseline="3000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altLang="en-US" sz="2800" smtClean="0">
                <a:cs typeface="Tahoma" pitchFamily="34" charset="0"/>
              </a:rPr>
              <a:t> E + E</a:t>
            </a:r>
          </a:p>
          <a:p>
            <a:pPr eaLnBrk="1" hangingPunct="1">
              <a:buFontTx/>
              <a:buNone/>
            </a:pPr>
            <a:r>
              <a:rPr lang="th-TH" altLang="en-US" sz="2800" smtClean="0">
                <a:cs typeface="Tahoma" pitchFamily="34" charset="0"/>
              </a:rPr>
              <a:t>	</a:t>
            </a:r>
            <a:r>
              <a:rPr lang="th-TH" altLang="en-US" sz="2800" b="1" baseline="3000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altLang="en-US" sz="2800" smtClean="0">
                <a:cs typeface="Tahoma" pitchFamily="34" charset="0"/>
              </a:rPr>
              <a:t> E + E * E</a:t>
            </a:r>
          </a:p>
          <a:p>
            <a:pPr eaLnBrk="1" hangingPunct="1">
              <a:buFontTx/>
              <a:buNone/>
            </a:pPr>
            <a:r>
              <a:rPr lang="th-TH" altLang="en-US" sz="2800" smtClean="0">
                <a:cs typeface="Tahoma" pitchFamily="34" charset="0"/>
              </a:rPr>
              <a:t>	</a:t>
            </a:r>
            <a:r>
              <a:rPr lang="th-TH" altLang="en-US" sz="2800" b="1" baseline="3000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altLang="en-US" sz="2800" smtClean="0">
                <a:cs typeface="Tahoma" pitchFamily="34" charset="0"/>
              </a:rPr>
              <a:t> E + E * id</a:t>
            </a:r>
          </a:p>
          <a:p>
            <a:pPr eaLnBrk="1" hangingPunct="1">
              <a:buFontTx/>
              <a:buNone/>
            </a:pPr>
            <a:r>
              <a:rPr lang="th-TH" altLang="en-US" sz="2800" smtClean="0">
                <a:cs typeface="Tahoma" pitchFamily="34" charset="0"/>
              </a:rPr>
              <a:t>	</a:t>
            </a:r>
            <a:r>
              <a:rPr lang="th-TH" altLang="en-US" sz="2800" b="1" baseline="3000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altLang="en-US" sz="2800" smtClean="0">
                <a:cs typeface="Tahoma" pitchFamily="34" charset="0"/>
              </a:rPr>
              <a:t> E + id * id</a:t>
            </a:r>
          </a:p>
          <a:p>
            <a:pPr eaLnBrk="1" hangingPunct="1">
              <a:buFontTx/>
              <a:buNone/>
            </a:pPr>
            <a:r>
              <a:rPr lang="th-TH" altLang="en-US" sz="2800" smtClean="0">
                <a:cs typeface="Tahoma" pitchFamily="34" charset="0"/>
              </a:rPr>
              <a:t>	</a:t>
            </a:r>
            <a:r>
              <a:rPr lang="th-TH" altLang="en-US" sz="2800" b="1" baseline="3000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altLang="en-US" sz="2800" smtClean="0">
                <a:cs typeface="Tahoma" pitchFamily="34" charset="0"/>
              </a:rPr>
              <a:t> id + id * id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1169988" y="3176588"/>
            <a:ext cx="2735262" cy="473075"/>
          </a:xfrm>
          <a:prstGeom prst="rect">
            <a:avLst/>
          </a:prstGeom>
          <a:noFill/>
          <a:ln w="15875">
            <a:solidFill>
              <a:srgbClr val="FF99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Tahoma" pitchFamily="34" charset="0"/>
              </a:rPr>
              <a:t>Top-down parsing</a:t>
            </a:r>
            <a:endParaRPr lang="th-TH" altLang="en-US">
              <a:latin typeface="Tahoma" pitchFamily="34" charset="0"/>
            </a:endParaRP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1168400" y="5897563"/>
            <a:ext cx="2692400" cy="469900"/>
          </a:xfrm>
          <a:prstGeom prst="rect">
            <a:avLst/>
          </a:prstGeom>
          <a:noFill/>
          <a:ln w="12700">
            <a:solidFill>
              <a:srgbClr val="FF99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Bottom-up parsing</a:t>
            </a:r>
            <a:endParaRPr lang="th-TH" altLang="en-US">
              <a:latin typeface="Tahoma" pitchFamily="34" charset="0"/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3570288" y="2652713"/>
            <a:ext cx="422275" cy="609600"/>
            <a:chOff x="2249" y="1671"/>
            <a:chExt cx="266" cy="384"/>
          </a:xfrm>
        </p:grpSpPr>
        <p:sp>
          <p:nvSpPr>
            <p:cNvPr id="27704" name="Text Box 14"/>
            <p:cNvSpPr txBox="1">
              <a:spLocks noChangeArrowheads="1"/>
            </p:cNvSpPr>
            <p:nvPr/>
          </p:nvSpPr>
          <p:spPr bwMode="auto">
            <a:xfrm>
              <a:off x="2249" y="1767"/>
              <a:ext cx="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 altLang="en-US">
                  <a:latin typeface="Tahoma" pitchFamily="34" charset="0"/>
                </a:rPr>
                <a:t>id</a:t>
              </a:r>
            </a:p>
          </p:txBody>
        </p:sp>
        <p:sp>
          <p:nvSpPr>
            <p:cNvPr id="27705" name="Line 17"/>
            <p:cNvSpPr>
              <a:spLocks noChangeShapeType="1"/>
            </p:cNvSpPr>
            <p:nvPr/>
          </p:nvSpPr>
          <p:spPr bwMode="auto">
            <a:xfrm>
              <a:off x="2345" y="167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2046288" y="1966913"/>
            <a:ext cx="1974850" cy="838200"/>
            <a:chOff x="1289" y="1239"/>
            <a:chExt cx="1244" cy="528"/>
          </a:xfrm>
        </p:grpSpPr>
        <p:sp>
          <p:nvSpPr>
            <p:cNvPr id="27698" name="Text Box 10"/>
            <p:cNvSpPr txBox="1">
              <a:spLocks noChangeArrowheads="1"/>
            </p:cNvSpPr>
            <p:nvPr/>
          </p:nvSpPr>
          <p:spPr bwMode="auto">
            <a:xfrm>
              <a:off x="2249" y="1373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 altLang="en-US">
                  <a:latin typeface="Tahoma" pitchFamily="34" charset="0"/>
                </a:rPr>
                <a:t>E </a:t>
              </a:r>
              <a:endParaRPr lang="th-TH" altLang="en-US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27699" name="Text Box 12"/>
            <p:cNvSpPr txBox="1">
              <a:spLocks noChangeArrowheads="1"/>
            </p:cNvSpPr>
            <p:nvPr/>
          </p:nvSpPr>
          <p:spPr bwMode="auto">
            <a:xfrm>
              <a:off x="1769" y="1479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 altLang="en-US">
                  <a:latin typeface="Tahoma" pitchFamily="34" charset="0"/>
                </a:rPr>
                <a:t>*</a:t>
              </a:r>
            </a:p>
          </p:txBody>
        </p:sp>
        <p:sp>
          <p:nvSpPr>
            <p:cNvPr id="27700" name="Text Box 13"/>
            <p:cNvSpPr txBox="1">
              <a:spLocks noChangeArrowheads="1"/>
            </p:cNvSpPr>
            <p:nvPr/>
          </p:nvSpPr>
          <p:spPr bwMode="auto">
            <a:xfrm>
              <a:off x="1289" y="1383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 altLang="en-US">
                  <a:latin typeface="Tahoma" pitchFamily="34" charset="0"/>
                </a:rPr>
                <a:t>E </a:t>
              </a:r>
              <a:endParaRPr lang="th-TH" altLang="en-US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27701" name="Line 18"/>
            <p:cNvSpPr>
              <a:spLocks noChangeShapeType="1"/>
            </p:cNvSpPr>
            <p:nvPr/>
          </p:nvSpPr>
          <p:spPr bwMode="auto">
            <a:xfrm>
              <a:off x="1865" y="128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2" name="Line 19"/>
            <p:cNvSpPr>
              <a:spLocks noChangeShapeType="1"/>
            </p:cNvSpPr>
            <p:nvPr/>
          </p:nvSpPr>
          <p:spPr bwMode="auto">
            <a:xfrm>
              <a:off x="1913" y="1239"/>
              <a:ext cx="43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3" name="Line 20"/>
            <p:cNvSpPr>
              <a:spLocks noChangeShapeType="1"/>
            </p:cNvSpPr>
            <p:nvPr/>
          </p:nvSpPr>
          <p:spPr bwMode="auto">
            <a:xfrm flipH="1">
              <a:off x="1481" y="1239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970088" y="2652713"/>
            <a:ext cx="422275" cy="609600"/>
            <a:chOff x="1241" y="1671"/>
            <a:chExt cx="266" cy="384"/>
          </a:xfrm>
        </p:grpSpPr>
        <p:sp>
          <p:nvSpPr>
            <p:cNvPr id="27696" name="Text Box 21"/>
            <p:cNvSpPr txBox="1">
              <a:spLocks noChangeArrowheads="1"/>
            </p:cNvSpPr>
            <p:nvPr/>
          </p:nvSpPr>
          <p:spPr bwMode="auto">
            <a:xfrm>
              <a:off x="1241" y="1767"/>
              <a:ext cx="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 altLang="en-US">
                  <a:latin typeface="Tahoma" pitchFamily="34" charset="0"/>
                </a:rPr>
                <a:t>id</a:t>
              </a:r>
            </a:p>
          </p:txBody>
        </p:sp>
        <p:sp>
          <p:nvSpPr>
            <p:cNvPr id="27697" name="Line 22"/>
            <p:cNvSpPr>
              <a:spLocks noChangeShapeType="1"/>
            </p:cNvSpPr>
            <p:nvPr/>
          </p:nvSpPr>
          <p:spPr bwMode="auto">
            <a:xfrm>
              <a:off x="1385" y="167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869950" y="2119313"/>
            <a:ext cx="422275" cy="685800"/>
            <a:chOff x="548" y="1335"/>
            <a:chExt cx="266" cy="432"/>
          </a:xfrm>
        </p:grpSpPr>
        <p:sp>
          <p:nvSpPr>
            <p:cNvPr id="27694" name="Line 23"/>
            <p:cNvSpPr>
              <a:spLocks noChangeShapeType="1"/>
            </p:cNvSpPr>
            <p:nvPr/>
          </p:nvSpPr>
          <p:spPr bwMode="auto">
            <a:xfrm>
              <a:off x="665" y="1335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5" name="Text Box 24"/>
            <p:cNvSpPr txBox="1">
              <a:spLocks noChangeArrowheads="1"/>
            </p:cNvSpPr>
            <p:nvPr/>
          </p:nvSpPr>
          <p:spPr bwMode="auto">
            <a:xfrm>
              <a:off x="548" y="1479"/>
              <a:ext cx="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 altLang="en-US">
                  <a:latin typeface="Tahoma" pitchFamily="34" charset="0"/>
                </a:rPr>
                <a:t>id</a:t>
              </a:r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944563" y="1036638"/>
            <a:ext cx="2314575" cy="1336675"/>
            <a:chOff x="595" y="653"/>
            <a:chExt cx="1458" cy="842"/>
          </a:xfrm>
        </p:grpSpPr>
        <p:sp>
          <p:nvSpPr>
            <p:cNvPr id="27687" name="Text Box 7"/>
            <p:cNvSpPr txBox="1">
              <a:spLocks noChangeArrowheads="1"/>
            </p:cNvSpPr>
            <p:nvPr/>
          </p:nvSpPr>
          <p:spPr bwMode="auto">
            <a:xfrm>
              <a:off x="1111" y="1207"/>
              <a:ext cx="2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 altLang="en-US">
                  <a:latin typeface="Tahoma" pitchFamily="34" charset="0"/>
                </a:rPr>
                <a:t>+</a:t>
              </a:r>
              <a:endParaRPr lang="th-TH" altLang="en-US" b="1" baseline="30000">
                <a:latin typeface="Tahoma" pitchFamily="34" charset="0"/>
              </a:endParaRPr>
            </a:p>
          </p:txBody>
        </p:sp>
        <p:sp>
          <p:nvSpPr>
            <p:cNvPr id="27688" name="Text Box 8"/>
            <p:cNvSpPr txBox="1">
              <a:spLocks noChangeArrowheads="1"/>
            </p:cNvSpPr>
            <p:nvPr/>
          </p:nvSpPr>
          <p:spPr bwMode="auto">
            <a:xfrm>
              <a:off x="1145" y="653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 altLang="en-US">
                  <a:latin typeface="Tahoma" pitchFamily="34" charset="0"/>
                </a:rPr>
                <a:t>E </a:t>
              </a:r>
              <a:endParaRPr lang="th-TH" altLang="en-US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27689" name="Text Box 9"/>
            <p:cNvSpPr txBox="1">
              <a:spLocks noChangeArrowheads="1"/>
            </p:cNvSpPr>
            <p:nvPr/>
          </p:nvSpPr>
          <p:spPr bwMode="auto">
            <a:xfrm>
              <a:off x="595" y="1037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 altLang="en-US">
                  <a:latin typeface="Tahoma" pitchFamily="34" charset="0"/>
                </a:rPr>
                <a:t>E </a:t>
              </a:r>
              <a:endParaRPr lang="th-TH" altLang="en-US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27690" name="Text Box 11"/>
            <p:cNvSpPr txBox="1">
              <a:spLocks noChangeArrowheads="1"/>
            </p:cNvSpPr>
            <p:nvPr/>
          </p:nvSpPr>
          <p:spPr bwMode="auto">
            <a:xfrm>
              <a:off x="1769" y="989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 altLang="en-US">
                  <a:latin typeface="Tahoma" pitchFamily="34" charset="0"/>
                </a:rPr>
                <a:t>E </a:t>
              </a:r>
              <a:endParaRPr lang="th-TH" altLang="en-US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27691" name="Line 15"/>
            <p:cNvSpPr>
              <a:spLocks noChangeShapeType="1"/>
            </p:cNvSpPr>
            <p:nvPr/>
          </p:nvSpPr>
          <p:spPr bwMode="auto">
            <a:xfrm flipH="1">
              <a:off x="737" y="890"/>
              <a:ext cx="48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2" name="Line 16"/>
            <p:cNvSpPr>
              <a:spLocks noChangeShapeType="1"/>
            </p:cNvSpPr>
            <p:nvPr/>
          </p:nvSpPr>
          <p:spPr bwMode="auto">
            <a:xfrm>
              <a:off x="1289" y="903"/>
              <a:ext cx="48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3" name="Line 25"/>
            <p:cNvSpPr>
              <a:spLocks noChangeShapeType="1"/>
            </p:cNvSpPr>
            <p:nvPr/>
          </p:nvSpPr>
          <p:spPr bwMode="auto">
            <a:xfrm>
              <a:off x="1248" y="105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3570288" y="4843463"/>
            <a:ext cx="450850" cy="777875"/>
            <a:chOff x="2249" y="3051"/>
            <a:chExt cx="284" cy="490"/>
          </a:xfrm>
        </p:grpSpPr>
        <p:sp>
          <p:nvSpPr>
            <p:cNvPr id="27685" name="Text Box 30"/>
            <p:cNvSpPr txBox="1">
              <a:spLocks noChangeArrowheads="1"/>
            </p:cNvSpPr>
            <p:nvPr/>
          </p:nvSpPr>
          <p:spPr bwMode="auto">
            <a:xfrm>
              <a:off x="2249" y="3051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 altLang="en-US">
                  <a:latin typeface="Tahoma" pitchFamily="34" charset="0"/>
                </a:rPr>
                <a:t>E </a:t>
              </a:r>
              <a:endParaRPr lang="th-TH" altLang="en-US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27686" name="Line 37"/>
            <p:cNvSpPr>
              <a:spLocks noChangeShapeType="1"/>
            </p:cNvSpPr>
            <p:nvPr/>
          </p:nvSpPr>
          <p:spPr bwMode="auto">
            <a:xfrm>
              <a:off x="2345" y="3349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2351088" y="4233863"/>
            <a:ext cx="1371600" cy="777875"/>
            <a:chOff x="1481" y="2667"/>
            <a:chExt cx="864" cy="490"/>
          </a:xfrm>
        </p:grpSpPr>
        <p:sp>
          <p:nvSpPr>
            <p:cNvPr id="27681" name="Text Box 31"/>
            <p:cNvSpPr txBox="1">
              <a:spLocks noChangeArrowheads="1"/>
            </p:cNvSpPr>
            <p:nvPr/>
          </p:nvSpPr>
          <p:spPr bwMode="auto">
            <a:xfrm>
              <a:off x="1769" y="2667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 altLang="en-US">
                  <a:latin typeface="Tahoma" pitchFamily="34" charset="0"/>
                </a:rPr>
                <a:t>E </a:t>
              </a:r>
              <a:endParaRPr lang="th-TH" altLang="en-US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27682" name="Line 38"/>
            <p:cNvSpPr>
              <a:spLocks noChangeShapeType="1"/>
            </p:cNvSpPr>
            <p:nvPr/>
          </p:nvSpPr>
          <p:spPr bwMode="auto">
            <a:xfrm>
              <a:off x="1865" y="2965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3" name="Line 39"/>
            <p:cNvSpPr>
              <a:spLocks noChangeShapeType="1"/>
            </p:cNvSpPr>
            <p:nvPr/>
          </p:nvSpPr>
          <p:spPr bwMode="auto">
            <a:xfrm>
              <a:off x="1913" y="2917"/>
              <a:ext cx="43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4" name="Line 40"/>
            <p:cNvSpPr>
              <a:spLocks noChangeShapeType="1"/>
            </p:cNvSpPr>
            <p:nvPr/>
          </p:nvSpPr>
          <p:spPr bwMode="auto">
            <a:xfrm flipH="1">
              <a:off x="1481" y="2917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2046288" y="4859338"/>
            <a:ext cx="609600" cy="762000"/>
            <a:chOff x="1289" y="3061"/>
            <a:chExt cx="384" cy="480"/>
          </a:xfrm>
        </p:grpSpPr>
        <p:sp>
          <p:nvSpPr>
            <p:cNvPr id="27679" name="Text Box 33"/>
            <p:cNvSpPr txBox="1">
              <a:spLocks noChangeArrowheads="1"/>
            </p:cNvSpPr>
            <p:nvPr/>
          </p:nvSpPr>
          <p:spPr bwMode="auto">
            <a:xfrm>
              <a:off x="1289" y="3061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 altLang="en-US">
                  <a:latin typeface="Tahoma" pitchFamily="34" charset="0"/>
                </a:rPr>
                <a:t>E </a:t>
              </a:r>
              <a:endParaRPr lang="th-TH" altLang="en-US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27680" name="Line 42"/>
            <p:cNvSpPr>
              <a:spLocks noChangeShapeType="1"/>
            </p:cNvSpPr>
            <p:nvPr/>
          </p:nvSpPr>
          <p:spPr bwMode="auto">
            <a:xfrm>
              <a:off x="1385" y="3349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903288" y="4310063"/>
            <a:ext cx="450850" cy="777875"/>
            <a:chOff x="569" y="2715"/>
            <a:chExt cx="284" cy="490"/>
          </a:xfrm>
        </p:grpSpPr>
        <p:sp>
          <p:nvSpPr>
            <p:cNvPr id="27677" name="Text Box 29"/>
            <p:cNvSpPr txBox="1">
              <a:spLocks noChangeArrowheads="1"/>
            </p:cNvSpPr>
            <p:nvPr/>
          </p:nvSpPr>
          <p:spPr bwMode="auto">
            <a:xfrm>
              <a:off x="569" y="2715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 altLang="en-US">
                  <a:latin typeface="Tahoma" pitchFamily="34" charset="0"/>
                </a:rPr>
                <a:t>E </a:t>
              </a:r>
              <a:endParaRPr lang="th-TH" altLang="en-US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27678" name="Line 43"/>
            <p:cNvSpPr>
              <a:spLocks noChangeShapeType="1"/>
            </p:cNvSpPr>
            <p:nvPr/>
          </p:nvSpPr>
          <p:spPr bwMode="auto">
            <a:xfrm>
              <a:off x="665" y="3013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827088" y="4365625"/>
            <a:ext cx="3165475" cy="1560513"/>
            <a:chOff x="827088" y="4365625"/>
            <a:chExt cx="3165475" cy="1560513"/>
          </a:xfrm>
        </p:grpSpPr>
        <p:sp>
          <p:nvSpPr>
            <p:cNvPr id="27672" name="Text Box 27"/>
            <p:cNvSpPr txBox="1">
              <a:spLocks noChangeArrowheads="1"/>
            </p:cNvSpPr>
            <p:nvPr/>
          </p:nvSpPr>
          <p:spPr bwMode="auto">
            <a:xfrm>
              <a:off x="1763713" y="4365625"/>
              <a:ext cx="406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 altLang="en-US">
                  <a:latin typeface="Tahoma" pitchFamily="34" charset="0"/>
                </a:rPr>
                <a:t>+</a:t>
              </a:r>
              <a:endParaRPr lang="th-TH" altLang="en-US" b="1" baseline="30000">
                <a:latin typeface="Tahoma" pitchFamily="34" charset="0"/>
              </a:endParaRPr>
            </a:p>
          </p:txBody>
        </p:sp>
        <p:sp>
          <p:nvSpPr>
            <p:cNvPr id="27673" name="Text Box 32"/>
            <p:cNvSpPr txBox="1">
              <a:spLocks noChangeArrowheads="1"/>
            </p:cNvSpPr>
            <p:nvPr/>
          </p:nvSpPr>
          <p:spPr bwMode="auto">
            <a:xfrm>
              <a:off x="2808288" y="5011738"/>
              <a:ext cx="35083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 altLang="en-US">
                  <a:latin typeface="Tahoma" pitchFamily="34" charset="0"/>
                </a:rPr>
                <a:t>*</a:t>
              </a:r>
            </a:p>
          </p:txBody>
        </p:sp>
        <p:sp>
          <p:nvSpPr>
            <p:cNvPr id="27674" name="Text Box 34"/>
            <p:cNvSpPr txBox="1">
              <a:spLocks noChangeArrowheads="1"/>
            </p:cNvSpPr>
            <p:nvPr/>
          </p:nvSpPr>
          <p:spPr bwMode="auto">
            <a:xfrm>
              <a:off x="3570288" y="5468938"/>
              <a:ext cx="4222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 altLang="en-US">
                  <a:latin typeface="Tahoma" pitchFamily="34" charset="0"/>
                </a:rPr>
                <a:t>id</a:t>
              </a:r>
            </a:p>
          </p:txBody>
        </p:sp>
        <p:sp>
          <p:nvSpPr>
            <p:cNvPr id="27675" name="Text Box 41"/>
            <p:cNvSpPr txBox="1">
              <a:spLocks noChangeArrowheads="1"/>
            </p:cNvSpPr>
            <p:nvPr/>
          </p:nvSpPr>
          <p:spPr bwMode="auto">
            <a:xfrm>
              <a:off x="1970088" y="5468938"/>
              <a:ext cx="4222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 altLang="en-US">
                  <a:latin typeface="Tahoma" pitchFamily="34" charset="0"/>
                </a:rPr>
                <a:t>id</a:t>
              </a:r>
            </a:p>
          </p:txBody>
        </p:sp>
        <p:sp>
          <p:nvSpPr>
            <p:cNvPr id="27676" name="Text Box 44"/>
            <p:cNvSpPr txBox="1">
              <a:spLocks noChangeArrowheads="1"/>
            </p:cNvSpPr>
            <p:nvPr/>
          </p:nvSpPr>
          <p:spPr bwMode="auto">
            <a:xfrm>
              <a:off x="827088" y="5011738"/>
              <a:ext cx="4222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 altLang="en-US">
                  <a:latin typeface="Tahoma" pitchFamily="34" charset="0"/>
                </a:rPr>
                <a:t>id</a:t>
              </a:r>
            </a:p>
          </p:txBody>
        </p:sp>
      </p:grp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1131888" y="3700463"/>
            <a:ext cx="1670050" cy="727075"/>
            <a:chOff x="713" y="2331"/>
            <a:chExt cx="1052" cy="458"/>
          </a:xfrm>
        </p:grpSpPr>
        <p:sp>
          <p:nvSpPr>
            <p:cNvPr id="27668" name="Text Box 28"/>
            <p:cNvSpPr txBox="1">
              <a:spLocks noChangeArrowheads="1"/>
            </p:cNvSpPr>
            <p:nvPr/>
          </p:nvSpPr>
          <p:spPr bwMode="auto">
            <a:xfrm>
              <a:off x="1145" y="2331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 altLang="en-US">
                  <a:latin typeface="Tahoma" pitchFamily="34" charset="0"/>
                </a:rPr>
                <a:t>E </a:t>
              </a:r>
              <a:endParaRPr lang="th-TH" altLang="en-US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27669" name="Line 35"/>
            <p:cNvSpPr>
              <a:spLocks noChangeShapeType="1"/>
            </p:cNvSpPr>
            <p:nvPr/>
          </p:nvSpPr>
          <p:spPr bwMode="auto">
            <a:xfrm flipH="1">
              <a:off x="713" y="2581"/>
              <a:ext cx="48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Line 36"/>
            <p:cNvSpPr>
              <a:spLocks noChangeShapeType="1"/>
            </p:cNvSpPr>
            <p:nvPr/>
          </p:nvSpPr>
          <p:spPr bwMode="auto">
            <a:xfrm>
              <a:off x="1285" y="2597"/>
              <a:ext cx="48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1" name="Line 45"/>
            <p:cNvSpPr>
              <a:spLocks noChangeShapeType="1"/>
            </p:cNvSpPr>
            <p:nvPr/>
          </p:nvSpPr>
          <p:spPr bwMode="auto">
            <a:xfrm>
              <a:off x="1241" y="258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879" name="Rectangle 55"/>
          <p:cNvSpPr>
            <a:spLocks noChangeArrowheads="1"/>
          </p:cNvSpPr>
          <p:nvPr/>
        </p:nvSpPr>
        <p:spPr bwMode="auto">
          <a:xfrm>
            <a:off x="5219700" y="3860800"/>
            <a:ext cx="792163" cy="504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7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499350" cy="3349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LR(0)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609600"/>
            <a:ext cx="2755900" cy="3429000"/>
          </a:xfrm>
          <a:solidFill>
            <a:schemeClr val="bg2"/>
          </a:solidFill>
        </p:spPr>
        <p:txBody>
          <a:bodyPr/>
          <a:lstStyle/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I0</a:t>
            </a:r>
            <a:r>
              <a:rPr lang="en-US" altLang="en-US" dirty="0">
                <a:latin typeface="Arial" charset="0"/>
              </a:rPr>
              <a:t> = E’ -&gt; .E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 E -&gt; .E + T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 E -&gt; .T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 T -&gt; .T * F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T -&gt; .F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F -&gt; .(E)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F -&gt;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5545138"/>
            <a:ext cx="2895600" cy="1077912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altLang="en-US" sz="3200" dirty="0">
                <a:latin typeface="Arial" charset="0"/>
              </a:rPr>
              <a:t> = E -&gt; T.</a:t>
            </a:r>
          </a:p>
          <a:p>
            <a:pPr marL="82550" eaLnBrk="1" hangingPunct="1">
              <a:defRPr/>
            </a:pPr>
            <a:r>
              <a:rPr lang="en-US" altLang="en-US" sz="3200" dirty="0">
                <a:latin typeface="Arial" charset="0"/>
              </a:rPr>
              <a:t> T -&gt; T. * F </a:t>
            </a:r>
          </a:p>
        </p:txBody>
      </p:sp>
      <p:sp>
        <p:nvSpPr>
          <p:cNvPr id="9" name="Rectangle 8"/>
          <p:cNvSpPr/>
          <p:nvPr/>
        </p:nvSpPr>
        <p:spPr>
          <a:xfrm>
            <a:off x="1295400" y="4189413"/>
            <a:ext cx="2895600" cy="1077912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en-US" sz="3200" dirty="0">
                <a:latin typeface="Arial" charset="0"/>
              </a:rPr>
              <a:t> = E’ -&gt; E.</a:t>
            </a:r>
          </a:p>
          <a:p>
            <a:pPr marL="82550" eaLnBrk="1" hangingPunct="1">
              <a:defRPr/>
            </a:pPr>
            <a:r>
              <a:rPr lang="en-US" altLang="en-US" sz="3200" dirty="0">
                <a:latin typeface="Arial" charset="0"/>
              </a:rPr>
              <a:t> E -&gt; E. + T</a:t>
            </a:r>
          </a:p>
        </p:txBody>
      </p:sp>
      <p:sp>
        <p:nvSpPr>
          <p:cNvPr id="206854" name="Rectangle 9"/>
          <p:cNvSpPr>
            <a:spLocks noChangeArrowheads="1"/>
          </p:cNvSpPr>
          <p:nvPr/>
        </p:nvSpPr>
        <p:spPr bwMode="auto">
          <a:xfrm>
            <a:off x="5029200" y="2755900"/>
            <a:ext cx="2590800" cy="5842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3200">
                <a:latin typeface="Times New Roman" pitchFamily="18" charset="0"/>
                <a:cs typeface="Times New Roman" pitchFamily="18" charset="0"/>
              </a:rPr>
              <a:t>I3</a:t>
            </a:r>
            <a:r>
              <a:rPr lang="en-US" altLang="en-US" sz="3200"/>
              <a:t> = T -&gt; F.</a:t>
            </a:r>
          </a:p>
        </p:txBody>
      </p:sp>
      <p:sp>
        <p:nvSpPr>
          <p:cNvPr id="206855" name="AutoShape 2"/>
          <p:cNvSpPr>
            <a:spLocks noChangeAspect="1" noChangeArrowheads="1"/>
          </p:cNvSpPr>
          <p:nvPr/>
        </p:nvSpPr>
        <p:spPr bwMode="auto">
          <a:xfrm>
            <a:off x="2438400" y="0"/>
            <a:ext cx="591185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0685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EA2382E-06CB-4C81-9C17-703E73D020C5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2068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1468C4-E78F-400C-BC55-8FD319E97557}" type="slidenum">
              <a:rPr lang="en-US" altLang="en-US"/>
              <a:pPr/>
              <a:t>120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499350" cy="3349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LR(0)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609600"/>
            <a:ext cx="2755900" cy="3429000"/>
          </a:xfrm>
          <a:solidFill>
            <a:schemeClr val="bg2"/>
          </a:solidFill>
        </p:spPr>
        <p:txBody>
          <a:bodyPr/>
          <a:lstStyle/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I0</a:t>
            </a:r>
            <a:r>
              <a:rPr lang="en-US" altLang="en-US" dirty="0">
                <a:latin typeface="Arial" charset="0"/>
              </a:rPr>
              <a:t> = E’ -&gt; .E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 E -&gt; .E + T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 E -&gt; .T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 T -&gt; .T * F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T -&gt; .F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F -&gt; .(E)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F -&gt;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5545138"/>
            <a:ext cx="2895600" cy="1077912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altLang="en-US" sz="3200" dirty="0">
                <a:latin typeface="Arial" charset="0"/>
              </a:rPr>
              <a:t> = E -&gt; T.</a:t>
            </a:r>
          </a:p>
          <a:p>
            <a:pPr marL="82550" eaLnBrk="1" hangingPunct="1">
              <a:defRPr/>
            </a:pPr>
            <a:r>
              <a:rPr lang="en-US" altLang="en-US" sz="3200" dirty="0">
                <a:latin typeface="Arial" charset="0"/>
              </a:rPr>
              <a:t> T -&gt; T. * F </a:t>
            </a:r>
          </a:p>
        </p:txBody>
      </p:sp>
      <p:sp>
        <p:nvSpPr>
          <p:cNvPr id="9" name="Rectangle 8"/>
          <p:cNvSpPr/>
          <p:nvPr/>
        </p:nvSpPr>
        <p:spPr>
          <a:xfrm>
            <a:off x="1295400" y="4189413"/>
            <a:ext cx="2895600" cy="1077912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en-US" sz="3200" dirty="0">
                <a:latin typeface="Arial" charset="0"/>
              </a:rPr>
              <a:t> = E’ -&gt; E.</a:t>
            </a:r>
          </a:p>
          <a:p>
            <a:pPr marL="82550" eaLnBrk="1" hangingPunct="1">
              <a:defRPr/>
            </a:pPr>
            <a:r>
              <a:rPr lang="en-US" altLang="en-US" sz="3200" dirty="0">
                <a:latin typeface="Arial" charset="0"/>
              </a:rPr>
              <a:t> E -&gt; E. + T</a:t>
            </a:r>
          </a:p>
        </p:txBody>
      </p:sp>
      <p:sp>
        <p:nvSpPr>
          <p:cNvPr id="207878" name="Rectangle 9"/>
          <p:cNvSpPr>
            <a:spLocks noChangeArrowheads="1"/>
          </p:cNvSpPr>
          <p:nvPr/>
        </p:nvSpPr>
        <p:spPr bwMode="auto">
          <a:xfrm>
            <a:off x="4943475" y="347663"/>
            <a:ext cx="2590800" cy="584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320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I3</a:t>
            </a:r>
            <a:r>
              <a:rPr lang="en-US" altLang="en-US" sz="3200"/>
              <a:t> = T -&gt; F.</a:t>
            </a:r>
          </a:p>
        </p:txBody>
      </p:sp>
      <p:sp>
        <p:nvSpPr>
          <p:cNvPr id="207879" name="AutoShape 2"/>
          <p:cNvSpPr>
            <a:spLocks noChangeAspect="1" noChangeArrowheads="1"/>
          </p:cNvSpPr>
          <p:nvPr/>
        </p:nvSpPr>
        <p:spPr bwMode="auto">
          <a:xfrm>
            <a:off x="2438400" y="0"/>
            <a:ext cx="591185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10138" y="1317625"/>
            <a:ext cx="2755900" cy="3429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r>
              <a:rPr lang="en-US" altLang="en-US" dirty="0">
                <a:latin typeface="Arial" charset="0"/>
              </a:rPr>
              <a:t> = F -&gt; (.E)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 E -&gt; .E + T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 E -&gt; .T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 T -&gt; .T * F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T -&gt; .F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F -&gt; .(E)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F -&gt;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788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C9BC8B-4DDB-41BC-9C4E-20996E33896A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2078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A8B28E9-62E4-4887-8EEB-DFDC8F96AEBC}" type="slidenum">
              <a:rPr lang="en-US" altLang="en-US"/>
              <a:pPr/>
              <a:t>121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499350" cy="3349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LR(0)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609600"/>
            <a:ext cx="2755900" cy="3429000"/>
          </a:xfrm>
          <a:solidFill>
            <a:schemeClr val="bg2"/>
          </a:solidFill>
        </p:spPr>
        <p:txBody>
          <a:bodyPr/>
          <a:lstStyle/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I0</a:t>
            </a:r>
            <a:r>
              <a:rPr lang="en-US" altLang="en-US" dirty="0">
                <a:latin typeface="Arial" charset="0"/>
              </a:rPr>
              <a:t> = E’ -&gt; .E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 E -&gt; .E + T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 E -&gt; .T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 T -&gt; .T * F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T -&gt; .F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F -&gt; .(E)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F -&gt;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5545138"/>
            <a:ext cx="2895600" cy="1077912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altLang="en-US" sz="3200" dirty="0">
                <a:latin typeface="Arial" charset="0"/>
              </a:rPr>
              <a:t> = E -&gt; T.</a:t>
            </a:r>
          </a:p>
          <a:p>
            <a:pPr marL="82550" eaLnBrk="1" hangingPunct="1">
              <a:defRPr/>
            </a:pPr>
            <a:r>
              <a:rPr lang="en-US" altLang="en-US" sz="3200" dirty="0">
                <a:latin typeface="Arial" charset="0"/>
              </a:rPr>
              <a:t> T -&gt; T. * F </a:t>
            </a:r>
          </a:p>
        </p:txBody>
      </p:sp>
      <p:sp>
        <p:nvSpPr>
          <p:cNvPr id="9" name="Rectangle 8"/>
          <p:cNvSpPr/>
          <p:nvPr/>
        </p:nvSpPr>
        <p:spPr>
          <a:xfrm>
            <a:off x="1295400" y="4189413"/>
            <a:ext cx="2895600" cy="1077912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en-US" sz="3200" dirty="0">
                <a:latin typeface="Arial" charset="0"/>
              </a:rPr>
              <a:t> = E’ -&gt; E.</a:t>
            </a:r>
          </a:p>
          <a:p>
            <a:pPr marL="82550" eaLnBrk="1" hangingPunct="1">
              <a:defRPr/>
            </a:pPr>
            <a:r>
              <a:rPr lang="en-US" altLang="en-US" sz="3200" dirty="0">
                <a:latin typeface="Arial" charset="0"/>
              </a:rPr>
              <a:t> E -&gt; E. + T</a:t>
            </a:r>
          </a:p>
        </p:txBody>
      </p:sp>
      <p:sp>
        <p:nvSpPr>
          <p:cNvPr id="208902" name="Rectangle 9"/>
          <p:cNvSpPr>
            <a:spLocks noChangeArrowheads="1"/>
          </p:cNvSpPr>
          <p:nvPr/>
        </p:nvSpPr>
        <p:spPr bwMode="auto">
          <a:xfrm>
            <a:off x="4943475" y="347663"/>
            <a:ext cx="2590800" cy="584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320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I3</a:t>
            </a:r>
            <a:r>
              <a:rPr lang="en-US" altLang="en-US" sz="3200"/>
              <a:t> = T -&gt; F.</a:t>
            </a:r>
          </a:p>
        </p:txBody>
      </p:sp>
      <p:sp>
        <p:nvSpPr>
          <p:cNvPr id="208903" name="AutoShape 2"/>
          <p:cNvSpPr>
            <a:spLocks noChangeAspect="1" noChangeArrowheads="1"/>
          </p:cNvSpPr>
          <p:nvPr/>
        </p:nvSpPr>
        <p:spPr bwMode="auto">
          <a:xfrm>
            <a:off x="2438400" y="0"/>
            <a:ext cx="591185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10138" y="1317625"/>
            <a:ext cx="2755900" cy="3429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r>
              <a:rPr lang="en-US" altLang="en-US" dirty="0">
                <a:latin typeface="Arial" charset="0"/>
              </a:rPr>
              <a:t> = F -&gt; (.E)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 E -&gt; .E + T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 E -&gt; .T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 T -&gt; .T * F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T -&gt; .F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F -&gt; .(E)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dirty="0">
                <a:latin typeface="Arial" charset="0"/>
              </a:rPr>
              <a:t>F -&gt;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905" name="Rectangle 10"/>
          <p:cNvSpPr>
            <a:spLocks noChangeArrowheads="1"/>
          </p:cNvSpPr>
          <p:nvPr/>
        </p:nvSpPr>
        <p:spPr bwMode="auto">
          <a:xfrm>
            <a:off x="4933950" y="5178425"/>
            <a:ext cx="2590800" cy="5842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320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I5</a:t>
            </a:r>
            <a:r>
              <a:rPr lang="en-US" altLang="en-US" sz="3200"/>
              <a:t> = F -&gt; id.</a:t>
            </a:r>
          </a:p>
        </p:txBody>
      </p:sp>
      <p:pic>
        <p:nvPicPr>
          <p:cNvPr id="20890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B600F60-4DB7-44DF-9655-787A32B968C7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2089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DDCA524-2341-45A3-AD95-E1078BD31641}" type="slidenum">
              <a:rPr lang="en-US" altLang="en-US"/>
              <a:pPr/>
              <a:t>122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499350" cy="3349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LR(0)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19125"/>
            <a:ext cx="2209800" cy="3190875"/>
          </a:xfrm>
          <a:solidFill>
            <a:schemeClr val="bg2"/>
          </a:solidFill>
        </p:spPr>
        <p:txBody>
          <a:bodyPr/>
          <a:lstStyle/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I0</a:t>
            </a:r>
            <a:r>
              <a:rPr lang="en-US" altLang="en-US" sz="2800" dirty="0">
                <a:latin typeface="Arial" charset="0"/>
              </a:rPr>
              <a:t> = E’ -&gt; .E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E -&gt; .E + T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E -&gt; .T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T -&gt; .T * F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T -&gt; .F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.(E)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5057775"/>
            <a:ext cx="2209800" cy="954088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altLang="en-US" sz="2800" dirty="0">
                <a:latin typeface="Arial" charset="0"/>
              </a:rPr>
              <a:t> = E -&gt; T.</a:t>
            </a:r>
          </a:p>
          <a:p>
            <a:pPr marL="82550" eaLnBrk="1" hangingPunct="1">
              <a:defRPr/>
            </a:pPr>
            <a:r>
              <a:rPr lang="en-US" altLang="en-US" sz="2800" dirty="0">
                <a:latin typeface="Arial" charset="0"/>
              </a:rPr>
              <a:t> T -&gt; T. * F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5525" y="3941763"/>
            <a:ext cx="2209800" cy="954087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en-US" sz="2800" dirty="0">
                <a:latin typeface="Arial" charset="0"/>
              </a:rPr>
              <a:t> = E’ -&gt; E.</a:t>
            </a:r>
          </a:p>
          <a:p>
            <a:pPr marL="82550" eaLnBrk="1" hangingPunct="1">
              <a:defRPr/>
            </a:pPr>
            <a:r>
              <a:rPr lang="en-US" altLang="en-US" sz="2800" dirty="0">
                <a:latin typeface="Arial" charset="0"/>
              </a:rPr>
              <a:t> E -&gt; E. + T</a:t>
            </a:r>
          </a:p>
        </p:txBody>
      </p:sp>
      <p:sp>
        <p:nvSpPr>
          <p:cNvPr id="209926" name="Rectangle 9"/>
          <p:cNvSpPr>
            <a:spLocks noChangeArrowheads="1"/>
          </p:cNvSpPr>
          <p:nvPr/>
        </p:nvSpPr>
        <p:spPr bwMode="auto">
          <a:xfrm>
            <a:off x="3362325" y="642938"/>
            <a:ext cx="2173288" cy="523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80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I3</a:t>
            </a:r>
            <a:r>
              <a:rPr lang="en-US" altLang="en-US" sz="2800"/>
              <a:t> = T -&gt; F.</a:t>
            </a:r>
          </a:p>
        </p:txBody>
      </p:sp>
      <p:sp>
        <p:nvSpPr>
          <p:cNvPr id="209927" name="AutoShape 2"/>
          <p:cNvSpPr>
            <a:spLocks noChangeAspect="1" noChangeArrowheads="1"/>
          </p:cNvSpPr>
          <p:nvPr/>
        </p:nvSpPr>
        <p:spPr bwMode="auto">
          <a:xfrm>
            <a:off x="2438400" y="0"/>
            <a:ext cx="591185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330575" y="1612900"/>
            <a:ext cx="2311400" cy="3429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r>
              <a:rPr lang="en-US" altLang="en-US" sz="2800" dirty="0">
                <a:latin typeface="Arial" charset="0"/>
              </a:rPr>
              <a:t> = F -&gt; (.E)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E -&gt; .E + T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E -&gt; .T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T -&gt; .T * F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T -&gt; .F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.(E)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9929" name="Rectangle 10"/>
          <p:cNvSpPr>
            <a:spLocks noChangeArrowheads="1"/>
          </p:cNvSpPr>
          <p:nvPr/>
        </p:nvSpPr>
        <p:spPr bwMode="auto">
          <a:xfrm>
            <a:off x="3354388" y="5473700"/>
            <a:ext cx="2173287" cy="523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80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I5</a:t>
            </a:r>
            <a:r>
              <a:rPr lang="en-US" altLang="en-US" sz="2800"/>
              <a:t> = F -&gt; id.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827713" y="163513"/>
            <a:ext cx="2584450" cy="21986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I6</a:t>
            </a:r>
            <a:r>
              <a:rPr lang="en-US" altLang="en-US" sz="2800" dirty="0">
                <a:latin typeface="Arial" charset="0"/>
              </a:rPr>
              <a:t> =E -&gt; E +. T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T -&gt; .T * F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T -&gt; .F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.(E)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93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12813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6A277F1-C8DE-421B-A5B5-33FF1CD9AD7F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2099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B92D822-9805-4A11-A970-0597C9934C48}" type="slidenum">
              <a:rPr lang="en-US" altLang="en-US"/>
              <a:pPr/>
              <a:t>123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499350" cy="3349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LR(0)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19125"/>
            <a:ext cx="2209800" cy="3190875"/>
          </a:xfrm>
          <a:solidFill>
            <a:schemeClr val="bg2"/>
          </a:solidFill>
        </p:spPr>
        <p:txBody>
          <a:bodyPr/>
          <a:lstStyle/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I0</a:t>
            </a:r>
            <a:r>
              <a:rPr lang="en-US" altLang="en-US" sz="2800" dirty="0">
                <a:latin typeface="Arial" charset="0"/>
              </a:rPr>
              <a:t> = E’ -&gt; .E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E -&gt; .E + T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E -&gt; .T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T -&gt; .T * F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T -&gt; .F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.(E)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5057775"/>
            <a:ext cx="2209800" cy="954088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altLang="en-US" sz="2800" dirty="0">
                <a:latin typeface="Arial" charset="0"/>
              </a:rPr>
              <a:t> = E -&gt; T.</a:t>
            </a:r>
          </a:p>
          <a:p>
            <a:pPr marL="82550" eaLnBrk="1" hangingPunct="1">
              <a:defRPr/>
            </a:pPr>
            <a:r>
              <a:rPr lang="en-US" altLang="en-US" sz="2800" dirty="0">
                <a:latin typeface="Arial" charset="0"/>
              </a:rPr>
              <a:t> T -&gt; T. * F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5525" y="3941763"/>
            <a:ext cx="2209800" cy="954087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en-US" sz="2800" dirty="0">
                <a:latin typeface="Arial" charset="0"/>
              </a:rPr>
              <a:t> = E’ -&gt; E.</a:t>
            </a:r>
          </a:p>
          <a:p>
            <a:pPr marL="82550" eaLnBrk="1" hangingPunct="1">
              <a:defRPr/>
            </a:pPr>
            <a:r>
              <a:rPr lang="en-US" altLang="en-US" sz="2800" dirty="0">
                <a:latin typeface="Arial" charset="0"/>
              </a:rPr>
              <a:t> E -&gt; E. + T</a:t>
            </a:r>
          </a:p>
        </p:txBody>
      </p:sp>
      <p:sp>
        <p:nvSpPr>
          <p:cNvPr id="210950" name="Rectangle 9"/>
          <p:cNvSpPr>
            <a:spLocks noChangeArrowheads="1"/>
          </p:cNvSpPr>
          <p:nvPr/>
        </p:nvSpPr>
        <p:spPr bwMode="auto">
          <a:xfrm>
            <a:off x="3362325" y="642938"/>
            <a:ext cx="2173288" cy="523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80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I3</a:t>
            </a:r>
            <a:r>
              <a:rPr lang="en-US" altLang="en-US" sz="2800"/>
              <a:t> = T -&gt; F.</a:t>
            </a:r>
          </a:p>
        </p:txBody>
      </p:sp>
      <p:sp>
        <p:nvSpPr>
          <p:cNvPr id="210951" name="AutoShape 2"/>
          <p:cNvSpPr>
            <a:spLocks noChangeAspect="1" noChangeArrowheads="1"/>
          </p:cNvSpPr>
          <p:nvPr/>
        </p:nvSpPr>
        <p:spPr bwMode="auto">
          <a:xfrm>
            <a:off x="2438400" y="0"/>
            <a:ext cx="591185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330575" y="1612900"/>
            <a:ext cx="2311400" cy="3429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r>
              <a:rPr lang="en-US" altLang="en-US" sz="2800" dirty="0">
                <a:latin typeface="Arial" charset="0"/>
              </a:rPr>
              <a:t> = F -&gt; (.E)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E -&gt; .E + T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E -&gt; .T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T -&gt; .T * F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T -&gt; .F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.(E)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0953" name="Rectangle 10"/>
          <p:cNvSpPr>
            <a:spLocks noChangeArrowheads="1"/>
          </p:cNvSpPr>
          <p:nvPr/>
        </p:nvSpPr>
        <p:spPr bwMode="auto">
          <a:xfrm>
            <a:off x="3354388" y="5473700"/>
            <a:ext cx="2173287" cy="523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80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I5</a:t>
            </a:r>
            <a:r>
              <a:rPr lang="en-US" altLang="en-US" sz="2800"/>
              <a:t> = F -&gt; id.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827713" y="163513"/>
            <a:ext cx="2584450" cy="21986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I6</a:t>
            </a:r>
            <a:r>
              <a:rPr lang="en-US" altLang="en-US" sz="2800" dirty="0">
                <a:latin typeface="Arial" charset="0"/>
              </a:rPr>
              <a:t> =E -&gt; E +. T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T -&gt; .T * F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T -&gt; .F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.(E)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5827713" y="2514600"/>
            <a:ext cx="2584450" cy="14271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I7</a:t>
            </a:r>
            <a:r>
              <a:rPr lang="en-US" altLang="en-US" sz="2800" dirty="0">
                <a:latin typeface="Arial" charset="0"/>
              </a:rPr>
              <a:t> =T -&gt; T *. F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.(E)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095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94A8AE3-2568-4291-9269-C573ACB26A39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2109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B061A2-666C-4CA5-B63C-DF9399A13090}" type="slidenum">
              <a:rPr lang="en-US" altLang="en-US"/>
              <a:pPr/>
              <a:t>124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499350" cy="3349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LR(0)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619125"/>
            <a:ext cx="2209800" cy="3190875"/>
          </a:xfrm>
          <a:solidFill>
            <a:schemeClr val="bg2"/>
          </a:solidFill>
        </p:spPr>
        <p:txBody>
          <a:bodyPr/>
          <a:lstStyle/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I0</a:t>
            </a:r>
            <a:r>
              <a:rPr lang="en-US" altLang="en-US" sz="2800" dirty="0">
                <a:latin typeface="Arial" charset="0"/>
              </a:rPr>
              <a:t> = E’ -&gt; .E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E -&gt; .E + T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E -&gt; .T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T -&gt; .T * F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T -&gt; .F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.(E)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5057775"/>
            <a:ext cx="2209800" cy="954088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altLang="en-US" sz="2800" dirty="0">
                <a:latin typeface="Arial" charset="0"/>
              </a:rPr>
              <a:t> = E -&gt; T.</a:t>
            </a:r>
          </a:p>
          <a:p>
            <a:pPr marL="82550" eaLnBrk="1" hangingPunct="1">
              <a:defRPr/>
            </a:pPr>
            <a:r>
              <a:rPr lang="en-US" altLang="en-US" sz="2800" dirty="0">
                <a:latin typeface="Arial" charset="0"/>
              </a:rPr>
              <a:t> T -&gt; T. * F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5525" y="3941763"/>
            <a:ext cx="2209800" cy="954087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en-US" sz="2800" dirty="0">
                <a:latin typeface="Arial" charset="0"/>
              </a:rPr>
              <a:t> = E’ -&gt; E.</a:t>
            </a:r>
          </a:p>
          <a:p>
            <a:pPr marL="82550" eaLnBrk="1" hangingPunct="1">
              <a:defRPr/>
            </a:pPr>
            <a:r>
              <a:rPr lang="en-US" altLang="en-US" sz="2800" dirty="0">
                <a:latin typeface="Arial" charset="0"/>
              </a:rPr>
              <a:t> E -&gt; E. + T</a:t>
            </a:r>
          </a:p>
        </p:txBody>
      </p:sp>
      <p:sp>
        <p:nvSpPr>
          <p:cNvPr id="211974" name="Rectangle 9"/>
          <p:cNvSpPr>
            <a:spLocks noChangeArrowheads="1"/>
          </p:cNvSpPr>
          <p:nvPr/>
        </p:nvSpPr>
        <p:spPr bwMode="auto">
          <a:xfrm>
            <a:off x="3362325" y="642938"/>
            <a:ext cx="2173288" cy="523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80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I3</a:t>
            </a:r>
            <a:r>
              <a:rPr lang="en-US" altLang="en-US" sz="2800"/>
              <a:t> = T -&gt; F.</a:t>
            </a:r>
          </a:p>
        </p:txBody>
      </p:sp>
      <p:sp>
        <p:nvSpPr>
          <p:cNvPr id="211975" name="AutoShape 2"/>
          <p:cNvSpPr>
            <a:spLocks noChangeAspect="1" noChangeArrowheads="1"/>
          </p:cNvSpPr>
          <p:nvPr/>
        </p:nvSpPr>
        <p:spPr bwMode="auto">
          <a:xfrm>
            <a:off x="2438400" y="0"/>
            <a:ext cx="591185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330575" y="1612900"/>
            <a:ext cx="2311400" cy="3429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r>
              <a:rPr lang="en-US" altLang="en-US" sz="2800" dirty="0">
                <a:latin typeface="Arial" charset="0"/>
              </a:rPr>
              <a:t> = F -&gt; (.E)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E -&gt; .E + T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E -&gt; .T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T -&gt; .T * F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T -&gt; .F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.(E)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1977" name="Rectangle 10"/>
          <p:cNvSpPr>
            <a:spLocks noChangeArrowheads="1"/>
          </p:cNvSpPr>
          <p:nvPr/>
        </p:nvSpPr>
        <p:spPr bwMode="auto">
          <a:xfrm>
            <a:off x="3354388" y="5473700"/>
            <a:ext cx="2173287" cy="523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80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I5</a:t>
            </a:r>
            <a:r>
              <a:rPr lang="en-US" altLang="en-US" sz="2800"/>
              <a:t> = F -&gt; id.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827713" y="163513"/>
            <a:ext cx="2584450" cy="21986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I6</a:t>
            </a:r>
            <a:r>
              <a:rPr lang="en-US" altLang="en-US" sz="2800" dirty="0">
                <a:latin typeface="Arial" charset="0"/>
              </a:rPr>
              <a:t> =E -&gt; E +. T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T -&gt; .T * F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T -&gt; .F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.(E)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5827713" y="2514600"/>
            <a:ext cx="2584450" cy="14271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I7</a:t>
            </a:r>
            <a:r>
              <a:rPr lang="en-US" altLang="en-US" sz="2800" dirty="0">
                <a:latin typeface="Arial" charset="0"/>
              </a:rPr>
              <a:t> =T -&gt; T *. F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.(E)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5816600" y="4097338"/>
            <a:ext cx="2584450" cy="9604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I8</a:t>
            </a:r>
            <a:r>
              <a:rPr lang="en-US" altLang="en-US" sz="2800" dirty="0">
                <a:latin typeface="Arial" charset="0"/>
              </a:rPr>
              <a:t> =F -&gt; (E.)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E-&gt; E.+T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198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A9AE30-C3FC-4700-9B08-1097B433C8E2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2119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C33D835-F693-4E3D-97F3-0000F2C01113}" type="slidenum">
              <a:rPr lang="en-US" altLang="en-US"/>
              <a:pPr/>
              <a:t>125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499350" cy="3349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LR(0)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275" y="642938"/>
            <a:ext cx="2209800" cy="3190875"/>
          </a:xfrm>
          <a:solidFill>
            <a:schemeClr val="bg2"/>
          </a:solidFill>
        </p:spPr>
        <p:txBody>
          <a:bodyPr/>
          <a:lstStyle/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I0</a:t>
            </a:r>
            <a:r>
              <a:rPr lang="en-US" altLang="en-US" sz="2800" dirty="0">
                <a:latin typeface="Arial" charset="0"/>
              </a:rPr>
              <a:t> = E’ -&gt; .E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E -&gt; .E + T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E -&gt; .T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T -&gt; .T * F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T -&gt; .F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.(E)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5057775"/>
            <a:ext cx="2209800" cy="954088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altLang="en-US" sz="2800" dirty="0">
                <a:latin typeface="Arial" charset="0"/>
              </a:rPr>
              <a:t> = E -&gt; T.</a:t>
            </a:r>
          </a:p>
          <a:p>
            <a:pPr marL="82550" eaLnBrk="1" hangingPunct="1">
              <a:defRPr/>
            </a:pPr>
            <a:r>
              <a:rPr lang="en-US" altLang="en-US" sz="2800" dirty="0">
                <a:latin typeface="Arial" charset="0"/>
              </a:rPr>
              <a:t> T -&gt; T. * F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5525" y="3941763"/>
            <a:ext cx="2209800" cy="954087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en-US" sz="2800" dirty="0">
                <a:latin typeface="Arial" charset="0"/>
              </a:rPr>
              <a:t> = E’ -&gt; E.</a:t>
            </a:r>
          </a:p>
          <a:p>
            <a:pPr marL="82550" eaLnBrk="1" hangingPunct="1">
              <a:defRPr/>
            </a:pPr>
            <a:r>
              <a:rPr lang="en-US" altLang="en-US" sz="2800" dirty="0">
                <a:latin typeface="Arial" charset="0"/>
              </a:rPr>
              <a:t> E -&gt; E. + T</a:t>
            </a:r>
          </a:p>
        </p:txBody>
      </p:sp>
      <p:sp>
        <p:nvSpPr>
          <p:cNvPr id="212998" name="Rectangle 9"/>
          <p:cNvSpPr>
            <a:spLocks noChangeArrowheads="1"/>
          </p:cNvSpPr>
          <p:nvPr/>
        </p:nvSpPr>
        <p:spPr bwMode="auto">
          <a:xfrm>
            <a:off x="3362325" y="642938"/>
            <a:ext cx="2173288" cy="523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80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I3</a:t>
            </a:r>
            <a:r>
              <a:rPr lang="en-US" altLang="en-US" sz="2800"/>
              <a:t> = T -&gt; F.</a:t>
            </a:r>
          </a:p>
        </p:txBody>
      </p:sp>
      <p:sp>
        <p:nvSpPr>
          <p:cNvPr id="212999" name="AutoShape 2"/>
          <p:cNvSpPr>
            <a:spLocks noChangeAspect="1" noChangeArrowheads="1"/>
          </p:cNvSpPr>
          <p:nvPr/>
        </p:nvSpPr>
        <p:spPr bwMode="auto">
          <a:xfrm>
            <a:off x="2438400" y="0"/>
            <a:ext cx="591185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330575" y="1612900"/>
            <a:ext cx="2311400" cy="3429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r>
              <a:rPr lang="en-US" altLang="en-US" sz="2800" dirty="0">
                <a:latin typeface="Arial" charset="0"/>
              </a:rPr>
              <a:t> = F -&gt; (.E)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E -&gt; .E + T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E -&gt; .T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T -&gt; .T * F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T -&gt; .F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.(E)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3001" name="Rectangle 10"/>
          <p:cNvSpPr>
            <a:spLocks noChangeArrowheads="1"/>
          </p:cNvSpPr>
          <p:nvPr/>
        </p:nvSpPr>
        <p:spPr bwMode="auto">
          <a:xfrm>
            <a:off x="3362325" y="5334000"/>
            <a:ext cx="2173288" cy="5222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80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I5</a:t>
            </a:r>
            <a:r>
              <a:rPr lang="en-US" altLang="en-US" sz="2800"/>
              <a:t> = F -&gt; id.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827713" y="163513"/>
            <a:ext cx="2584450" cy="21986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I6</a:t>
            </a:r>
            <a:r>
              <a:rPr lang="en-US" altLang="en-US" sz="2800" dirty="0">
                <a:latin typeface="Arial" charset="0"/>
              </a:rPr>
              <a:t> =E -&gt; E +. T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T -&gt; .T * F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T -&gt; .F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.(E)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5827713" y="2514600"/>
            <a:ext cx="2584450" cy="14271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I7</a:t>
            </a:r>
            <a:r>
              <a:rPr lang="en-US" altLang="en-US" sz="2800" dirty="0">
                <a:latin typeface="Arial" charset="0"/>
              </a:rPr>
              <a:t> =T -&gt; T *. F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.(E)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5816600" y="4097338"/>
            <a:ext cx="2584450" cy="9604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I8</a:t>
            </a:r>
            <a:r>
              <a:rPr lang="en-US" altLang="en-US" sz="2800" dirty="0">
                <a:latin typeface="Arial" charset="0"/>
              </a:rPr>
              <a:t> =F -&gt; (E.)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E-&gt; E.+T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5822950" y="5191125"/>
            <a:ext cx="2584450" cy="10890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I9</a:t>
            </a:r>
            <a:r>
              <a:rPr lang="en-US" altLang="en-US" sz="2800" dirty="0">
                <a:latin typeface="Arial" charset="0"/>
              </a:rPr>
              <a:t> =E -&gt; E +T.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T -&gt; T. * F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300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BB49744-6B35-4A70-BA84-D802737861F8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2130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11334D9-749B-4689-ABD9-1D1BDC6E0DA4}" type="slidenum">
              <a:rPr lang="en-US" altLang="en-US"/>
              <a:pPr/>
              <a:t>126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499350" cy="3349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LR(0)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038" y="649288"/>
            <a:ext cx="2209800" cy="3190875"/>
          </a:xfrm>
          <a:solidFill>
            <a:schemeClr val="bg2"/>
          </a:solidFill>
        </p:spPr>
        <p:txBody>
          <a:bodyPr/>
          <a:lstStyle/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I0</a:t>
            </a:r>
            <a:r>
              <a:rPr lang="en-US" altLang="en-US" sz="2800" dirty="0">
                <a:latin typeface="Arial" charset="0"/>
              </a:rPr>
              <a:t> = E’ -&gt; .E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E -&gt; .E + T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E -&gt; .T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T -&gt; .T * F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T -&gt; .F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.(E)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5057775"/>
            <a:ext cx="2209800" cy="954088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altLang="en-US" sz="2800" dirty="0">
                <a:latin typeface="Arial" charset="0"/>
              </a:rPr>
              <a:t> = E -&gt; T.</a:t>
            </a:r>
          </a:p>
          <a:p>
            <a:pPr marL="82550" eaLnBrk="1" hangingPunct="1">
              <a:defRPr/>
            </a:pPr>
            <a:r>
              <a:rPr lang="en-US" altLang="en-US" sz="2800" dirty="0">
                <a:latin typeface="Arial" charset="0"/>
              </a:rPr>
              <a:t> T -&gt; T. * F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5525" y="3941763"/>
            <a:ext cx="2209800" cy="954087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en-US" sz="2800" dirty="0">
                <a:latin typeface="Arial" charset="0"/>
              </a:rPr>
              <a:t> = E’ -&gt; E.</a:t>
            </a:r>
          </a:p>
          <a:p>
            <a:pPr marL="82550" eaLnBrk="1" hangingPunct="1">
              <a:defRPr/>
            </a:pPr>
            <a:r>
              <a:rPr lang="en-US" altLang="en-US" sz="2800" dirty="0">
                <a:latin typeface="Arial" charset="0"/>
              </a:rPr>
              <a:t> E -&gt; E. + T</a:t>
            </a:r>
          </a:p>
        </p:txBody>
      </p:sp>
      <p:sp>
        <p:nvSpPr>
          <p:cNvPr id="214022" name="Rectangle 9"/>
          <p:cNvSpPr>
            <a:spLocks noChangeArrowheads="1"/>
          </p:cNvSpPr>
          <p:nvPr/>
        </p:nvSpPr>
        <p:spPr bwMode="auto">
          <a:xfrm>
            <a:off x="1006475" y="6272213"/>
            <a:ext cx="2173288" cy="523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80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I3</a:t>
            </a:r>
            <a:r>
              <a:rPr lang="en-US" altLang="en-US" sz="2800"/>
              <a:t> = T -&gt; F.</a:t>
            </a:r>
          </a:p>
        </p:txBody>
      </p:sp>
      <p:sp>
        <p:nvSpPr>
          <p:cNvPr id="214023" name="AutoShape 2"/>
          <p:cNvSpPr>
            <a:spLocks noChangeAspect="1" noChangeArrowheads="1"/>
          </p:cNvSpPr>
          <p:nvPr/>
        </p:nvSpPr>
        <p:spPr bwMode="auto">
          <a:xfrm>
            <a:off x="2438400" y="0"/>
            <a:ext cx="591185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359150" y="544513"/>
            <a:ext cx="2311400" cy="3429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r>
              <a:rPr lang="en-US" altLang="en-US" sz="2800" dirty="0">
                <a:latin typeface="Arial" charset="0"/>
              </a:rPr>
              <a:t> = F -&gt; (.E)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E -&gt; .E + T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E -&gt; .T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T -&gt; .T * F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T -&gt; .F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.(E)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025" name="Rectangle 10"/>
          <p:cNvSpPr>
            <a:spLocks noChangeArrowheads="1"/>
          </p:cNvSpPr>
          <p:nvPr/>
        </p:nvSpPr>
        <p:spPr bwMode="auto">
          <a:xfrm>
            <a:off x="3371850" y="4084638"/>
            <a:ext cx="2173288" cy="52228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80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I5</a:t>
            </a:r>
            <a:r>
              <a:rPr lang="en-US" altLang="en-US" sz="2800"/>
              <a:t> = F -&gt; id.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300413" y="4662488"/>
            <a:ext cx="2695575" cy="19669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4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I6</a:t>
            </a:r>
            <a:r>
              <a:rPr lang="en-US" altLang="en-US" sz="2400" dirty="0">
                <a:latin typeface="Arial" charset="0"/>
              </a:rPr>
              <a:t> =E -&gt; E +. T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400" dirty="0">
                <a:latin typeface="Arial" charset="0"/>
              </a:rPr>
              <a:t>T -&gt; .T * F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400" dirty="0">
                <a:latin typeface="Arial" charset="0"/>
              </a:rPr>
              <a:t>T -&gt; .F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400" dirty="0">
                <a:latin typeface="Arial" charset="0"/>
              </a:rPr>
              <a:t>F -&gt; .(E)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400" dirty="0">
                <a:latin typeface="Arial" charset="0"/>
              </a:rPr>
              <a:t>F -&gt;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037263" y="0"/>
            <a:ext cx="2584450" cy="14271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I7</a:t>
            </a:r>
            <a:r>
              <a:rPr lang="en-US" altLang="en-US" sz="2800" dirty="0">
                <a:latin typeface="Arial" charset="0"/>
              </a:rPr>
              <a:t> =T -&gt; T *. F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.(E)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5988050" y="1641475"/>
            <a:ext cx="2584450" cy="9604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I8</a:t>
            </a:r>
            <a:r>
              <a:rPr lang="en-US" altLang="en-US" sz="2800" dirty="0">
                <a:latin typeface="Arial" charset="0"/>
              </a:rPr>
              <a:t> =F -&gt; (E.)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E-&gt; E.+T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5988050" y="2668588"/>
            <a:ext cx="2584450" cy="10890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I9</a:t>
            </a:r>
            <a:r>
              <a:rPr lang="en-US" altLang="en-US" sz="2800" dirty="0">
                <a:latin typeface="Arial" charset="0"/>
              </a:rPr>
              <a:t> =E -&gt; E +T.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T -&gt; T. * F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030" name="Rectangle 15"/>
          <p:cNvSpPr>
            <a:spLocks noChangeArrowheads="1"/>
          </p:cNvSpPr>
          <p:nvPr/>
        </p:nvSpPr>
        <p:spPr bwMode="auto">
          <a:xfrm>
            <a:off x="6043613" y="4087813"/>
            <a:ext cx="2528887" cy="52387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80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I10</a:t>
            </a:r>
            <a:r>
              <a:rPr lang="en-US" altLang="en-US" sz="2800"/>
              <a:t> = T -&gt; T*F.</a:t>
            </a:r>
          </a:p>
        </p:txBody>
      </p:sp>
      <p:pic>
        <p:nvPicPr>
          <p:cNvPr id="21403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74725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676E9E-2C0C-4A7C-9481-A4F08A47C045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2140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668031-EF22-4F74-9487-307536717FA6}" type="slidenum">
              <a:rPr lang="en-US" altLang="en-US"/>
              <a:pPr/>
              <a:t>127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499350" cy="3349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LR(0)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875" y="650875"/>
            <a:ext cx="2209800" cy="3190875"/>
          </a:xfrm>
          <a:solidFill>
            <a:schemeClr val="bg2"/>
          </a:solidFill>
        </p:spPr>
        <p:txBody>
          <a:bodyPr/>
          <a:lstStyle/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I0</a:t>
            </a:r>
            <a:r>
              <a:rPr lang="en-US" altLang="en-US" sz="2800" dirty="0">
                <a:latin typeface="Arial" charset="0"/>
              </a:rPr>
              <a:t> = E’ -&gt; .E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E -&gt; .E + T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E -&gt; .T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T -&gt; .T * F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T -&gt; .F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.(E) </a:t>
            </a:r>
          </a:p>
          <a:p>
            <a:pPr marL="8255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5057775"/>
            <a:ext cx="2209800" cy="954088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altLang="en-US" sz="2800" dirty="0">
                <a:latin typeface="Arial" charset="0"/>
              </a:rPr>
              <a:t> = E -&gt; T.</a:t>
            </a:r>
          </a:p>
          <a:p>
            <a:pPr marL="82550" eaLnBrk="1" hangingPunct="1">
              <a:defRPr/>
            </a:pPr>
            <a:r>
              <a:rPr lang="en-US" altLang="en-US" sz="2800" dirty="0">
                <a:latin typeface="Arial" charset="0"/>
              </a:rPr>
              <a:t> T -&gt; T. * F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5525" y="3941763"/>
            <a:ext cx="2209800" cy="954087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en-US" sz="2800" dirty="0">
                <a:latin typeface="Arial" charset="0"/>
              </a:rPr>
              <a:t> = E’ -&gt; E.</a:t>
            </a:r>
          </a:p>
          <a:p>
            <a:pPr marL="82550" eaLnBrk="1" hangingPunct="1">
              <a:defRPr/>
            </a:pPr>
            <a:r>
              <a:rPr lang="en-US" altLang="en-US" sz="2800" dirty="0">
                <a:latin typeface="Arial" charset="0"/>
              </a:rPr>
              <a:t> E -&gt; E. + T</a:t>
            </a:r>
          </a:p>
        </p:txBody>
      </p:sp>
      <p:sp>
        <p:nvSpPr>
          <p:cNvPr id="215046" name="Rectangle 9"/>
          <p:cNvSpPr>
            <a:spLocks noChangeArrowheads="1"/>
          </p:cNvSpPr>
          <p:nvPr/>
        </p:nvSpPr>
        <p:spPr bwMode="auto">
          <a:xfrm>
            <a:off x="1006475" y="6272213"/>
            <a:ext cx="2173288" cy="523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80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I3</a:t>
            </a:r>
            <a:r>
              <a:rPr lang="en-US" altLang="en-US" sz="2800"/>
              <a:t> = T -&gt; F.</a:t>
            </a:r>
          </a:p>
        </p:txBody>
      </p:sp>
      <p:sp>
        <p:nvSpPr>
          <p:cNvPr id="215047" name="AutoShape 2"/>
          <p:cNvSpPr>
            <a:spLocks noChangeAspect="1" noChangeArrowheads="1"/>
          </p:cNvSpPr>
          <p:nvPr/>
        </p:nvSpPr>
        <p:spPr bwMode="auto">
          <a:xfrm>
            <a:off x="2438400" y="0"/>
            <a:ext cx="591185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698875" y="512763"/>
            <a:ext cx="2311400" cy="3429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r>
              <a:rPr lang="en-US" altLang="en-US" sz="2800" dirty="0">
                <a:latin typeface="Arial" charset="0"/>
              </a:rPr>
              <a:t> = F -&gt; (.E)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E -&gt; .E + T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E -&gt; .T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 T -&gt; .T * F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T -&gt; .F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.(E)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49" name="Rectangle 10"/>
          <p:cNvSpPr>
            <a:spLocks noChangeArrowheads="1"/>
          </p:cNvSpPr>
          <p:nvPr/>
        </p:nvSpPr>
        <p:spPr bwMode="auto">
          <a:xfrm>
            <a:off x="3713163" y="4052888"/>
            <a:ext cx="2297112" cy="523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80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I5</a:t>
            </a:r>
            <a:r>
              <a:rPr lang="en-US" altLang="en-US" sz="2800"/>
              <a:t> = F -&gt; id.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641725" y="4630738"/>
            <a:ext cx="2368550" cy="1968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4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I6</a:t>
            </a:r>
            <a:r>
              <a:rPr lang="en-US" altLang="en-US" sz="2400" dirty="0">
                <a:latin typeface="Arial" charset="0"/>
              </a:rPr>
              <a:t> =E -&gt; E +. T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400" dirty="0">
                <a:latin typeface="Arial" charset="0"/>
              </a:rPr>
              <a:t>T -&gt; .T * F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400" dirty="0">
                <a:latin typeface="Arial" charset="0"/>
              </a:rPr>
              <a:t>T -&gt; .F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400" dirty="0">
                <a:latin typeface="Arial" charset="0"/>
              </a:rPr>
              <a:t>F -&gt; .(E)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400" dirty="0">
                <a:latin typeface="Arial" charset="0"/>
              </a:rPr>
              <a:t>F -&gt;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208713" y="188913"/>
            <a:ext cx="2584450" cy="1427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I7</a:t>
            </a:r>
            <a:r>
              <a:rPr lang="en-US" altLang="en-US" sz="2800" dirty="0">
                <a:latin typeface="Arial" charset="0"/>
              </a:rPr>
              <a:t> =T -&gt; T *. F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.(E)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F -&gt;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229350" y="1795463"/>
            <a:ext cx="2584450" cy="9604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I8</a:t>
            </a:r>
            <a:r>
              <a:rPr lang="en-US" altLang="en-US" sz="2800" dirty="0">
                <a:latin typeface="Arial" charset="0"/>
              </a:rPr>
              <a:t> =F -&gt; (E.)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E-&gt; E.+T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229350" y="2935288"/>
            <a:ext cx="2584450" cy="10874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I9</a:t>
            </a:r>
            <a:r>
              <a:rPr lang="en-US" altLang="en-US" sz="2800" dirty="0">
                <a:latin typeface="Arial" charset="0"/>
              </a:rPr>
              <a:t> =E -&gt; E +T. </a:t>
            </a:r>
          </a:p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latin typeface="Arial" charset="0"/>
              </a:rPr>
              <a:t>T -&gt; T. * F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54" name="Rectangle 15"/>
          <p:cNvSpPr>
            <a:spLocks noChangeArrowheads="1"/>
          </p:cNvSpPr>
          <p:nvPr/>
        </p:nvSpPr>
        <p:spPr bwMode="auto">
          <a:xfrm>
            <a:off x="6305550" y="4510088"/>
            <a:ext cx="2530475" cy="52228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80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I10</a:t>
            </a:r>
            <a:r>
              <a:rPr lang="en-US" altLang="en-US" sz="2800"/>
              <a:t> = T -&gt; T*F.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327775" y="5678488"/>
            <a:ext cx="2584450" cy="7429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I11</a:t>
            </a:r>
            <a:r>
              <a:rPr lang="en-US" altLang="en-US" sz="2800" dirty="0">
                <a:latin typeface="Arial" charset="0"/>
              </a:rPr>
              <a:t> =F -&gt; (E).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5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62025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A89792-59E6-478D-A90B-1587890330F6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2150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71A125-470D-436C-B5C0-D26DF79CA497}" type="slidenum">
              <a:rPr lang="en-US" altLang="en-US"/>
              <a:pPr/>
              <a:t>128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200400" y="381000"/>
            <a:ext cx="5911850" cy="6172200"/>
          </a:xfrm>
          <a:gradFill rotWithShape="1">
            <a:gsLst>
              <a:gs pos="0">
                <a:srgbClr val="97C5D7"/>
              </a:gs>
              <a:gs pos="50000">
                <a:srgbClr val="C1DAE4"/>
              </a:gs>
              <a:gs pos="100000">
                <a:srgbClr val="E1ECF1"/>
              </a:gs>
            </a:gsLst>
            <a:lin ang="2700000" scaled="1"/>
          </a:gradFill>
        </p:spPr>
      </p:pic>
      <p:sp>
        <p:nvSpPr>
          <p:cNvPr id="216067" name="Content Placeholder 2"/>
          <p:cNvSpPr txBox="1">
            <a:spLocks/>
          </p:cNvSpPr>
          <p:nvPr/>
        </p:nvSpPr>
        <p:spPr bwMode="auto">
          <a:xfrm>
            <a:off x="457200" y="2590800"/>
            <a:ext cx="3048000" cy="270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en-US" sz="3200">
                <a:latin typeface="Gill Sans MT" pitchFamily="34" charset="0"/>
              </a:rPr>
              <a:t>  E’ -&gt; E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en-US" sz="3200">
                <a:latin typeface="Gill Sans MT" pitchFamily="34" charset="0"/>
              </a:rPr>
              <a:t>  E -&gt; E + T | T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en-US" sz="3200">
                <a:latin typeface="Gill Sans MT" pitchFamily="34" charset="0"/>
              </a:rPr>
              <a:t>  T -&gt; T </a:t>
            </a:r>
            <a:r>
              <a:rPr lang="en-US" altLang="en-US" sz="3200" b="1">
                <a:latin typeface="Gill Sans MT" pitchFamily="34" charset="0"/>
              </a:rPr>
              <a:t>*</a:t>
            </a:r>
            <a:r>
              <a:rPr lang="en-US" altLang="en-US" sz="3200">
                <a:latin typeface="Gill Sans MT" pitchFamily="34" charset="0"/>
              </a:rPr>
              <a:t> F | F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en-US" sz="3200">
                <a:latin typeface="Gill Sans MT" pitchFamily="34" charset="0"/>
              </a:rPr>
              <a:t>  F -&gt; (E) | id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altLang="en-US" sz="3200">
              <a:latin typeface="Gill Sans MT" pitchFamily="34" charset="0"/>
            </a:endParaRPr>
          </a:p>
        </p:txBody>
      </p:sp>
      <p:pic>
        <p:nvPicPr>
          <p:cNvPr id="216068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F69BC7-F787-4EAE-99CF-F1B27685458B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21607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81EECB4-1AAB-40A3-B971-97D329789AD8}" type="slidenum">
              <a:rPr lang="en-US" altLang="en-US"/>
              <a:pPr/>
              <a:t>129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3763ED-E094-41A8-8EE0-F5B123DA5201}" type="datetime1">
              <a:rPr lang="en-US"/>
              <a:pPr>
                <a:defRPr/>
              </a:pPr>
              <a:t>03/06/2021</a:t>
            </a:fld>
            <a:endParaRPr lang="th-TH"/>
          </a:p>
        </p:txBody>
      </p:sp>
      <p:sp>
        <p:nvSpPr>
          <p:cNvPr id="29699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336D371-F599-4F2E-AFC7-EECC83A12435}" type="slidenum">
              <a:rPr lang="en-US" altLang="en-US"/>
              <a:pPr/>
              <a:t>13</a:t>
            </a:fld>
            <a:endParaRPr lang="th-TH" alt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>
                <a:latin typeface="Tahoma" pitchFamily="1" charset="0"/>
              </a:rPr>
              <a:t>Top–Down Parsing    Bottom–Up Parsing</a:t>
            </a:r>
            <a:endParaRPr lang="th-TH" sz="3200">
              <a:latin typeface="Tahoma" pitchFamily="1" charset="0"/>
            </a:endParaRPr>
          </a:p>
        </p:txBody>
      </p:sp>
      <p:sp>
        <p:nvSpPr>
          <p:cNvPr id="29701" name="Rectangle 3"/>
          <p:cNvSpPr>
            <a:spLocks noGrp="1"/>
          </p:cNvSpPr>
          <p:nvPr>
            <p:ph type="body" sz="half" idx="1"/>
          </p:nvPr>
        </p:nvSpPr>
        <p:spPr>
          <a:xfrm>
            <a:off x="1071563" y="1200150"/>
            <a:ext cx="4005262" cy="481965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 parse tree is created from root to leaves</a:t>
            </a:r>
          </a:p>
          <a:p>
            <a:pPr eaLnBrk="1" hangingPunct="1"/>
            <a:r>
              <a:rPr lang="en-US" altLang="en-US" sz="2400" smtClean="0"/>
              <a:t>The traversal of parse trees is a preorder traversal</a:t>
            </a:r>
          </a:p>
          <a:p>
            <a:pPr eaLnBrk="1" hangingPunct="1"/>
            <a:r>
              <a:rPr lang="en-US" altLang="en-US" sz="2400" smtClean="0"/>
              <a:t>Tracing leftmost derivation</a:t>
            </a:r>
          </a:p>
          <a:p>
            <a:pPr eaLnBrk="1" hangingPunct="1"/>
            <a:r>
              <a:rPr lang="en-US" altLang="en-US" sz="2400" smtClean="0"/>
              <a:t>Two types:</a:t>
            </a:r>
          </a:p>
          <a:p>
            <a:pPr lvl="1" eaLnBrk="1" hangingPunct="1"/>
            <a:r>
              <a:rPr lang="en-US" altLang="en-US" sz="2000" smtClean="0"/>
              <a:t>Backtracking parser</a:t>
            </a:r>
          </a:p>
          <a:p>
            <a:pPr lvl="1" eaLnBrk="1" hangingPunct="1"/>
            <a:r>
              <a:rPr lang="en-US" altLang="en-US" sz="2000" smtClean="0"/>
              <a:t>Predictive parser</a:t>
            </a:r>
          </a:p>
        </p:txBody>
      </p:sp>
      <p:sp>
        <p:nvSpPr>
          <p:cNvPr id="29702" name="Rectangle 4"/>
          <p:cNvSpPr>
            <a:spLocks noGrp="1"/>
          </p:cNvSpPr>
          <p:nvPr>
            <p:ph type="body" sz="half" idx="2"/>
          </p:nvPr>
        </p:nvSpPr>
        <p:spPr>
          <a:xfrm>
            <a:off x="5076825" y="1095375"/>
            <a:ext cx="3987800" cy="370522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 parse tree is created from leaves to root</a:t>
            </a:r>
          </a:p>
          <a:p>
            <a:pPr eaLnBrk="1" hangingPunct="1"/>
            <a:r>
              <a:rPr lang="en-US" altLang="en-US" sz="2400" smtClean="0"/>
              <a:t>The traversal of parse trees is a reversal of postorder traversal</a:t>
            </a:r>
          </a:p>
          <a:p>
            <a:pPr eaLnBrk="1" hangingPunct="1"/>
            <a:r>
              <a:rPr lang="en-US" altLang="en-US" sz="2400" smtClean="0"/>
              <a:t>Tracing rightmost derivation</a:t>
            </a:r>
          </a:p>
          <a:p>
            <a:pPr eaLnBrk="1" hangingPunct="1"/>
            <a:r>
              <a:rPr lang="en-US" altLang="en-US" sz="2400" smtClean="0"/>
              <a:t>More powerful than top-down parsing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071563" y="4516438"/>
            <a:ext cx="3743325" cy="10763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None/>
            </a:pPr>
            <a:r>
              <a:rPr lang="en-US" altLang="en-US" sz="1400">
                <a:solidFill>
                  <a:srgbClr val="3333FF"/>
                </a:solidFill>
                <a:latin typeface="Tahoma" pitchFamily="34" charset="0"/>
              </a:rPr>
              <a:t>Backtracking:</a:t>
            </a:r>
            <a:r>
              <a:rPr lang="en-US" altLang="en-US">
                <a:solidFill>
                  <a:srgbClr val="3333FF"/>
                </a:solidFill>
                <a:latin typeface="Tahoma" pitchFamily="34" charset="0"/>
              </a:rPr>
              <a:t> </a:t>
            </a:r>
            <a:r>
              <a:rPr lang="en-US" altLang="en-US" sz="2000">
                <a:solidFill>
                  <a:srgbClr val="3333FF"/>
                </a:solidFill>
                <a:latin typeface="Tahoma" pitchFamily="34" charset="0"/>
              </a:rPr>
              <a:t>Try different structures and backtrack if it does not matched the input</a:t>
            </a:r>
            <a:endParaRPr lang="th-TH" altLang="en-US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219200" y="5657850"/>
            <a:ext cx="3095625" cy="1016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None/>
            </a:pPr>
            <a:r>
              <a:rPr lang="en-US" altLang="en-US" sz="1400">
                <a:solidFill>
                  <a:srgbClr val="3333FF"/>
                </a:solidFill>
                <a:latin typeface="Tahoma" pitchFamily="34" charset="0"/>
              </a:rPr>
              <a:t>Predictive: </a:t>
            </a:r>
            <a:r>
              <a:rPr lang="en-US" altLang="en-US" sz="2000">
                <a:solidFill>
                  <a:srgbClr val="3333FF"/>
                </a:solidFill>
                <a:latin typeface="Tahoma" pitchFamily="34" charset="0"/>
              </a:rPr>
              <a:t>Guess the structure of the parse tree from the next input</a:t>
            </a:r>
            <a:endParaRPr lang="th-TH" altLang="en-US">
              <a:solidFill>
                <a:srgbClr val="3333FF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7" grpId="1" animBg="1"/>
      <p:bldP spid="38918" grpId="0" animBg="1"/>
      <p:bldP spid="38918" grpId="1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763" y="-107950"/>
            <a:ext cx="7499350" cy="6397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DFA…</a:t>
            </a:r>
          </a:p>
        </p:txBody>
      </p:sp>
      <p:sp>
        <p:nvSpPr>
          <p:cNvPr id="217091" name="Content Placeholder 2"/>
          <p:cNvSpPr>
            <a:spLocks noGrp="1"/>
          </p:cNvSpPr>
          <p:nvPr>
            <p:ph idx="1"/>
          </p:nvPr>
        </p:nvSpPr>
        <p:spPr>
          <a:xfrm>
            <a:off x="1430338" y="719138"/>
            <a:ext cx="7499350" cy="5905500"/>
          </a:xfrm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Oval 3"/>
          <p:cNvSpPr/>
          <p:nvPr/>
        </p:nvSpPr>
        <p:spPr>
          <a:xfrm>
            <a:off x="1828800" y="1828800"/>
            <a:ext cx="533400" cy="533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I0</a:t>
            </a:r>
          </a:p>
        </p:txBody>
      </p:sp>
      <p:sp>
        <p:nvSpPr>
          <p:cNvPr id="5" name="Oval 4"/>
          <p:cNvSpPr/>
          <p:nvPr/>
        </p:nvSpPr>
        <p:spPr>
          <a:xfrm>
            <a:off x="3540125" y="1819275"/>
            <a:ext cx="533400" cy="533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</a:p>
        </p:txBody>
      </p:sp>
      <p:sp>
        <p:nvSpPr>
          <p:cNvPr id="6" name="Oval 5"/>
          <p:cNvSpPr/>
          <p:nvPr/>
        </p:nvSpPr>
        <p:spPr>
          <a:xfrm>
            <a:off x="5562600" y="1828800"/>
            <a:ext cx="533400" cy="533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I6</a:t>
            </a:r>
          </a:p>
        </p:txBody>
      </p:sp>
      <p:sp>
        <p:nvSpPr>
          <p:cNvPr id="7" name="Oval 6"/>
          <p:cNvSpPr/>
          <p:nvPr/>
        </p:nvSpPr>
        <p:spPr>
          <a:xfrm>
            <a:off x="7277100" y="1828800"/>
            <a:ext cx="533400" cy="533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I9</a:t>
            </a:r>
          </a:p>
        </p:txBody>
      </p:sp>
      <p:sp>
        <p:nvSpPr>
          <p:cNvPr id="8" name="Oval 7"/>
          <p:cNvSpPr/>
          <p:nvPr/>
        </p:nvSpPr>
        <p:spPr>
          <a:xfrm>
            <a:off x="3540125" y="3200400"/>
            <a:ext cx="533400" cy="533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</a:p>
        </p:txBody>
      </p:sp>
      <p:sp>
        <p:nvSpPr>
          <p:cNvPr id="9" name="Oval 8"/>
          <p:cNvSpPr/>
          <p:nvPr/>
        </p:nvSpPr>
        <p:spPr>
          <a:xfrm>
            <a:off x="5292725" y="3200400"/>
            <a:ext cx="533400" cy="533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I7</a:t>
            </a:r>
          </a:p>
        </p:txBody>
      </p:sp>
      <p:sp>
        <p:nvSpPr>
          <p:cNvPr id="10" name="Oval 9"/>
          <p:cNvSpPr/>
          <p:nvPr/>
        </p:nvSpPr>
        <p:spPr>
          <a:xfrm>
            <a:off x="7273925" y="3200400"/>
            <a:ext cx="727075" cy="533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I10</a:t>
            </a:r>
          </a:p>
        </p:txBody>
      </p:sp>
      <p:sp>
        <p:nvSpPr>
          <p:cNvPr id="11" name="Oval 10"/>
          <p:cNvSpPr/>
          <p:nvPr/>
        </p:nvSpPr>
        <p:spPr>
          <a:xfrm>
            <a:off x="3540125" y="5219700"/>
            <a:ext cx="533400" cy="533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</a:p>
        </p:txBody>
      </p:sp>
      <p:sp>
        <p:nvSpPr>
          <p:cNvPr id="12" name="Oval 11"/>
          <p:cNvSpPr/>
          <p:nvPr/>
        </p:nvSpPr>
        <p:spPr>
          <a:xfrm>
            <a:off x="5292725" y="5219700"/>
            <a:ext cx="533400" cy="533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I8</a:t>
            </a:r>
          </a:p>
        </p:txBody>
      </p:sp>
      <p:sp>
        <p:nvSpPr>
          <p:cNvPr id="13" name="Oval 12"/>
          <p:cNvSpPr/>
          <p:nvPr/>
        </p:nvSpPr>
        <p:spPr>
          <a:xfrm>
            <a:off x="7273925" y="5219700"/>
            <a:ext cx="727075" cy="533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I11</a:t>
            </a:r>
          </a:p>
        </p:txBody>
      </p:sp>
      <p:sp>
        <p:nvSpPr>
          <p:cNvPr id="14" name="Oval 13"/>
          <p:cNvSpPr/>
          <p:nvPr/>
        </p:nvSpPr>
        <p:spPr>
          <a:xfrm>
            <a:off x="3581400" y="4259263"/>
            <a:ext cx="533400" cy="533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</a:p>
        </p:txBody>
      </p:sp>
      <p:sp>
        <p:nvSpPr>
          <p:cNvPr id="15" name="Oval 14"/>
          <p:cNvSpPr/>
          <p:nvPr/>
        </p:nvSpPr>
        <p:spPr>
          <a:xfrm>
            <a:off x="3492500" y="6357938"/>
            <a:ext cx="533400" cy="533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I5</a:t>
            </a:r>
          </a:p>
        </p:txBody>
      </p:sp>
      <p:cxnSp>
        <p:nvCxnSpPr>
          <p:cNvPr id="17" name="Straight Arrow Connector 16"/>
          <p:cNvCxnSpPr>
            <a:stCxn id="4" idx="6"/>
            <a:endCxn id="5" idx="2"/>
          </p:cNvCxnSpPr>
          <p:nvPr/>
        </p:nvCxnSpPr>
        <p:spPr>
          <a:xfrm flipV="1">
            <a:off x="2362200" y="2085975"/>
            <a:ext cx="1177925" cy="952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6" idx="2"/>
          </p:cNvCxnSpPr>
          <p:nvPr/>
        </p:nvCxnSpPr>
        <p:spPr>
          <a:xfrm flipV="1">
            <a:off x="4083050" y="2095500"/>
            <a:ext cx="1479550" cy="952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096000" y="2105025"/>
            <a:ext cx="1179513" cy="793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813675" y="2071688"/>
            <a:ext cx="415925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95500" y="3475038"/>
            <a:ext cx="1452563" cy="190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094163" y="3484563"/>
            <a:ext cx="1177925" cy="952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0" idx="2"/>
          </p:cNvCxnSpPr>
          <p:nvPr/>
        </p:nvCxnSpPr>
        <p:spPr>
          <a:xfrm>
            <a:off x="5867400" y="3455988"/>
            <a:ext cx="1406525" cy="111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33600" y="4525963"/>
            <a:ext cx="1447800" cy="63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081463" y="5486400"/>
            <a:ext cx="1177925" cy="952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133600" y="5497513"/>
            <a:ext cx="1447800" cy="2222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3" idx="2"/>
          </p:cNvCxnSpPr>
          <p:nvPr/>
        </p:nvCxnSpPr>
        <p:spPr>
          <a:xfrm flipV="1">
            <a:off x="5859463" y="5486400"/>
            <a:ext cx="1414462" cy="3333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133600" y="6629400"/>
            <a:ext cx="1358900" cy="793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826125" y="2471738"/>
            <a:ext cx="2160588" cy="111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826125" y="2727325"/>
            <a:ext cx="2174875" cy="317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826125" y="2963863"/>
            <a:ext cx="2173288" cy="952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626100" y="4040188"/>
            <a:ext cx="1647825" cy="269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626100" y="4516438"/>
            <a:ext cx="1666875" cy="952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630863" y="6353175"/>
            <a:ext cx="1177925" cy="952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97" idx="1"/>
          </p:cNvCxnSpPr>
          <p:nvPr/>
        </p:nvCxnSpPr>
        <p:spPr>
          <a:xfrm>
            <a:off x="3810000" y="5867400"/>
            <a:ext cx="1084263" cy="3968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810000" y="6156325"/>
            <a:ext cx="1042988" cy="1111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</p:cNvCxnSpPr>
          <p:nvPr/>
        </p:nvCxnSpPr>
        <p:spPr>
          <a:xfrm>
            <a:off x="2095500" y="2362200"/>
            <a:ext cx="38100" cy="4275138"/>
          </a:xfrm>
          <a:prstGeom prst="line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70138" y="3475038"/>
            <a:ext cx="127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810000" y="5722938"/>
            <a:ext cx="0" cy="635000"/>
          </a:xfrm>
          <a:prstGeom prst="line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651500" y="5753100"/>
            <a:ext cx="0" cy="635000"/>
          </a:xfrm>
          <a:prstGeom prst="line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626100" y="3740150"/>
            <a:ext cx="4763" cy="792163"/>
          </a:xfrm>
          <a:prstGeom prst="line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826125" y="2362200"/>
            <a:ext cx="0" cy="635000"/>
          </a:xfrm>
          <a:prstGeom prst="line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667000" y="1752600"/>
            <a:ext cx="3810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591050" y="1795463"/>
            <a:ext cx="3810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46363" y="3205163"/>
            <a:ext cx="3810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635250" y="4171950"/>
            <a:ext cx="3810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667000" y="5135563"/>
            <a:ext cx="3810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(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667000" y="6256338"/>
            <a:ext cx="3810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586288" y="3133725"/>
            <a:ext cx="3810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513263" y="5062538"/>
            <a:ext cx="3810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022725" y="4906963"/>
            <a:ext cx="3810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(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389438" y="5580063"/>
            <a:ext cx="3810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367213" y="6261100"/>
            <a:ext cx="3810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340475" y="3155950"/>
            <a:ext cx="3810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427788" y="1749425"/>
            <a:ext cx="3810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229600" y="1828800"/>
            <a:ext cx="704850" cy="204788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376988" y="3676650"/>
            <a:ext cx="3810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(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375400" y="4222750"/>
            <a:ext cx="3810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424738" y="3940175"/>
            <a:ext cx="3810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446963" y="4465638"/>
            <a:ext cx="3810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375400" y="5040313"/>
            <a:ext cx="3810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340475" y="5988050"/>
            <a:ext cx="3810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102475" y="6216650"/>
            <a:ext cx="3810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196263" y="2352675"/>
            <a:ext cx="704850" cy="204788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196263" y="2671763"/>
            <a:ext cx="704850" cy="20478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224838" y="2973388"/>
            <a:ext cx="704850" cy="20478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440613" y="3992563"/>
            <a:ext cx="704850" cy="20478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461250" y="4441825"/>
            <a:ext cx="704850" cy="204788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094538" y="6216650"/>
            <a:ext cx="704850" cy="204788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894263" y="5805488"/>
            <a:ext cx="704850" cy="20478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852988" y="6280150"/>
            <a:ext cx="704850" cy="204788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815263" y="1717675"/>
            <a:ext cx="3810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481763" y="2174875"/>
            <a:ext cx="3810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494463" y="2495550"/>
            <a:ext cx="3810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(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481763" y="2781300"/>
            <a:ext cx="3810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95325" y="1927225"/>
            <a:ext cx="8382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92513" name="Freeform 192512"/>
          <p:cNvSpPr/>
          <p:nvPr/>
        </p:nvSpPr>
        <p:spPr>
          <a:xfrm>
            <a:off x="3686175" y="4791075"/>
            <a:ext cx="519113" cy="463550"/>
          </a:xfrm>
          <a:custGeom>
            <a:avLst/>
            <a:gdLst>
              <a:gd name="connsiteX0" fmla="*/ 280854 w 519374"/>
              <a:gd name="connsiteY0" fmla="*/ 464012 h 464012"/>
              <a:gd name="connsiteX1" fmla="*/ 512674 w 519374"/>
              <a:gd name="connsiteY1" fmla="*/ 373 h 464012"/>
              <a:gd name="connsiteX2" fmla="*/ 49034 w 519374"/>
              <a:gd name="connsiteY2" fmla="*/ 386739 h 464012"/>
              <a:gd name="connsiteX3" fmla="*/ 36155 w 519374"/>
              <a:gd name="connsiteY3" fmla="*/ 451133 h 46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374" h="464012">
                <a:moveTo>
                  <a:pt x="280854" y="464012"/>
                </a:moveTo>
                <a:cubicBezTo>
                  <a:pt x="416082" y="238632"/>
                  <a:pt x="551311" y="13252"/>
                  <a:pt x="512674" y="373"/>
                </a:cubicBezTo>
                <a:cubicBezTo>
                  <a:pt x="474037" y="-12506"/>
                  <a:pt x="128454" y="311612"/>
                  <a:pt x="49034" y="386739"/>
                </a:cubicBezTo>
                <a:cubicBezTo>
                  <a:pt x="-30386" y="461866"/>
                  <a:pt x="2884" y="456499"/>
                  <a:pt x="36155" y="4511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096000" y="212725"/>
            <a:ext cx="2833688" cy="39211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CC00FF"/>
                </a:solidFill>
              </a:rPr>
              <a:t>Each State is Final State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670800" y="6481763"/>
            <a:ext cx="1417638" cy="39211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7030A0"/>
                </a:solidFill>
                <a:hlinkClick r:id="rId2" action="ppaction://hlinksldjump"/>
              </a:rPr>
              <a:t>SLR Table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17167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350A632-3284-42B2-8166-07115AF7DF3D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217169" name="Slide Number Placeholder 1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1CC70D0-82D2-4413-AA33-1B25A229BADE}" type="slidenum">
              <a:rPr lang="en-US" altLang="en-US"/>
              <a:pPr/>
              <a:t>130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"/>
            <a:ext cx="8305800" cy="63246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Input:</a:t>
            </a:r>
            <a:r>
              <a:rPr lang="en-US" dirty="0"/>
              <a:t>  An Augmented Grammar G’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Output: </a:t>
            </a:r>
            <a:r>
              <a:rPr lang="en-US" dirty="0"/>
              <a:t>The SLR Parsing Table function action and </a:t>
            </a:r>
            <a:r>
              <a:rPr lang="en-US" dirty="0" err="1"/>
              <a:t>goto</a:t>
            </a:r>
            <a:r>
              <a:rPr lang="en-US" dirty="0"/>
              <a:t> for G’.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Method:</a:t>
            </a:r>
          </a:p>
          <a:p>
            <a:pPr marL="596900" indent="-514350">
              <a:buFont typeface="+mj-lt"/>
              <a:buAutoNum type="arabicPeriod"/>
              <a:defRPr/>
            </a:pPr>
            <a:r>
              <a:rPr lang="en-US" dirty="0"/>
              <a:t>Construct </a:t>
            </a:r>
            <a:r>
              <a:rPr lang="en-US" dirty="0">
                <a:solidFill>
                  <a:srgbClr val="CC00FF"/>
                </a:solidFill>
              </a:rPr>
              <a:t>C={</a:t>
            </a:r>
            <a:r>
              <a:rPr lang="en-US" dirty="0">
                <a:solidFill>
                  <a:srgbClr val="CC00FF"/>
                </a:solidFill>
                <a:latin typeface="Andalus" pitchFamily="18" charset="-78"/>
                <a:cs typeface="Andalus" pitchFamily="18" charset="-78"/>
              </a:rPr>
              <a:t>I0,I1…..In</a:t>
            </a:r>
            <a:r>
              <a:rPr lang="en-US" dirty="0">
                <a:solidFill>
                  <a:srgbClr val="CC00FF"/>
                </a:solidFill>
              </a:rPr>
              <a:t>}, </a:t>
            </a:r>
            <a:r>
              <a:rPr lang="en-US" dirty="0"/>
              <a:t>the collection of sets of LR(0) items for G’.</a:t>
            </a:r>
          </a:p>
          <a:p>
            <a:pPr marL="596900" indent="-514350">
              <a:buFont typeface="+mj-lt"/>
              <a:buAutoNum type="arabicPeriod"/>
              <a:defRPr/>
            </a:pPr>
            <a:r>
              <a:rPr lang="en-US" dirty="0"/>
              <a:t>State </a:t>
            </a:r>
            <a:r>
              <a:rPr lang="en-US" b="1" dirty="0">
                <a:solidFill>
                  <a:srgbClr val="CC00FF"/>
                </a:solidFill>
              </a:rPr>
              <a:t>i</a:t>
            </a:r>
            <a:r>
              <a:rPr lang="en-US" dirty="0"/>
              <a:t> is constructed from </a:t>
            </a:r>
            <a:r>
              <a:rPr lang="en-US" b="1" dirty="0">
                <a:solidFill>
                  <a:srgbClr val="CC00FF"/>
                </a:solidFill>
                <a:latin typeface="Andalus" pitchFamily="18" charset="-78"/>
                <a:cs typeface="Andalus" pitchFamily="18" charset="-78"/>
              </a:rPr>
              <a:t>I</a:t>
            </a:r>
            <a:r>
              <a:rPr lang="en-US" b="1" dirty="0">
                <a:solidFill>
                  <a:srgbClr val="CC00FF"/>
                </a:solidFill>
              </a:rPr>
              <a:t>i</a:t>
            </a:r>
            <a:r>
              <a:rPr lang="en-US" dirty="0"/>
              <a:t> . The parsing actions for the state </a:t>
            </a:r>
            <a:r>
              <a:rPr lang="en-US" b="1" dirty="0">
                <a:solidFill>
                  <a:srgbClr val="CC00FF"/>
                </a:solidFill>
              </a:rPr>
              <a:t>i</a:t>
            </a:r>
            <a:r>
              <a:rPr lang="en-US" dirty="0"/>
              <a:t> are determined as follows:</a:t>
            </a:r>
          </a:p>
          <a:p>
            <a:pPr marL="82550" indent="0">
              <a:buFont typeface="Wingdings 2" pitchFamily="18" charset="2"/>
              <a:buNone/>
              <a:defRPr/>
            </a:pPr>
            <a:r>
              <a:rPr lang="en-US" dirty="0"/>
              <a:t>	a] If </a:t>
            </a:r>
            <a:r>
              <a:rPr lang="en-US" dirty="0">
                <a:solidFill>
                  <a:srgbClr val="CC00FF"/>
                </a:solidFill>
              </a:rPr>
              <a:t>[A-&gt;</a:t>
            </a:r>
            <a:r>
              <a:rPr lang="el-GR" dirty="0">
                <a:solidFill>
                  <a:srgbClr val="CC00FF"/>
                </a:solidFill>
              </a:rPr>
              <a:t>α</a:t>
            </a:r>
            <a:r>
              <a:rPr lang="en-US" dirty="0">
                <a:solidFill>
                  <a:srgbClr val="CC00FF"/>
                </a:solidFill>
              </a:rPr>
              <a:t>.a</a:t>
            </a:r>
            <a:r>
              <a:rPr lang="el-GR" dirty="0">
                <a:solidFill>
                  <a:srgbClr val="CC00FF"/>
                </a:solidFill>
              </a:rPr>
              <a:t>β</a:t>
            </a:r>
            <a:r>
              <a:rPr lang="en-US" dirty="0">
                <a:solidFill>
                  <a:srgbClr val="CC00FF"/>
                </a:solidFill>
              </a:rPr>
              <a:t>] </a:t>
            </a:r>
            <a:r>
              <a:rPr lang="en-US" dirty="0"/>
              <a:t>is in </a:t>
            </a:r>
            <a:r>
              <a:rPr lang="en-US" b="1" dirty="0">
                <a:solidFill>
                  <a:srgbClr val="CC00FF"/>
                </a:solidFill>
                <a:latin typeface="Andalus" pitchFamily="18" charset="-78"/>
                <a:cs typeface="Andalus" pitchFamily="18" charset="-78"/>
              </a:rPr>
              <a:t>I</a:t>
            </a:r>
            <a:r>
              <a:rPr lang="en-US" b="1" dirty="0">
                <a:solidFill>
                  <a:srgbClr val="CC00FF"/>
                </a:solidFill>
              </a:rPr>
              <a:t>i</a:t>
            </a:r>
            <a:r>
              <a:rPr lang="en-US" dirty="0"/>
              <a:t> and </a:t>
            </a:r>
            <a:r>
              <a:rPr lang="en-US" dirty="0" err="1">
                <a:solidFill>
                  <a:srgbClr val="CC00FF"/>
                </a:solidFill>
              </a:rPr>
              <a:t>goto</a:t>
            </a:r>
            <a:r>
              <a:rPr lang="en-US" dirty="0">
                <a:solidFill>
                  <a:srgbClr val="CC00FF"/>
                </a:solidFill>
              </a:rPr>
              <a:t>(</a:t>
            </a:r>
            <a:r>
              <a:rPr lang="en-US" b="1" dirty="0">
                <a:solidFill>
                  <a:srgbClr val="CC00FF"/>
                </a:solidFill>
                <a:latin typeface="Andalus" pitchFamily="18" charset="-78"/>
                <a:cs typeface="Andalus" pitchFamily="18" charset="-78"/>
              </a:rPr>
              <a:t>I</a:t>
            </a:r>
            <a:r>
              <a:rPr lang="en-US" b="1" dirty="0">
                <a:solidFill>
                  <a:srgbClr val="CC00FF"/>
                </a:solidFill>
              </a:rPr>
              <a:t>i</a:t>
            </a:r>
            <a:r>
              <a:rPr lang="en-US" dirty="0">
                <a:solidFill>
                  <a:srgbClr val="CC00FF"/>
                </a:solidFill>
              </a:rPr>
              <a:t>, a) = </a:t>
            </a:r>
            <a:r>
              <a:rPr lang="en-US" dirty="0" err="1">
                <a:solidFill>
                  <a:srgbClr val="CC00FF"/>
                </a:solidFill>
                <a:latin typeface="Andalus" pitchFamily="18" charset="-78"/>
                <a:cs typeface="Andalus" pitchFamily="18" charset="-78"/>
              </a:rPr>
              <a:t>I</a:t>
            </a:r>
            <a:r>
              <a:rPr lang="en-US" dirty="0" err="1">
                <a:solidFill>
                  <a:srgbClr val="CC00FF"/>
                </a:solidFill>
              </a:rPr>
              <a:t>j</a:t>
            </a:r>
            <a:r>
              <a:rPr lang="en-US" dirty="0">
                <a:solidFill>
                  <a:srgbClr val="CC00FF"/>
                </a:solidFill>
              </a:rPr>
              <a:t>,    	</a:t>
            </a:r>
            <a:r>
              <a:rPr lang="en-US" dirty="0"/>
              <a:t>then </a:t>
            </a:r>
            <a:r>
              <a:rPr lang="en-US" b="1" dirty="0">
                <a:solidFill>
                  <a:srgbClr val="00B050"/>
                </a:solidFill>
              </a:rPr>
              <a:t>set action[ </a:t>
            </a:r>
            <a:r>
              <a:rPr lang="en-US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, a] to “shift j”. </a:t>
            </a:r>
            <a:r>
              <a:rPr lang="en-US" dirty="0"/>
              <a:t>Here </a:t>
            </a:r>
            <a:r>
              <a:rPr lang="en-US" sz="3600" b="1" dirty="0">
                <a:solidFill>
                  <a:srgbClr val="00B050"/>
                </a:solidFill>
              </a:rPr>
              <a:t>a</a:t>
            </a:r>
            <a:r>
              <a:rPr lang="en-US" dirty="0"/>
              <a:t> 	must be terminal.</a:t>
            </a:r>
          </a:p>
          <a:p>
            <a:pPr marL="82550" indent="0"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rot="5400000">
            <a:off x="-1544637" y="3411537"/>
            <a:ext cx="4338638" cy="487363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300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9pPr>
            <a:extLst/>
          </a:lstStyle>
          <a:p>
            <a:pPr>
              <a:defRPr/>
            </a:pPr>
            <a:r>
              <a:rPr lang="en-US" sz="4000" dirty="0"/>
              <a:t>SLR Parsing Table</a:t>
            </a:r>
          </a:p>
        </p:txBody>
      </p:sp>
      <p:pic>
        <p:nvPicPr>
          <p:cNvPr id="21811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25516DA-5D9B-4E18-9C0F-DD100DBA9171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21811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905E24E-20DB-46D5-AE4B-AE603FE6B388}" type="slidenum">
              <a:rPr lang="en-US" altLang="en-US"/>
              <a:pPr/>
              <a:t>131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Content Placeholder 2"/>
          <p:cNvSpPr>
            <a:spLocks noGrp="1"/>
          </p:cNvSpPr>
          <p:nvPr>
            <p:ph idx="1"/>
          </p:nvPr>
        </p:nvSpPr>
        <p:spPr>
          <a:xfrm>
            <a:off x="990600" y="-7938"/>
            <a:ext cx="8153400" cy="6019801"/>
          </a:xfrm>
        </p:spPr>
        <p:txBody>
          <a:bodyPr/>
          <a:lstStyle/>
          <a:p>
            <a:pPr marL="82550" indent="0">
              <a:buFont typeface="Wingdings 2" pitchFamily="18" charset="2"/>
              <a:buNone/>
            </a:pPr>
            <a:r>
              <a:rPr lang="en-US" altLang="en-US" smtClean="0"/>
              <a:t>b] If </a:t>
            </a:r>
            <a:r>
              <a:rPr lang="en-US" altLang="en-US" smtClean="0">
                <a:solidFill>
                  <a:srgbClr val="CC00FF"/>
                </a:solidFill>
              </a:rPr>
              <a:t>[A-&gt;</a:t>
            </a:r>
            <a:r>
              <a:rPr lang="el-GR" altLang="en-US" smtClean="0">
                <a:solidFill>
                  <a:srgbClr val="CC00FF"/>
                </a:solidFill>
              </a:rPr>
              <a:t>α</a:t>
            </a:r>
            <a:r>
              <a:rPr lang="en-US" altLang="en-US" smtClean="0">
                <a:solidFill>
                  <a:srgbClr val="CC00FF"/>
                </a:solidFill>
              </a:rPr>
              <a:t>.] </a:t>
            </a:r>
            <a:r>
              <a:rPr lang="en-US" altLang="en-US" smtClean="0"/>
              <a:t>is in </a:t>
            </a:r>
            <a:r>
              <a:rPr lang="en-US" altLang="en-US" b="1" smtClean="0">
                <a:solidFill>
                  <a:srgbClr val="CC00FF"/>
                </a:solidFill>
                <a:latin typeface="Andalus" pitchFamily="18" charset="-78"/>
                <a:cs typeface="Andalus" pitchFamily="18" charset="-78"/>
              </a:rPr>
              <a:t>I</a:t>
            </a:r>
            <a:r>
              <a:rPr lang="en-US" altLang="en-US" b="1" smtClean="0">
                <a:solidFill>
                  <a:srgbClr val="CC00FF"/>
                </a:solidFill>
              </a:rPr>
              <a:t>i,</a:t>
            </a:r>
            <a:r>
              <a:rPr lang="en-US" altLang="en-US" smtClean="0">
                <a:solidFill>
                  <a:srgbClr val="CC00FF"/>
                </a:solidFill>
              </a:rPr>
              <a:t> </a:t>
            </a:r>
            <a:r>
              <a:rPr lang="en-US" altLang="en-US" smtClean="0"/>
              <a:t>then </a:t>
            </a:r>
            <a:r>
              <a:rPr lang="en-US" altLang="en-US" b="1" smtClean="0">
                <a:solidFill>
                  <a:srgbClr val="00B050"/>
                </a:solidFill>
              </a:rPr>
              <a:t>set action[ i, a] to “reduce A-&gt;</a:t>
            </a:r>
            <a:r>
              <a:rPr lang="el-GR" altLang="en-US" b="1" smtClean="0">
                <a:solidFill>
                  <a:srgbClr val="00B050"/>
                </a:solidFill>
              </a:rPr>
              <a:t>α</a:t>
            </a:r>
            <a:r>
              <a:rPr lang="en-US" altLang="en-US" b="1" smtClean="0">
                <a:solidFill>
                  <a:srgbClr val="00B050"/>
                </a:solidFill>
              </a:rPr>
              <a:t> ” </a:t>
            </a:r>
            <a:r>
              <a:rPr lang="en-US" altLang="en-US" smtClean="0"/>
              <a:t>for all </a:t>
            </a:r>
            <a:r>
              <a:rPr lang="en-US" altLang="en-US" smtClean="0">
                <a:solidFill>
                  <a:srgbClr val="FF0000"/>
                </a:solidFill>
              </a:rPr>
              <a:t>‘</a:t>
            </a:r>
            <a:r>
              <a:rPr lang="en-US" altLang="en-US" sz="3600" smtClean="0">
                <a:solidFill>
                  <a:srgbClr val="FF0000"/>
                </a:solidFill>
              </a:rPr>
              <a:t>a’</a:t>
            </a:r>
            <a:r>
              <a:rPr lang="en-US" altLang="en-US" smtClean="0"/>
              <a:t> in FOLLOW(A) ; here A may not be S’.</a:t>
            </a:r>
          </a:p>
          <a:p>
            <a:pPr marL="82550" indent="0">
              <a:buFont typeface="Wingdings 2" pitchFamily="18" charset="2"/>
              <a:buNone/>
            </a:pPr>
            <a:r>
              <a:rPr lang="en-US" altLang="en-US" sz="2400" smtClean="0"/>
              <a:t>C]</a:t>
            </a:r>
            <a:r>
              <a:rPr lang="en-US" altLang="en-US" smtClean="0"/>
              <a:t> If </a:t>
            </a:r>
            <a:r>
              <a:rPr lang="en-US" altLang="en-US" smtClean="0">
                <a:solidFill>
                  <a:srgbClr val="CC00FF"/>
                </a:solidFill>
              </a:rPr>
              <a:t>[S’-&gt;S.] </a:t>
            </a:r>
            <a:r>
              <a:rPr lang="en-US" altLang="en-US" smtClean="0"/>
              <a:t>is in </a:t>
            </a:r>
            <a:r>
              <a:rPr lang="en-US" altLang="en-US" b="1" smtClean="0">
                <a:solidFill>
                  <a:srgbClr val="CC00FF"/>
                </a:solidFill>
                <a:latin typeface="Andalus" pitchFamily="18" charset="-78"/>
                <a:cs typeface="Andalus" pitchFamily="18" charset="-78"/>
              </a:rPr>
              <a:t>I</a:t>
            </a:r>
            <a:r>
              <a:rPr lang="en-US" altLang="en-US" b="1" smtClean="0">
                <a:solidFill>
                  <a:srgbClr val="CC00FF"/>
                </a:solidFill>
              </a:rPr>
              <a:t>i,</a:t>
            </a:r>
            <a:r>
              <a:rPr lang="en-US" altLang="en-US" smtClean="0">
                <a:solidFill>
                  <a:srgbClr val="CC00FF"/>
                </a:solidFill>
              </a:rPr>
              <a:t> then </a:t>
            </a:r>
            <a:r>
              <a:rPr lang="en-US" altLang="en-US" b="1" smtClean="0">
                <a:solidFill>
                  <a:srgbClr val="00B050"/>
                </a:solidFill>
              </a:rPr>
              <a:t>set action[ i, $] to “Accept” .</a:t>
            </a:r>
          </a:p>
          <a:p>
            <a:pPr marL="82550" indent="0">
              <a:buFont typeface="Wingdings 2" pitchFamily="18" charset="2"/>
              <a:buNone/>
            </a:pPr>
            <a:r>
              <a:rPr lang="en-US" altLang="en-US" smtClean="0"/>
              <a:t>3. The goto transitions for state i are constructed for all nonterminals A using rule : </a:t>
            </a:r>
          </a:p>
          <a:p>
            <a:pPr marL="82550" indent="0">
              <a:buFont typeface="Wingdings 2" pitchFamily="18" charset="2"/>
              <a:buNone/>
            </a:pPr>
            <a:r>
              <a:rPr lang="en-US" altLang="en-US" smtClean="0"/>
              <a:t>If </a:t>
            </a:r>
            <a:r>
              <a:rPr lang="en-US" altLang="en-US" b="1" smtClean="0">
                <a:solidFill>
                  <a:srgbClr val="00B050"/>
                </a:solidFill>
              </a:rPr>
              <a:t>goto(Ii,  A) = Ij, then goto[ i, A] =j.</a:t>
            </a:r>
          </a:p>
          <a:p>
            <a:pPr marL="82550" indent="0">
              <a:buFont typeface="Wingdings 2" pitchFamily="18" charset="2"/>
              <a:buNone/>
            </a:pPr>
            <a:r>
              <a:rPr lang="en-US" altLang="en-US" smtClean="0"/>
              <a:t>4. All entries not defined by rules (2) and (3) are made “ error”.</a:t>
            </a:r>
          </a:p>
          <a:p>
            <a:pPr marL="82550" indent="0">
              <a:buFont typeface="Wingdings 2" pitchFamily="18" charset="2"/>
              <a:buNone/>
            </a:pPr>
            <a:r>
              <a:rPr lang="en-US" altLang="en-US" smtClean="0"/>
              <a:t>5. The initial state of the parser is the one constructed from the set of items containing</a:t>
            </a:r>
            <a:r>
              <a:rPr lang="en-US" altLang="en-US" b="1" smtClean="0">
                <a:solidFill>
                  <a:srgbClr val="00B050"/>
                </a:solidFill>
              </a:rPr>
              <a:t> </a:t>
            </a:r>
            <a:r>
              <a:rPr lang="en-US" altLang="en-US" smtClean="0">
                <a:solidFill>
                  <a:srgbClr val="CC00FF"/>
                </a:solidFill>
              </a:rPr>
              <a:t>[S’-&gt;.S] </a:t>
            </a:r>
            <a:endParaRPr lang="en-US" altLang="en-US" b="1" smtClean="0">
              <a:solidFill>
                <a:srgbClr val="00B05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5400000">
            <a:off x="-571500" y="2019300"/>
            <a:ext cx="2239963" cy="792163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300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9pPr>
            <a:extLst/>
          </a:lstStyle>
          <a:p>
            <a:pPr>
              <a:defRPr/>
            </a:pPr>
            <a:r>
              <a:rPr lang="en-US" sz="2400" dirty="0">
                <a:solidFill>
                  <a:srgbClr val="FF0000"/>
                </a:solidFill>
              </a:rPr>
              <a:t>Continue…</a:t>
            </a:r>
          </a:p>
        </p:txBody>
      </p:sp>
      <p:pic>
        <p:nvPicPr>
          <p:cNvPr id="219140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00113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C8D265F-8E05-43D7-92B9-6A4532C823CA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21914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CA3690-13F7-47D5-9E06-A01F050C93C5}" type="slidenum">
              <a:rPr lang="en-US" altLang="en-US"/>
              <a:pPr/>
              <a:t>132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0163" name="Content Placeholder 2"/>
          <p:cNvSpPr>
            <a:spLocks noGrp="1"/>
          </p:cNvSpPr>
          <p:nvPr>
            <p:ph idx="1"/>
          </p:nvPr>
        </p:nvSpPr>
        <p:spPr>
          <a:xfrm>
            <a:off x="1066800" y="152400"/>
            <a:ext cx="8077200" cy="6705600"/>
          </a:xfrm>
        </p:spPr>
        <p:txBody>
          <a:bodyPr/>
          <a:lstStyle/>
          <a:p>
            <a:pPr marL="82550" indent="0">
              <a:buFont typeface="Wingdings 2" pitchFamily="18" charset="2"/>
              <a:buNone/>
            </a:pPr>
            <a:r>
              <a:rPr lang="en-US" altLang="en-US" smtClean="0">
                <a:solidFill>
                  <a:schemeClr val="bg2"/>
                </a:solidFill>
              </a:rPr>
              <a:t>b] If [A-&gt;</a:t>
            </a:r>
            <a:r>
              <a:rPr lang="el-GR" altLang="en-US" smtClean="0">
                <a:solidFill>
                  <a:schemeClr val="bg2"/>
                </a:solidFill>
              </a:rPr>
              <a:t>α</a:t>
            </a:r>
            <a:r>
              <a:rPr lang="en-US" altLang="en-US" smtClean="0">
                <a:solidFill>
                  <a:schemeClr val="bg2"/>
                </a:solidFill>
              </a:rPr>
              <a:t>.] is in </a:t>
            </a:r>
            <a:r>
              <a:rPr lang="en-US" altLang="en-US" b="1" smtClean="0">
                <a:solidFill>
                  <a:schemeClr val="bg2"/>
                </a:solidFill>
                <a:latin typeface="Andalus" pitchFamily="18" charset="-78"/>
                <a:cs typeface="Andalus" pitchFamily="18" charset="-78"/>
              </a:rPr>
              <a:t>I</a:t>
            </a:r>
            <a:r>
              <a:rPr lang="en-US" altLang="en-US" b="1" smtClean="0">
                <a:solidFill>
                  <a:schemeClr val="bg2"/>
                </a:solidFill>
              </a:rPr>
              <a:t>i,</a:t>
            </a:r>
            <a:r>
              <a:rPr lang="en-US" altLang="en-US" smtClean="0">
                <a:solidFill>
                  <a:schemeClr val="bg2"/>
                </a:solidFill>
              </a:rPr>
              <a:t> then </a:t>
            </a:r>
            <a:r>
              <a:rPr lang="en-US" altLang="en-US" b="1" smtClean="0">
                <a:solidFill>
                  <a:schemeClr val="bg2"/>
                </a:solidFill>
              </a:rPr>
              <a:t>set action[ i, a] to “reduce A-&gt;</a:t>
            </a:r>
            <a:r>
              <a:rPr lang="el-GR" altLang="en-US" b="1" smtClean="0">
                <a:solidFill>
                  <a:schemeClr val="bg2"/>
                </a:solidFill>
              </a:rPr>
              <a:t>α</a:t>
            </a:r>
            <a:r>
              <a:rPr lang="en-US" altLang="en-US" b="1" smtClean="0">
                <a:solidFill>
                  <a:schemeClr val="bg2"/>
                </a:solidFill>
              </a:rPr>
              <a:t> ” </a:t>
            </a:r>
            <a:r>
              <a:rPr lang="en-US" altLang="en-US" smtClean="0">
                <a:solidFill>
                  <a:schemeClr val="bg2"/>
                </a:solidFill>
              </a:rPr>
              <a:t>for all </a:t>
            </a:r>
            <a:r>
              <a:rPr lang="en-US" altLang="en-US" sz="3600" smtClean="0">
                <a:solidFill>
                  <a:schemeClr val="bg2"/>
                </a:solidFill>
              </a:rPr>
              <a:t>a</a:t>
            </a:r>
            <a:r>
              <a:rPr lang="en-US" altLang="en-US" smtClean="0">
                <a:solidFill>
                  <a:schemeClr val="bg2"/>
                </a:solidFill>
              </a:rPr>
              <a:t> in FOLLOW(A) ; here A may not be S’.</a:t>
            </a:r>
          </a:p>
          <a:p>
            <a:pPr marL="82550" indent="0">
              <a:buFont typeface="Wingdings 2" pitchFamily="18" charset="2"/>
              <a:buNone/>
            </a:pPr>
            <a:r>
              <a:rPr lang="en-US" altLang="en-US" sz="2400" smtClean="0"/>
              <a:t>C]</a:t>
            </a:r>
            <a:r>
              <a:rPr lang="en-US" altLang="en-US" smtClean="0"/>
              <a:t> If </a:t>
            </a:r>
            <a:r>
              <a:rPr lang="en-US" altLang="en-US" smtClean="0">
                <a:solidFill>
                  <a:srgbClr val="CC00FF"/>
                </a:solidFill>
              </a:rPr>
              <a:t>[S’-&gt;S.] </a:t>
            </a:r>
            <a:r>
              <a:rPr lang="en-US" altLang="en-US" smtClean="0"/>
              <a:t>is in </a:t>
            </a:r>
            <a:r>
              <a:rPr lang="en-US" altLang="en-US" b="1" smtClean="0">
                <a:solidFill>
                  <a:srgbClr val="CC00FF"/>
                </a:solidFill>
                <a:latin typeface="Andalus" pitchFamily="18" charset="-78"/>
                <a:cs typeface="Andalus" pitchFamily="18" charset="-78"/>
              </a:rPr>
              <a:t>I</a:t>
            </a:r>
            <a:r>
              <a:rPr lang="en-US" altLang="en-US" b="1" smtClean="0">
                <a:solidFill>
                  <a:srgbClr val="CC00FF"/>
                </a:solidFill>
              </a:rPr>
              <a:t>i,</a:t>
            </a:r>
            <a:r>
              <a:rPr lang="en-US" altLang="en-US" smtClean="0">
                <a:solidFill>
                  <a:srgbClr val="CC00FF"/>
                </a:solidFill>
              </a:rPr>
              <a:t> then </a:t>
            </a:r>
            <a:r>
              <a:rPr lang="en-US" altLang="en-US" b="1" smtClean="0">
                <a:solidFill>
                  <a:srgbClr val="00B050"/>
                </a:solidFill>
              </a:rPr>
              <a:t>set action[ i, $] to “Accept” . </a:t>
            </a:r>
          </a:p>
          <a:p>
            <a:pPr marL="82550" indent="0">
              <a:buFont typeface="Wingdings 2" pitchFamily="18" charset="2"/>
              <a:buNone/>
            </a:pPr>
            <a:r>
              <a:rPr lang="en-US" altLang="en-US" smtClean="0">
                <a:solidFill>
                  <a:schemeClr val="bg2"/>
                </a:solidFill>
              </a:rPr>
              <a:t>3. The goto transitions for state i are constructed for all nonterminals A using rule : </a:t>
            </a:r>
          </a:p>
          <a:p>
            <a:pPr marL="82550" indent="0">
              <a:buFont typeface="Wingdings 2" pitchFamily="18" charset="2"/>
              <a:buNone/>
            </a:pPr>
            <a:r>
              <a:rPr lang="en-US" altLang="en-US" smtClean="0">
                <a:solidFill>
                  <a:schemeClr val="bg2"/>
                </a:solidFill>
              </a:rPr>
              <a:t>If </a:t>
            </a:r>
            <a:r>
              <a:rPr lang="en-US" altLang="en-US" b="1" smtClean="0">
                <a:solidFill>
                  <a:schemeClr val="bg2"/>
                </a:solidFill>
              </a:rPr>
              <a:t>goto(Ii,  A) = Ij, then goto[ i, A] =j.</a:t>
            </a:r>
          </a:p>
          <a:p>
            <a:pPr marL="82550" indent="0">
              <a:buFont typeface="Wingdings 2" pitchFamily="18" charset="2"/>
              <a:buNone/>
            </a:pPr>
            <a:r>
              <a:rPr lang="en-US" altLang="en-US" smtClean="0">
                <a:solidFill>
                  <a:schemeClr val="bg2"/>
                </a:solidFill>
              </a:rPr>
              <a:t>4. All entries not defined by rules (2) and (3) are made “ error”.</a:t>
            </a:r>
          </a:p>
          <a:p>
            <a:pPr marL="82550" indent="0">
              <a:buFont typeface="Wingdings 2" pitchFamily="18" charset="2"/>
              <a:buNone/>
            </a:pPr>
            <a:r>
              <a:rPr lang="en-US" altLang="en-US" smtClean="0">
                <a:solidFill>
                  <a:schemeClr val="bg2"/>
                </a:solidFill>
              </a:rPr>
              <a:t>5. The initial state of the parser is the one constructed from the set of items containing</a:t>
            </a:r>
            <a:r>
              <a:rPr lang="en-US" altLang="en-US" b="1" smtClean="0">
                <a:solidFill>
                  <a:schemeClr val="bg2"/>
                </a:solidFill>
              </a:rPr>
              <a:t> </a:t>
            </a:r>
            <a:r>
              <a:rPr lang="en-US" altLang="en-US" smtClean="0">
                <a:solidFill>
                  <a:schemeClr val="bg2"/>
                </a:solidFill>
              </a:rPr>
              <a:t>[S’-&gt;.S] </a:t>
            </a:r>
            <a:endParaRPr lang="en-US" altLang="en-US" b="1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4038600"/>
            <a:ext cx="6705600" cy="18462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50800" dir="5400000" algn="ctr" rotWithShape="0">
              <a:schemeClr val="tx2">
                <a:lumMod val="60000"/>
                <a:lumOff val="40000"/>
              </a:schemeClr>
            </a:outerShdw>
          </a:effec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b="1" dirty="0"/>
              <a:t>If any conflicting actions are generated by the above rules (</a:t>
            </a:r>
            <a:r>
              <a:rPr lang="en-US" sz="2400" b="1" dirty="0" err="1"/>
              <a:t>a,b,c</a:t>
            </a:r>
            <a:r>
              <a:rPr lang="en-US" sz="2400" b="1" dirty="0"/>
              <a:t>), we say the grammar is </a:t>
            </a:r>
            <a:r>
              <a:rPr lang="en-US" sz="2400" b="1" dirty="0">
                <a:solidFill>
                  <a:srgbClr val="FF0000"/>
                </a:solidFill>
              </a:rPr>
              <a:t>not SLR(1). </a:t>
            </a:r>
            <a:r>
              <a:rPr lang="en-US" sz="2400" b="1" dirty="0"/>
              <a:t>The algorithm fails to produce a parser in this case.</a:t>
            </a:r>
            <a:endParaRPr lang="en-US" sz="2400" dirty="0"/>
          </a:p>
          <a:p>
            <a:pPr>
              <a:defRPr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048000" y="2590800"/>
            <a:ext cx="1524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166" name="TextBox 7"/>
          <p:cNvSpPr txBox="1">
            <a:spLocks noChangeArrowheads="1"/>
          </p:cNvSpPr>
          <p:nvPr/>
        </p:nvSpPr>
        <p:spPr bwMode="auto">
          <a:xfrm>
            <a:off x="7391400" y="64008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00B0F0"/>
                </a:solidFill>
                <a:hlinkClick r:id="rId2" action="ppaction://hlinksldjump"/>
              </a:rPr>
              <a:t>BACK</a:t>
            </a:r>
            <a:endParaRPr lang="en-US" altLang="en-US" b="1">
              <a:solidFill>
                <a:srgbClr val="00B0F0"/>
              </a:solidFill>
            </a:endParaRPr>
          </a:p>
        </p:txBody>
      </p:sp>
      <p:pic>
        <p:nvPicPr>
          <p:cNvPr id="220167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50CACA-2A81-4873-AD17-D007806C5E12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220169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8B4268C-EB59-412B-A3BF-A434DAA27ED0}" type="slidenum">
              <a:rPr lang="en-US" altLang="en-US"/>
              <a:pPr/>
              <a:t>133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4873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>
                <a:solidFill>
                  <a:srgbClr val="FF0000"/>
                </a:solidFill>
              </a:rPr>
              <a:t>Constructing Canonical LR Parsing Table</a:t>
            </a:r>
          </a:p>
        </p:txBody>
      </p:sp>
      <p:sp>
        <p:nvSpPr>
          <p:cNvPr id="184323" name="Content Placeholder 2"/>
          <p:cNvSpPr>
            <a:spLocks noGrp="1"/>
          </p:cNvSpPr>
          <p:nvPr>
            <p:ph idx="1"/>
          </p:nvPr>
        </p:nvSpPr>
        <p:spPr>
          <a:xfrm>
            <a:off x="1371600" y="1066800"/>
            <a:ext cx="7499350" cy="5324475"/>
          </a:xfrm>
        </p:spPr>
        <p:txBody>
          <a:bodyPr/>
          <a:lstStyle/>
          <a:p>
            <a:pPr>
              <a:defRPr/>
            </a:pPr>
            <a:r>
              <a:rPr lang="en-US" dirty="0"/>
              <a:t>The extra information is incorporated into the state by redefining items which includes </a:t>
            </a:r>
            <a:r>
              <a:rPr lang="en-US" dirty="0">
                <a:solidFill>
                  <a:srgbClr val="CC00FF"/>
                </a:solidFill>
              </a:rPr>
              <a:t>a terminal symbol as a </a:t>
            </a:r>
            <a:r>
              <a:rPr lang="en-US" dirty="0">
                <a:solidFill>
                  <a:srgbClr val="00B050"/>
                </a:solidFill>
              </a:rPr>
              <a:t>Second Component. 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b="1" i="1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is </a:t>
            </a:r>
            <a:r>
              <a:rPr lang="en-US" b="1" i="1" dirty="0" err="1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lookahead</a:t>
            </a:r>
            <a:r>
              <a:rPr lang="en-US" b="1" i="1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 of the item 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>
              <a:defRPr/>
            </a:pPr>
            <a:r>
              <a:rPr lang="en-US" dirty="0"/>
              <a:t>[ A-&gt;α.β, </a:t>
            </a:r>
            <a:r>
              <a:rPr lang="en-US" sz="4400" b="1" dirty="0">
                <a:solidFill>
                  <a:srgbClr val="FF0000"/>
                </a:solidFill>
              </a:rPr>
              <a:t>a</a:t>
            </a:r>
            <a:r>
              <a:rPr lang="en-US" dirty="0"/>
              <a:t>]    where A-&gt;αβ is prod. </a:t>
            </a:r>
          </a:p>
          <a:p>
            <a:pPr marL="82550" indent="0">
              <a:buFont typeface="Wingdings 2" pitchFamily="18" charset="2"/>
              <a:buNone/>
              <a:defRPr/>
            </a:pPr>
            <a:r>
              <a:rPr lang="en-US" dirty="0"/>
              <a:t>				a is terminal or $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We call such an object as an </a:t>
            </a:r>
            <a:r>
              <a:rPr lang="en-US" dirty="0">
                <a:solidFill>
                  <a:srgbClr val="FF0000"/>
                </a:solidFill>
              </a:rPr>
              <a:t>LR(</a:t>
            </a:r>
            <a:r>
              <a:rPr lang="en-US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) item</a:t>
            </a:r>
            <a:r>
              <a:rPr lang="en-US" dirty="0"/>
              <a:t>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21188" name="TextBox 4"/>
          <p:cNvSpPr txBox="1">
            <a:spLocks noChangeArrowheads="1"/>
          </p:cNvSpPr>
          <p:nvPr/>
        </p:nvSpPr>
        <p:spPr bwMode="auto">
          <a:xfrm>
            <a:off x="3886200" y="4546600"/>
            <a:ext cx="403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800" b="1">
                <a:solidFill>
                  <a:srgbClr val="FF0000"/>
                </a:solidFill>
              </a:rPr>
              <a:t>Second Component</a:t>
            </a:r>
            <a:r>
              <a:rPr lang="en-US" altLang="en-US">
                <a:solidFill>
                  <a:srgbClr val="00B050"/>
                </a:solidFill>
              </a:rPr>
              <a:t>.</a:t>
            </a:r>
            <a:endParaRPr lang="en-US" alt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733800" y="3810000"/>
            <a:ext cx="1371600" cy="900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 rot="5400000">
            <a:off x="-2667793" y="3985418"/>
            <a:ext cx="6324600" cy="487363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300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9pPr>
            <a:extLst/>
          </a:lstStyle>
          <a:p>
            <a:pPr>
              <a:defRPr/>
            </a:pPr>
            <a:r>
              <a:rPr lang="en-US" sz="4000" dirty="0"/>
              <a:t>Canonical LR Parsing Table</a:t>
            </a:r>
          </a:p>
        </p:txBody>
      </p:sp>
      <p:pic>
        <p:nvPicPr>
          <p:cNvPr id="22119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2DFCBA5-7592-4396-8B6E-566656D3F215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2211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3F0A232-23BB-4678-82DF-CA9146806676}" type="slidenum">
              <a:rPr lang="en-US" altLang="en-US"/>
              <a:pPr/>
              <a:t>134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Closure(I)</a:t>
            </a:r>
          </a:p>
        </p:txBody>
      </p:sp>
      <p:sp>
        <p:nvSpPr>
          <p:cNvPr id="148483" name="Content Placeholder 2"/>
          <p:cNvSpPr>
            <a:spLocks noGrp="1"/>
          </p:cNvSpPr>
          <p:nvPr>
            <p:ph idx="1"/>
          </p:nvPr>
        </p:nvSpPr>
        <p:spPr>
          <a:xfrm>
            <a:off x="1066800" y="914400"/>
            <a:ext cx="7867650" cy="55626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Begin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Repeat</a:t>
            </a:r>
          </a:p>
          <a:p>
            <a:pPr marL="82550" indent="0">
              <a:buFont typeface="Wingdings 2" pitchFamily="18" charset="2"/>
              <a:buNone/>
              <a:defRPr/>
            </a:pPr>
            <a:r>
              <a:rPr lang="en-US" dirty="0"/>
              <a:t>	 for each item [ A-&gt;α.Bβ,  a] in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)</a:t>
            </a:r>
          </a:p>
          <a:p>
            <a:pPr marL="82550" indent="0">
              <a:buFont typeface="Wingdings 2" pitchFamily="18" charset="2"/>
              <a:buNone/>
              <a:defRPr/>
            </a:pPr>
            <a:r>
              <a:rPr lang="en-US" dirty="0"/>
              <a:t>             each production B-&gt;</a:t>
            </a:r>
            <a:r>
              <a:rPr lang="el-GR" dirty="0"/>
              <a:t> γ</a:t>
            </a:r>
            <a:r>
              <a:rPr lang="en-US" dirty="0"/>
              <a:t> is in G’,</a:t>
            </a:r>
          </a:p>
          <a:p>
            <a:pPr marL="82550" indent="0">
              <a:buFont typeface="Wingdings 2" pitchFamily="18" charset="2"/>
              <a:buNone/>
              <a:defRPr/>
            </a:pPr>
            <a:r>
              <a:rPr lang="en-US" dirty="0"/>
              <a:t>             and each terminal b in FIRST(βa)</a:t>
            </a:r>
          </a:p>
          <a:p>
            <a:pPr marL="82550" indent="0">
              <a:buFont typeface="Wingdings 2" pitchFamily="18" charset="2"/>
              <a:buNone/>
              <a:defRPr/>
            </a:pPr>
            <a:r>
              <a:rPr lang="en-US" dirty="0"/>
              <a:t>             such that [B-&gt;.</a:t>
            </a:r>
            <a:r>
              <a:rPr lang="el-GR" dirty="0"/>
              <a:t>γ</a:t>
            </a:r>
            <a:r>
              <a:rPr lang="en-US" dirty="0"/>
              <a:t>,  b] is not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</a:t>
            </a:r>
            <a:r>
              <a:rPr lang="el-GR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(If it is    </a:t>
            </a:r>
          </a:p>
          <a:p>
            <a:pPr marL="82550" indent="0">
              <a:buFont typeface="Wingdings 2" pitchFamily="18" charset="2"/>
              <a:buNone/>
              <a:defRPr/>
            </a:pPr>
            <a:r>
              <a:rPr lang="en-US" sz="2400" dirty="0">
                <a:solidFill>
                  <a:srgbClr val="00B0F0"/>
                </a:solidFill>
              </a:rPr>
              <a:t>               not already present) </a:t>
            </a:r>
            <a:r>
              <a:rPr lang="en-US" dirty="0"/>
              <a:t>do  add [B-&gt;.</a:t>
            </a:r>
            <a:r>
              <a:rPr lang="el-GR" dirty="0"/>
              <a:t>γ</a:t>
            </a:r>
            <a:r>
              <a:rPr lang="en-US" dirty="0"/>
              <a:t>, b]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;</a:t>
            </a:r>
          </a:p>
          <a:p>
            <a:pPr marL="82550" indent="0">
              <a:buFont typeface="Wingdings 2" pitchFamily="18" charset="2"/>
              <a:buNone/>
              <a:defRPr/>
            </a:pPr>
            <a:r>
              <a:rPr lang="en-US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Until</a:t>
            </a:r>
            <a:r>
              <a:rPr lang="en-US" sz="2800" dirty="0"/>
              <a:t> no new items can be added to closure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/>
              <a:t>)</a:t>
            </a:r>
          </a:p>
          <a:p>
            <a:pPr marL="82550" indent="0">
              <a:buFont typeface="Wingdings 2" pitchFamily="18" charset="2"/>
              <a:buNone/>
              <a:defRPr/>
            </a:pPr>
            <a:r>
              <a:rPr lang="en-US" sz="2800" dirty="0"/>
              <a:t>return 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1</a:t>
            </a:r>
          </a:p>
          <a:p>
            <a:pPr marL="82550" indent="0">
              <a:buFont typeface="Wingdings 2" pitchFamily="18" charset="2"/>
              <a:buNone/>
              <a:defRPr/>
            </a:pPr>
            <a:r>
              <a:rPr lang="en-US" sz="2800" dirty="0"/>
              <a:t>end;</a:t>
            </a:r>
          </a:p>
        </p:txBody>
      </p:sp>
      <p:pic>
        <p:nvPicPr>
          <p:cNvPr id="222212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056306A-F8B7-4337-BB55-0DCB417306F9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2222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13AD33-A339-41B5-8F08-FB59E0E12F3B}" type="slidenum">
              <a:rPr lang="en-US" altLang="en-US"/>
              <a:pPr/>
              <a:t>135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334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goto</a:t>
            </a:r>
            <a:r>
              <a:rPr lang="en-US" dirty="0"/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 X</a:t>
            </a:r>
            <a:r>
              <a:rPr lang="en-US" dirty="0"/>
              <a:t>)</a:t>
            </a:r>
          </a:p>
        </p:txBody>
      </p:sp>
      <p:sp>
        <p:nvSpPr>
          <p:cNvPr id="149507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153400" cy="4800600"/>
          </a:xfrm>
        </p:spPr>
        <p:txBody>
          <a:bodyPr/>
          <a:lstStyle/>
          <a:p>
            <a:pPr>
              <a:defRPr/>
            </a:pPr>
            <a:r>
              <a:rPr lang="en-US" dirty="0"/>
              <a:t>begin</a:t>
            </a:r>
          </a:p>
          <a:p>
            <a:pPr marL="82550" indent="0">
              <a:buFont typeface="Wingdings 2" pitchFamily="18" charset="2"/>
              <a:buNone/>
              <a:defRPr/>
            </a:pPr>
            <a:r>
              <a:rPr lang="en-US" dirty="0"/>
              <a:t>	Let J be the set of items [A-&gt;</a:t>
            </a:r>
            <a:r>
              <a:rPr lang="el-GR" dirty="0"/>
              <a:t>α</a:t>
            </a:r>
            <a:r>
              <a:rPr lang="en-US" dirty="0"/>
              <a:t>X.</a:t>
            </a:r>
            <a:r>
              <a:rPr lang="el-GR" dirty="0"/>
              <a:t>β</a:t>
            </a:r>
            <a:r>
              <a:rPr lang="en-US" dirty="0"/>
              <a:t>, a] such 	that  [A-&gt;</a:t>
            </a:r>
            <a:r>
              <a:rPr lang="el-GR" dirty="0"/>
              <a:t>α.</a:t>
            </a:r>
            <a:r>
              <a:rPr lang="en-US" dirty="0"/>
              <a:t>X</a:t>
            </a:r>
            <a:r>
              <a:rPr lang="el-GR" dirty="0"/>
              <a:t>β</a:t>
            </a:r>
            <a:r>
              <a:rPr lang="en-US" dirty="0"/>
              <a:t>, a is in</a:t>
            </a:r>
            <a:r>
              <a:rPr lang="el-GR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I;</a:t>
            </a:r>
          </a:p>
          <a:p>
            <a:pPr marL="82550" indent="0">
              <a:buFont typeface="Wingdings 2" pitchFamily="18" charset="2"/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closure(J)</a:t>
            </a:r>
          </a:p>
          <a:p>
            <a:pPr marL="82550" indent="0">
              <a:buFont typeface="Wingdings 2" pitchFamily="18" charset="2"/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pPr marL="82550" indent="0">
              <a:buFont typeface="Wingdings 2" pitchFamily="18" charset="2"/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50" indent="0">
              <a:buFont typeface="Wingdings 2" pitchFamily="18" charset="2"/>
              <a:buNone/>
              <a:defRPr/>
            </a:pPr>
            <a:endParaRPr lang="en-US" dirty="0"/>
          </a:p>
        </p:txBody>
      </p:sp>
      <p:pic>
        <p:nvPicPr>
          <p:cNvPr id="22323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27BCBA-DE68-49BC-865B-3248F140EC23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2232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54B968-D417-447A-AC40-AFC6F6B1F003}" type="slidenum">
              <a:rPr lang="en-US" altLang="en-US"/>
              <a:pPr/>
              <a:t>136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334962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en-US" sz="2400" dirty="0">
                <a:solidFill>
                  <a:srgbClr val="FF0000"/>
                </a:solidFill>
              </a:rPr>
              <a:t>Continue…</a:t>
            </a:r>
          </a:p>
        </p:txBody>
      </p:sp>
      <p:sp>
        <p:nvSpPr>
          <p:cNvPr id="224259" name="Content Placeholder 2"/>
          <p:cNvSpPr>
            <a:spLocks noGrp="1"/>
          </p:cNvSpPr>
          <p:nvPr>
            <p:ph idx="1"/>
          </p:nvPr>
        </p:nvSpPr>
        <p:spPr>
          <a:xfrm>
            <a:off x="990600" y="762000"/>
            <a:ext cx="8153400" cy="5943600"/>
          </a:xfrm>
        </p:spPr>
        <p:txBody>
          <a:bodyPr/>
          <a:lstStyle/>
          <a:p>
            <a:pPr marL="82550" indent="0">
              <a:buFont typeface="Wingdings 2" pitchFamily="18" charset="2"/>
              <a:buNone/>
            </a:pPr>
            <a:r>
              <a:rPr lang="en-US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Procedure items(G’);</a:t>
            </a:r>
          </a:p>
          <a:p>
            <a:pPr marL="82550" indent="0">
              <a:buFont typeface="Wingdings 2" pitchFamily="18" charset="2"/>
              <a:buNone/>
            </a:pPr>
            <a:r>
              <a:rPr lang="en-US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 marL="82550" indent="0">
              <a:buFont typeface="Wingdings 2" pitchFamily="18" charset="2"/>
              <a:buNone/>
            </a:pPr>
            <a:r>
              <a:rPr lang="en-US" altLang="en-US" sz="3000" smtClean="0">
                <a:latin typeface="Times New Roman" pitchFamily="18" charset="0"/>
                <a:cs typeface="Times New Roman" pitchFamily="18" charset="0"/>
              </a:rPr>
              <a:t>C = {closure({[S’</a:t>
            </a:r>
            <a:r>
              <a:rPr lang="en-US" altLang="en-US" sz="3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.S, $]})};</a:t>
            </a:r>
          </a:p>
          <a:p>
            <a:pPr marL="82550" indent="0">
              <a:buFont typeface="Wingdings 2" pitchFamily="18" charset="2"/>
              <a:buNone/>
            </a:pPr>
            <a:r>
              <a:rPr lang="en-US" altLang="en-US" sz="3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repeat </a:t>
            </a:r>
          </a:p>
          <a:p>
            <a:pPr marL="82550" indent="0">
              <a:buFont typeface="Wingdings 2" pitchFamily="18" charset="2"/>
              <a:buNone/>
            </a:pPr>
            <a:r>
              <a:rPr lang="en-US" altLang="en-US" sz="3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for each set of items I in C and each grammar symbol X,</a:t>
            </a:r>
          </a:p>
          <a:p>
            <a:pPr marL="82550" indent="0">
              <a:buFont typeface="Wingdings 2" pitchFamily="18" charset="2"/>
              <a:buNone/>
            </a:pPr>
            <a:r>
              <a:rPr lang="en-US" altLang="en-US" sz="3000" smtClean="0"/>
              <a:t>such that goto(I, X) is not empty and not in C do</a:t>
            </a:r>
          </a:p>
          <a:p>
            <a:pPr marL="82550" indent="0">
              <a:buFont typeface="Wingdings 2" pitchFamily="18" charset="2"/>
              <a:buNone/>
            </a:pPr>
            <a:r>
              <a:rPr lang="en-US" altLang="en-US" sz="3000" smtClean="0"/>
              <a:t>add goto(I, X) to C.</a:t>
            </a:r>
          </a:p>
          <a:p>
            <a:pPr marL="82550" indent="0">
              <a:buFont typeface="Wingdings 2" pitchFamily="18" charset="2"/>
              <a:buNone/>
            </a:pPr>
            <a:r>
              <a:rPr lang="en-US" altLang="en-US" sz="3000" smtClean="0"/>
              <a:t>Until more items can be added to C</a:t>
            </a:r>
          </a:p>
          <a:p>
            <a:pPr marL="82550" indent="0">
              <a:buFont typeface="Wingdings 2" pitchFamily="18" charset="2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end.</a:t>
            </a:r>
          </a:p>
        </p:txBody>
      </p:sp>
      <p:pic>
        <p:nvPicPr>
          <p:cNvPr id="224260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3005967-6162-4AB5-A2D2-EDD5FCD8AFC3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2242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3D31F4-44F5-408A-96E8-036F35F4967F}" type="slidenum">
              <a:rPr lang="en-US" altLang="en-US"/>
              <a:pPr/>
              <a:t>137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-823118" y="2270918"/>
            <a:ext cx="2819400" cy="4111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Example…..</a:t>
            </a:r>
          </a:p>
        </p:txBody>
      </p:sp>
      <p:sp>
        <p:nvSpPr>
          <p:cNvPr id="225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252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8600"/>
            <a:ext cx="7010400" cy="61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28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EA167B1-2462-4E07-8A59-3CCCE2AFED3B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2252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56969F-0649-4103-B781-C1F5A7379DDF}" type="slidenum">
              <a:rPr lang="en-US" altLang="en-US"/>
              <a:pPr/>
              <a:t>138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"/>
            <a:ext cx="8305800" cy="63246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Input:</a:t>
            </a:r>
            <a:r>
              <a:rPr lang="en-US" dirty="0"/>
              <a:t>  An Augmented Grammar G’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Output: </a:t>
            </a:r>
            <a:r>
              <a:rPr lang="en-US" dirty="0"/>
              <a:t>The canonical LR Parsing Table function action and </a:t>
            </a:r>
            <a:r>
              <a:rPr lang="en-US" dirty="0" err="1"/>
              <a:t>goto</a:t>
            </a:r>
            <a:r>
              <a:rPr lang="en-US" dirty="0"/>
              <a:t> for G’.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Method:</a:t>
            </a:r>
          </a:p>
          <a:p>
            <a:pPr marL="596900" indent="-514350">
              <a:buFont typeface="+mj-lt"/>
              <a:buAutoNum type="arabicPeriod"/>
              <a:defRPr/>
            </a:pPr>
            <a:r>
              <a:rPr lang="en-US" dirty="0"/>
              <a:t>Construct </a:t>
            </a:r>
            <a:r>
              <a:rPr lang="en-US" dirty="0">
                <a:solidFill>
                  <a:srgbClr val="CC00FF"/>
                </a:solidFill>
              </a:rPr>
              <a:t>C={</a:t>
            </a:r>
            <a:r>
              <a:rPr lang="en-US" dirty="0">
                <a:solidFill>
                  <a:srgbClr val="CC00FF"/>
                </a:solidFill>
                <a:latin typeface="Andalus" pitchFamily="18" charset="-78"/>
                <a:cs typeface="Andalus" pitchFamily="18" charset="-78"/>
              </a:rPr>
              <a:t>I0,I1…..In</a:t>
            </a:r>
            <a:r>
              <a:rPr lang="en-US" dirty="0">
                <a:solidFill>
                  <a:srgbClr val="CC00FF"/>
                </a:solidFill>
              </a:rPr>
              <a:t>}, </a:t>
            </a:r>
            <a:r>
              <a:rPr lang="en-US" dirty="0"/>
              <a:t>the collection of sets of LR(</a:t>
            </a:r>
            <a:r>
              <a:rPr lang="en-US" sz="3600" dirty="0">
                <a:latin typeface="Andalus" pitchFamily="18" charset="-78"/>
                <a:cs typeface="Andalus" pitchFamily="18" charset="-78"/>
              </a:rPr>
              <a:t>1</a:t>
            </a:r>
            <a:r>
              <a:rPr lang="en-US" dirty="0"/>
              <a:t>) items for G’.</a:t>
            </a:r>
          </a:p>
          <a:p>
            <a:pPr marL="596900" indent="-514350">
              <a:buFont typeface="+mj-lt"/>
              <a:buAutoNum type="arabicPeriod"/>
              <a:defRPr/>
            </a:pPr>
            <a:r>
              <a:rPr lang="en-US" dirty="0"/>
              <a:t>State </a:t>
            </a:r>
            <a:r>
              <a:rPr lang="en-US" b="1" dirty="0">
                <a:solidFill>
                  <a:srgbClr val="CC00FF"/>
                </a:solidFill>
              </a:rPr>
              <a:t>i</a:t>
            </a:r>
            <a:r>
              <a:rPr lang="en-US" dirty="0"/>
              <a:t> is constructed from </a:t>
            </a:r>
            <a:r>
              <a:rPr lang="en-US" b="1" dirty="0">
                <a:solidFill>
                  <a:srgbClr val="CC00FF"/>
                </a:solidFill>
                <a:latin typeface="Andalus" pitchFamily="18" charset="-78"/>
                <a:cs typeface="Andalus" pitchFamily="18" charset="-78"/>
              </a:rPr>
              <a:t>I</a:t>
            </a:r>
            <a:r>
              <a:rPr lang="en-US" b="1" dirty="0">
                <a:solidFill>
                  <a:srgbClr val="CC00FF"/>
                </a:solidFill>
              </a:rPr>
              <a:t>i</a:t>
            </a:r>
            <a:r>
              <a:rPr lang="en-US" dirty="0"/>
              <a:t> . The parsing actions for the state </a:t>
            </a:r>
            <a:r>
              <a:rPr lang="en-US" b="1" dirty="0">
                <a:solidFill>
                  <a:srgbClr val="CC00FF"/>
                </a:solidFill>
              </a:rPr>
              <a:t>i</a:t>
            </a:r>
            <a:r>
              <a:rPr lang="en-US" dirty="0"/>
              <a:t> are determined as follows:</a:t>
            </a:r>
          </a:p>
          <a:p>
            <a:pPr marL="82550" indent="0">
              <a:buFont typeface="Wingdings 2" pitchFamily="18" charset="2"/>
              <a:buNone/>
              <a:defRPr/>
            </a:pPr>
            <a:r>
              <a:rPr lang="en-US" dirty="0"/>
              <a:t>	a] If </a:t>
            </a:r>
            <a:r>
              <a:rPr lang="en-US" dirty="0">
                <a:solidFill>
                  <a:srgbClr val="CC00FF"/>
                </a:solidFill>
              </a:rPr>
              <a:t>[A-&gt;</a:t>
            </a:r>
            <a:r>
              <a:rPr lang="el-GR" dirty="0">
                <a:solidFill>
                  <a:srgbClr val="CC00FF"/>
                </a:solidFill>
              </a:rPr>
              <a:t>α</a:t>
            </a:r>
            <a:r>
              <a:rPr lang="en-US" dirty="0">
                <a:solidFill>
                  <a:srgbClr val="CC00FF"/>
                </a:solidFill>
              </a:rPr>
              <a:t>.a</a:t>
            </a:r>
            <a:r>
              <a:rPr lang="el-GR" dirty="0">
                <a:solidFill>
                  <a:srgbClr val="CC00FF"/>
                </a:solidFill>
              </a:rPr>
              <a:t>β</a:t>
            </a:r>
            <a:r>
              <a:rPr lang="en-US" dirty="0">
                <a:solidFill>
                  <a:srgbClr val="CC00FF"/>
                </a:solidFill>
              </a:rPr>
              <a:t>, b] </a:t>
            </a:r>
            <a:r>
              <a:rPr lang="en-US" dirty="0"/>
              <a:t>is in </a:t>
            </a:r>
            <a:r>
              <a:rPr lang="en-US" b="1" dirty="0">
                <a:solidFill>
                  <a:srgbClr val="CC00FF"/>
                </a:solidFill>
                <a:latin typeface="Andalus" pitchFamily="18" charset="-78"/>
                <a:cs typeface="Andalus" pitchFamily="18" charset="-78"/>
              </a:rPr>
              <a:t>I</a:t>
            </a:r>
            <a:r>
              <a:rPr lang="en-US" b="1" dirty="0">
                <a:solidFill>
                  <a:srgbClr val="CC00FF"/>
                </a:solidFill>
              </a:rPr>
              <a:t>i</a:t>
            </a:r>
            <a:r>
              <a:rPr lang="en-US" dirty="0"/>
              <a:t> and </a:t>
            </a:r>
            <a:r>
              <a:rPr lang="en-US" dirty="0" err="1">
                <a:solidFill>
                  <a:srgbClr val="CC00FF"/>
                </a:solidFill>
              </a:rPr>
              <a:t>goto</a:t>
            </a:r>
            <a:r>
              <a:rPr lang="en-US" dirty="0">
                <a:solidFill>
                  <a:srgbClr val="CC00FF"/>
                </a:solidFill>
              </a:rPr>
              <a:t>(</a:t>
            </a:r>
            <a:r>
              <a:rPr lang="en-US" b="1" dirty="0">
                <a:solidFill>
                  <a:srgbClr val="CC00FF"/>
                </a:solidFill>
                <a:latin typeface="Andalus" pitchFamily="18" charset="-78"/>
                <a:cs typeface="Andalus" pitchFamily="18" charset="-78"/>
              </a:rPr>
              <a:t>I</a:t>
            </a:r>
            <a:r>
              <a:rPr lang="en-US" b="1" dirty="0">
                <a:solidFill>
                  <a:srgbClr val="CC00FF"/>
                </a:solidFill>
              </a:rPr>
              <a:t>i</a:t>
            </a:r>
            <a:r>
              <a:rPr lang="en-US" dirty="0">
                <a:solidFill>
                  <a:srgbClr val="CC00FF"/>
                </a:solidFill>
              </a:rPr>
              <a:t>, a) = </a:t>
            </a:r>
            <a:r>
              <a:rPr lang="en-US" dirty="0" err="1">
                <a:solidFill>
                  <a:srgbClr val="CC00FF"/>
                </a:solidFill>
                <a:latin typeface="Andalus" pitchFamily="18" charset="-78"/>
                <a:cs typeface="Andalus" pitchFamily="18" charset="-78"/>
              </a:rPr>
              <a:t>I</a:t>
            </a:r>
            <a:r>
              <a:rPr lang="en-US" dirty="0" err="1">
                <a:solidFill>
                  <a:srgbClr val="CC00FF"/>
                </a:solidFill>
              </a:rPr>
              <a:t>j</a:t>
            </a:r>
            <a:r>
              <a:rPr lang="en-US" dirty="0">
                <a:solidFill>
                  <a:srgbClr val="CC00FF"/>
                </a:solidFill>
              </a:rPr>
              <a:t>,    	</a:t>
            </a:r>
            <a:r>
              <a:rPr lang="en-US" dirty="0"/>
              <a:t>then </a:t>
            </a:r>
            <a:r>
              <a:rPr lang="en-US" b="1" dirty="0">
                <a:solidFill>
                  <a:srgbClr val="00B050"/>
                </a:solidFill>
              </a:rPr>
              <a:t>set action[ </a:t>
            </a:r>
            <a:r>
              <a:rPr lang="en-US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, a] to “shift j”. </a:t>
            </a:r>
            <a:r>
              <a:rPr lang="en-US" dirty="0"/>
              <a:t>Here </a:t>
            </a:r>
            <a:r>
              <a:rPr lang="en-US" sz="3600" b="1" dirty="0">
                <a:solidFill>
                  <a:srgbClr val="00B050"/>
                </a:solidFill>
              </a:rPr>
              <a:t>a</a:t>
            </a:r>
            <a:r>
              <a:rPr lang="en-US" dirty="0"/>
              <a:t> 	must be terminal.</a:t>
            </a:r>
          </a:p>
          <a:p>
            <a:pPr marL="82550" indent="0"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rot="5400000">
            <a:off x="-1616075" y="3221038"/>
            <a:ext cx="4338638" cy="487362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300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9pPr>
            <a:extLst/>
          </a:lstStyle>
          <a:p>
            <a:pPr>
              <a:defRPr/>
            </a:pPr>
            <a:r>
              <a:rPr lang="en-US" sz="4000" dirty="0"/>
              <a:t>CLR Parsing Table</a:t>
            </a:r>
          </a:p>
        </p:txBody>
      </p:sp>
      <p:pic>
        <p:nvPicPr>
          <p:cNvPr id="22630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F62DA8-4CE9-4C18-BA8A-839E2EC21BDB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226310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DFCDFAB-31A2-4C8E-9352-BAAD3C84A11C}" type="slidenum">
              <a:rPr lang="en-US" altLang="en-US"/>
              <a:pPr/>
              <a:t>139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42950"/>
            <a:ext cx="8915400" cy="7159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Parsing Techniques			              </a:t>
            </a:r>
            <a:r>
              <a:rPr lang="en-US" sz="2200" dirty="0">
                <a:solidFill>
                  <a:srgbClr val="FF0000"/>
                </a:solidFill>
                <a:effectLst/>
              </a:rPr>
              <a:t>Imp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19600" y="228600"/>
            <a:ext cx="1371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200" dirty="0"/>
              <a:t>Parser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33600" y="1752600"/>
            <a:ext cx="16002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/>
              <a:t>Top-Down Parser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19800" y="1752600"/>
            <a:ext cx="16764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/>
              <a:t>Bottom-Up Parser</a:t>
            </a:r>
          </a:p>
        </p:txBody>
      </p:sp>
      <p:cxnSp>
        <p:nvCxnSpPr>
          <p:cNvPr id="31" name="Straight Arrow Connector 30"/>
          <p:cNvCxnSpPr>
            <a:endCxn id="17" idx="0"/>
          </p:cNvCxnSpPr>
          <p:nvPr/>
        </p:nvCxnSpPr>
        <p:spPr>
          <a:xfrm>
            <a:off x="5067300" y="838200"/>
            <a:ext cx="1790700" cy="914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6" idx="0"/>
          </p:cNvCxnSpPr>
          <p:nvPr/>
        </p:nvCxnSpPr>
        <p:spPr>
          <a:xfrm rot="10800000" flipV="1">
            <a:off x="2933700" y="838200"/>
            <a:ext cx="2133600" cy="914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90600" y="838200"/>
            <a:ext cx="2743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5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9FCC291-5525-42EE-9534-B47751D3DAF4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3175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B4B9E53-378B-4EF4-8E37-AF143F619721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Content Placeholder 2"/>
          <p:cNvSpPr>
            <a:spLocks noGrp="1"/>
          </p:cNvSpPr>
          <p:nvPr>
            <p:ph idx="1"/>
          </p:nvPr>
        </p:nvSpPr>
        <p:spPr>
          <a:xfrm>
            <a:off x="990600" y="-7938"/>
            <a:ext cx="8153400" cy="6019801"/>
          </a:xfrm>
        </p:spPr>
        <p:txBody>
          <a:bodyPr/>
          <a:lstStyle/>
          <a:p>
            <a:pPr marL="82550" indent="0">
              <a:buFont typeface="Wingdings 2" pitchFamily="18" charset="2"/>
              <a:buNone/>
            </a:pPr>
            <a:r>
              <a:rPr lang="en-US" altLang="en-US" smtClean="0"/>
              <a:t>b] If </a:t>
            </a:r>
            <a:r>
              <a:rPr lang="en-US" altLang="en-US" smtClean="0">
                <a:solidFill>
                  <a:srgbClr val="CC00FF"/>
                </a:solidFill>
              </a:rPr>
              <a:t>[A-&gt;</a:t>
            </a:r>
            <a:r>
              <a:rPr lang="el-GR" altLang="en-US" smtClean="0">
                <a:solidFill>
                  <a:srgbClr val="CC00FF"/>
                </a:solidFill>
              </a:rPr>
              <a:t>α</a:t>
            </a:r>
            <a:r>
              <a:rPr lang="en-US" altLang="en-US" smtClean="0">
                <a:solidFill>
                  <a:srgbClr val="CC00FF"/>
                </a:solidFill>
              </a:rPr>
              <a:t>., a] </a:t>
            </a:r>
            <a:r>
              <a:rPr lang="en-US" altLang="en-US" smtClean="0"/>
              <a:t>is in </a:t>
            </a:r>
            <a:r>
              <a:rPr lang="en-US" altLang="en-US" b="1" smtClean="0">
                <a:solidFill>
                  <a:srgbClr val="CC00FF"/>
                </a:solidFill>
                <a:latin typeface="Andalus" pitchFamily="18" charset="-78"/>
                <a:cs typeface="Andalus" pitchFamily="18" charset="-78"/>
              </a:rPr>
              <a:t>I</a:t>
            </a:r>
            <a:r>
              <a:rPr lang="en-US" altLang="en-US" b="1" smtClean="0">
                <a:solidFill>
                  <a:srgbClr val="CC00FF"/>
                </a:solidFill>
              </a:rPr>
              <a:t>i,</a:t>
            </a:r>
            <a:r>
              <a:rPr lang="en-US" altLang="en-US" smtClean="0">
                <a:solidFill>
                  <a:srgbClr val="CC00FF"/>
                </a:solidFill>
              </a:rPr>
              <a:t> </a:t>
            </a:r>
            <a:r>
              <a:rPr lang="en-US" altLang="en-US" smtClean="0"/>
              <a:t>then </a:t>
            </a:r>
            <a:r>
              <a:rPr lang="en-US" altLang="en-US" b="1" smtClean="0">
                <a:solidFill>
                  <a:srgbClr val="00B050"/>
                </a:solidFill>
              </a:rPr>
              <a:t>set action[ i, a] to “reduce A-&gt;</a:t>
            </a:r>
            <a:r>
              <a:rPr lang="el-GR" altLang="en-US" b="1" smtClean="0">
                <a:solidFill>
                  <a:srgbClr val="00B050"/>
                </a:solidFill>
              </a:rPr>
              <a:t>α</a:t>
            </a:r>
            <a:r>
              <a:rPr lang="en-US" altLang="en-US" b="1" smtClean="0">
                <a:solidFill>
                  <a:srgbClr val="00B050"/>
                </a:solidFill>
              </a:rPr>
              <a:t> ” ,</a:t>
            </a:r>
            <a:r>
              <a:rPr lang="en-US" altLang="en-US" smtClean="0"/>
              <a:t> here A may not be S’.</a:t>
            </a:r>
          </a:p>
          <a:p>
            <a:pPr marL="82550" indent="0">
              <a:buFont typeface="Wingdings 2" pitchFamily="18" charset="2"/>
              <a:buNone/>
            </a:pPr>
            <a:r>
              <a:rPr lang="en-US" altLang="en-US" sz="2400" smtClean="0"/>
              <a:t>C]</a:t>
            </a:r>
            <a:r>
              <a:rPr lang="en-US" altLang="en-US" smtClean="0"/>
              <a:t> If </a:t>
            </a:r>
            <a:r>
              <a:rPr lang="en-US" altLang="en-US" smtClean="0">
                <a:solidFill>
                  <a:srgbClr val="CC00FF"/>
                </a:solidFill>
              </a:rPr>
              <a:t>[S’-&gt;S., $] </a:t>
            </a:r>
            <a:r>
              <a:rPr lang="en-US" altLang="en-US" smtClean="0"/>
              <a:t>is in </a:t>
            </a:r>
            <a:r>
              <a:rPr lang="en-US" altLang="en-US" b="1" smtClean="0">
                <a:solidFill>
                  <a:srgbClr val="CC00FF"/>
                </a:solidFill>
                <a:latin typeface="Andalus" pitchFamily="18" charset="-78"/>
                <a:cs typeface="Andalus" pitchFamily="18" charset="-78"/>
              </a:rPr>
              <a:t>I</a:t>
            </a:r>
            <a:r>
              <a:rPr lang="en-US" altLang="en-US" b="1" smtClean="0">
                <a:solidFill>
                  <a:srgbClr val="CC00FF"/>
                </a:solidFill>
              </a:rPr>
              <a:t>i,</a:t>
            </a:r>
            <a:r>
              <a:rPr lang="en-US" altLang="en-US" smtClean="0">
                <a:solidFill>
                  <a:srgbClr val="CC00FF"/>
                </a:solidFill>
              </a:rPr>
              <a:t> then </a:t>
            </a:r>
            <a:r>
              <a:rPr lang="en-US" altLang="en-US" b="1" smtClean="0">
                <a:solidFill>
                  <a:srgbClr val="00B050"/>
                </a:solidFill>
              </a:rPr>
              <a:t>set action[ i, $] to “Accept” .</a:t>
            </a:r>
          </a:p>
          <a:p>
            <a:pPr marL="82550" indent="0">
              <a:buFont typeface="Wingdings 2" pitchFamily="18" charset="2"/>
              <a:buNone/>
            </a:pPr>
            <a:r>
              <a:rPr lang="en-US" altLang="en-US" smtClean="0"/>
              <a:t>3. The goto transitions for state i are constructed for all nonterminals A using rule : </a:t>
            </a:r>
          </a:p>
          <a:p>
            <a:pPr marL="82550" indent="0">
              <a:buFont typeface="Wingdings 2" pitchFamily="18" charset="2"/>
              <a:buNone/>
            </a:pPr>
            <a:r>
              <a:rPr lang="en-US" altLang="en-US" smtClean="0"/>
              <a:t>If </a:t>
            </a:r>
            <a:r>
              <a:rPr lang="en-US" altLang="en-US" b="1" smtClean="0">
                <a:solidFill>
                  <a:srgbClr val="00B050"/>
                </a:solidFill>
              </a:rPr>
              <a:t>goto(Ii,  A) = Ij, then goto[ i, A] =j.</a:t>
            </a:r>
          </a:p>
          <a:p>
            <a:pPr marL="82550" indent="0">
              <a:buFont typeface="Wingdings 2" pitchFamily="18" charset="2"/>
              <a:buNone/>
            </a:pPr>
            <a:r>
              <a:rPr lang="en-US" altLang="en-US" smtClean="0"/>
              <a:t>4. All entries not defined by rules (2) and (3) are made “ error”.</a:t>
            </a:r>
          </a:p>
          <a:p>
            <a:pPr marL="82550" indent="0">
              <a:buFont typeface="Wingdings 2" pitchFamily="18" charset="2"/>
              <a:buNone/>
            </a:pPr>
            <a:r>
              <a:rPr lang="en-US" altLang="en-US" smtClean="0"/>
              <a:t>5. The initial state of the parser is the one constructed from the set of items containing</a:t>
            </a:r>
            <a:r>
              <a:rPr lang="en-US" altLang="en-US" b="1" smtClean="0">
                <a:solidFill>
                  <a:srgbClr val="00B050"/>
                </a:solidFill>
              </a:rPr>
              <a:t> </a:t>
            </a:r>
            <a:r>
              <a:rPr lang="en-US" altLang="en-US" smtClean="0">
                <a:solidFill>
                  <a:srgbClr val="CC00FF"/>
                </a:solidFill>
              </a:rPr>
              <a:t>[S’-&gt;.S, $]. </a:t>
            </a:r>
            <a:endParaRPr lang="en-US" altLang="en-US" b="1" smtClean="0">
              <a:solidFill>
                <a:srgbClr val="00B05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5400000">
            <a:off x="-742950" y="2400300"/>
            <a:ext cx="2697163" cy="792163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300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9pPr>
            <a:extLst/>
          </a:lstStyle>
          <a:p>
            <a:pPr>
              <a:defRPr/>
            </a:pPr>
            <a:r>
              <a:rPr lang="en-US" sz="2800" dirty="0">
                <a:solidFill>
                  <a:srgbClr val="FF0000"/>
                </a:solidFill>
              </a:rPr>
              <a:t>Continue…</a:t>
            </a:r>
          </a:p>
        </p:txBody>
      </p:sp>
      <p:pic>
        <p:nvPicPr>
          <p:cNvPr id="227332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124251-1850-4B24-9FC8-8B013F615F10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22733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DA3386-471A-4737-8A53-C6660772D842}" type="slidenum">
              <a:rPr lang="en-US" altLang="en-US"/>
              <a:pPr/>
              <a:t>140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8355" name="Content Placeholder 2"/>
          <p:cNvSpPr>
            <a:spLocks noGrp="1"/>
          </p:cNvSpPr>
          <p:nvPr>
            <p:ph idx="1"/>
          </p:nvPr>
        </p:nvSpPr>
        <p:spPr>
          <a:xfrm>
            <a:off x="1066800" y="152400"/>
            <a:ext cx="8077200" cy="6705600"/>
          </a:xfrm>
        </p:spPr>
        <p:txBody>
          <a:bodyPr/>
          <a:lstStyle/>
          <a:p>
            <a:pPr marL="82550" indent="0">
              <a:buFont typeface="Wingdings 2" pitchFamily="18" charset="2"/>
              <a:buNone/>
            </a:pPr>
            <a:endParaRPr lang="en-US" altLang="en-US" sz="2400" smtClean="0"/>
          </a:p>
          <a:p>
            <a:pPr marL="82550" indent="0">
              <a:buFont typeface="Wingdings 2" pitchFamily="18" charset="2"/>
              <a:buNone/>
            </a:pPr>
            <a:endParaRPr lang="en-US" altLang="en-US" sz="2400" smtClean="0"/>
          </a:p>
          <a:p>
            <a:pPr marL="82550" indent="0">
              <a:buFont typeface="Wingdings 2" pitchFamily="18" charset="2"/>
              <a:buNone/>
            </a:pPr>
            <a:endParaRPr lang="en-US" altLang="en-US" sz="2400" smtClean="0"/>
          </a:p>
          <a:p>
            <a:pPr marL="82550" indent="0">
              <a:buFont typeface="Wingdings 2" pitchFamily="18" charset="2"/>
              <a:buNone/>
            </a:pPr>
            <a:r>
              <a:rPr lang="en-US" altLang="en-US" sz="2400" smtClean="0"/>
              <a:t>C]</a:t>
            </a:r>
            <a:r>
              <a:rPr lang="en-US" altLang="en-US" smtClean="0"/>
              <a:t> If </a:t>
            </a:r>
            <a:r>
              <a:rPr lang="en-US" altLang="en-US" smtClean="0">
                <a:solidFill>
                  <a:srgbClr val="CC00FF"/>
                </a:solidFill>
              </a:rPr>
              <a:t>[S’-&gt;S. , $] </a:t>
            </a:r>
            <a:r>
              <a:rPr lang="en-US" altLang="en-US" smtClean="0"/>
              <a:t>is in </a:t>
            </a:r>
            <a:r>
              <a:rPr lang="en-US" altLang="en-US" b="1" smtClean="0">
                <a:solidFill>
                  <a:srgbClr val="CC00FF"/>
                </a:solidFill>
                <a:latin typeface="Andalus" pitchFamily="18" charset="-78"/>
                <a:cs typeface="Andalus" pitchFamily="18" charset="-78"/>
              </a:rPr>
              <a:t>I</a:t>
            </a:r>
            <a:r>
              <a:rPr lang="en-US" altLang="en-US" b="1" smtClean="0">
                <a:solidFill>
                  <a:srgbClr val="CC00FF"/>
                </a:solidFill>
              </a:rPr>
              <a:t>i,</a:t>
            </a:r>
            <a:r>
              <a:rPr lang="en-US" altLang="en-US" smtClean="0">
                <a:solidFill>
                  <a:srgbClr val="CC00FF"/>
                </a:solidFill>
              </a:rPr>
              <a:t> then </a:t>
            </a:r>
            <a:r>
              <a:rPr lang="en-US" altLang="en-US" b="1" smtClean="0">
                <a:solidFill>
                  <a:srgbClr val="00B050"/>
                </a:solidFill>
              </a:rPr>
              <a:t>set action[ i, a] to “Accept” 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0" y="4038600"/>
            <a:ext cx="6705600" cy="18462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50800" dir="5400000" algn="ctr" rotWithShape="0">
              <a:schemeClr val="tx2">
                <a:lumMod val="60000"/>
                <a:lumOff val="40000"/>
              </a:schemeClr>
            </a:outerShdw>
          </a:effec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b="1" dirty="0"/>
              <a:t>If any conflicting actions are generated by the above rules (</a:t>
            </a:r>
            <a:r>
              <a:rPr lang="en-US" sz="2400" b="1" dirty="0" err="1"/>
              <a:t>a,b,c</a:t>
            </a:r>
            <a:r>
              <a:rPr lang="en-US" sz="2400" b="1" dirty="0"/>
              <a:t>), we say the grammar is </a:t>
            </a:r>
            <a:r>
              <a:rPr lang="en-US" sz="2400" b="1" dirty="0">
                <a:solidFill>
                  <a:srgbClr val="FF0000"/>
                </a:solidFill>
              </a:rPr>
              <a:t>not LR(1). </a:t>
            </a:r>
            <a:r>
              <a:rPr lang="en-US" sz="2400" b="1" dirty="0"/>
              <a:t>The algorithm fails to produce a parser in this case.</a:t>
            </a:r>
            <a:endParaRPr lang="en-US" sz="2400" dirty="0"/>
          </a:p>
          <a:p>
            <a:pPr>
              <a:defRPr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048000" y="2590800"/>
            <a:ext cx="1524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835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1067B18-C2A1-422F-84E7-C07D85B6A1A1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228360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C6A21F-4543-4AD8-8EB5-E14EFCAF91B6}" type="slidenum">
              <a:rPr lang="en-US" altLang="en-US"/>
              <a:pPr/>
              <a:t>141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3000" y="76200"/>
          <a:ext cx="7620000" cy="6802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1422"/>
                <a:gridCol w="1293684"/>
                <a:gridCol w="1378086"/>
                <a:gridCol w="1215957"/>
                <a:gridCol w="1053830"/>
                <a:gridCol w="1297022"/>
              </a:tblGrid>
              <a:tr h="6096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State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Action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Go to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9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c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d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$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S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C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8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S3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S4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8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acc</a:t>
                      </a:r>
                      <a:endParaRPr kumimoji="0" lang="en-US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8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S6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S7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8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S3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S4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8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r3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r3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8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b="1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r1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8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S6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S7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8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r3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8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r2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r2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8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b="1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r2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29470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EA7D5B-DD3E-4A75-A6A0-C2ABD5B48C3F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2294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05DA2DE-4792-4C32-9565-AB4A10B76F68}" type="slidenum">
              <a:rPr lang="en-US" altLang="en-US"/>
              <a:pPr/>
              <a:t>142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46075"/>
            <a:ext cx="7943850" cy="4873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</a:rPr>
              <a:t>Constructing</a:t>
            </a:r>
            <a:r>
              <a:rPr lang="en-US" sz="3200" dirty="0">
                <a:solidFill>
                  <a:srgbClr val="FF0000"/>
                </a:solidFill>
              </a:rPr>
              <a:t>   </a:t>
            </a:r>
            <a:r>
              <a:rPr lang="en-US" sz="3200" dirty="0" err="1">
                <a:solidFill>
                  <a:srgbClr val="FF0000"/>
                </a:solidFill>
              </a:rPr>
              <a:t>Lookahead</a:t>
            </a:r>
            <a:r>
              <a:rPr lang="en-US" sz="3200" dirty="0">
                <a:solidFill>
                  <a:srgbClr val="FF0000"/>
                </a:solidFill>
              </a:rPr>
              <a:t>-LR </a:t>
            </a:r>
            <a:r>
              <a:rPr lang="en-US" sz="3200" dirty="0">
                <a:solidFill>
                  <a:srgbClr val="00B0F0"/>
                </a:solidFill>
              </a:rPr>
              <a:t>(LALR) </a:t>
            </a:r>
            <a:r>
              <a:rPr lang="en-US" sz="3200" dirty="0">
                <a:solidFill>
                  <a:srgbClr val="FF0000"/>
                </a:solidFill>
              </a:rPr>
              <a:t>Parsing Table</a:t>
            </a:r>
          </a:p>
        </p:txBody>
      </p:sp>
      <p:sp>
        <p:nvSpPr>
          <p:cNvPr id="193539" name="Content Placeholder 2"/>
          <p:cNvSpPr>
            <a:spLocks noGrp="1"/>
          </p:cNvSpPr>
          <p:nvPr>
            <p:ph idx="1"/>
          </p:nvPr>
        </p:nvSpPr>
        <p:spPr>
          <a:xfrm>
            <a:off x="1593850" y="1676400"/>
            <a:ext cx="7499350" cy="5324475"/>
          </a:xfrm>
        </p:spPr>
        <p:txBody>
          <a:bodyPr/>
          <a:lstStyle/>
          <a:p>
            <a:pPr>
              <a:defRPr/>
            </a:pPr>
            <a:r>
              <a:rPr lang="en-US" dirty="0"/>
              <a:t>The table obtained are smaller than Canonical </a:t>
            </a:r>
            <a:r>
              <a:rPr lang="en-US" dirty="0">
                <a:solidFill>
                  <a:srgbClr val="CC00FF"/>
                </a:solidFill>
              </a:rPr>
              <a:t>.</a:t>
            </a:r>
          </a:p>
          <a:p>
            <a:pPr>
              <a:defRPr/>
            </a:pPr>
            <a:r>
              <a:rPr lang="en-US" dirty="0">
                <a:solidFill>
                  <a:srgbClr val="CC00FF"/>
                </a:solidFill>
              </a:rPr>
              <a:t>Also It can handle some constructs that cannot be handled by SLR Grammar.</a:t>
            </a:r>
            <a:endParaRPr lang="en-US" dirty="0">
              <a:solidFill>
                <a:srgbClr val="00B0F0"/>
              </a:solidFill>
            </a:endParaRPr>
          </a:p>
          <a:p>
            <a:pPr>
              <a:defRPr/>
            </a:pPr>
            <a:r>
              <a:rPr lang="en-US" dirty="0"/>
              <a:t>We look for sets of</a:t>
            </a:r>
            <a:r>
              <a:rPr lang="en-US" i="1" dirty="0"/>
              <a:t> </a:t>
            </a:r>
            <a:r>
              <a:rPr lang="en-US" i="1" dirty="0">
                <a:solidFill>
                  <a:srgbClr val="0070C0"/>
                </a:solidFill>
              </a:rPr>
              <a:t>LR(</a:t>
            </a:r>
            <a:r>
              <a:rPr lang="en-US" i="1" dirty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1 </a:t>
            </a:r>
            <a:r>
              <a:rPr lang="en-US" i="1" dirty="0">
                <a:solidFill>
                  <a:srgbClr val="0070C0"/>
                </a:solidFill>
              </a:rPr>
              <a:t>) items having the </a:t>
            </a:r>
            <a:r>
              <a:rPr lang="en-US" i="1" dirty="0">
                <a:solidFill>
                  <a:srgbClr val="FF0000"/>
                </a:solidFill>
              </a:rPr>
              <a:t>same core</a:t>
            </a:r>
            <a:r>
              <a:rPr lang="en-US" i="1" dirty="0">
                <a:solidFill>
                  <a:srgbClr val="0070C0"/>
                </a:solidFill>
              </a:rPr>
              <a:t>, that is, set of first components and we may merge these sets with common cores into one set of items.</a:t>
            </a:r>
          </a:p>
          <a:p>
            <a:pPr marL="82550" indent="0"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5400000">
            <a:off x="-1544637" y="3484562"/>
            <a:ext cx="4338638" cy="487363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300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9pPr>
            <a:extLst/>
          </a:lstStyle>
          <a:p>
            <a:pPr>
              <a:defRPr/>
            </a:pPr>
            <a:r>
              <a:rPr lang="en-US" sz="4000" dirty="0">
                <a:solidFill>
                  <a:srgbClr val="00B050"/>
                </a:solidFill>
              </a:rPr>
              <a:t>LALR Parser</a:t>
            </a:r>
          </a:p>
        </p:txBody>
      </p:sp>
      <p:pic>
        <p:nvPicPr>
          <p:cNvPr id="23040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1A7755-611D-4FCB-8CE2-48C914E34158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23040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69D1C8C-5AE9-4CEB-A5BC-4B6EE0A3CC9D}" type="slidenum">
              <a:rPr lang="en-US" altLang="en-US"/>
              <a:pPr/>
              <a:t>143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0"/>
            <a:ext cx="8153400" cy="68580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</a:rPr>
              <a:t>Input:</a:t>
            </a:r>
            <a:r>
              <a:rPr lang="en-US" sz="2400" dirty="0"/>
              <a:t>  An Augmented Grammar G’</a:t>
            </a:r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</a:rPr>
              <a:t>Output: </a:t>
            </a:r>
            <a:r>
              <a:rPr lang="en-US" sz="2000" dirty="0"/>
              <a:t>The LALR Parsing Table functions action and </a:t>
            </a:r>
            <a:r>
              <a:rPr lang="en-US" sz="2000" dirty="0" err="1"/>
              <a:t>goto</a:t>
            </a:r>
            <a:r>
              <a:rPr lang="en-US" sz="2000" dirty="0"/>
              <a:t> for G’.</a:t>
            </a:r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</a:rPr>
              <a:t>Method:</a:t>
            </a:r>
          </a:p>
          <a:p>
            <a:pPr marL="596900" indent="-514350">
              <a:buFont typeface="+mj-lt"/>
              <a:buAutoNum type="arabicPeriod"/>
              <a:defRPr/>
            </a:pPr>
            <a:r>
              <a:rPr lang="en-US" sz="2800" dirty="0"/>
              <a:t>Construct </a:t>
            </a:r>
            <a:r>
              <a:rPr lang="en-US" sz="2800" dirty="0">
                <a:solidFill>
                  <a:srgbClr val="CC00FF"/>
                </a:solidFill>
              </a:rPr>
              <a:t>C={</a:t>
            </a:r>
            <a:r>
              <a:rPr lang="en-US" sz="2800" dirty="0">
                <a:solidFill>
                  <a:srgbClr val="CC00FF"/>
                </a:solidFill>
                <a:latin typeface="Andalus" pitchFamily="18" charset="-78"/>
                <a:cs typeface="Andalus" pitchFamily="18" charset="-78"/>
              </a:rPr>
              <a:t>I0,I1…..In</a:t>
            </a:r>
            <a:r>
              <a:rPr lang="en-US" sz="2800" dirty="0">
                <a:solidFill>
                  <a:srgbClr val="CC00FF"/>
                </a:solidFill>
              </a:rPr>
              <a:t>}, </a:t>
            </a:r>
            <a:r>
              <a:rPr lang="en-US" sz="2800" dirty="0"/>
              <a:t>the collection of sets of LR(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1</a:t>
            </a:r>
            <a:r>
              <a:rPr lang="en-US" sz="2800" dirty="0"/>
              <a:t>) items.</a:t>
            </a:r>
          </a:p>
          <a:p>
            <a:pPr marL="596900" indent="-514350">
              <a:buFont typeface="+mj-lt"/>
              <a:buAutoNum type="arabicPeriod"/>
              <a:defRPr/>
            </a:pPr>
            <a:r>
              <a:rPr lang="en-US" sz="2800" dirty="0"/>
              <a:t>For each core present among the set of LR(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1</a:t>
            </a:r>
            <a:r>
              <a:rPr lang="en-US" sz="2800" dirty="0"/>
              <a:t>) items, find all sets having that core, and replace these sets by their union.</a:t>
            </a:r>
          </a:p>
          <a:p>
            <a:pPr marL="596900" indent="-514350">
              <a:buFont typeface="+mj-lt"/>
              <a:buAutoNum type="arabicPeriod"/>
              <a:defRPr/>
            </a:pPr>
            <a:r>
              <a:rPr lang="en-US" sz="2800" dirty="0"/>
              <a:t>Let </a:t>
            </a:r>
            <a:r>
              <a:rPr lang="en-US" sz="2800" dirty="0">
                <a:solidFill>
                  <a:srgbClr val="CC00FF"/>
                </a:solidFill>
              </a:rPr>
              <a:t>C’ = { J</a:t>
            </a:r>
            <a:r>
              <a:rPr lang="en-US" sz="2800" dirty="0">
                <a:solidFill>
                  <a:srgbClr val="CC00FF"/>
                </a:solidFill>
                <a:latin typeface="Andalus" pitchFamily="18" charset="-78"/>
                <a:cs typeface="Andalus" pitchFamily="18" charset="-78"/>
              </a:rPr>
              <a:t>1, J2,… </a:t>
            </a:r>
            <a:r>
              <a:rPr lang="en-US" sz="2800" dirty="0" err="1">
                <a:solidFill>
                  <a:srgbClr val="CC00FF"/>
                </a:solidFill>
                <a:latin typeface="Andalus" pitchFamily="18" charset="-78"/>
                <a:cs typeface="Andalus" pitchFamily="18" charset="-78"/>
              </a:rPr>
              <a:t>Jm</a:t>
            </a:r>
            <a:r>
              <a:rPr lang="en-US" sz="2800" dirty="0">
                <a:solidFill>
                  <a:srgbClr val="CC00FF"/>
                </a:solidFill>
                <a:latin typeface="Andalus" pitchFamily="18" charset="-78"/>
                <a:cs typeface="Andalus" pitchFamily="18" charset="-78"/>
              </a:rPr>
              <a:t> } </a:t>
            </a:r>
            <a:r>
              <a:rPr lang="en-US" sz="2800" dirty="0"/>
              <a:t>be the resulting sets of LR(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1</a:t>
            </a:r>
            <a:r>
              <a:rPr lang="en-US" sz="2800" dirty="0"/>
              <a:t>) items. The parsing actions for state i are constructed from </a:t>
            </a:r>
            <a:r>
              <a:rPr lang="en-US" sz="2800" dirty="0" err="1">
                <a:solidFill>
                  <a:srgbClr val="CC00FF"/>
                </a:solidFill>
              </a:rPr>
              <a:t>Ji</a:t>
            </a:r>
            <a:r>
              <a:rPr lang="en-US" sz="2800" dirty="0"/>
              <a:t> in the same manner as in algorithm(CLR). </a:t>
            </a:r>
          </a:p>
          <a:p>
            <a:pPr marL="82550" indent="0">
              <a:buFont typeface="Wingdings 2" pitchFamily="18" charset="2"/>
              <a:buNone/>
              <a:defRPr/>
            </a:pPr>
            <a:r>
              <a:rPr lang="en-US" sz="2800" dirty="0"/>
              <a:t>If there is a parsing action conflict., the algorithm fails to produce a parser, and the grammar is said not to be LALR(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1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).                                                             </a:t>
            </a:r>
            <a:r>
              <a:rPr lang="en-US" sz="24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(LALR (1) Collection</a:t>
            </a:r>
            <a:endParaRPr lang="en-US" sz="2400" b="1" dirty="0">
              <a:solidFill>
                <a:srgbClr val="FF0000"/>
              </a:solidFill>
            </a:endParaRPr>
          </a:p>
          <a:p>
            <a:pPr marL="82550" indent="0"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rot="5400000">
            <a:off x="-1620837" y="3373437"/>
            <a:ext cx="4338638" cy="487363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300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9pPr>
            <a:extLst/>
          </a:lstStyle>
          <a:p>
            <a:pPr>
              <a:defRPr/>
            </a:pPr>
            <a:r>
              <a:rPr lang="en-US" sz="4000" dirty="0">
                <a:solidFill>
                  <a:srgbClr val="00B050"/>
                </a:solidFill>
              </a:rPr>
              <a:t>LALR Parsing Table</a:t>
            </a:r>
          </a:p>
        </p:txBody>
      </p:sp>
      <p:pic>
        <p:nvPicPr>
          <p:cNvPr id="23142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20D18F-7EE4-4D06-AAED-608BABF2616B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23143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3EE6B28-A0AF-4A2E-943E-3E5F42F2BA11}" type="slidenum">
              <a:rPr lang="en-US" altLang="en-US"/>
              <a:pPr/>
              <a:t>144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Content Placeholder 2"/>
          <p:cNvSpPr>
            <a:spLocks noGrp="1"/>
          </p:cNvSpPr>
          <p:nvPr>
            <p:ph idx="1"/>
          </p:nvPr>
        </p:nvSpPr>
        <p:spPr>
          <a:xfrm>
            <a:off x="990600" y="-7938"/>
            <a:ext cx="7620000" cy="6019801"/>
          </a:xfrm>
        </p:spPr>
        <p:txBody>
          <a:bodyPr/>
          <a:lstStyle/>
          <a:p>
            <a:pPr marL="82550" indent="0" algn="just">
              <a:buFont typeface="Wingdings 2" pitchFamily="18" charset="2"/>
              <a:buNone/>
            </a:pPr>
            <a:r>
              <a:rPr lang="en-US" altLang="en-US" smtClean="0"/>
              <a:t>4. The goto table is constructed as follows. </a:t>
            </a:r>
          </a:p>
          <a:p>
            <a:pPr marL="82550" indent="0" algn="just">
              <a:buFont typeface="Wingdings 2" pitchFamily="18" charset="2"/>
              <a:buNone/>
            </a:pPr>
            <a:r>
              <a:rPr lang="en-US" altLang="en-US" smtClean="0"/>
              <a:t>   If J is union of one or more sets of LR(</a:t>
            </a:r>
            <a:r>
              <a:rPr lang="en-US" altLang="en-US" smtClean="0">
                <a:latin typeface="Andalus" pitchFamily="18" charset="-78"/>
                <a:cs typeface="Andalus" pitchFamily="18" charset="-78"/>
              </a:rPr>
              <a:t>1</a:t>
            </a:r>
            <a:r>
              <a:rPr lang="en-US" altLang="en-US" smtClean="0"/>
              <a:t>)   </a:t>
            </a:r>
          </a:p>
          <a:p>
            <a:pPr marL="82550" indent="0" algn="just">
              <a:buFont typeface="Wingdings 2" pitchFamily="18" charset="2"/>
              <a:buNone/>
            </a:pPr>
            <a:r>
              <a:rPr lang="en-US" altLang="en-US" smtClean="0"/>
              <a:t>   items , that is </a:t>
            </a:r>
            <a:r>
              <a:rPr lang="en-US" altLang="en-US" smtClean="0">
                <a:solidFill>
                  <a:srgbClr val="FF0000"/>
                </a:solidFill>
              </a:rPr>
              <a:t>J = </a:t>
            </a:r>
            <a:r>
              <a:rPr lang="en-US" altLang="en-US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I1 U I2 U … U I</a:t>
            </a:r>
            <a:r>
              <a:rPr lang="en-US" altLang="en-US" sz="240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k</a:t>
            </a:r>
            <a:r>
              <a:rPr lang="en-US" altLang="en-US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, </a:t>
            </a:r>
            <a:r>
              <a:rPr lang="en-US" altLang="en-US" smtClean="0">
                <a:latin typeface="Andalus" pitchFamily="18" charset="-78"/>
                <a:cs typeface="Andalus" pitchFamily="18" charset="-78"/>
              </a:rPr>
              <a:t>then the cores of </a:t>
            </a:r>
            <a:r>
              <a:rPr lang="en-US" altLang="en-US" smtClean="0">
                <a:solidFill>
                  <a:srgbClr val="CC00FF"/>
                </a:solidFill>
                <a:latin typeface="Andalus" pitchFamily="18" charset="-78"/>
                <a:cs typeface="Andalus" pitchFamily="18" charset="-78"/>
              </a:rPr>
              <a:t>goto(I1, X) , goto(I2, X) …. goto(Ik, X)</a:t>
            </a:r>
            <a:r>
              <a:rPr lang="en-US" altLang="en-US" smtClean="0">
                <a:latin typeface="Andalus" pitchFamily="18" charset="-78"/>
                <a:cs typeface="Andalus" pitchFamily="18" charset="-78"/>
              </a:rPr>
              <a:t> are the same, since I1, I2, .… Ik all have the same core. Let K be the union of all sets of items having the same core as goto(I1, X).  </a:t>
            </a:r>
          </a:p>
          <a:p>
            <a:pPr marL="82550" indent="0" algn="just">
              <a:buFont typeface="Wingdings 2" pitchFamily="18" charset="2"/>
              <a:buNone/>
            </a:pPr>
            <a:r>
              <a:rPr lang="en-US" alt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altLang="en-US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Then goto(J, X) = K.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5400000">
            <a:off x="-754063" y="2019301"/>
            <a:ext cx="2697163" cy="792162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300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9pPr>
            <a:extLst/>
          </a:lstStyle>
          <a:p>
            <a:pPr>
              <a:defRPr/>
            </a:pPr>
            <a:r>
              <a:rPr lang="en-US" sz="2800" dirty="0">
                <a:solidFill>
                  <a:srgbClr val="FF0000"/>
                </a:solidFill>
              </a:rPr>
              <a:t>Continue…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4876800"/>
            <a:ext cx="6705600" cy="1200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50800" dir="5400000" algn="ctr" rotWithShape="0">
              <a:schemeClr val="tx2">
                <a:lumMod val="60000"/>
                <a:lumOff val="40000"/>
              </a:schemeClr>
            </a:outerShdw>
          </a:effec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b="1" dirty="0"/>
              <a:t>If there are no parsing action conflicts, then the given grammar is said to be </a:t>
            </a:r>
            <a:r>
              <a:rPr lang="en-US" sz="2400" b="1" dirty="0">
                <a:solidFill>
                  <a:srgbClr val="FF0000"/>
                </a:solidFill>
              </a:rPr>
              <a:t>an LALR(1) grammar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3245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26C146-E8AC-4D58-867F-9DC68DF62094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23245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925FB9D-4862-437B-B916-F618C2C1DED3}" type="slidenum">
              <a:rPr lang="en-US" altLang="en-US"/>
              <a:pPr/>
              <a:t>145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3000" y="76200"/>
          <a:ext cx="7620000" cy="6567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1422"/>
                <a:gridCol w="1293684"/>
                <a:gridCol w="1378086"/>
                <a:gridCol w="1215957"/>
                <a:gridCol w="1053830"/>
                <a:gridCol w="1297022"/>
              </a:tblGrid>
              <a:tr h="71538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State</a:t>
                      </a: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Action</a:t>
                      </a: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Go to</a:t>
                      </a: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1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c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d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$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S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C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731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S36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S47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24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731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24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24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acc</a:t>
                      </a:r>
                      <a:endParaRPr kumimoji="0" lang="en-US" sz="24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24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24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731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S36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S47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24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24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731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36</a:t>
                      </a: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S36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S47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24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24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89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731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47</a:t>
                      </a: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r3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r3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r3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24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24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731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2400" b="1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24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r1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24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24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731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89</a:t>
                      </a: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r2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r2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r2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24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24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 rot="5400000">
            <a:off x="-1831181" y="3413919"/>
            <a:ext cx="4876800" cy="792162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300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9pPr>
            <a:extLst/>
          </a:lstStyle>
          <a:p>
            <a:pPr>
              <a:defRPr/>
            </a:pPr>
            <a:r>
              <a:rPr lang="en-US" sz="2800" dirty="0">
                <a:solidFill>
                  <a:srgbClr val="FF0000"/>
                </a:solidFill>
              </a:rPr>
              <a:t>LALR parsing table for grammar</a:t>
            </a:r>
          </a:p>
        </p:txBody>
      </p:sp>
      <p:pic>
        <p:nvPicPr>
          <p:cNvPr id="23354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10033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B00DB4-647B-4D43-BFC3-204A9DDDC321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23354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6AD476-6418-4B9D-A989-F96374F1700A}" type="slidenum">
              <a:rPr lang="en-US" altLang="en-US"/>
              <a:pPr/>
              <a:t>146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22225"/>
            <a:ext cx="7499350" cy="63976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altLang="en-US" sz="3200" smtClean="0">
              <a:solidFill>
                <a:srgbClr val="FF0000"/>
              </a:solidFill>
              <a:effectLst/>
            </a:endParaRPr>
          </a:p>
        </p:txBody>
      </p:sp>
      <p:sp>
        <p:nvSpPr>
          <p:cNvPr id="234499" name="Content Placeholder 2"/>
          <p:cNvSpPr>
            <a:spLocks noGrp="1"/>
          </p:cNvSpPr>
          <p:nvPr>
            <p:ph idx="1"/>
          </p:nvPr>
        </p:nvSpPr>
        <p:spPr>
          <a:xfrm>
            <a:off x="1295400" y="762000"/>
            <a:ext cx="7499350" cy="57912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en-US" smtClean="0"/>
              <a:t>Compare </a:t>
            </a:r>
          </a:p>
          <a:p>
            <a:pPr>
              <a:buFontTx/>
              <a:buChar char="-"/>
            </a:pPr>
            <a:endParaRPr lang="en-US" altLang="en-US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en-US" smtClean="0">
                <a:solidFill>
                  <a:srgbClr val="FF0000"/>
                </a:solidFill>
              </a:rPr>
              <a:t>SLR    </a:t>
            </a:r>
            <a:r>
              <a:rPr lang="en-US" altLang="en-US" smtClean="0"/>
              <a:t> Vs   </a:t>
            </a:r>
            <a:r>
              <a:rPr lang="en-US" altLang="en-US" smtClean="0">
                <a:solidFill>
                  <a:srgbClr val="FF0000"/>
                </a:solidFill>
              </a:rPr>
              <a:t>CLR</a:t>
            </a:r>
            <a:r>
              <a:rPr lang="en-US" altLang="en-US" smtClean="0"/>
              <a:t>   Vs   </a:t>
            </a:r>
            <a:r>
              <a:rPr lang="en-US" altLang="en-US" smtClean="0">
                <a:solidFill>
                  <a:srgbClr val="FF0000"/>
                </a:solidFill>
              </a:rPr>
              <a:t>LALR</a:t>
            </a:r>
          </a:p>
        </p:txBody>
      </p:sp>
      <p:pic>
        <p:nvPicPr>
          <p:cNvPr id="234500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32EF27D-967B-47A2-B3EA-B0DF7850DFE4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23450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8AAEF7E-5622-4EE9-AEA1-D440051EA188}" type="slidenum">
              <a:rPr lang="en-US" altLang="en-US"/>
              <a:pPr/>
              <a:t>147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84150"/>
            <a:ext cx="7181850" cy="563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Semantic Analysis</a:t>
            </a:r>
          </a:p>
        </p:txBody>
      </p:sp>
      <p:sp>
        <p:nvSpPr>
          <p:cNvPr id="235523" name="Rectangle 3"/>
          <p:cNvSpPr>
            <a:spLocks noGrp="1"/>
          </p:cNvSpPr>
          <p:nvPr>
            <p:ph type="body" idx="1"/>
          </p:nvPr>
        </p:nvSpPr>
        <p:spPr>
          <a:xfrm>
            <a:off x="1203325" y="909638"/>
            <a:ext cx="788035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Here Compiler tries to discover the meaning of a program by analyzing its </a:t>
            </a:r>
            <a:r>
              <a:rPr lang="en-US" altLang="en-US" sz="2800" smtClean="0">
                <a:solidFill>
                  <a:srgbClr val="0070C0"/>
                </a:solidFill>
              </a:rPr>
              <a:t>Parse Tree </a:t>
            </a:r>
            <a:r>
              <a:rPr lang="en-US" altLang="en-US" sz="2800" smtClean="0"/>
              <a:t>or </a:t>
            </a:r>
            <a:r>
              <a:rPr lang="en-US" altLang="en-US" sz="2800" smtClean="0">
                <a:solidFill>
                  <a:srgbClr val="0070C0"/>
                </a:solidFill>
              </a:rPr>
              <a:t>Abstract Syntax Tree.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Checks whether the SP is according to </a:t>
            </a:r>
            <a:r>
              <a:rPr lang="en-US" altLang="en-US" sz="2800" smtClean="0">
                <a:solidFill>
                  <a:srgbClr val="FF0000"/>
                </a:solidFill>
              </a:rPr>
              <a:t>Syntactic and Semantic Conventions</a:t>
            </a:r>
            <a:r>
              <a:rPr lang="en-US" altLang="en-US" sz="2800" smtClean="0"/>
              <a:t> of Source Lang or not.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Also known as </a:t>
            </a:r>
            <a:r>
              <a:rPr lang="en-US" altLang="en-US" sz="2800" smtClean="0">
                <a:solidFill>
                  <a:srgbClr val="FF0000"/>
                </a:solidFill>
              </a:rPr>
              <a:t>Context Sensitive Analysis.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rgbClr val="00B050"/>
                </a:solidFill>
              </a:rPr>
              <a:t>Answer depends on Value not Syntax.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en-US" sz="2800" smtClean="0">
              <a:solidFill>
                <a:srgbClr val="00B050"/>
              </a:solidFill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en-US" smtClean="0"/>
              <a:t>  Attribute Grammar</a:t>
            </a:r>
            <a:endParaRPr lang="en-US" altLang="en-US" smtClean="0">
              <a:solidFill>
                <a:srgbClr val="00B05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724400" y="4495800"/>
            <a:ext cx="838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endCxn id="235527" idx="1"/>
          </p:cNvCxnSpPr>
          <p:nvPr/>
        </p:nvCxnSpPr>
        <p:spPr>
          <a:xfrm>
            <a:off x="4724400" y="5105400"/>
            <a:ext cx="990600" cy="260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26" name="TextBox 5"/>
          <p:cNvSpPr txBox="1">
            <a:spLocks noChangeArrowheads="1"/>
          </p:cNvSpPr>
          <p:nvPr/>
        </p:nvSpPr>
        <p:spPr bwMode="auto">
          <a:xfrm>
            <a:off x="5638800" y="4343400"/>
            <a:ext cx="2895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Attributes on Symbols</a:t>
            </a:r>
          </a:p>
        </p:txBody>
      </p:sp>
      <p:sp>
        <p:nvSpPr>
          <p:cNvPr id="235527" name="TextBox 6"/>
          <p:cNvSpPr txBox="1">
            <a:spLocks noChangeArrowheads="1"/>
          </p:cNvSpPr>
          <p:nvPr/>
        </p:nvSpPr>
        <p:spPr bwMode="auto">
          <a:xfrm>
            <a:off x="5715000" y="5181600"/>
            <a:ext cx="2971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Attribute Evaluation Rules</a:t>
            </a:r>
          </a:p>
        </p:txBody>
      </p:sp>
      <p:cxnSp>
        <p:nvCxnSpPr>
          <p:cNvPr id="8" name="Straight Connector 7"/>
          <p:cNvCxnSpPr>
            <a:endCxn id="235529" idx="1"/>
          </p:cNvCxnSpPr>
          <p:nvPr/>
        </p:nvCxnSpPr>
        <p:spPr>
          <a:xfrm rot="16200000" flipH="1">
            <a:off x="4708525" y="5121275"/>
            <a:ext cx="94615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29" name="TextBox 8"/>
          <p:cNvSpPr txBox="1">
            <a:spLocks noChangeArrowheads="1"/>
          </p:cNvSpPr>
          <p:nvPr/>
        </p:nvSpPr>
        <p:spPr bwMode="auto">
          <a:xfrm>
            <a:off x="5638800" y="5867400"/>
            <a:ext cx="3505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Indexing of Grammar Symbols</a:t>
            </a:r>
          </a:p>
        </p:txBody>
      </p:sp>
      <p:pic>
        <p:nvPicPr>
          <p:cNvPr id="235530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Type Checking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idx="1"/>
          </p:nvPr>
        </p:nvSpPr>
        <p:spPr>
          <a:xfrm>
            <a:off x="1060450" y="2971800"/>
            <a:ext cx="8229600" cy="3201988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TYPE CHECKING is the main activity in semantic analysis.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Goal: calculate and ensure consistency of the type of every expression in a program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If there are type errors, we need to notify the user.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Otherwise, we need the type information to generate code that is correct.</a:t>
            </a:r>
          </a:p>
          <a:p>
            <a:pPr fontAlgn="auto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236548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BF58354-B716-4F56-A7AE-E1038D7AD37B}" type="slidenum">
              <a:rPr kumimoji="1" lang="en-US" altLang="ko-KR" u="sng" baseline="-25000">
                <a:solidFill>
                  <a:srgbClr val="898989"/>
                </a:solidFill>
                <a:latin typeface="Gulim" pitchFamily="34" charset="-127"/>
                <a:ea typeface="Gulim" pitchFamily="34" charset="-127"/>
              </a:rPr>
              <a:pPr/>
              <a:t>149</a:t>
            </a:fld>
            <a:endParaRPr kumimoji="1" lang="en-US" altLang="ko-KR" u="sng" baseline="-25000">
              <a:solidFill>
                <a:srgbClr val="898989"/>
              </a:solidFill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23654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0138" y="1535113"/>
            <a:ext cx="7847012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7075"/>
            <a:ext cx="8915400" cy="7159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Parsing Techniques			              </a:t>
            </a:r>
            <a:r>
              <a:rPr lang="en-US" sz="2200" dirty="0">
                <a:solidFill>
                  <a:srgbClr val="FF0000"/>
                </a:solidFill>
                <a:effectLst/>
              </a:rPr>
              <a:t>Imp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19600" y="228600"/>
            <a:ext cx="1371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200" dirty="0"/>
              <a:t>Parser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33600" y="1752600"/>
            <a:ext cx="16002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/>
              <a:t>Top-Down Parser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19800" y="1752600"/>
            <a:ext cx="16764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/>
              <a:t>Bottom-Up Parser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52800" y="3657600"/>
            <a:ext cx="19812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/>
              <a:t>Predictive [LL(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/>
              <a:t>)] Parser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90600" y="3657600"/>
            <a:ext cx="21336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400" dirty="0">
                <a:hlinkClick r:id="rId3" action="ppaction://hlinksldjump"/>
              </a:rPr>
              <a:t>Recursive Descent Parser</a:t>
            </a:r>
            <a:endParaRPr lang="en-US" sz="2400" dirty="0"/>
          </a:p>
        </p:txBody>
      </p:sp>
      <p:cxnSp>
        <p:nvCxnSpPr>
          <p:cNvPr id="31" name="Straight Arrow Connector 30"/>
          <p:cNvCxnSpPr>
            <a:endCxn id="17" idx="0"/>
          </p:cNvCxnSpPr>
          <p:nvPr/>
        </p:nvCxnSpPr>
        <p:spPr>
          <a:xfrm>
            <a:off x="5067300" y="838200"/>
            <a:ext cx="1790700" cy="914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6" idx="0"/>
          </p:cNvCxnSpPr>
          <p:nvPr/>
        </p:nvCxnSpPr>
        <p:spPr>
          <a:xfrm rot="10800000" flipV="1">
            <a:off x="2933700" y="838200"/>
            <a:ext cx="2133600" cy="914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2895600" y="2400300"/>
            <a:ext cx="1219200" cy="1295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1733550" y="2533650"/>
            <a:ext cx="1219200" cy="1028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804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A226DB3-07BA-492A-9054-B8E72548CBE2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3380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B4AF3A-10AF-4E62-86F1-FDEB2A6AD06A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" y="803275"/>
            <a:ext cx="8915400" cy="7159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Parsing Techniques			              </a:t>
            </a:r>
            <a:r>
              <a:rPr lang="en-US" sz="2200" dirty="0">
                <a:solidFill>
                  <a:srgbClr val="FF0000"/>
                </a:solidFill>
                <a:effectLst/>
              </a:rPr>
              <a:t>Imp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19600" y="228600"/>
            <a:ext cx="1371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200" dirty="0"/>
              <a:t>Parser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33600" y="1752600"/>
            <a:ext cx="16002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/>
              <a:t>Top-Down Parser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19800" y="1752600"/>
            <a:ext cx="16764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/>
              <a:t>Bottom-Up Parser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20000" y="3581400"/>
            <a:ext cx="1371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/>
              <a:t>LR</a:t>
            </a:r>
            <a:r>
              <a:rPr lang="en-US" dirty="0"/>
              <a:t> </a:t>
            </a:r>
            <a:r>
              <a:rPr lang="en-US" sz="2400" dirty="0"/>
              <a:t>Parser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76600" y="3657600"/>
            <a:ext cx="19812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/>
              <a:t>Predictive [LL(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/>
              <a:t>)] Parser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86400" y="3581400"/>
            <a:ext cx="18288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/>
              <a:t>Shift-Reduce Parser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90600" y="3657600"/>
            <a:ext cx="21336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400" dirty="0"/>
              <a:t>Recursive Descent Parser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000" y="5791200"/>
            <a:ext cx="20574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/>
              <a:t>Canonical LR Parser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10000" y="5867400"/>
            <a:ext cx="19050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/>
              <a:t>LALR Parser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371600" y="5943600"/>
            <a:ext cx="1676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/>
              <a:t>SLR Parser</a:t>
            </a:r>
          </a:p>
        </p:txBody>
      </p:sp>
      <p:cxnSp>
        <p:nvCxnSpPr>
          <p:cNvPr id="30" name="Straight Arrow Connector 29"/>
          <p:cNvCxnSpPr>
            <a:stCxn id="18" idx="2"/>
            <a:endCxn id="24" idx="0"/>
          </p:cNvCxnSpPr>
          <p:nvPr/>
        </p:nvCxnSpPr>
        <p:spPr>
          <a:xfrm rot="5400000">
            <a:off x="4457700" y="2095500"/>
            <a:ext cx="1600200" cy="6096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7" idx="0"/>
          </p:cNvCxnSpPr>
          <p:nvPr/>
        </p:nvCxnSpPr>
        <p:spPr>
          <a:xfrm>
            <a:off x="5067300" y="838200"/>
            <a:ext cx="1790700" cy="914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6" idx="0"/>
          </p:cNvCxnSpPr>
          <p:nvPr/>
        </p:nvCxnSpPr>
        <p:spPr>
          <a:xfrm rot="10800000" flipV="1">
            <a:off x="2933700" y="838200"/>
            <a:ext cx="2133600" cy="914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2895600" y="2400300"/>
            <a:ext cx="1219200" cy="1295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1733550" y="2533650"/>
            <a:ext cx="1219200" cy="1028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972300" y="2438400"/>
            <a:ext cx="1181100" cy="1143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5962650" y="2571750"/>
            <a:ext cx="1143000" cy="8763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2"/>
            <a:endCxn id="23" idx="0"/>
          </p:cNvCxnSpPr>
          <p:nvPr/>
        </p:nvCxnSpPr>
        <p:spPr>
          <a:xfrm rot="5400000">
            <a:off x="5772150" y="3333750"/>
            <a:ext cx="1524000" cy="35433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2"/>
            <a:endCxn id="22" idx="0"/>
          </p:cNvCxnSpPr>
          <p:nvPr/>
        </p:nvCxnSpPr>
        <p:spPr>
          <a:xfrm rot="5400000">
            <a:off x="7181850" y="4667250"/>
            <a:ext cx="1447800" cy="8001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62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9E4F32D-859E-41D8-A4C4-5237DD638A04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358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7BDF9C1-FEA7-4313-A588-2B123D90A8CF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Left Recursion</a:t>
            </a:r>
          </a:p>
        </p:txBody>
      </p:sp>
      <p:sp>
        <p:nvSpPr>
          <p:cNvPr id="37891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AFB44A94-DD38-4419-8E6E-9311F7A2B8F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987425" y="1981200"/>
            <a:ext cx="330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Consider the grammar: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4419600" y="1652588"/>
            <a:ext cx="2033588" cy="11969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E </a:t>
            </a:r>
            <a:r>
              <a:rPr lang="en-US" altLang="en-US">
                <a:sym typeface="Symbol" pitchFamily="18" charset="2"/>
              </a:rPr>
              <a:t> E + T | T</a:t>
            </a:r>
          </a:p>
          <a:p>
            <a:r>
              <a:rPr lang="en-US" altLang="en-US"/>
              <a:t>T </a:t>
            </a:r>
            <a:r>
              <a:rPr lang="en-US" altLang="en-US">
                <a:sym typeface="Symbol" pitchFamily="18" charset="2"/>
              </a:rPr>
              <a:t> T  F | F</a:t>
            </a:r>
          </a:p>
          <a:p>
            <a:r>
              <a:rPr lang="en-US" altLang="en-US"/>
              <a:t>F </a:t>
            </a:r>
            <a:r>
              <a:rPr lang="en-US" altLang="en-US">
                <a:sym typeface="Symbol" pitchFamily="18" charset="2"/>
              </a:rPr>
              <a:t> ( E ) | </a:t>
            </a:r>
            <a:r>
              <a:rPr lang="en-US" altLang="en-US" b="1">
                <a:sym typeface="Symbol" pitchFamily="18" charset="2"/>
              </a:rPr>
              <a:t>id</a:t>
            </a:r>
            <a:endParaRPr lang="en-US" altLang="en-US">
              <a:sym typeface="Symbol" pitchFamily="18" charset="2"/>
            </a:endParaRPr>
          </a:p>
        </p:txBody>
      </p:sp>
      <p:sp>
        <p:nvSpPr>
          <p:cNvPr id="373765" name="Text Box 5"/>
          <p:cNvSpPr txBox="1">
            <a:spLocks noChangeArrowheads="1"/>
          </p:cNvSpPr>
          <p:nvPr/>
        </p:nvSpPr>
        <p:spPr bwMode="auto">
          <a:xfrm>
            <a:off x="1139825" y="3124200"/>
            <a:ext cx="71024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A top-down parser might loop forever when parsing</a:t>
            </a:r>
          </a:p>
          <a:p>
            <a:r>
              <a:rPr lang="en-US" altLang="en-US"/>
              <a:t>an expression using this grammar</a:t>
            </a:r>
          </a:p>
        </p:txBody>
      </p:sp>
      <p:sp>
        <p:nvSpPr>
          <p:cNvPr id="373766" name="Rectangle 6"/>
          <p:cNvSpPr>
            <a:spLocks noChangeArrowheads="1"/>
          </p:cNvSpPr>
          <p:nvPr/>
        </p:nvSpPr>
        <p:spPr bwMode="auto">
          <a:xfrm>
            <a:off x="965200" y="41036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E</a:t>
            </a: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1282700" y="4103688"/>
            <a:ext cx="1744663" cy="950912"/>
            <a:chOff x="629" y="2596"/>
            <a:chExt cx="1099" cy="599"/>
          </a:xfrm>
        </p:grpSpPr>
        <p:sp>
          <p:nvSpPr>
            <p:cNvPr id="37951" name="AutoShape 8"/>
            <p:cNvSpPr>
              <a:spLocks noChangeArrowheads="1"/>
            </p:cNvSpPr>
            <p:nvPr/>
          </p:nvSpPr>
          <p:spPr bwMode="auto">
            <a:xfrm>
              <a:off x="629" y="2648"/>
              <a:ext cx="296" cy="120"/>
            </a:xfrm>
            <a:prstGeom prst="rightArrow">
              <a:avLst>
                <a:gd name="adj1" fmla="val 50000"/>
                <a:gd name="adj2" fmla="val 61667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grpSp>
          <p:nvGrpSpPr>
            <p:cNvPr id="37952" name="Group 9"/>
            <p:cNvGrpSpPr>
              <a:grpSpLocks/>
            </p:cNvGrpSpPr>
            <p:nvPr/>
          </p:nvGrpSpPr>
          <p:grpSpPr bwMode="auto">
            <a:xfrm>
              <a:off x="920" y="2596"/>
              <a:ext cx="808" cy="599"/>
              <a:chOff x="3447" y="2124"/>
              <a:chExt cx="808" cy="599"/>
            </a:xfrm>
          </p:grpSpPr>
          <p:sp>
            <p:nvSpPr>
              <p:cNvPr id="37953" name="Rectangle 10"/>
              <p:cNvSpPr>
                <a:spLocks noChangeArrowheads="1"/>
              </p:cNvSpPr>
              <p:nvPr/>
            </p:nvSpPr>
            <p:spPr bwMode="auto">
              <a:xfrm>
                <a:off x="3739" y="2124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FF"/>
                    </a:solidFill>
                  </a:rPr>
                  <a:t>E</a:t>
                </a:r>
              </a:p>
            </p:txBody>
          </p:sp>
          <p:grpSp>
            <p:nvGrpSpPr>
              <p:cNvPr id="37954" name="Group 11"/>
              <p:cNvGrpSpPr>
                <a:grpSpLocks/>
              </p:cNvGrpSpPr>
              <p:nvPr/>
            </p:nvGrpSpPr>
            <p:grpSpPr bwMode="auto">
              <a:xfrm>
                <a:off x="3618" y="2344"/>
                <a:ext cx="464" cy="184"/>
                <a:chOff x="4504" y="2496"/>
                <a:chExt cx="464" cy="184"/>
              </a:xfrm>
            </p:grpSpPr>
            <p:sp>
              <p:nvSpPr>
                <p:cNvPr id="37958" name="Line 12"/>
                <p:cNvSpPr>
                  <a:spLocks noChangeShapeType="1"/>
                </p:cNvSpPr>
                <p:nvPr/>
              </p:nvSpPr>
              <p:spPr bwMode="auto">
                <a:xfrm>
                  <a:off x="4808" y="2496"/>
                  <a:ext cx="160" cy="1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59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4504" y="2496"/>
                  <a:ext cx="160" cy="1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60" name="Line 14"/>
                <p:cNvSpPr>
                  <a:spLocks noChangeShapeType="1"/>
                </p:cNvSpPr>
                <p:nvPr/>
              </p:nvSpPr>
              <p:spPr bwMode="auto">
                <a:xfrm>
                  <a:off x="4736" y="2496"/>
                  <a:ext cx="0" cy="18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955" name="Rectangle 15"/>
              <p:cNvSpPr>
                <a:spLocks noChangeArrowheads="1"/>
              </p:cNvSpPr>
              <p:nvPr/>
            </p:nvSpPr>
            <p:spPr bwMode="auto">
              <a:xfrm>
                <a:off x="3745" y="2492"/>
                <a:ext cx="20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FF"/>
                    </a:solidFill>
                  </a:rPr>
                  <a:t>+</a:t>
                </a:r>
              </a:p>
            </p:txBody>
          </p:sp>
          <p:sp>
            <p:nvSpPr>
              <p:cNvPr id="37956" name="Rectangle 16"/>
              <p:cNvSpPr>
                <a:spLocks noChangeArrowheads="1"/>
              </p:cNvSpPr>
              <p:nvPr/>
            </p:nvSpPr>
            <p:spPr bwMode="auto">
              <a:xfrm>
                <a:off x="3447" y="2492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FF"/>
                    </a:solidFill>
                  </a:rPr>
                  <a:t>E</a:t>
                </a:r>
              </a:p>
            </p:txBody>
          </p:sp>
          <p:sp>
            <p:nvSpPr>
              <p:cNvPr id="37957" name="Rectangle 17"/>
              <p:cNvSpPr>
                <a:spLocks noChangeArrowheads="1"/>
              </p:cNvSpPr>
              <p:nvPr/>
            </p:nvSpPr>
            <p:spPr bwMode="auto">
              <a:xfrm>
                <a:off x="4051" y="2492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FF"/>
                    </a:solidFill>
                  </a:rPr>
                  <a:t>T</a:t>
                </a:r>
              </a:p>
            </p:txBody>
          </p:sp>
        </p:grpSp>
      </p:grpSp>
      <p:grpSp>
        <p:nvGrpSpPr>
          <p:cNvPr id="5" name="Group 103"/>
          <p:cNvGrpSpPr>
            <a:grpSpLocks/>
          </p:cNvGrpSpPr>
          <p:nvPr/>
        </p:nvGrpSpPr>
        <p:grpSpPr bwMode="auto">
          <a:xfrm>
            <a:off x="2925763" y="4121150"/>
            <a:ext cx="2268537" cy="1581150"/>
            <a:chOff x="1843" y="2596"/>
            <a:chExt cx="1429" cy="996"/>
          </a:xfrm>
        </p:grpSpPr>
        <p:sp>
          <p:nvSpPr>
            <p:cNvPr id="37933" name="AutoShape 19"/>
            <p:cNvSpPr>
              <a:spLocks noChangeArrowheads="1"/>
            </p:cNvSpPr>
            <p:nvPr/>
          </p:nvSpPr>
          <p:spPr bwMode="auto">
            <a:xfrm>
              <a:off x="1843" y="2640"/>
              <a:ext cx="296" cy="120"/>
            </a:xfrm>
            <a:prstGeom prst="rightArrow">
              <a:avLst>
                <a:gd name="adj1" fmla="val 50000"/>
                <a:gd name="adj2" fmla="val 61667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grpSp>
          <p:nvGrpSpPr>
            <p:cNvPr id="37934" name="Group 99"/>
            <p:cNvGrpSpPr>
              <a:grpSpLocks/>
            </p:cNvGrpSpPr>
            <p:nvPr/>
          </p:nvGrpSpPr>
          <p:grpSpPr bwMode="auto">
            <a:xfrm>
              <a:off x="2168" y="2596"/>
              <a:ext cx="1104" cy="996"/>
              <a:chOff x="2184" y="2596"/>
              <a:chExt cx="1104" cy="996"/>
            </a:xfrm>
          </p:grpSpPr>
          <p:grpSp>
            <p:nvGrpSpPr>
              <p:cNvPr id="37935" name="Group 21"/>
              <p:cNvGrpSpPr>
                <a:grpSpLocks/>
              </p:cNvGrpSpPr>
              <p:nvPr/>
            </p:nvGrpSpPr>
            <p:grpSpPr bwMode="auto">
              <a:xfrm>
                <a:off x="2480" y="2596"/>
                <a:ext cx="808" cy="599"/>
                <a:chOff x="3447" y="2124"/>
                <a:chExt cx="808" cy="599"/>
              </a:xfrm>
            </p:grpSpPr>
            <p:sp>
              <p:nvSpPr>
                <p:cNvPr id="37943" name="Rectangle 22"/>
                <p:cNvSpPr>
                  <a:spLocks noChangeArrowheads="1"/>
                </p:cNvSpPr>
                <p:nvPr/>
              </p:nvSpPr>
              <p:spPr bwMode="auto">
                <a:xfrm>
                  <a:off x="3739" y="2124"/>
                  <a:ext cx="21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rgbClr val="0000FF"/>
                      </a:solidFill>
                    </a:rPr>
                    <a:t>E</a:t>
                  </a:r>
                </a:p>
              </p:txBody>
            </p:sp>
            <p:grpSp>
              <p:nvGrpSpPr>
                <p:cNvPr id="37944" name="Group 23"/>
                <p:cNvGrpSpPr>
                  <a:grpSpLocks/>
                </p:cNvGrpSpPr>
                <p:nvPr/>
              </p:nvGrpSpPr>
              <p:grpSpPr bwMode="auto">
                <a:xfrm>
                  <a:off x="3618" y="2344"/>
                  <a:ext cx="464" cy="184"/>
                  <a:chOff x="4504" y="2496"/>
                  <a:chExt cx="464" cy="184"/>
                </a:xfrm>
              </p:grpSpPr>
              <p:sp>
                <p:nvSpPr>
                  <p:cNvPr id="3794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808" y="2496"/>
                    <a:ext cx="160" cy="176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49" name="Line 2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04" y="2496"/>
                    <a:ext cx="160" cy="176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50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736" y="2496"/>
                    <a:ext cx="0" cy="18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7945" name="Rectangle 27"/>
                <p:cNvSpPr>
                  <a:spLocks noChangeArrowheads="1"/>
                </p:cNvSpPr>
                <p:nvPr/>
              </p:nvSpPr>
              <p:spPr bwMode="auto">
                <a:xfrm>
                  <a:off x="3745" y="2492"/>
                  <a:ext cx="20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rgbClr val="0000FF"/>
                      </a:solidFill>
                    </a:rPr>
                    <a:t>+</a:t>
                  </a:r>
                </a:p>
              </p:txBody>
            </p:sp>
            <p:sp>
              <p:nvSpPr>
                <p:cNvPr id="37946" name="Rectangle 28"/>
                <p:cNvSpPr>
                  <a:spLocks noChangeArrowheads="1"/>
                </p:cNvSpPr>
                <p:nvPr/>
              </p:nvSpPr>
              <p:spPr bwMode="auto">
                <a:xfrm>
                  <a:off x="3447" y="2492"/>
                  <a:ext cx="21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rgbClr val="0000FF"/>
                      </a:solidFill>
                    </a:rPr>
                    <a:t>E</a:t>
                  </a:r>
                </a:p>
              </p:txBody>
            </p:sp>
            <p:sp>
              <p:nvSpPr>
                <p:cNvPr id="37947" name="Rectangle 29"/>
                <p:cNvSpPr>
                  <a:spLocks noChangeArrowheads="1"/>
                </p:cNvSpPr>
                <p:nvPr/>
              </p:nvSpPr>
              <p:spPr bwMode="auto">
                <a:xfrm>
                  <a:off x="4051" y="2492"/>
                  <a:ext cx="20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rgbClr val="0000FF"/>
                      </a:solidFill>
                    </a:rPr>
                    <a:t>T</a:t>
                  </a:r>
                </a:p>
              </p:txBody>
            </p:sp>
          </p:grpSp>
          <p:grpSp>
            <p:nvGrpSpPr>
              <p:cNvPr id="37936" name="Group 30"/>
              <p:cNvGrpSpPr>
                <a:grpSpLocks/>
              </p:cNvGrpSpPr>
              <p:nvPr/>
            </p:nvGrpSpPr>
            <p:grpSpPr bwMode="auto">
              <a:xfrm>
                <a:off x="2355" y="3184"/>
                <a:ext cx="464" cy="184"/>
                <a:chOff x="4504" y="2496"/>
                <a:chExt cx="464" cy="184"/>
              </a:xfrm>
            </p:grpSpPr>
            <p:sp>
              <p:nvSpPr>
                <p:cNvPr id="37940" name="Line 31"/>
                <p:cNvSpPr>
                  <a:spLocks noChangeShapeType="1"/>
                </p:cNvSpPr>
                <p:nvPr/>
              </p:nvSpPr>
              <p:spPr bwMode="auto">
                <a:xfrm>
                  <a:off x="4808" y="2496"/>
                  <a:ext cx="160" cy="1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41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4504" y="2496"/>
                  <a:ext cx="160" cy="1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42" name="Line 33"/>
                <p:cNvSpPr>
                  <a:spLocks noChangeShapeType="1"/>
                </p:cNvSpPr>
                <p:nvPr/>
              </p:nvSpPr>
              <p:spPr bwMode="auto">
                <a:xfrm>
                  <a:off x="4736" y="2496"/>
                  <a:ext cx="0" cy="18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937" name="Rectangle 34"/>
              <p:cNvSpPr>
                <a:spLocks noChangeArrowheads="1"/>
              </p:cNvSpPr>
              <p:nvPr/>
            </p:nvSpPr>
            <p:spPr bwMode="auto">
              <a:xfrm>
                <a:off x="2468" y="3304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FF"/>
                    </a:solidFill>
                    <a:sym typeface="Symbol" pitchFamily="18" charset="2"/>
                  </a:rPr>
                  <a:t>+</a:t>
                </a:r>
                <a:endParaRPr lang="en-US" altLang="en-US">
                  <a:solidFill>
                    <a:schemeClr val="tx2"/>
                  </a:solidFill>
                  <a:sym typeface="Symbol" pitchFamily="18" charset="2"/>
                </a:endParaRPr>
              </a:p>
            </p:txBody>
          </p:sp>
          <p:sp>
            <p:nvSpPr>
              <p:cNvPr id="37938" name="Rectangle 35"/>
              <p:cNvSpPr>
                <a:spLocks noChangeArrowheads="1"/>
              </p:cNvSpPr>
              <p:nvPr/>
            </p:nvSpPr>
            <p:spPr bwMode="auto">
              <a:xfrm>
                <a:off x="2184" y="3332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FF"/>
                    </a:solidFill>
                  </a:rPr>
                  <a:t>E</a:t>
                </a:r>
              </a:p>
            </p:txBody>
          </p:sp>
          <p:sp>
            <p:nvSpPr>
              <p:cNvPr id="37939" name="Rectangle 36"/>
              <p:cNvSpPr>
                <a:spLocks noChangeArrowheads="1"/>
              </p:cNvSpPr>
              <p:nvPr/>
            </p:nvSpPr>
            <p:spPr bwMode="auto">
              <a:xfrm>
                <a:off x="2788" y="3332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FF"/>
                    </a:solidFill>
                  </a:rPr>
                  <a:t>T</a:t>
                </a:r>
              </a:p>
            </p:txBody>
          </p:sp>
        </p:grpSp>
      </p:grpSp>
      <p:grpSp>
        <p:nvGrpSpPr>
          <p:cNvPr id="10" name="Group 102"/>
          <p:cNvGrpSpPr>
            <a:grpSpLocks/>
          </p:cNvGrpSpPr>
          <p:nvPr/>
        </p:nvGrpSpPr>
        <p:grpSpPr bwMode="auto">
          <a:xfrm>
            <a:off x="5402263" y="4121150"/>
            <a:ext cx="2420937" cy="2139950"/>
            <a:chOff x="3403" y="2596"/>
            <a:chExt cx="1525" cy="1348"/>
          </a:xfrm>
        </p:grpSpPr>
        <p:sp>
          <p:nvSpPr>
            <p:cNvPr id="37906" name="AutoShape 65"/>
            <p:cNvSpPr>
              <a:spLocks noChangeArrowheads="1"/>
            </p:cNvSpPr>
            <p:nvPr/>
          </p:nvSpPr>
          <p:spPr bwMode="auto">
            <a:xfrm>
              <a:off x="3403" y="2648"/>
              <a:ext cx="296" cy="120"/>
            </a:xfrm>
            <a:prstGeom prst="rightArrow">
              <a:avLst>
                <a:gd name="adj1" fmla="val 50000"/>
                <a:gd name="adj2" fmla="val 61667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grpSp>
          <p:nvGrpSpPr>
            <p:cNvPr id="37907" name="Group 100"/>
            <p:cNvGrpSpPr>
              <a:grpSpLocks/>
            </p:cNvGrpSpPr>
            <p:nvPr/>
          </p:nvGrpSpPr>
          <p:grpSpPr bwMode="auto">
            <a:xfrm>
              <a:off x="3528" y="2596"/>
              <a:ext cx="1400" cy="1348"/>
              <a:chOff x="3280" y="2596"/>
              <a:chExt cx="1400" cy="1348"/>
            </a:xfrm>
          </p:grpSpPr>
          <p:grpSp>
            <p:nvGrpSpPr>
              <p:cNvPr id="37908" name="Group 66"/>
              <p:cNvGrpSpPr>
                <a:grpSpLocks/>
              </p:cNvGrpSpPr>
              <p:nvPr/>
            </p:nvGrpSpPr>
            <p:grpSpPr bwMode="auto">
              <a:xfrm>
                <a:off x="3872" y="2596"/>
                <a:ext cx="808" cy="599"/>
                <a:chOff x="3447" y="2124"/>
                <a:chExt cx="808" cy="599"/>
              </a:xfrm>
            </p:grpSpPr>
            <p:sp>
              <p:nvSpPr>
                <p:cNvPr id="37925" name="Rectangle 67"/>
                <p:cNvSpPr>
                  <a:spLocks noChangeArrowheads="1"/>
                </p:cNvSpPr>
                <p:nvPr/>
              </p:nvSpPr>
              <p:spPr bwMode="auto">
                <a:xfrm>
                  <a:off x="3739" y="2124"/>
                  <a:ext cx="21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rgbClr val="0000FF"/>
                      </a:solidFill>
                    </a:rPr>
                    <a:t>E</a:t>
                  </a:r>
                </a:p>
              </p:txBody>
            </p:sp>
            <p:grpSp>
              <p:nvGrpSpPr>
                <p:cNvPr id="37926" name="Group 68"/>
                <p:cNvGrpSpPr>
                  <a:grpSpLocks/>
                </p:cNvGrpSpPr>
                <p:nvPr/>
              </p:nvGrpSpPr>
              <p:grpSpPr bwMode="auto">
                <a:xfrm>
                  <a:off x="3618" y="2344"/>
                  <a:ext cx="464" cy="184"/>
                  <a:chOff x="4504" y="2496"/>
                  <a:chExt cx="464" cy="184"/>
                </a:xfrm>
              </p:grpSpPr>
              <p:sp>
                <p:nvSpPr>
                  <p:cNvPr id="37930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4808" y="2496"/>
                    <a:ext cx="160" cy="176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31" name="Line 7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04" y="2496"/>
                    <a:ext cx="160" cy="176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32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4736" y="2496"/>
                    <a:ext cx="0" cy="18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7927" name="Rectangle 72"/>
                <p:cNvSpPr>
                  <a:spLocks noChangeArrowheads="1"/>
                </p:cNvSpPr>
                <p:nvPr/>
              </p:nvSpPr>
              <p:spPr bwMode="auto">
                <a:xfrm>
                  <a:off x="3745" y="2492"/>
                  <a:ext cx="20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rgbClr val="0000FF"/>
                      </a:solidFill>
                    </a:rPr>
                    <a:t>+</a:t>
                  </a:r>
                </a:p>
              </p:txBody>
            </p:sp>
            <p:sp>
              <p:nvSpPr>
                <p:cNvPr id="37928" name="Rectangle 73"/>
                <p:cNvSpPr>
                  <a:spLocks noChangeArrowheads="1"/>
                </p:cNvSpPr>
                <p:nvPr/>
              </p:nvSpPr>
              <p:spPr bwMode="auto">
                <a:xfrm>
                  <a:off x="3447" y="2492"/>
                  <a:ext cx="21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rgbClr val="0000FF"/>
                      </a:solidFill>
                    </a:rPr>
                    <a:t>E</a:t>
                  </a:r>
                </a:p>
              </p:txBody>
            </p:sp>
            <p:sp>
              <p:nvSpPr>
                <p:cNvPr id="37929" name="Rectangle 74"/>
                <p:cNvSpPr>
                  <a:spLocks noChangeArrowheads="1"/>
                </p:cNvSpPr>
                <p:nvPr/>
              </p:nvSpPr>
              <p:spPr bwMode="auto">
                <a:xfrm>
                  <a:off x="4051" y="2492"/>
                  <a:ext cx="20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rgbClr val="0000FF"/>
                      </a:solidFill>
                    </a:rPr>
                    <a:t>T</a:t>
                  </a:r>
                </a:p>
              </p:txBody>
            </p:sp>
          </p:grpSp>
          <p:grpSp>
            <p:nvGrpSpPr>
              <p:cNvPr id="37909" name="Group 83"/>
              <p:cNvGrpSpPr>
                <a:grpSpLocks/>
              </p:cNvGrpSpPr>
              <p:nvPr/>
            </p:nvGrpSpPr>
            <p:grpSpPr bwMode="auto">
              <a:xfrm>
                <a:off x="3576" y="3184"/>
                <a:ext cx="808" cy="408"/>
                <a:chOff x="3576" y="3184"/>
                <a:chExt cx="808" cy="408"/>
              </a:xfrm>
            </p:grpSpPr>
            <p:grpSp>
              <p:nvGrpSpPr>
                <p:cNvPr id="37918" name="Group 75"/>
                <p:cNvGrpSpPr>
                  <a:grpSpLocks/>
                </p:cNvGrpSpPr>
                <p:nvPr/>
              </p:nvGrpSpPr>
              <p:grpSpPr bwMode="auto">
                <a:xfrm>
                  <a:off x="3747" y="3184"/>
                  <a:ext cx="464" cy="184"/>
                  <a:chOff x="4504" y="2496"/>
                  <a:chExt cx="464" cy="184"/>
                </a:xfrm>
              </p:grpSpPr>
              <p:sp>
                <p:nvSpPr>
                  <p:cNvPr id="37922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4808" y="2496"/>
                    <a:ext cx="160" cy="176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23" name="Line 7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04" y="2496"/>
                    <a:ext cx="160" cy="176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24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4736" y="2496"/>
                    <a:ext cx="0" cy="18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7919" name="Rectangle 79"/>
                <p:cNvSpPr>
                  <a:spLocks noChangeArrowheads="1"/>
                </p:cNvSpPr>
                <p:nvPr/>
              </p:nvSpPr>
              <p:spPr bwMode="auto">
                <a:xfrm>
                  <a:off x="3860" y="3304"/>
                  <a:ext cx="2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rgbClr val="0000FF"/>
                      </a:solidFill>
                      <a:sym typeface="Symbol" pitchFamily="18" charset="2"/>
                    </a:rPr>
                    <a:t>+</a:t>
                  </a:r>
                  <a:endParaRPr lang="en-US" altLang="en-US">
                    <a:solidFill>
                      <a:schemeClr val="tx2"/>
                    </a:solidFill>
                    <a:sym typeface="Symbol" pitchFamily="18" charset="2"/>
                  </a:endParaRPr>
                </a:p>
              </p:txBody>
            </p:sp>
            <p:sp>
              <p:nvSpPr>
                <p:cNvPr id="37920" name="Rectangle 80"/>
                <p:cNvSpPr>
                  <a:spLocks noChangeArrowheads="1"/>
                </p:cNvSpPr>
                <p:nvPr/>
              </p:nvSpPr>
              <p:spPr bwMode="auto">
                <a:xfrm>
                  <a:off x="3576" y="3332"/>
                  <a:ext cx="21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rgbClr val="0000FF"/>
                      </a:solidFill>
                    </a:rPr>
                    <a:t>E</a:t>
                  </a:r>
                </a:p>
              </p:txBody>
            </p:sp>
            <p:sp>
              <p:nvSpPr>
                <p:cNvPr id="37921" name="Rectangle 81"/>
                <p:cNvSpPr>
                  <a:spLocks noChangeArrowheads="1"/>
                </p:cNvSpPr>
                <p:nvPr/>
              </p:nvSpPr>
              <p:spPr bwMode="auto">
                <a:xfrm>
                  <a:off x="4180" y="3332"/>
                  <a:ext cx="20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rgbClr val="0000FF"/>
                      </a:solidFill>
                    </a:rPr>
                    <a:t>T</a:t>
                  </a:r>
                </a:p>
              </p:txBody>
            </p:sp>
          </p:grpSp>
          <p:grpSp>
            <p:nvGrpSpPr>
              <p:cNvPr id="37910" name="Group 84"/>
              <p:cNvGrpSpPr>
                <a:grpSpLocks/>
              </p:cNvGrpSpPr>
              <p:nvPr/>
            </p:nvGrpSpPr>
            <p:grpSpPr bwMode="auto">
              <a:xfrm>
                <a:off x="3280" y="3536"/>
                <a:ext cx="808" cy="408"/>
                <a:chOff x="3576" y="3184"/>
                <a:chExt cx="808" cy="408"/>
              </a:xfrm>
            </p:grpSpPr>
            <p:grpSp>
              <p:nvGrpSpPr>
                <p:cNvPr id="37911" name="Group 85"/>
                <p:cNvGrpSpPr>
                  <a:grpSpLocks/>
                </p:cNvGrpSpPr>
                <p:nvPr/>
              </p:nvGrpSpPr>
              <p:grpSpPr bwMode="auto">
                <a:xfrm>
                  <a:off x="3747" y="3184"/>
                  <a:ext cx="464" cy="184"/>
                  <a:chOff x="4504" y="2496"/>
                  <a:chExt cx="464" cy="184"/>
                </a:xfrm>
              </p:grpSpPr>
              <p:sp>
                <p:nvSpPr>
                  <p:cNvPr id="37915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4808" y="2496"/>
                    <a:ext cx="160" cy="176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16" name="Line 8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04" y="2496"/>
                    <a:ext cx="160" cy="176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17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4736" y="2496"/>
                    <a:ext cx="0" cy="18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7912" name="Rectangle 89"/>
                <p:cNvSpPr>
                  <a:spLocks noChangeArrowheads="1"/>
                </p:cNvSpPr>
                <p:nvPr/>
              </p:nvSpPr>
              <p:spPr bwMode="auto">
                <a:xfrm>
                  <a:off x="3860" y="3304"/>
                  <a:ext cx="2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rgbClr val="0000FF"/>
                      </a:solidFill>
                      <a:sym typeface="Symbol" pitchFamily="18" charset="2"/>
                    </a:rPr>
                    <a:t>+</a:t>
                  </a:r>
                  <a:endParaRPr lang="en-US" altLang="en-US">
                    <a:solidFill>
                      <a:schemeClr val="tx2"/>
                    </a:solidFill>
                    <a:sym typeface="Symbol" pitchFamily="18" charset="2"/>
                  </a:endParaRPr>
                </a:p>
              </p:txBody>
            </p:sp>
            <p:sp>
              <p:nvSpPr>
                <p:cNvPr id="37913" name="Rectangle 90"/>
                <p:cNvSpPr>
                  <a:spLocks noChangeArrowheads="1"/>
                </p:cNvSpPr>
                <p:nvPr/>
              </p:nvSpPr>
              <p:spPr bwMode="auto">
                <a:xfrm>
                  <a:off x="3576" y="3332"/>
                  <a:ext cx="21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rgbClr val="0000FF"/>
                      </a:solidFill>
                    </a:rPr>
                    <a:t>E</a:t>
                  </a:r>
                </a:p>
              </p:txBody>
            </p:sp>
            <p:sp>
              <p:nvSpPr>
                <p:cNvPr id="37914" name="Rectangle 91"/>
                <p:cNvSpPr>
                  <a:spLocks noChangeArrowheads="1"/>
                </p:cNvSpPr>
                <p:nvPr/>
              </p:nvSpPr>
              <p:spPr bwMode="auto">
                <a:xfrm>
                  <a:off x="4180" y="3332"/>
                  <a:ext cx="20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>
                      <a:solidFill>
                        <a:srgbClr val="0000FF"/>
                      </a:solidFill>
                    </a:rPr>
                    <a:t>T</a:t>
                  </a:r>
                </a:p>
              </p:txBody>
            </p:sp>
          </p:grpSp>
        </p:grpSp>
      </p:grpSp>
      <p:grpSp>
        <p:nvGrpSpPr>
          <p:cNvPr id="18" name="Group 101"/>
          <p:cNvGrpSpPr>
            <a:grpSpLocks/>
          </p:cNvGrpSpPr>
          <p:nvPr/>
        </p:nvGrpSpPr>
        <p:grpSpPr bwMode="auto">
          <a:xfrm>
            <a:off x="7878763" y="4229100"/>
            <a:ext cx="1047750" cy="190500"/>
            <a:chOff x="4963" y="2664"/>
            <a:chExt cx="660" cy="120"/>
          </a:xfrm>
        </p:grpSpPr>
        <p:sp>
          <p:nvSpPr>
            <p:cNvPr id="37901" name="AutoShape 92"/>
            <p:cNvSpPr>
              <a:spLocks noChangeArrowheads="1"/>
            </p:cNvSpPr>
            <p:nvPr/>
          </p:nvSpPr>
          <p:spPr bwMode="auto">
            <a:xfrm>
              <a:off x="4963" y="2664"/>
              <a:ext cx="296" cy="120"/>
            </a:xfrm>
            <a:prstGeom prst="rightArrow">
              <a:avLst>
                <a:gd name="adj1" fmla="val 50000"/>
                <a:gd name="adj2" fmla="val 61667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grpSp>
          <p:nvGrpSpPr>
            <p:cNvPr id="37902" name="Group 96"/>
            <p:cNvGrpSpPr>
              <a:grpSpLocks/>
            </p:cNvGrpSpPr>
            <p:nvPr/>
          </p:nvGrpSpPr>
          <p:grpSpPr bwMode="auto">
            <a:xfrm>
              <a:off x="5384" y="2680"/>
              <a:ext cx="239" cy="47"/>
              <a:chOff x="1136" y="3824"/>
              <a:chExt cx="239" cy="47"/>
            </a:xfrm>
          </p:grpSpPr>
          <p:sp>
            <p:nvSpPr>
              <p:cNvPr id="37903" name="Oval 93"/>
              <p:cNvSpPr>
                <a:spLocks noChangeArrowheads="1"/>
              </p:cNvSpPr>
              <p:nvPr/>
            </p:nvSpPr>
            <p:spPr bwMode="auto">
              <a:xfrm>
                <a:off x="1136" y="382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37904" name="Oval 94"/>
              <p:cNvSpPr>
                <a:spLocks noChangeArrowheads="1"/>
              </p:cNvSpPr>
              <p:nvPr/>
            </p:nvSpPr>
            <p:spPr bwMode="auto">
              <a:xfrm>
                <a:off x="1232" y="382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37905" name="Oval 95"/>
              <p:cNvSpPr>
                <a:spLocks noChangeArrowheads="1"/>
              </p:cNvSpPr>
              <p:nvPr/>
            </p:nvSpPr>
            <p:spPr bwMode="auto">
              <a:xfrm>
                <a:off x="1328" y="382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</p:grpSp>
      <p:sp>
        <p:nvSpPr>
          <p:cNvPr id="20" name="Date Placeholder 1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9DB403E-2DC5-418C-9A8B-54F6EF9EC5D5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5" grpId="0" autoUpdateAnimBg="0"/>
      <p:bldP spid="37376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Left Recursion</a:t>
            </a:r>
          </a:p>
        </p:txBody>
      </p:sp>
      <p:sp>
        <p:nvSpPr>
          <p:cNvPr id="39939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F917A7B4-9945-4FA4-A885-5A6A886EC59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987425" y="1981200"/>
            <a:ext cx="330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Consider the grammar: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4419600" y="1652588"/>
            <a:ext cx="2033588" cy="11969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E </a:t>
            </a:r>
            <a:r>
              <a:rPr lang="en-US" altLang="en-US">
                <a:sym typeface="Symbol" pitchFamily="18" charset="2"/>
              </a:rPr>
              <a:t> E + T | T</a:t>
            </a:r>
          </a:p>
          <a:p>
            <a:r>
              <a:rPr lang="en-US" altLang="en-US"/>
              <a:t>T </a:t>
            </a:r>
            <a:r>
              <a:rPr lang="en-US" altLang="en-US">
                <a:sym typeface="Symbol" pitchFamily="18" charset="2"/>
              </a:rPr>
              <a:t> T  F | F</a:t>
            </a:r>
          </a:p>
          <a:p>
            <a:r>
              <a:rPr lang="en-US" altLang="en-US"/>
              <a:t>F </a:t>
            </a:r>
            <a:r>
              <a:rPr lang="en-US" altLang="en-US">
                <a:sym typeface="Symbol" pitchFamily="18" charset="2"/>
              </a:rPr>
              <a:t> ( E ) | </a:t>
            </a:r>
            <a:r>
              <a:rPr lang="en-US" altLang="en-US" b="1">
                <a:sym typeface="Symbol" pitchFamily="18" charset="2"/>
              </a:rPr>
              <a:t>id</a:t>
            </a:r>
            <a:endParaRPr lang="en-US" altLang="en-US">
              <a:sym typeface="Symbol" pitchFamily="18" charset="2"/>
            </a:endParaRPr>
          </a:p>
        </p:txBody>
      </p:sp>
      <p:sp>
        <p:nvSpPr>
          <p:cNvPr id="39942" name="Text Box 71"/>
          <p:cNvSpPr txBox="1">
            <a:spLocks noChangeArrowheads="1"/>
          </p:cNvSpPr>
          <p:nvPr/>
        </p:nvSpPr>
        <p:spPr bwMode="auto">
          <a:xfrm>
            <a:off x="1038225" y="3330575"/>
            <a:ext cx="7580313" cy="8318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A grammar that has at least one production of the form</a:t>
            </a:r>
          </a:p>
          <a:p>
            <a:r>
              <a:rPr lang="en-US" altLang="en-US">
                <a:solidFill>
                  <a:srgbClr val="0000FF"/>
                </a:solidFill>
              </a:rPr>
              <a:t>A </a:t>
            </a:r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 A</a:t>
            </a:r>
            <a:r>
              <a:rPr lang="en-US" altLang="en-US">
                <a:sym typeface="Symbol" pitchFamily="18" charset="2"/>
              </a:rPr>
              <a:t> is a </a:t>
            </a:r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left recursive</a:t>
            </a:r>
            <a:r>
              <a:rPr lang="en-US" altLang="en-US">
                <a:sym typeface="Symbol" pitchFamily="18" charset="2"/>
              </a:rPr>
              <a:t> grammar.</a:t>
            </a:r>
          </a:p>
        </p:txBody>
      </p:sp>
      <p:sp>
        <p:nvSpPr>
          <p:cNvPr id="374856" name="Text Box 72"/>
          <p:cNvSpPr txBox="1">
            <a:spLocks noChangeArrowheads="1"/>
          </p:cNvSpPr>
          <p:nvPr/>
        </p:nvSpPr>
        <p:spPr bwMode="auto">
          <a:xfrm>
            <a:off x="1038225" y="4300538"/>
            <a:ext cx="67611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Top-down parsers do not work with left-recursive</a:t>
            </a:r>
          </a:p>
          <a:p>
            <a:r>
              <a:rPr lang="en-US" altLang="en-US"/>
              <a:t>grammars. </a:t>
            </a:r>
            <a:endParaRPr lang="en-US" altLang="en-US">
              <a:sym typeface="Symbol" pitchFamily="18" charset="2"/>
            </a:endParaRPr>
          </a:p>
        </p:txBody>
      </p:sp>
      <p:sp>
        <p:nvSpPr>
          <p:cNvPr id="374857" name="Text Box 73"/>
          <p:cNvSpPr txBox="1">
            <a:spLocks noChangeArrowheads="1"/>
          </p:cNvSpPr>
          <p:nvPr/>
        </p:nvSpPr>
        <p:spPr bwMode="auto">
          <a:xfrm>
            <a:off x="1038225" y="5291138"/>
            <a:ext cx="74406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Left-recursion can often be eliminated by rewriting the</a:t>
            </a:r>
          </a:p>
          <a:p>
            <a:r>
              <a:rPr lang="en-US" altLang="en-US"/>
              <a:t>grammar. </a:t>
            </a:r>
            <a:endParaRPr lang="en-US" altLang="en-US">
              <a:sym typeface="Symbol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747C79-4649-4F93-BB95-8EA0D2B08B34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56" grpId="0" autoUpdateAnimBg="0"/>
      <p:bldP spid="37485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Elimination of Left Recursion</a:t>
            </a:r>
            <a:endParaRPr lang="en-US" altLang="en-US" sz="360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A grammar is </a:t>
            </a: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left recursive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if it has a NT A such that there is a derivation A +   A</a:t>
            </a:r>
            <a:r>
              <a:rPr lang="el-GR" altLang="en-US" sz="240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for some string </a:t>
            </a:r>
            <a:r>
              <a:rPr lang="el-GR" altLang="en-US" sz="240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/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Top down parsing methods cannot handle left recursive grammars, so a transformation that eliminates left recursion is needed.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E.g. A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A</a:t>
            </a:r>
            <a:r>
              <a:rPr lang="el-GR" altLang="en-US" sz="2400" smtClean="0">
                <a:latin typeface="Times New Roman" pitchFamily="18" charset="0"/>
                <a:cs typeface="Times New Roman" pitchFamily="18" charset="0"/>
              </a:rPr>
              <a:t> α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l-GR" altLang="en-US" sz="2400" smtClean="0">
                <a:latin typeface="Times New Roman" pitchFamily="18" charset="0"/>
                <a:cs typeface="Times New Roman" pitchFamily="18" charset="0"/>
              </a:rPr>
              <a:t>β</a:t>
            </a:r>
            <a:endParaRPr lang="en-US" altLang="en-US" sz="24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It has left recursion. To eliminate it we rewrite it 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as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l-GR" altLang="en-US" sz="240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400" baseline="30000" smtClean="0">
                <a:latin typeface="Times New Roman" pitchFamily="18" charset="0"/>
                <a:cs typeface="Times New Roman" pitchFamily="18" charset="0"/>
              </a:rPr>
              <a:t>’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400" baseline="30000" smtClean="0"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l-GR" altLang="en-US" sz="2400" smtClean="0">
                <a:latin typeface="Times New Roman" pitchFamily="18" charset="0"/>
                <a:cs typeface="Times New Roman" pitchFamily="18" charset="0"/>
              </a:rPr>
              <a:t> α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en-US" sz="2400" baseline="30000" smtClean="0"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az-Cyrl-AZ" altLang="en-US" sz="2400" smtClean="0">
                <a:latin typeface="Times New Roman" pitchFamily="18" charset="0"/>
                <a:cs typeface="Times New Roman" pitchFamily="18" charset="0"/>
              </a:rPr>
              <a:t>є</a:t>
            </a:r>
            <a:endParaRPr lang="en-US" altLang="en-US" sz="24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altLang="en-US" sz="24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en-US" smtClean="0"/>
          </a:p>
        </p:txBody>
      </p:sp>
      <p:sp>
        <p:nvSpPr>
          <p:cNvPr id="4" name="Right Arrow 3"/>
          <p:cNvSpPr/>
          <p:nvPr/>
        </p:nvSpPr>
        <p:spPr>
          <a:xfrm>
            <a:off x="2667000" y="2286000"/>
            <a:ext cx="304800" cy="46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57200" y="227013"/>
            <a:ext cx="8229600" cy="1236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979488" y="609600"/>
            <a:ext cx="7848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 algn="ctr" eaLnBrk="1" hangingPunct="1">
              <a:spcBef>
                <a:spcPts val="800"/>
              </a:spcBef>
              <a:buSzPct val="10000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3200">
                <a:solidFill>
                  <a:srgbClr val="000000"/>
                </a:solidFill>
              </a:rPr>
              <a:t>Prerequisites for </a:t>
            </a:r>
            <a:r>
              <a:rPr lang="en-US" altLang="en-US" sz="3200">
                <a:solidFill>
                  <a:srgbClr val="00B050"/>
                </a:solidFill>
              </a:rPr>
              <a:t>CS331 Course</a:t>
            </a:r>
            <a:r>
              <a:rPr lang="en-US" altLang="en-US" sz="3200">
                <a:solidFill>
                  <a:srgbClr val="000000"/>
                </a:solidFill>
              </a:rPr>
              <a:t>:</a:t>
            </a:r>
          </a:p>
          <a:p>
            <a:pPr marL="342900" indent="-341313" algn="ctr" eaLnBrk="1" hangingPunct="1">
              <a:spcBef>
                <a:spcPts val="800"/>
              </a:spcBef>
              <a:buSzPct val="10000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en-US" sz="3200">
              <a:solidFill>
                <a:srgbClr val="000000"/>
              </a:solidFill>
            </a:endParaRPr>
          </a:p>
          <a:p>
            <a:pPr marL="857250" lvl="1" indent="-457200">
              <a:buFont typeface="Arial" pitchFamily="34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400">
                <a:solidFill>
                  <a:srgbClr val="C00000"/>
                </a:solidFill>
              </a:rPr>
              <a:t>Data Structure1 </a:t>
            </a:r>
            <a:r>
              <a:rPr lang="en-US" altLang="en-US" sz="2400"/>
              <a:t>		[CS221] </a:t>
            </a:r>
          </a:p>
          <a:p>
            <a:pPr marL="857250" lvl="1" indent="-457200">
              <a:buFont typeface="Arial" pitchFamily="34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400">
                <a:solidFill>
                  <a:srgbClr val="C00000"/>
                </a:solidFill>
              </a:rPr>
              <a:t>Data Structure2</a:t>
            </a:r>
            <a:r>
              <a:rPr lang="en-US" altLang="en-US" sz="2400"/>
              <a:t>		[CS231]</a:t>
            </a:r>
          </a:p>
          <a:p>
            <a:pPr marL="857250" lvl="1" indent="-457200">
              <a:buFont typeface="Arial" pitchFamily="34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400">
                <a:solidFill>
                  <a:srgbClr val="C00000"/>
                </a:solidFill>
              </a:rPr>
              <a:t>Theory of Computation </a:t>
            </a:r>
            <a:r>
              <a:rPr lang="en-US" altLang="en-US" sz="2400"/>
              <a:t>	[ CS321]</a:t>
            </a:r>
          </a:p>
          <a:p>
            <a:pPr marL="342900" indent="-341313" algn="ctr" eaLnBrk="1" hangingPunct="1">
              <a:spcBef>
                <a:spcPts val="800"/>
              </a:spcBef>
              <a:buSzPct val="10000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80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024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3962400" y="6305550"/>
            <a:ext cx="2133600" cy="476250"/>
          </a:xfrm>
        </p:spPr>
        <p:txBody>
          <a:bodyPr/>
          <a:lstStyle/>
          <a:p>
            <a:pPr>
              <a:defRPr/>
            </a:pPr>
            <a:fld id="{0C37634D-071D-4EE4-B124-607E80902D86}" type="datetime1">
              <a:rPr lang="en-US" altLang="en-US"/>
              <a:pPr>
                <a:defRPr/>
              </a:pPr>
              <a:t>03/06/2021</a:t>
            </a:fld>
            <a:endParaRPr lang="en-US" altLang="en-US" dirty="0"/>
          </a:p>
        </p:txBody>
      </p:sp>
      <p:sp>
        <p:nvSpPr>
          <p:cNvPr id="102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F7ADD11-53EC-4718-80E8-B14D5F2AE0B6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066800" y="350838"/>
            <a:ext cx="76200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err="1"/>
              <a:t>Contd</a:t>
            </a:r>
            <a:r>
              <a:rPr lang="en-US" altLang="en-US" dirty="0"/>
              <a:t>…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7543800" cy="5135563"/>
          </a:xfrm>
        </p:spPr>
        <p:txBody>
          <a:bodyPr/>
          <a:lstStyle/>
          <a:p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The technique to eliminate left recursion is:</a:t>
            </a:r>
          </a:p>
          <a:p>
            <a:pPr>
              <a:buFont typeface="Arial" pitchFamily="34" charset="0"/>
              <a:buNone/>
            </a:pPr>
            <a:endParaRPr lang="en-US" alt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    A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A</a:t>
            </a:r>
            <a:r>
              <a:rPr lang="el-GR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α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1| A</a:t>
            </a:r>
            <a:r>
              <a:rPr lang="el-GR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α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1|…| </a:t>
            </a:r>
            <a:r>
              <a:rPr lang="el-GR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β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1|</a:t>
            </a:r>
            <a:r>
              <a:rPr lang="el-GR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β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2|…|</a:t>
            </a:r>
            <a:r>
              <a:rPr lang="el-GR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β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</a:t>
            </a:r>
          </a:p>
          <a:p>
            <a:pPr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no </a:t>
            </a:r>
            <a:r>
              <a:rPr lang="el-GR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β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 begins with A. </a:t>
            </a:r>
          </a:p>
          <a:p>
            <a:pPr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 we replace the A-productions by </a:t>
            </a:r>
          </a:p>
          <a:p>
            <a:pPr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A</a:t>
            </a:r>
            <a:r>
              <a:rPr lang="el-GR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β</a:t>
            </a:r>
            <a:r>
              <a:rPr lang="en-US" altLang="en-US" sz="2400" baseline="-25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en-US" altLang="en-US" sz="2400" baseline="30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</a:t>
            </a:r>
            <a:r>
              <a:rPr lang="en-US" altLang="en-US" sz="2400" baseline="30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‘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|</a:t>
            </a:r>
            <a:r>
              <a:rPr lang="el-GR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β</a:t>
            </a:r>
            <a:r>
              <a:rPr lang="en-US" altLang="en-US" sz="2400" baseline="-25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</a:t>
            </a:r>
            <a:r>
              <a:rPr lang="en-US" altLang="en-US" sz="2400" baseline="30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‘ 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| </a:t>
            </a:r>
            <a:r>
              <a:rPr lang="el-GR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… | </a:t>
            </a:r>
            <a:r>
              <a:rPr lang="el-GR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β</a:t>
            </a:r>
            <a:r>
              <a:rPr lang="en-US" altLang="en-US" sz="2400" baseline="-25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</a:t>
            </a:r>
            <a:r>
              <a:rPr lang="en-US" altLang="en-US" sz="2400" baseline="30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</a:t>
            </a:r>
            <a:r>
              <a:rPr lang="en-US" altLang="en-US" sz="2400" baseline="30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‘  </a:t>
            </a:r>
          </a:p>
          <a:p>
            <a:pPr>
              <a:buFont typeface="Arial" pitchFamily="34" charset="0"/>
              <a:buNone/>
            </a:pPr>
            <a:r>
              <a:rPr lang="en-US" altLang="en-US" sz="2400" baseline="30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A’  </a:t>
            </a:r>
            <a:r>
              <a:rPr lang="el-GR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α</a:t>
            </a:r>
            <a:r>
              <a:rPr lang="en-US" altLang="en-US" sz="2400" baseline="-25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A</a:t>
            </a:r>
            <a:r>
              <a:rPr lang="en-US" altLang="en-US" sz="2400" baseline="30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‘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|</a:t>
            </a:r>
            <a:r>
              <a:rPr lang="el-GR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α</a:t>
            </a:r>
            <a:r>
              <a:rPr lang="en-US" altLang="en-US" sz="2400" baseline="-25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A</a:t>
            </a:r>
            <a:r>
              <a:rPr lang="en-US" altLang="en-US" sz="2400" baseline="30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‘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| ….| </a:t>
            </a:r>
            <a:r>
              <a:rPr lang="el-GR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α</a:t>
            </a:r>
            <a:r>
              <a:rPr lang="en-US" altLang="en-US" sz="2400" baseline="-25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</a:t>
            </a:r>
            <a:r>
              <a:rPr lang="en-US" altLang="en-US" sz="2400" baseline="30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‘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| </a:t>
            </a:r>
            <a:r>
              <a:rPr lang="az-Cyrl-AZ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є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</a:t>
            </a:r>
          </a:p>
          <a:p>
            <a:pPr>
              <a:buFont typeface="Arial" pitchFamily="34" charset="0"/>
              <a:buNone/>
            </a:pPr>
            <a:endParaRPr lang="en-US" altLang="en-US" sz="240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e.g. consider the G as</a:t>
            </a:r>
          </a:p>
          <a:p>
            <a:pPr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S  Aa | b</a:t>
            </a:r>
          </a:p>
          <a:p>
            <a:pPr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A  Ac| Sd | </a:t>
            </a:r>
            <a:r>
              <a:rPr lang="az-Cyrl-AZ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є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</a:t>
            </a:r>
          </a:p>
          <a:p>
            <a:pPr>
              <a:buFont typeface="Arial" pitchFamily="34" charset="0"/>
              <a:buNone/>
            </a:pPr>
            <a:endParaRPr lang="en-US" altLang="en-US" sz="240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Left Recursion</a:t>
            </a:r>
          </a:p>
        </p:txBody>
      </p:sp>
      <p:sp>
        <p:nvSpPr>
          <p:cNvPr id="44035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1341CDBA-DC3D-44EF-A8AB-91E79D6366F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1295400" y="1751013"/>
            <a:ext cx="2590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This left-recursive</a:t>
            </a:r>
          </a:p>
          <a:p>
            <a:r>
              <a:rPr lang="en-US" altLang="en-US"/>
              <a:t>grammar: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4419600" y="1652588"/>
            <a:ext cx="2033588" cy="11969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E </a:t>
            </a:r>
            <a:r>
              <a:rPr lang="en-US" altLang="en-US">
                <a:sym typeface="Symbol" pitchFamily="18" charset="2"/>
              </a:rPr>
              <a:t> E + T | T</a:t>
            </a:r>
          </a:p>
          <a:p>
            <a:r>
              <a:rPr lang="en-US" altLang="en-US"/>
              <a:t>T </a:t>
            </a:r>
            <a:r>
              <a:rPr lang="en-US" altLang="en-US">
                <a:sym typeface="Symbol" pitchFamily="18" charset="2"/>
              </a:rPr>
              <a:t> T  F | F</a:t>
            </a:r>
          </a:p>
          <a:p>
            <a:r>
              <a:rPr lang="en-US" altLang="en-US"/>
              <a:t>F </a:t>
            </a:r>
            <a:r>
              <a:rPr lang="en-US" altLang="en-US">
                <a:sym typeface="Symbol" pitchFamily="18" charset="2"/>
              </a:rPr>
              <a:t> ( E ) | </a:t>
            </a:r>
            <a:r>
              <a:rPr lang="en-US" altLang="en-US" b="1">
                <a:sym typeface="Symbol" pitchFamily="18" charset="2"/>
              </a:rPr>
              <a:t>id</a:t>
            </a:r>
            <a:endParaRPr lang="en-US" altLang="en-US">
              <a:sym typeface="Symbol" pitchFamily="18" charset="2"/>
            </a:endParaRPr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1482725" y="3068638"/>
            <a:ext cx="8167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Can be re-written to eliminate the immediate left recursion: </a:t>
            </a:r>
            <a:endParaRPr lang="en-US" altLang="en-US">
              <a:sym typeface="Symbol" pitchFamily="18" charset="2"/>
            </a:endParaRPr>
          </a:p>
        </p:txBody>
      </p:sp>
      <p:sp>
        <p:nvSpPr>
          <p:cNvPr id="375816" name="Text Box 8"/>
          <p:cNvSpPr txBox="1">
            <a:spLocks noChangeArrowheads="1"/>
          </p:cNvSpPr>
          <p:nvPr/>
        </p:nvSpPr>
        <p:spPr bwMode="auto">
          <a:xfrm>
            <a:off x="3302000" y="3560763"/>
            <a:ext cx="2024063" cy="19272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E  </a:t>
            </a:r>
            <a:r>
              <a:rPr lang="en-US" altLang="en-US">
                <a:sym typeface="Symbol" pitchFamily="18" charset="2"/>
              </a:rPr>
              <a:t> TE’</a:t>
            </a:r>
          </a:p>
          <a:p>
            <a:r>
              <a:rPr lang="en-US" altLang="en-US">
                <a:sym typeface="Symbol" pitchFamily="18" charset="2"/>
              </a:rPr>
              <a:t>E’  +TE’ | </a:t>
            </a:r>
          </a:p>
          <a:p>
            <a:r>
              <a:rPr lang="en-US" altLang="en-US">
                <a:sym typeface="Symbol" pitchFamily="18" charset="2"/>
              </a:rPr>
              <a:t>T   FT’</a:t>
            </a:r>
          </a:p>
          <a:p>
            <a:r>
              <a:rPr lang="en-US" altLang="en-US"/>
              <a:t>T’ </a:t>
            </a:r>
            <a:r>
              <a:rPr lang="en-US" altLang="en-US">
                <a:sym typeface="Symbol" pitchFamily="18" charset="2"/>
              </a:rPr>
              <a:t> FT’ | </a:t>
            </a:r>
          </a:p>
          <a:p>
            <a:r>
              <a:rPr lang="en-US" altLang="en-US"/>
              <a:t>F  </a:t>
            </a:r>
            <a:r>
              <a:rPr lang="en-US" altLang="en-US">
                <a:sym typeface="Symbol" pitchFamily="18" charset="2"/>
              </a:rPr>
              <a:t> ( E ) | </a:t>
            </a:r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C65E410-0B57-4EBD-8037-EFFF35A54172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4" grpId="0" autoUpdateAnimBg="0"/>
      <p:bldP spid="375816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Left Factoring</a:t>
            </a:r>
          </a:p>
        </p:txBody>
      </p:sp>
      <p:sp>
        <p:nvSpPr>
          <p:cNvPr id="46083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AA796CB2-0C35-43DE-82C9-D4594C66B3C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1679575" y="1587500"/>
            <a:ext cx="3044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en-US"/>
              <a:t>The following  grammar: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1328738" y="2178050"/>
            <a:ext cx="4832350" cy="83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stmt </a:t>
            </a:r>
            <a:r>
              <a:rPr lang="en-US" altLang="en-US">
                <a:sym typeface="Symbol" pitchFamily="18" charset="2"/>
              </a:rPr>
              <a:t></a:t>
            </a:r>
            <a:r>
              <a:rPr lang="en-US" altLang="en-US" b="1">
                <a:sym typeface="Symbol" pitchFamily="18" charset="2"/>
              </a:rPr>
              <a:t> if</a:t>
            </a:r>
            <a:r>
              <a:rPr lang="en-US" altLang="en-US">
                <a:sym typeface="Symbol" pitchFamily="18" charset="2"/>
              </a:rPr>
              <a:t> expr </a:t>
            </a:r>
            <a:r>
              <a:rPr lang="en-US" altLang="en-US" b="1">
                <a:sym typeface="Symbol" pitchFamily="18" charset="2"/>
              </a:rPr>
              <a:t>then</a:t>
            </a:r>
            <a:r>
              <a:rPr lang="en-US" altLang="en-US">
                <a:sym typeface="Symbol" pitchFamily="18" charset="2"/>
              </a:rPr>
              <a:t> stmt </a:t>
            </a:r>
            <a:r>
              <a:rPr lang="en-US" altLang="en-US" b="1">
                <a:sym typeface="Symbol" pitchFamily="18" charset="2"/>
              </a:rPr>
              <a:t>else</a:t>
            </a:r>
            <a:r>
              <a:rPr lang="en-US" altLang="en-US">
                <a:sym typeface="Symbol" pitchFamily="18" charset="2"/>
              </a:rPr>
              <a:t> stmt</a:t>
            </a:r>
          </a:p>
          <a:p>
            <a:r>
              <a:rPr lang="en-US" altLang="en-US">
                <a:sym typeface="Symbol" pitchFamily="18" charset="2"/>
              </a:rPr>
              <a:t>        |  </a:t>
            </a:r>
            <a:r>
              <a:rPr lang="en-US" altLang="en-US" b="1">
                <a:sym typeface="Symbol" pitchFamily="18" charset="2"/>
              </a:rPr>
              <a:t>if </a:t>
            </a:r>
            <a:r>
              <a:rPr lang="en-US" altLang="en-US">
                <a:sym typeface="Symbol" pitchFamily="18" charset="2"/>
              </a:rPr>
              <a:t>expr </a:t>
            </a:r>
            <a:r>
              <a:rPr lang="en-US" altLang="en-US" b="1">
                <a:sym typeface="Symbol" pitchFamily="18" charset="2"/>
              </a:rPr>
              <a:t>then</a:t>
            </a:r>
            <a:r>
              <a:rPr lang="en-US" altLang="en-US">
                <a:sym typeface="Symbol" pitchFamily="18" charset="2"/>
              </a:rPr>
              <a:t> stmt</a:t>
            </a: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987425" y="3278188"/>
            <a:ext cx="7648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en-US"/>
              <a:t>Cannot be parsed by a predictive parser that looks one element ahead.</a:t>
            </a:r>
          </a:p>
        </p:txBody>
      </p:sp>
      <p:grpSp>
        <p:nvGrpSpPr>
          <p:cNvPr id="46087" name="Group 15"/>
          <p:cNvGrpSpPr>
            <a:grpSpLocks/>
          </p:cNvGrpSpPr>
          <p:nvPr/>
        </p:nvGrpSpPr>
        <p:grpSpPr bwMode="auto">
          <a:xfrm>
            <a:off x="1209675" y="3719513"/>
            <a:ext cx="7065963" cy="1439862"/>
            <a:chOff x="703" y="2485"/>
            <a:chExt cx="4451" cy="907"/>
          </a:xfrm>
        </p:grpSpPr>
        <p:grpSp>
          <p:nvGrpSpPr>
            <p:cNvPr id="46090" name="Group 12"/>
            <p:cNvGrpSpPr>
              <a:grpSpLocks/>
            </p:cNvGrpSpPr>
            <p:nvPr/>
          </p:nvGrpSpPr>
          <p:grpSpPr bwMode="auto">
            <a:xfrm>
              <a:off x="703" y="2485"/>
              <a:ext cx="4451" cy="547"/>
              <a:chOff x="703" y="2485"/>
              <a:chExt cx="4451" cy="547"/>
            </a:xfrm>
          </p:grpSpPr>
          <p:sp>
            <p:nvSpPr>
              <p:cNvPr id="46092" name="Text Box 9"/>
              <p:cNvSpPr txBox="1">
                <a:spLocks noChangeArrowheads="1"/>
              </p:cNvSpPr>
              <p:nvPr/>
            </p:nvSpPr>
            <p:spPr bwMode="auto">
              <a:xfrm>
                <a:off x="703" y="2485"/>
                <a:ext cx="1599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/>
                  <a:t>But the grammar </a:t>
                </a:r>
              </a:p>
              <a:p>
                <a:r>
                  <a:rPr lang="en-US" altLang="en-US"/>
                  <a:t>can be re-written:</a:t>
                </a:r>
              </a:p>
            </p:txBody>
          </p:sp>
          <p:sp>
            <p:nvSpPr>
              <p:cNvPr id="46093" name="Text Box 10"/>
              <p:cNvSpPr txBox="1">
                <a:spLocks noChangeArrowheads="1"/>
              </p:cNvSpPr>
              <p:nvPr/>
            </p:nvSpPr>
            <p:spPr bwMode="auto">
              <a:xfrm>
                <a:off x="2496" y="2508"/>
                <a:ext cx="2658" cy="52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/>
                  <a:t>stmt </a:t>
                </a:r>
                <a:r>
                  <a:rPr lang="en-US" altLang="en-US">
                    <a:sym typeface="Symbol" pitchFamily="18" charset="2"/>
                  </a:rPr>
                  <a:t></a:t>
                </a:r>
                <a:r>
                  <a:rPr lang="en-US" altLang="en-US" b="1">
                    <a:sym typeface="Symbol" pitchFamily="18" charset="2"/>
                  </a:rPr>
                  <a:t> if</a:t>
                </a:r>
                <a:r>
                  <a:rPr lang="en-US" altLang="en-US">
                    <a:sym typeface="Symbol" pitchFamily="18" charset="2"/>
                  </a:rPr>
                  <a:t> expr </a:t>
                </a:r>
                <a:r>
                  <a:rPr lang="en-US" altLang="en-US" b="1">
                    <a:sym typeface="Symbol" pitchFamily="18" charset="2"/>
                  </a:rPr>
                  <a:t>then</a:t>
                </a:r>
                <a:r>
                  <a:rPr lang="en-US" altLang="en-US">
                    <a:sym typeface="Symbol" pitchFamily="18" charset="2"/>
                  </a:rPr>
                  <a:t> stmt stmt’</a:t>
                </a:r>
              </a:p>
              <a:p>
                <a:r>
                  <a:rPr lang="en-US" altLang="en-US">
                    <a:sym typeface="Symbol" pitchFamily="18" charset="2"/>
                  </a:rPr>
                  <a:t>stmt‘ </a:t>
                </a:r>
                <a:r>
                  <a:rPr lang="en-US" altLang="en-US" b="1">
                    <a:sym typeface="Symbol" pitchFamily="18" charset="2"/>
                  </a:rPr>
                  <a:t>else</a:t>
                </a:r>
                <a:r>
                  <a:rPr lang="en-US" altLang="en-US">
                    <a:sym typeface="Symbol" pitchFamily="18" charset="2"/>
                  </a:rPr>
                  <a:t> stmt | </a:t>
                </a:r>
              </a:p>
            </p:txBody>
          </p:sp>
        </p:grpSp>
        <p:sp>
          <p:nvSpPr>
            <p:cNvPr id="46091" name="Text Box 11"/>
            <p:cNvSpPr txBox="1">
              <a:spLocks noChangeArrowheads="1"/>
            </p:cNvSpPr>
            <p:nvPr/>
          </p:nvSpPr>
          <p:spPr bwMode="auto">
            <a:xfrm>
              <a:off x="703" y="3104"/>
              <a:ext cx="24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/>
                <a:t>Where </a:t>
              </a:r>
              <a:r>
                <a:rPr lang="en-US" altLang="en-US">
                  <a:sym typeface="Symbol" pitchFamily="18" charset="2"/>
                </a:rPr>
                <a:t> is the empty string.</a:t>
              </a:r>
            </a:p>
          </p:txBody>
        </p:sp>
      </p:grpSp>
      <p:sp>
        <p:nvSpPr>
          <p:cNvPr id="46088" name="Text Box 16"/>
          <p:cNvSpPr txBox="1">
            <a:spLocks noChangeArrowheads="1"/>
          </p:cNvSpPr>
          <p:nvPr/>
        </p:nvSpPr>
        <p:spPr bwMode="auto">
          <a:xfrm>
            <a:off x="1328738" y="5227638"/>
            <a:ext cx="7461250" cy="8318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Rewriting a grammar to eliminate multiple productions</a:t>
            </a:r>
          </a:p>
          <a:p>
            <a:r>
              <a:rPr lang="en-US" altLang="en-US"/>
              <a:t>starting with the same token is called </a:t>
            </a:r>
            <a:r>
              <a:rPr lang="en-US" altLang="en-US">
                <a:solidFill>
                  <a:srgbClr val="FF0000"/>
                </a:solidFill>
              </a:rPr>
              <a:t>left factoring</a:t>
            </a:r>
            <a:r>
              <a:rPr lang="en-US" altLang="en-US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BEBF0CD-DD34-4613-BD45-E23AF124035B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944562"/>
          </a:xfrm>
        </p:spPr>
        <p:txBody>
          <a:bodyPr/>
          <a:lstStyle/>
          <a:p>
            <a:pPr>
              <a:defRPr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do left factoring :algorithm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7620000" cy="490696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:Left factoring a grammar</a:t>
            </a:r>
          </a:p>
          <a:p>
            <a:pPr>
              <a:buFont typeface="Arial" pitchFamily="34" charset="0"/>
              <a:buNone/>
            </a:pP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Grammar G</a:t>
            </a:r>
          </a:p>
          <a:p>
            <a:pPr>
              <a:buFont typeface="Arial" pitchFamily="34" charset="0"/>
              <a:buNone/>
            </a:pP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Output: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Eq. left factored grammar</a:t>
            </a:r>
          </a:p>
          <a:p>
            <a:pPr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  for each NT A find the longest prefix </a:t>
            </a:r>
            <a:r>
              <a:rPr lang="el-GR" altLang="en-US" sz="240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common to two or more its alternatives.</a:t>
            </a:r>
          </a:p>
          <a:p>
            <a:pPr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 if </a:t>
            </a:r>
            <a:r>
              <a:rPr lang="el-GR" altLang="en-US" sz="240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≠ </a:t>
            </a:r>
            <a:r>
              <a:rPr lang="az-Cyrl-AZ" altLang="en-US" sz="2400" smtClean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i.e. there is a common prefix,replace all the A-productions</a:t>
            </a:r>
          </a:p>
          <a:p>
            <a:pPr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l-GR" altLang="en-US" sz="2400" smtClean="0">
                <a:latin typeface="Times New Roman" pitchFamily="18" charset="0"/>
                <a:cs typeface="Times New Roman" pitchFamily="18" charset="0"/>
              </a:rPr>
              <a:t>αβ</a:t>
            </a:r>
            <a:r>
              <a:rPr lang="en-US" altLang="en-US" sz="2400" baseline="-2500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el-GR" altLang="en-US" sz="2400" smtClean="0">
                <a:latin typeface="Times New Roman" pitchFamily="18" charset="0"/>
                <a:cs typeface="Times New Roman" pitchFamily="18" charset="0"/>
              </a:rPr>
              <a:t> αβ</a:t>
            </a:r>
            <a:r>
              <a:rPr lang="en-US" altLang="en-US" sz="24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| …|</a:t>
            </a:r>
            <a:r>
              <a:rPr lang="en-US" altLang="en-US" sz="2400" baseline="-25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en-US" sz="2400" smtClean="0">
                <a:latin typeface="Times New Roman" pitchFamily="18" charset="0"/>
                <a:cs typeface="Times New Roman" pitchFamily="18" charset="0"/>
              </a:rPr>
              <a:t>αβ</a:t>
            </a:r>
            <a:r>
              <a:rPr lang="en-US" altLang="en-US" sz="2400" baseline="-25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l-GR" altLang="en-US" sz="2400" smtClean="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altLang="en-US" sz="2400" baseline="-250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l-GR" altLang="en-US" sz="2400" smtClean="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  : all alternatives that do not begin with </a:t>
            </a:r>
            <a:r>
              <a:rPr lang="el-GR" altLang="en-US" sz="240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by</a:t>
            </a:r>
          </a:p>
          <a:p>
            <a:pPr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l-GR" altLang="en-US" sz="240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400" baseline="30000" smtClean="0"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l-GR" altLang="en-US" sz="2400" smtClean="0">
                <a:latin typeface="Times New Roman" pitchFamily="18" charset="0"/>
                <a:cs typeface="Times New Roman" pitchFamily="18" charset="0"/>
              </a:rPr>
              <a:t>γ</a:t>
            </a:r>
            <a:endParaRPr lang="en-US" alt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400" baseline="3000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l-GR" altLang="en-US" sz="240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altLang="en-US" sz="24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altLang="en-US" sz="2400" baseline="-2500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l-GR" altLang="en-US" sz="240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altLang="en-US" sz="2400" baseline="-2500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| …| </a:t>
            </a:r>
            <a:r>
              <a:rPr lang="el-GR" altLang="en-US" sz="240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altLang="en-US" sz="2400" baseline="-25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Here A</a:t>
            </a:r>
            <a:r>
              <a:rPr lang="en-US" altLang="en-US" sz="2400" baseline="30000" smtClean="0">
                <a:latin typeface="Times New Roman" pitchFamily="18" charset="0"/>
                <a:cs typeface="Times New Roman" pitchFamily="18" charset="0"/>
              </a:rPr>
              <a:t>’ 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is a new NT.</a:t>
            </a:r>
          </a:p>
          <a:p>
            <a:pPr>
              <a:buFont typeface="Arial" pitchFamily="34" charset="0"/>
              <a:buNone/>
            </a:pPr>
            <a:endParaRPr lang="en-US" alt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 parsing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1143000" y="1266825"/>
            <a:ext cx="7467600" cy="5133975"/>
          </a:xfrm>
        </p:spPr>
        <p:txBody>
          <a:bodyPr/>
          <a:lstStyle/>
          <a:p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A parser that uses a set of recursive procedures to recognize its input is called a </a:t>
            </a: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recursive descent parsing.</a:t>
            </a:r>
          </a:p>
          <a:p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It is an attempt to find a leftmost derivation for an input string</a:t>
            </a:r>
          </a:p>
          <a:p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It can be viewed as an attempt to construct a parse tree for the i/p starting from the root and creating the nodes of the parse tree in </a:t>
            </a: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preorder.</a:t>
            </a:r>
          </a:p>
          <a:p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Predictive parsing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is special case of RDP where no backtracking is required.</a:t>
            </a:r>
          </a:p>
          <a:p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Recursive descent parsers will </a:t>
            </a: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look ahead one character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advance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the input stream reading pointer when proper matches occur.</a:t>
            </a:r>
            <a:endParaRPr lang="en-US" altLang="en-US" sz="2400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527AE6B-F03A-4B3F-B8EE-F0B4C8E95C29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49157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6EB1CC9-5AA9-4FE4-BE2F-1C58192D82D9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Consider the G</a:t>
            </a:r>
          </a:p>
          <a:p>
            <a:pPr>
              <a:buFont typeface="Arial" pitchFamily="34" charset="0"/>
              <a:buNone/>
            </a:pP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z="2400" b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cAd </a:t>
            </a:r>
          </a:p>
          <a:p>
            <a:pPr>
              <a:buFont typeface="Arial" pitchFamily="34" charset="0"/>
              <a:buNone/>
            </a:pPr>
            <a:r>
              <a:rPr lang="en-US" altLang="en-US" sz="2400" b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Aab | a</a:t>
            </a:r>
          </a:p>
          <a:p>
            <a:pPr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i/p is “cad”</a:t>
            </a:r>
          </a:p>
          <a:p>
            <a:pPr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 cAd</a:t>
            </a:r>
          </a:p>
          <a:p>
            <a:pPr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Sc</a:t>
            </a:r>
            <a:r>
              <a:rPr lang="en-US" altLang="en-US" sz="2400" b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dc</a:t>
            </a:r>
            <a:r>
              <a:rPr lang="en-US" altLang="en-US" sz="2400" b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ab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</a:t>
            </a:r>
          </a:p>
          <a:p>
            <a:pPr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Sc</a:t>
            </a:r>
            <a:r>
              <a:rPr lang="en-US" altLang="en-US" sz="2400" b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da</a:t>
            </a:r>
          </a:p>
          <a:p>
            <a:pPr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 left recursive grammar can cause a RDP, even with backtracking to go into an infinite loop.</a:t>
            </a:r>
          </a:p>
          <a:p>
            <a:pPr>
              <a:buFont typeface="Arial" pitchFamily="34" charset="0"/>
              <a:buNone/>
            </a:pPr>
            <a:endParaRPr lang="en-US" altLang="en-US" sz="240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buFont typeface="Arial" pitchFamily="34" charset="0"/>
              <a:buNone/>
            </a:pPr>
            <a:endParaRPr lang="en-US" altLang="en-US" sz="240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buFont typeface="Arial" pitchFamily="34" charset="0"/>
              <a:buNone/>
            </a:pPr>
            <a:endParaRPr lang="en-US" altLang="en-US" sz="240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buFont typeface="Arial" pitchFamily="34" charset="0"/>
              <a:buNone/>
            </a:pPr>
            <a:endParaRPr lang="en-US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A5AE4B-C24E-45B3-8E25-ECF63FC1B3BC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50181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7A5AFE-515A-49F9-96B8-16DB7F44F131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The procedures for the arithmetic expression grammar: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E  T E</a:t>
            </a:r>
            <a:r>
              <a:rPr lang="en-US" altLang="en-US" sz="2400" baseline="30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’ </a:t>
            </a:r>
            <a:endParaRPr lang="en-US" altLang="en-US" sz="240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E</a:t>
            </a:r>
            <a:r>
              <a:rPr lang="en-US" altLang="en-US" sz="2400" baseline="30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’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 + T E</a:t>
            </a:r>
            <a:r>
              <a:rPr lang="en-US" altLang="en-US" sz="2400" baseline="30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’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| </a:t>
            </a:r>
            <a:r>
              <a:rPr lang="az-Cyrl-AZ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є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T  F T</a:t>
            </a:r>
            <a:r>
              <a:rPr lang="en-US" altLang="en-US" sz="2400" baseline="30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’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en-US" sz="2400" baseline="30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</a:t>
            </a:r>
            <a:r>
              <a:rPr lang="en-US" altLang="en-US" sz="2400" baseline="30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’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 *FT</a:t>
            </a:r>
            <a:r>
              <a:rPr lang="en-US" altLang="en-US" sz="2400" baseline="30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’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| </a:t>
            </a:r>
            <a:r>
              <a:rPr lang="az-Cyrl-AZ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є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en-US" sz="2400" baseline="30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  (E) | id </a:t>
            </a:r>
            <a:endParaRPr lang="en-US" altLang="en-US" sz="240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A175DC-658C-4802-8F3E-3871CEA29DA9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51205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C66DDA-3E56-4D92-8FC1-76B2EDDA25ED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Recursive procedures to recognize arithmetic expressions: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Procedure E( ):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     begin 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              T( )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             E’ ( )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     End; </a:t>
            </a:r>
          </a:p>
          <a:p>
            <a:pPr>
              <a:buFont typeface="Arial" pitchFamily="34" charset="0"/>
              <a:buNone/>
            </a:pPr>
            <a:endParaRPr lang="en-US" altLang="en-US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procedure E’( ):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        If input_symbol = ‘+’ then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           begin 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             ADVANCE( )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             T( )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             E’( )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          end;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BEE4C50-667F-4681-9CFD-B4CFBFE7C8EF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52229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0ADB27E-6259-47AC-951A-0BA5F305AF59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219200" y="244475"/>
            <a:ext cx="8229600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1752600" y="990600"/>
            <a:ext cx="8229600" cy="513556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procedure T( ) :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        begin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               F( )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              T’( )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       End;</a:t>
            </a:r>
          </a:p>
          <a:p>
            <a:pPr>
              <a:buFont typeface="Arial" pitchFamily="34" charset="0"/>
              <a:buNone/>
            </a:pPr>
            <a:endParaRPr lang="en-US" altLang="en-US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procedure T’( )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          If input_symbol = ‘*’ then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          begin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           ADVANCE( )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             F( )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             T’( )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          End;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547F4CA-D588-4B17-9EE8-414B1B3FEB4A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53253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54F2A78-DC8E-45FE-9988-82A486B54A0A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506538" y="300038"/>
            <a:ext cx="8229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1524000" y="866775"/>
            <a:ext cx="7162800" cy="522922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procedure F( ):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        If input_symbol = ‘id’ then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         ADVANCE( )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       Else if input Symbol=‘ ( ’ then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        begin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          ADVANCE( )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         E( )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       If input_symbol = ‘ ) ’ then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          ADVANCE( )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          else ERROR( )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       end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else ERROR( )</a:t>
            </a:r>
          </a:p>
          <a:p>
            <a:pPr>
              <a:buFont typeface="Arial" pitchFamily="34" charset="0"/>
              <a:buNone/>
            </a:pPr>
            <a:endParaRPr lang="en-US" altLang="en-US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Times New Roman" pitchFamily="18" charset="0"/>
                <a:cs typeface="Times New Roman" pitchFamily="18" charset="0"/>
              </a:rPr>
              <a:t>NOTE: ADVANCE( ) moves the input pointer to the next input symbol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CD0239-7EFB-45CB-83BE-84E57C50BF2C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54277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41CC95-8373-43E5-A413-EBD53811FE9A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0207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Role of Parser / Syntax 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5000" y="2070100"/>
            <a:ext cx="12192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Lexical Analyzer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8788" y="2043113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C00FF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Parser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8788" y="4033838"/>
            <a:ext cx="9906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Symbol 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0800" y="2065338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Rest of Front End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36713" y="2527300"/>
            <a:ext cx="2682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3124200" y="2667000"/>
            <a:ext cx="11430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24200" y="2286000"/>
            <a:ext cx="1143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0800000">
            <a:off x="2514600" y="2984500"/>
            <a:ext cx="1754188" cy="1506538"/>
          </a:xfrm>
          <a:prstGeom prst="curvedConnector2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5400000">
            <a:off x="5303044" y="2936082"/>
            <a:ext cx="1511300" cy="1598612"/>
          </a:xfrm>
          <a:prstGeom prst="curvedConnector2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181600" y="2514600"/>
            <a:ext cx="1219200" cy="793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9" name="TextBox 23"/>
          <p:cNvSpPr txBox="1">
            <a:spLocks noChangeArrowheads="1"/>
          </p:cNvSpPr>
          <p:nvPr/>
        </p:nvSpPr>
        <p:spPr bwMode="auto">
          <a:xfrm>
            <a:off x="3048000" y="1687513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Token</a:t>
            </a:r>
          </a:p>
        </p:txBody>
      </p:sp>
      <p:sp>
        <p:nvSpPr>
          <p:cNvPr id="12310" name="TextBox 26"/>
          <p:cNvSpPr txBox="1">
            <a:spLocks noChangeArrowheads="1"/>
          </p:cNvSpPr>
          <p:nvPr/>
        </p:nvSpPr>
        <p:spPr bwMode="auto">
          <a:xfrm>
            <a:off x="903288" y="2074863"/>
            <a:ext cx="115411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Source </a:t>
            </a:r>
          </a:p>
          <a:p>
            <a:pPr eaLnBrk="1" hangingPunct="1"/>
            <a:endParaRPr lang="en-US" altLang="en-US" sz="20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Program</a:t>
            </a:r>
          </a:p>
        </p:txBody>
      </p:sp>
      <p:sp>
        <p:nvSpPr>
          <p:cNvPr id="12311" name="TextBox 27"/>
          <p:cNvSpPr txBox="1">
            <a:spLocks noChangeArrowheads="1"/>
          </p:cNvSpPr>
          <p:nvPr/>
        </p:nvSpPr>
        <p:spPr bwMode="auto">
          <a:xfrm>
            <a:off x="5334000" y="1741488"/>
            <a:ext cx="914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Parse Tree</a:t>
            </a:r>
          </a:p>
        </p:txBody>
      </p:sp>
      <p:sp>
        <p:nvSpPr>
          <p:cNvPr id="12312" name="TextBox 28"/>
          <p:cNvSpPr txBox="1">
            <a:spLocks noChangeArrowheads="1"/>
          </p:cNvSpPr>
          <p:nvPr/>
        </p:nvSpPr>
        <p:spPr bwMode="auto">
          <a:xfrm>
            <a:off x="3048000" y="2851150"/>
            <a:ext cx="152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 Next Token</a:t>
            </a:r>
          </a:p>
        </p:txBody>
      </p:sp>
      <p:sp>
        <p:nvSpPr>
          <p:cNvPr id="12313" name="TextBox 29"/>
          <p:cNvSpPr txBox="1">
            <a:spLocks noChangeArrowheads="1"/>
          </p:cNvSpPr>
          <p:nvPr/>
        </p:nvSpPr>
        <p:spPr bwMode="auto">
          <a:xfrm>
            <a:off x="7391400" y="2065338"/>
            <a:ext cx="19065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Intermediate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Representation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315200" y="2500313"/>
            <a:ext cx="838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35100" y="1282700"/>
            <a:ext cx="7467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16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17463"/>
            <a:ext cx="903288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>
          <a:xfrm>
            <a:off x="703263" y="6381750"/>
            <a:ext cx="2133600" cy="476250"/>
          </a:xfrm>
        </p:spPr>
        <p:txBody>
          <a:bodyPr/>
          <a:lstStyle/>
          <a:p>
            <a:pPr>
              <a:defRPr/>
            </a:pPr>
            <a:fld id="{9902BF4C-6FC8-44CA-A81D-93414323D529}" type="datetime1">
              <a:rPr lang="en-US" altLang="en-US"/>
              <a:pPr>
                <a:defRPr/>
              </a:pPr>
              <a:t>03/06/2021</a:t>
            </a:fld>
            <a:endParaRPr lang="en-US" altLang="en-US" dirty="0"/>
          </a:p>
        </p:txBody>
      </p:sp>
      <p:sp>
        <p:nvSpPr>
          <p:cNvPr id="12318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BDCBEE-6C32-43B4-8859-5C2AD109F59C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943850" cy="3349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						  </a:t>
            </a:r>
            <a:r>
              <a:rPr lang="en-US" sz="2200" dirty="0">
                <a:solidFill>
                  <a:srgbClr val="FF0000"/>
                </a:solidFill>
                <a:effectLst/>
              </a:rPr>
              <a:t>Top Down Con…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8153400" cy="5486400"/>
          </a:xfrm>
        </p:spPr>
        <p:txBody>
          <a:bodyPr/>
          <a:lstStyle/>
          <a:p>
            <a:r>
              <a:rPr lang="en-US" altLang="en-US" smtClean="0"/>
              <a:t>Here 		</a:t>
            </a:r>
            <a:r>
              <a:rPr lang="en-US" altLang="en-US" sz="4000" smtClean="0">
                <a:solidFill>
                  <a:srgbClr val="FF0000"/>
                </a:solidFill>
              </a:rPr>
              <a:t>(</a:t>
            </a:r>
            <a:r>
              <a:rPr lang="en-US" altLang="en-US" sz="4000" smtClean="0">
                <a:solidFill>
                  <a:srgbClr val="572314"/>
                </a:solidFill>
              </a:rPr>
              <a:t>LL(</a:t>
            </a:r>
            <a:r>
              <a:rPr lang="en-US" altLang="en-US" sz="4000" smtClean="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4000" smtClean="0">
                <a:solidFill>
                  <a:srgbClr val="572314"/>
                </a:solidFill>
              </a:rPr>
              <a:t>)</a:t>
            </a:r>
            <a:r>
              <a:rPr lang="en-US" altLang="en-US" sz="4000" smtClean="0">
                <a:solidFill>
                  <a:srgbClr val="FF0000"/>
                </a:solidFill>
              </a:rPr>
              <a:t>)</a:t>
            </a:r>
            <a:r>
              <a:rPr lang="en-US" altLang="en-US" sz="4000" smtClean="0">
                <a:solidFill>
                  <a:srgbClr val="572314"/>
                </a:solidFill>
              </a:rPr>
              <a:t> </a:t>
            </a:r>
          </a:p>
          <a:p>
            <a:endParaRPr lang="en-US" altLang="en-US" sz="4000" smtClean="0">
              <a:solidFill>
                <a:srgbClr val="572314"/>
              </a:solidFill>
            </a:endParaRPr>
          </a:p>
          <a:p>
            <a:endParaRPr lang="en-US" altLang="en-US" sz="4000" smtClean="0">
              <a:solidFill>
                <a:srgbClr val="572314"/>
              </a:solidFill>
            </a:endParaRPr>
          </a:p>
          <a:p>
            <a:endParaRPr lang="en-US" altLang="en-US" sz="4000" smtClean="0">
              <a:solidFill>
                <a:srgbClr val="572314"/>
              </a:solidFill>
            </a:endParaRPr>
          </a:p>
          <a:p>
            <a:endParaRPr lang="en-US" altLang="en-US" sz="4000" smtClean="0">
              <a:solidFill>
                <a:srgbClr val="572314"/>
              </a:solidFill>
            </a:endParaRPr>
          </a:p>
          <a:p>
            <a:endParaRPr lang="en-US" altLang="en-US" sz="4000" smtClean="0">
              <a:solidFill>
                <a:srgbClr val="572314"/>
              </a:solidFill>
            </a:endParaRPr>
          </a:p>
          <a:p>
            <a:pPr>
              <a:buFont typeface="Wingdings 2" pitchFamily="18" charset="2"/>
              <a:buNone/>
            </a:pPr>
            <a:endParaRPr lang="en-US" altLang="en-US" sz="400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381000"/>
            <a:ext cx="7943850" cy="563563"/>
          </a:xfrm>
          <a:prstGeom prst="rect">
            <a:avLst/>
          </a:prstGeom>
        </p:spPr>
        <p:txBody>
          <a:bodyPr anchor="ctr">
            <a:normAutofit fontScale="25000" lnSpcReduction="20000"/>
          </a:bodyPr>
          <a:lstStyle/>
          <a:p>
            <a:pPr>
              <a:defRPr/>
            </a:pPr>
            <a:r>
              <a:rPr lang="en-US" sz="4300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	</a:t>
            </a:r>
            <a:r>
              <a:rPr lang="en-US" sz="14400" dirty="0">
                <a:solidFill>
                  <a:srgbClr val="572314"/>
                </a:solidFill>
                <a:latin typeface="+mj-lt"/>
                <a:ea typeface="+mj-ea"/>
                <a:cs typeface="+mj-cs"/>
              </a:rPr>
              <a:t>Predictive Parser </a:t>
            </a:r>
            <a:r>
              <a:rPr lang="en-US" sz="1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14400" dirty="0">
                <a:solidFill>
                  <a:srgbClr val="572314"/>
                </a:solidFill>
                <a:latin typeface="+mj-lt"/>
                <a:ea typeface="+mj-ea"/>
                <a:cs typeface="+mj-cs"/>
              </a:rPr>
              <a:t>LL(</a:t>
            </a:r>
            <a:r>
              <a:rPr lang="en-US" sz="16000" dirty="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400" dirty="0">
                <a:solidFill>
                  <a:srgbClr val="572314"/>
                </a:solidFill>
                <a:latin typeface="+mj-lt"/>
                <a:ea typeface="+mj-ea"/>
                <a:cs typeface="+mj-cs"/>
              </a:rPr>
              <a:t>)</a:t>
            </a:r>
            <a:r>
              <a:rPr lang="en-US" sz="1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)</a:t>
            </a:r>
            <a:r>
              <a:rPr lang="en-US" sz="14400" dirty="0">
                <a:solidFill>
                  <a:srgbClr val="572314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447800" y="990600"/>
            <a:ext cx="701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019300" y="2095500"/>
            <a:ext cx="2362200" cy="1676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3352800" y="2895600"/>
            <a:ext cx="23622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76800" y="1828800"/>
            <a:ext cx="2819400" cy="2057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05" name="TextBox 24"/>
          <p:cNvSpPr txBox="1">
            <a:spLocks noChangeArrowheads="1"/>
          </p:cNvSpPr>
          <p:nvPr/>
        </p:nvSpPr>
        <p:spPr bwMode="auto">
          <a:xfrm flipH="1">
            <a:off x="1219200" y="4191000"/>
            <a:ext cx="2209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Scans Input from </a:t>
            </a:r>
            <a:r>
              <a:rPr lang="en-US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Left  to Right</a:t>
            </a:r>
          </a:p>
        </p:txBody>
      </p:sp>
      <p:sp>
        <p:nvSpPr>
          <p:cNvPr id="61450" name="TextBox 25"/>
          <p:cNvSpPr txBox="1">
            <a:spLocks noChangeArrowheads="1"/>
          </p:cNvSpPr>
          <p:nvPr/>
        </p:nvSpPr>
        <p:spPr bwMode="auto">
          <a:xfrm flipH="1">
            <a:off x="6629400" y="4038600"/>
            <a:ext cx="2209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 (1) Look ahead </a:t>
            </a:r>
            <a:r>
              <a:rPr lang="en-US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Symbol</a:t>
            </a:r>
          </a:p>
        </p:txBody>
      </p:sp>
      <p:sp>
        <p:nvSpPr>
          <p:cNvPr id="55307" name="TextBox 26"/>
          <p:cNvSpPr txBox="1">
            <a:spLocks noChangeArrowheads="1"/>
          </p:cNvSpPr>
          <p:nvPr/>
        </p:nvSpPr>
        <p:spPr bwMode="auto">
          <a:xfrm flipH="1">
            <a:off x="3810000" y="4191000"/>
            <a:ext cx="2209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Generates </a:t>
            </a:r>
            <a:r>
              <a:rPr lang="en-US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Leftmost Derivation Tree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49338" y="5791200"/>
            <a:ext cx="7943850" cy="563563"/>
          </a:xfrm>
          <a:prstGeom prst="rect">
            <a:avLst/>
          </a:prstGeom>
        </p:spPr>
        <p:txBody>
          <a:bodyPr anchor="ctr">
            <a:normAutofit fontScale="25000" lnSpcReduction="20000"/>
          </a:bodyPr>
          <a:lstStyle/>
          <a:p>
            <a:pPr>
              <a:defRPr/>
            </a:pPr>
            <a:r>
              <a:rPr lang="en-US" sz="4300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	</a:t>
            </a:r>
            <a:r>
              <a:rPr lang="en-US" sz="11200" dirty="0">
                <a:solidFill>
                  <a:srgbClr val="572314"/>
                </a:solidFill>
                <a:latin typeface="+mj-lt"/>
                <a:ea typeface="+mj-ea"/>
                <a:cs typeface="+mj-cs"/>
              </a:rPr>
              <a:t>we can have </a:t>
            </a:r>
            <a:r>
              <a:rPr lang="en-US" sz="1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14400" dirty="0">
                <a:solidFill>
                  <a:srgbClr val="572314"/>
                </a:solidFill>
                <a:latin typeface="+mj-lt"/>
                <a:ea typeface="+mj-ea"/>
                <a:cs typeface="+mj-cs"/>
              </a:rPr>
              <a:t>LL(k)</a:t>
            </a:r>
            <a:r>
              <a:rPr lang="en-US" sz="1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)</a:t>
            </a:r>
            <a:r>
              <a:rPr lang="en-US" sz="14400" dirty="0">
                <a:solidFill>
                  <a:srgbClr val="572314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sz="11200" dirty="0">
                <a:solidFill>
                  <a:srgbClr val="572314"/>
                </a:solidFill>
                <a:latin typeface="+mj-lt"/>
                <a:ea typeface="+mj-ea"/>
                <a:cs typeface="+mj-cs"/>
              </a:rPr>
              <a:t>parsers also</a:t>
            </a:r>
          </a:p>
        </p:txBody>
      </p:sp>
      <p:pic>
        <p:nvPicPr>
          <p:cNvPr id="5530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7B27DF9-E6BF-405D-A4BB-D9C24D1E97D5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5531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F6A0AD0-677E-4DAF-904A-E7A7A60DE940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No Backtracking </a:t>
            </a:r>
            <a:r>
              <a:rPr lang="en-US" altLang="en-US" smtClean="0"/>
              <a:t>Parser:</a:t>
            </a:r>
          </a:p>
          <a:p>
            <a:r>
              <a:rPr lang="en-US" altLang="en-US" smtClean="0"/>
              <a:t>Writing Special Grammar </a:t>
            </a:r>
            <a:r>
              <a:rPr lang="en-US" altLang="en-US" smtClean="0">
                <a:solidFill>
                  <a:srgbClr val="FF0000"/>
                </a:solidFill>
              </a:rPr>
              <a:t>– </a:t>
            </a:r>
            <a:r>
              <a:rPr lang="en-US" altLang="en-US" smtClean="0"/>
              <a:t>Eliminating  </a:t>
            </a:r>
          </a:p>
          <a:p>
            <a:pPr>
              <a:buFont typeface="Wingdings 2" pitchFamily="18" charset="2"/>
              <a:buNone/>
            </a:pPr>
            <a:r>
              <a:rPr lang="en-US" altLang="en-US" smtClean="0"/>
              <a:t>          Left Recursion &amp; Left Factoring.</a:t>
            </a:r>
          </a:p>
          <a:p>
            <a:r>
              <a:rPr lang="en-US" altLang="en-US" smtClean="0"/>
              <a:t>Must know </a:t>
            </a:r>
            <a:r>
              <a:rPr lang="en-US" altLang="en-US" smtClean="0">
                <a:solidFill>
                  <a:srgbClr val="FF0000"/>
                </a:solidFill>
              </a:rPr>
              <a:t>–</a:t>
            </a:r>
            <a:r>
              <a:rPr lang="en-US" altLang="en-US" smtClean="0"/>
              <a:t> Current </a:t>
            </a:r>
            <a:r>
              <a:rPr lang="en-US" altLang="en-US" smtClean="0">
                <a:solidFill>
                  <a:srgbClr val="FF0000"/>
                </a:solidFill>
              </a:rPr>
              <a:t>Input Symbol (a)   </a:t>
            </a:r>
          </a:p>
          <a:p>
            <a:pPr>
              <a:buFont typeface="Wingdings 2" pitchFamily="18" charset="2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          </a:t>
            </a:r>
            <a:r>
              <a:rPr lang="en-US" altLang="en-US" smtClean="0"/>
              <a:t>&amp; </a:t>
            </a:r>
            <a:r>
              <a:rPr lang="en-US" altLang="en-US" smtClean="0">
                <a:solidFill>
                  <a:srgbClr val="FF0000"/>
                </a:solidFill>
              </a:rPr>
              <a:t>Non terminal (A) </a:t>
            </a:r>
            <a:r>
              <a:rPr lang="en-US" altLang="en-US" smtClean="0"/>
              <a:t>to be expanded.</a:t>
            </a:r>
          </a:p>
          <a:p>
            <a:pPr>
              <a:buFont typeface="Wingdings 2" pitchFamily="18" charset="2"/>
              <a:buNone/>
            </a:pPr>
            <a:r>
              <a:rPr lang="en-US" altLang="en-US" smtClean="0"/>
              <a:t> 		     A -&gt; α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en-US" smtClean="0"/>
              <a:t> α2 / α3 ……/ αn</a:t>
            </a:r>
          </a:p>
          <a:p>
            <a:pPr>
              <a:buFont typeface="Wingdings 2" pitchFamily="18" charset="2"/>
              <a:buNone/>
            </a:pPr>
            <a:endParaRPr lang="en-US" altLang="en-US" smtClean="0"/>
          </a:p>
          <a:p>
            <a:r>
              <a:rPr lang="en-US" altLang="en-US" smtClean="0"/>
              <a:t> Prediction of Match</a:t>
            </a:r>
          </a:p>
          <a:p>
            <a:pPr>
              <a:buFont typeface="Wingdings 2" pitchFamily="18" charset="2"/>
              <a:buNone/>
            </a:pPr>
            <a:r>
              <a:rPr lang="en-US" altLang="en-US" smtClean="0"/>
              <a:t>		</a:t>
            </a:r>
          </a:p>
          <a:p>
            <a:pPr>
              <a:buFont typeface="Wingdings 2" pitchFamily="18" charset="2"/>
              <a:buNone/>
            </a:pPr>
            <a:r>
              <a:rPr lang="en-US" altLang="en-US" smtClean="0"/>
              <a:t>		</a:t>
            </a:r>
          </a:p>
          <a:p>
            <a:pPr>
              <a:buFont typeface="Wingdings 2" pitchFamily="18" charset="2"/>
              <a:buNone/>
            </a:pPr>
            <a:endParaRPr lang="en-US" altLang="en-US" smtClean="0"/>
          </a:p>
          <a:p>
            <a:pPr>
              <a:buFont typeface="Wingdings 2" pitchFamily="18" charset="2"/>
              <a:buNone/>
            </a:pPr>
            <a:endParaRPr lang="en-US" altLang="en-US" smtClean="0"/>
          </a:p>
          <a:p>
            <a:pPr>
              <a:buFont typeface="Wingdings 2" pitchFamily="18" charset="2"/>
              <a:buNone/>
            </a:pPr>
            <a:endParaRPr lang="en-US" alt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1143000"/>
            <a:ext cx="7467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32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C525B1F-3368-4117-BB56-677F353525D4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5632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E5765A-7CC5-4E77-A791-B6F5085EF8AA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457200"/>
            <a:ext cx="7499350" cy="2057400"/>
          </a:xfrm>
        </p:spPr>
        <p:txBody>
          <a:bodyPr/>
          <a:lstStyle/>
          <a:p>
            <a:pPr>
              <a:defRPr/>
            </a:pPr>
            <a:r>
              <a:rPr lang="en-US" dirty="0"/>
              <a:t>LL(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1) Parser uses explicit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STACK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rather than Recursive calls.</a:t>
            </a: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Stack Implementation:</a:t>
            </a:r>
          </a:p>
          <a:p>
            <a:pPr>
              <a:buFont typeface="Wingdings 2" pitchFamily="18" charset="2"/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   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Stack			W (Input String)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$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Start Symbol		Input String 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$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spc="600" dirty="0">
                <a:latin typeface="Times New Roman" pitchFamily="18" charset="0"/>
                <a:cs typeface="Times New Roman" pitchFamily="18" charset="0"/>
              </a:rPr>
              <a:t>-------- 			   --------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spc="600" dirty="0">
                <a:latin typeface="Times New Roman" pitchFamily="18" charset="0"/>
                <a:cs typeface="Times New Roman" pitchFamily="18" charset="0"/>
              </a:rPr>
              <a:t>-------- 			   --------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				 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$ 	  </a:t>
            </a:r>
            <a:r>
              <a:rPr lang="en-US" sz="4400" dirty="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accept</a:t>
            </a:r>
            <a:endParaRPr lang="en-US" sz="4400" dirty="0">
              <a:solidFill>
                <a:srgbClr val="CC00FF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400175" y="452438"/>
            <a:ext cx="7467600" cy="1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34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019AC30-0B3D-43AE-A193-2FE83C0C27EA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5735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46E6D93-21A2-4F21-A690-450F03FA75A2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A Predictive Parser</a:t>
            </a:r>
          </a:p>
        </p:txBody>
      </p:sp>
      <p:sp>
        <p:nvSpPr>
          <p:cNvPr id="58371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212BE85C-66EF-4F51-BC89-84CBF1D1E9F0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8372" name="AutoShape 6"/>
          <p:cNvSpPr>
            <a:spLocks noChangeArrowheads="1"/>
          </p:cNvSpPr>
          <p:nvPr/>
        </p:nvSpPr>
        <p:spPr bwMode="auto">
          <a:xfrm rot="5400000">
            <a:off x="5002213" y="3829050"/>
            <a:ext cx="469900" cy="190500"/>
          </a:xfrm>
          <a:prstGeom prst="rightArrow">
            <a:avLst>
              <a:gd name="adj1" fmla="val 50000"/>
              <a:gd name="adj2" fmla="val 6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58373" name="Group 19"/>
          <p:cNvGrpSpPr>
            <a:grpSpLocks/>
          </p:cNvGrpSpPr>
          <p:nvPr/>
        </p:nvGrpSpPr>
        <p:grpSpPr bwMode="auto">
          <a:xfrm>
            <a:off x="2197100" y="1655763"/>
            <a:ext cx="4051300" cy="1927225"/>
            <a:chOff x="1384" y="1043"/>
            <a:chExt cx="2552" cy="1214"/>
          </a:xfrm>
        </p:grpSpPr>
        <p:sp>
          <p:nvSpPr>
            <p:cNvPr id="58378" name="Text Box 3"/>
            <p:cNvSpPr txBox="1">
              <a:spLocks noChangeArrowheads="1"/>
            </p:cNvSpPr>
            <p:nvPr/>
          </p:nvSpPr>
          <p:spPr bwMode="auto">
            <a:xfrm>
              <a:off x="2661" y="1043"/>
              <a:ext cx="1275" cy="121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/>
                <a:t>E  </a:t>
              </a:r>
              <a:r>
                <a:rPr lang="en-US" altLang="en-US">
                  <a:sym typeface="Symbol" pitchFamily="18" charset="2"/>
                </a:rPr>
                <a:t> TE’</a:t>
              </a:r>
            </a:p>
            <a:p>
              <a:r>
                <a:rPr lang="en-US" altLang="en-US">
                  <a:sym typeface="Symbol" pitchFamily="18" charset="2"/>
                </a:rPr>
                <a:t>E’  +TE’ | </a:t>
              </a:r>
            </a:p>
            <a:p>
              <a:r>
                <a:rPr lang="en-US" altLang="en-US">
                  <a:sym typeface="Symbol" pitchFamily="18" charset="2"/>
                </a:rPr>
                <a:t>T   FT’</a:t>
              </a:r>
            </a:p>
            <a:p>
              <a:r>
                <a:rPr lang="en-US" altLang="en-US"/>
                <a:t>T’ </a:t>
              </a:r>
              <a:r>
                <a:rPr lang="en-US" altLang="en-US">
                  <a:sym typeface="Symbol" pitchFamily="18" charset="2"/>
                </a:rPr>
                <a:t> FT’ | </a:t>
              </a:r>
            </a:p>
            <a:p>
              <a:r>
                <a:rPr lang="en-US" altLang="en-US"/>
                <a:t>F  </a:t>
              </a:r>
              <a:r>
                <a:rPr lang="en-US" altLang="en-US">
                  <a:sym typeface="Symbol" pitchFamily="18" charset="2"/>
                </a:rPr>
                <a:t> ( E ) | </a:t>
              </a:r>
              <a:r>
                <a:rPr lang="en-US" altLang="en-US" b="1">
                  <a:sym typeface="Symbol" pitchFamily="18" charset="2"/>
                </a:rPr>
                <a:t>id</a:t>
              </a:r>
            </a:p>
          </p:txBody>
        </p:sp>
        <p:sp>
          <p:nvSpPr>
            <p:cNvPr id="58379" name="Text Box 16"/>
            <p:cNvSpPr txBox="1">
              <a:spLocks noChangeArrowheads="1"/>
            </p:cNvSpPr>
            <p:nvPr/>
          </p:nvSpPr>
          <p:spPr bwMode="auto">
            <a:xfrm>
              <a:off x="1384" y="1506"/>
              <a:ext cx="9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/>
                <a:t>Grammar:</a:t>
              </a:r>
            </a:p>
          </p:txBody>
        </p:sp>
      </p:grpSp>
      <p:grpSp>
        <p:nvGrpSpPr>
          <p:cNvPr id="58374" name="Group 18"/>
          <p:cNvGrpSpPr>
            <a:grpSpLocks/>
          </p:cNvGrpSpPr>
          <p:nvPr/>
        </p:nvGrpSpPr>
        <p:grpSpPr bwMode="auto">
          <a:xfrm>
            <a:off x="825500" y="4267200"/>
            <a:ext cx="7708900" cy="2070100"/>
            <a:chOff x="520" y="2688"/>
            <a:chExt cx="4856" cy="1304"/>
          </a:xfrm>
        </p:grpSpPr>
        <p:graphicFrame>
          <p:nvGraphicFramePr>
            <p:cNvPr id="58376" name="Object 4"/>
            <p:cNvGraphicFramePr>
              <a:graphicFrameLocks noChangeAspect="1"/>
            </p:cNvGraphicFramePr>
            <p:nvPr/>
          </p:nvGraphicFramePr>
          <p:xfrm>
            <a:off x="1222" y="2688"/>
            <a:ext cx="4154" cy="1304"/>
          </p:xfrm>
          <a:graphic>
            <a:graphicData uri="http://schemas.openxmlformats.org/presentationml/2006/ole">
              <p:oleObj spid="_x0000_s58376" name="Document" r:id="rId4" imgW="14830425" imgH="4657725" progId="Word.Document.8">
                <p:embed/>
              </p:oleObj>
            </a:graphicData>
          </a:graphic>
        </p:graphicFrame>
        <p:sp>
          <p:nvSpPr>
            <p:cNvPr id="58377" name="Text Box 17"/>
            <p:cNvSpPr txBox="1">
              <a:spLocks noChangeArrowheads="1"/>
            </p:cNvSpPr>
            <p:nvPr/>
          </p:nvSpPr>
          <p:spPr bwMode="auto">
            <a:xfrm>
              <a:off x="520" y="3081"/>
              <a:ext cx="76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/>
                <a:t>Parsing</a:t>
              </a:r>
            </a:p>
            <a:p>
              <a:pPr algn="ctr"/>
              <a:r>
                <a:rPr lang="en-US" altLang="en-US"/>
                <a:t>Table: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2A56E-F3A3-43D3-B146-3DDA1649BA93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6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A Predictive Parser</a:t>
            </a:r>
          </a:p>
        </p:txBody>
      </p:sp>
      <p:sp>
        <p:nvSpPr>
          <p:cNvPr id="60419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DAEE005E-D9BF-49A0-88C8-E430BD368620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0420" name="Rectangle 2"/>
          <p:cNvSpPr>
            <a:spLocks noChangeArrowheads="1"/>
          </p:cNvSpPr>
          <p:nvPr/>
        </p:nvSpPr>
        <p:spPr bwMode="auto">
          <a:xfrm>
            <a:off x="1993900" y="5118100"/>
            <a:ext cx="5702300" cy="16510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6707" name="Rectangle 3"/>
          <p:cNvSpPr>
            <a:spLocks noChangeArrowheads="1"/>
          </p:cNvSpPr>
          <p:nvPr/>
        </p:nvSpPr>
        <p:spPr bwMode="auto">
          <a:xfrm>
            <a:off x="2006600" y="5664200"/>
            <a:ext cx="5676900" cy="203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6708" name="Rectangle 4"/>
          <p:cNvSpPr>
            <a:spLocks noChangeArrowheads="1"/>
          </p:cNvSpPr>
          <p:nvPr/>
        </p:nvSpPr>
        <p:spPr bwMode="auto">
          <a:xfrm>
            <a:off x="3022600" y="5473700"/>
            <a:ext cx="749300" cy="1219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6709" name="Rectangle 5"/>
          <p:cNvSpPr>
            <a:spLocks noChangeArrowheads="1"/>
          </p:cNvSpPr>
          <p:nvPr/>
        </p:nvSpPr>
        <p:spPr bwMode="auto">
          <a:xfrm>
            <a:off x="3022600" y="5664200"/>
            <a:ext cx="762000" cy="21590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6711" name="AutoShape 7"/>
          <p:cNvSpPr>
            <a:spLocks noChangeArrowheads="1"/>
          </p:cNvSpPr>
          <p:nvPr/>
        </p:nvSpPr>
        <p:spPr bwMode="auto">
          <a:xfrm rot="5400000">
            <a:off x="4591050" y="4692650"/>
            <a:ext cx="469900" cy="190500"/>
          </a:xfrm>
          <a:prstGeom prst="rightArrow">
            <a:avLst>
              <a:gd name="adj1" fmla="val 50000"/>
              <a:gd name="adj2" fmla="val 6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60425" name="Object 8"/>
          <p:cNvGraphicFramePr>
            <a:graphicFrameLocks noChangeAspect="1"/>
          </p:cNvGraphicFramePr>
          <p:nvPr/>
        </p:nvGraphicFramePr>
        <p:xfrm>
          <a:off x="1955800" y="5257800"/>
          <a:ext cx="5664200" cy="1600200"/>
        </p:xfrm>
        <a:graphic>
          <a:graphicData uri="http://schemas.openxmlformats.org/presentationml/2006/ole">
            <p:oleObj spid="_x0000_s60425" name="Document" r:id="rId4" imgW="12763500" imgH="3924300" progId="Word.Document.8">
              <p:embed/>
            </p:oleObj>
          </a:graphicData>
        </a:graphic>
      </p:graphicFrame>
      <p:sp>
        <p:nvSpPr>
          <p:cNvPr id="60426" name="Text Box 9"/>
          <p:cNvSpPr txBox="1">
            <a:spLocks noChangeArrowheads="1"/>
          </p:cNvSpPr>
          <p:nvPr/>
        </p:nvSpPr>
        <p:spPr bwMode="auto">
          <a:xfrm>
            <a:off x="234950" y="38941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STACK:</a:t>
            </a:r>
          </a:p>
        </p:txBody>
      </p:sp>
      <p:sp>
        <p:nvSpPr>
          <p:cNvPr id="60427" name="Rectangle 10"/>
          <p:cNvSpPr>
            <a:spLocks noChangeArrowheads="1"/>
          </p:cNvSpPr>
          <p:nvPr/>
        </p:nvSpPr>
        <p:spPr bwMode="auto">
          <a:xfrm>
            <a:off x="36830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60428" name="Rectangle 11"/>
          <p:cNvSpPr>
            <a:spLocks noChangeArrowheads="1"/>
          </p:cNvSpPr>
          <p:nvPr/>
        </p:nvSpPr>
        <p:spPr bwMode="auto">
          <a:xfrm>
            <a:off x="55118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60429" name="Rectangle 12"/>
          <p:cNvSpPr>
            <a:spLocks noChangeArrowheads="1"/>
          </p:cNvSpPr>
          <p:nvPr/>
        </p:nvSpPr>
        <p:spPr bwMode="auto">
          <a:xfrm>
            <a:off x="45974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60430" name="Rectangle 13"/>
          <p:cNvSpPr>
            <a:spLocks noChangeArrowheads="1"/>
          </p:cNvSpPr>
          <p:nvPr/>
        </p:nvSpPr>
        <p:spPr bwMode="auto">
          <a:xfrm>
            <a:off x="41402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+</a:t>
            </a:r>
            <a:endParaRPr lang="en-US" altLang="en-US" sz="1600"/>
          </a:p>
        </p:txBody>
      </p:sp>
      <p:sp>
        <p:nvSpPr>
          <p:cNvPr id="60431" name="Rectangle 14"/>
          <p:cNvSpPr>
            <a:spLocks noChangeArrowheads="1"/>
          </p:cNvSpPr>
          <p:nvPr/>
        </p:nvSpPr>
        <p:spPr bwMode="auto">
          <a:xfrm>
            <a:off x="50546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</a:t>
            </a:r>
            <a:endParaRPr lang="en-US" altLang="en-US" sz="1600"/>
          </a:p>
        </p:txBody>
      </p:sp>
      <p:sp>
        <p:nvSpPr>
          <p:cNvPr id="60432" name="Text Box 15"/>
          <p:cNvSpPr txBox="1">
            <a:spLocks noChangeArrowheads="1"/>
          </p:cNvSpPr>
          <p:nvPr/>
        </p:nvSpPr>
        <p:spPr bwMode="auto">
          <a:xfrm>
            <a:off x="2762250" y="25479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60433" name="Text Box 16"/>
          <p:cNvSpPr txBox="1">
            <a:spLocks noChangeArrowheads="1"/>
          </p:cNvSpPr>
          <p:nvPr/>
        </p:nvSpPr>
        <p:spPr bwMode="auto">
          <a:xfrm>
            <a:off x="3500438" y="3660775"/>
            <a:ext cx="2652712" cy="831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Predictive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cxnSp>
        <p:nvCxnSpPr>
          <p:cNvPr id="456721" name="AutoShape 17"/>
          <p:cNvCxnSpPr>
            <a:cxnSpLocks noChangeShapeType="1"/>
            <a:stCxn id="60433" idx="0"/>
            <a:endCxn id="60427" idx="2"/>
          </p:cNvCxnSpPr>
          <p:nvPr/>
        </p:nvCxnSpPr>
        <p:spPr bwMode="auto">
          <a:xfrm rot="5400000" flipH="1">
            <a:off x="3978275" y="2811463"/>
            <a:ext cx="782637" cy="915988"/>
          </a:xfrm>
          <a:prstGeom prst="curvedConnector3">
            <a:avLst>
              <a:gd name="adj1" fmla="val 4989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56722" name="AutoShape 18"/>
          <p:cNvCxnSpPr>
            <a:cxnSpLocks noChangeShapeType="1"/>
            <a:stCxn id="60433" idx="1"/>
            <a:endCxn id="60453" idx="3"/>
          </p:cNvCxnSpPr>
          <p:nvPr/>
        </p:nvCxnSpPr>
        <p:spPr bwMode="auto">
          <a:xfrm flipH="1">
            <a:off x="1739900" y="4076700"/>
            <a:ext cx="1760538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grpSp>
        <p:nvGrpSpPr>
          <p:cNvPr id="60436" name="Group 19"/>
          <p:cNvGrpSpPr>
            <a:grpSpLocks/>
          </p:cNvGrpSpPr>
          <p:nvPr/>
        </p:nvGrpSpPr>
        <p:grpSpPr bwMode="auto">
          <a:xfrm>
            <a:off x="1282700" y="3930650"/>
            <a:ext cx="457200" cy="584200"/>
            <a:chOff x="808" y="2476"/>
            <a:chExt cx="288" cy="368"/>
          </a:xfrm>
        </p:grpSpPr>
        <p:sp>
          <p:nvSpPr>
            <p:cNvPr id="60453" name="Rectangle 20"/>
            <p:cNvSpPr>
              <a:spLocks noChangeArrowheads="1"/>
            </p:cNvSpPr>
            <p:nvPr/>
          </p:nvSpPr>
          <p:spPr bwMode="auto">
            <a:xfrm>
              <a:off x="808" y="247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E</a:t>
              </a:r>
            </a:p>
          </p:txBody>
        </p:sp>
        <p:sp>
          <p:nvSpPr>
            <p:cNvPr id="60454" name="Rectangle 21"/>
            <p:cNvSpPr>
              <a:spLocks noChangeArrowheads="1"/>
            </p:cNvSpPr>
            <p:nvPr/>
          </p:nvSpPr>
          <p:spPr bwMode="auto">
            <a:xfrm>
              <a:off x="808" y="2660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$</a:t>
              </a:r>
            </a:p>
          </p:txBody>
        </p:sp>
      </p:grpSp>
      <p:sp>
        <p:nvSpPr>
          <p:cNvPr id="60437" name="Rectangle 22"/>
          <p:cNvSpPr>
            <a:spLocks noChangeArrowheads="1"/>
          </p:cNvSpPr>
          <p:nvPr/>
        </p:nvSpPr>
        <p:spPr bwMode="auto">
          <a:xfrm>
            <a:off x="59690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60438" name="Rectangle 23"/>
          <p:cNvSpPr>
            <a:spLocks noChangeArrowheads="1"/>
          </p:cNvSpPr>
          <p:nvPr/>
        </p:nvSpPr>
        <p:spPr bwMode="auto">
          <a:xfrm>
            <a:off x="6819900" y="2832100"/>
            <a:ext cx="2159000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39" name="Text Box 24"/>
          <p:cNvSpPr txBox="1">
            <a:spLocks noChangeArrowheads="1"/>
          </p:cNvSpPr>
          <p:nvPr/>
        </p:nvSpPr>
        <p:spPr bwMode="auto">
          <a:xfrm>
            <a:off x="6724650" y="24717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sp>
        <p:nvSpPr>
          <p:cNvPr id="60440" name="Rectangle 25"/>
          <p:cNvSpPr>
            <a:spLocks noChangeArrowheads="1"/>
          </p:cNvSpPr>
          <p:nvPr/>
        </p:nvSpPr>
        <p:spPr bwMode="auto">
          <a:xfrm>
            <a:off x="7869238" y="285115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E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58888" y="3838575"/>
            <a:ext cx="457200" cy="876300"/>
            <a:chOff x="808" y="2476"/>
            <a:chExt cx="288" cy="552"/>
          </a:xfrm>
        </p:grpSpPr>
        <p:sp>
          <p:nvSpPr>
            <p:cNvPr id="60450" name="Rectangle 27"/>
            <p:cNvSpPr>
              <a:spLocks noChangeArrowheads="1"/>
            </p:cNvSpPr>
            <p:nvPr/>
          </p:nvSpPr>
          <p:spPr bwMode="auto">
            <a:xfrm>
              <a:off x="808" y="247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T</a:t>
              </a:r>
            </a:p>
          </p:txBody>
        </p:sp>
        <p:sp>
          <p:nvSpPr>
            <p:cNvPr id="60451" name="Rectangle 28"/>
            <p:cNvSpPr>
              <a:spLocks noChangeArrowheads="1"/>
            </p:cNvSpPr>
            <p:nvPr/>
          </p:nvSpPr>
          <p:spPr bwMode="auto">
            <a:xfrm>
              <a:off x="808" y="2660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E’</a:t>
              </a:r>
            </a:p>
          </p:txBody>
        </p:sp>
        <p:sp>
          <p:nvSpPr>
            <p:cNvPr id="60452" name="Rectangle 29"/>
            <p:cNvSpPr>
              <a:spLocks noChangeArrowheads="1"/>
            </p:cNvSpPr>
            <p:nvPr/>
          </p:nvSpPr>
          <p:spPr bwMode="auto">
            <a:xfrm>
              <a:off x="808" y="2844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$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7397750" y="3200400"/>
            <a:ext cx="1309688" cy="601663"/>
            <a:chOff x="4660" y="2016"/>
            <a:chExt cx="825" cy="379"/>
          </a:xfrm>
        </p:grpSpPr>
        <p:sp>
          <p:nvSpPr>
            <p:cNvPr id="60446" name="Line 31"/>
            <p:cNvSpPr>
              <a:spLocks noChangeShapeType="1"/>
            </p:cNvSpPr>
            <p:nvPr/>
          </p:nvSpPr>
          <p:spPr bwMode="auto">
            <a:xfrm>
              <a:off x="5131" y="2016"/>
              <a:ext cx="160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7" name="Line 32"/>
            <p:cNvSpPr>
              <a:spLocks noChangeShapeType="1"/>
            </p:cNvSpPr>
            <p:nvPr/>
          </p:nvSpPr>
          <p:spPr bwMode="auto">
            <a:xfrm flipH="1">
              <a:off x="4827" y="2016"/>
              <a:ext cx="160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8" name="Rectangle 33"/>
            <p:cNvSpPr>
              <a:spLocks noChangeArrowheads="1"/>
            </p:cNvSpPr>
            <p:nvPr/>
          </p:nvSpPr>
          <p:spPr bwMode="auto">
            <a:xfrm>
              <a:off x="4660" y="216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60449" name="Rectangle 34"/>
            <p:cNvSpPr>
              <a:spLocks noChangeArrowheads="1"/>
            </p:cNvSpPr>
            <p:nvPr/>
          </p:nvSpPr>
          <p:spPr bwMode="auto">
            <a:xfrm>
              <a:off x="5241" y="2164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E’</a:t>
              </a:r>
            </a:p>
          </p:txBody>
        </p:sp>
      </p:grpSp>
      <p:sp>
        <p:nvSpPr>
          <p:cNvPr id="456739" name="AutoShape 35"/>
          <p:cNvSpPr>
            <a:spLocks noChangeArrowheads="1"/>
          </p:cNvSpPr>
          <p:nvPr/>
        </p:nvSpPr>
        <p:spPr bwMode="auto">
          <a:xfrm>
            <a:off x="6242050" y="3981450"/>
            <a:ext cx="469900" cy="190500"/>
          </a:xfrm>
          <a:prstGeom prst="rightArrow">
            <a:avLst>
              <a:gd name="adj1" fmla="val 50000"/>
              <a:gd name="adj2" fmla="val 6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44" name="Text Box 36"/>
          <p:cNvSpPr txBox="1">
            <a:spLocks noChangeArrowheads="1"/>
          </p:cNvSpPr>
          <p:nvPr/>
        </p:nvSpPr>
        <p:spPr bwMode="auto">
          <a:xfrm>
            <a:off x="679450" y="5167313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PARSING</a:t>
            </a:r>
          </a:p>
          <a:p>
            <a:pPr algn="ctr"/>
            <a:r>
              <a:rPr lang="en-US" altLang="en-US"/>
              <a:t>TABLE: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42FAF97-ED26-4A67-BA80-5C9D04563AE3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5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6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7" grpId="0" animBg="1"/>
      <p:bldP spid="456708" grpId="0" animBg="1"/>
      <p:bldP spid="456709" grpId="0" animBg="1"/>
      <p:bldP spid="456711" grpId="0" animBg="1"/>
      <p:bldP spid="4567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14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A Predictive Parser</a:t>
            </a:r>
          </a:p>
        </p:txBody>
      </p:sp>
      <p:sp>
        <p:nvSpPr>
          <p:cNvPr id="62467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B19CF816-D0F5-4073-BA30-35641E5DF35C}" type="slidenum">
              <a:rPr lang="en-US" altLang="en-US"/>
              <a:pPr/>
              <a:t>35</a:t>
            </a:fld>
            <a:endParaRPr lang="en-US" altLang="en-US"/>
          </a:p>
        </p:txBody>
      </p:sp>
      <p:grpSp>
        <p:nvGrpSpPr>
          <p:cNvPr id="62468" name="Group 2"/>
          <p:cNvGrpSpPr>
            <a:grpSpLocks/>
          </p:cNvGrpSpPr>
          <p:nvPr/>
        </p:nvGrpSpPr>
        <p:grpSpPr bwMode="auto">
          <a:xfrm>
            <a:off x="1282700" y="3930650"/>
            <a:ext cx="457200" cy="876300"/>
            <a:chOff x="808" y="2476"/>
            <a:chExt cx="288" cy="552"/>
          </a:xfrm>
        </p:grpSpPr>
        <p:sp>
          <p:nvSpPr>
            <p:cNvPr id="62512" name="Rectangle 3"/>
            <p:cNvSpPr>
              <a:spLocks noChangeArrowheads="1"/>
            </p:cNvSpPr>
            <p:nvPr/>
          </p:nvSpPr>
          <p:spPr bwMode="auto">
            <a:xfrm>
              <a:off x="808" y="247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T</a:t>
              </a:r>
            </a:p>
          </p:txBody>
        </p:sp>
        <p:sp>
          <p:nvSpPr>
            <p:cNvPr id="62513" name="Rectangle 4"/>
            <p:cNvSpPr>
              <a:spLocks noChangeArrowheads="1"/>
            </p:cNvSpPr>
            <p:nvPr/>
          </p:nvSpPr>
          <p:spPr bwMode="auto">
            <a:xfrm>
              <a:off x="808" y="2660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E’</a:t>
              </a:r>
            </a:p>
          </p:txBody>
        </p:sp>
        <p:sp>
          <p:nvSpPr>
            <p:cNvPr id="62514" name="Rectangle 5"/>
            <p:cNvSpPr>
              <a:spLocks noChangeArrowheads="1"/>
            </p:cNvSpPr>
            <p:nvPr/>
          </p:nvSpPr>
          <p:spPr bwMode="auto">
            <a:xfrm>
              <a:off x="808" y="2844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$</a:t>
              </a:r>
            </a:p>
          </p:txBody>
        </p:sp>
      </p:grpSp>
      <p:grpSp>
        <p:nvGrpSpPr>
          <p:cNvPr id="62469" name="Group 6"/>
          <p:cNvGrpSpPr>
            <a:grpSpLocks/>
          </p:cNvGrpSpPr>
          <p:nvPr/>
        </p:nvGrpSpPr>
        <p:grpSpPr bwMode="auto">
          <a:xfrm>
            <a:off x="1282700" y="3930650"/>
            <a:ext cx="457200" cy="876300"/>
            <a:chOff x="808" y="2476"/>
            <a:chExt cx="288" cy="552"/>
          </a:xfrm>
        </p:grpSpPr>
        <p:sp>
          <p:nvSpPr>
            <p:cNvPr id="62509" name="Rectangle 7"/>
            <p:cNvSpPr>
              <a:spLocks noChangeArrowheads="1"/>
            </p:cNvSpPr>
            <p:nvPr/>
          </p:nvSpPr>
          <p:spPr bwMode="auto">
            <a:xfrm>
              <a:off x="808" y="247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T</a:t>
              </a:r>
            </a:p>
          </p:txBody>
        </p:sp>
        <p:sp>
          <p:nvSpPr>
            <p:cNvPr id="62510" name="Rectangle 8"/>
            <p:cNvSpPr>
              <a:spLocks noChangeArrowheads="1"/>
            </p:cNvSpPr>
            <p:nvPr/>
          </p:nvSpPr>
          <p:spPr bwMode="auto">
            <a:xfrm>
              <a:off x="808" y="2660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E’</a:t>
              </a:r>
            </a:p>
          </p:txBody>
        </p:sp>
        <p:sp>
          <p:nvSpPr>
            <p:cNvPr id="62511" name="Rectangle 9"/>
            <p:cNvSpPr>
              <a:spLocks noChangeArrowheads="1"/>
            </p:cNvSpPr>
            <p:nvPr/>
          </p:nvSpPr>
          <p:spPr bwMode="auto">
            <a:xfrm>
              <a:off x="808" y="2844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$</a:t>
              </a:r>
            </a:p>
          </p:txBody>
        </p:sp>
      </p:grpSp>
      <p:sp>
        <p:nvSpPr>
          <p:cNvPr id="62470" name="Rectangle 10"/>
          <p:cNvSpPr>
            <a:spLocks noChangeArrowheads="1"/>
          </p:cNvSpPr>
          <p:nvPr/>
        </p:nvSpPr>
        <p:spPr bwMode="auto">
          <a:xfrm>
            <a:off x="1993900" y="5118100"/>
            <a:ext cx="5702300" cy="16510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5691" name="Rectangle 11"/>
          <p:cNvSpPr>
            <a:spLocks noChangeArrowheads="1"/>
          </p:cNvSpPr>
          <p:nvPr/>
        </p:nvSpPr>
        <p:spPr bwMode="auto">
          <a:xfrm>
            <a:off x="2006600" y="6083300"/>
            <a:ext cx="5676900" cy="203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5692" name="Rectangle 12"/>
          <p:cNvSpPr>
            <a:spLocks noChangeArrowheads="1"/>
          </p:cNvSpPr>
          <p:nvPr/>
        </p:nvSpPr>
        <p:spPr bwMode="auto">
          <a:xfrm>
            <a:off x="3022600" y="5473700"/>
            <a:ext cx="749300" cy="1219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5693" name="Rectangle 13"/>
          <p:cNvSpPr>
            <a:spLocks noChangeArrowheads="1"/>
          </p:cNvSpPr>
          <p:nvPr/>
        </p:nvSpPr>
        <p:spPr bwMode="auto">
          <a:xfrm>
            <a:off x="3022600" y="6083300"/>
            <a:ext cx="762000" cy="21590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5695" name="AutoShape 15"/>
          <p:cNvSpPr>
            <a:spLocks noChangeArrowheads="1"/>
          </p:cNvSpPr>
          <p:nvPr/>
        </p:nvSpPr>
        <p:spPr bwMode="auto">
          <a:xfrm rot="5400000">
            <a:off x="4591050" y="4692650"/>
            <a:ext cx="469900" cy="190500"/>
          </a:xfrm>
          <a:prstGeom prst="rightArrow">
            <a:avLst>
              <a:gd name="adj1" fmla="val 50000"/>
              <a:gd name="adj2" fmla="val 6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62475" name="Object 16"/>
          <p:cNvGraphicFramePr>
            <a:graphicFrameLocks noChangeAspect="1"/>
          </p:cNvGraphicFramePr>
          <p:nvPr/>
        </p:nvGraphicFramePr>
        <p:xfrm>
          <a:off x="1955800" y="5257800"/>
          <a:ext cx="5664200" cy="1600200"/>
        </p:xfrm>
        <a:graphic>
          <a:graphicData uri="http://schemas.openxmlformats.org/presentationml/2006/ole">
            <p:oleObj spid="_x0000_s62475" name="Document" r:id="rId4" imgW="12763500" imgH="3924300" progId="Word.Document.8">
              <p:embed/>
            </p:oleObj>
          </a:graphicData>
        </a:graphic>
      </p:graphicFrame>
      <p:sp>
        <p:nvSpPr>
          <p:cNvPr id="62476" name="Text Box 17"/>
          <p:cNvSpPr txBox="1">
            <a:spLocks noChangeArrowheads="1"/>
          </p:cNvSpPr>
          <p:nvPr/>
        </p:nvSpPr>
        <p:spPr bwMode="auto">
          <a:xfrm>
            <a:off x="234950" y="38941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STACK:</a:t>
            </a:r>
          </a:p>
        </p:txBody>
      </p:sp>
      <p:sp>
        <p:nvSpPr>
          <p:cNvPr id="62477" name="Rectangle 18"/>
          <p:cNvSpPr>
            <a:spLocks noChangeArrowheads="1"/>
          </p:cNvSpPr>
          <p:nvPr/>
        </p:nvSpPr>
        <p:spPr bwMode="auto">
          <a:xfrm>
            <a:off x="36830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62478" name="Rectangle 19"/>
          <p:cNvSpPr>
            <a:spLocks noChangeArrowheads="1"/>
          </p:cNvSpPr>
          <p:nvPr/>
        </p:nvSpPr>
        <p:spPr bwMode="auto">
          <a:xfrm>
            <a:off x="55118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62479" name="Rectangle 20"/>
          <p:cNvSpPr>
            <a:spLocks noChangeArrowheads="1"/>
          </p:cNvSpPr>
          <p:nvPr/>
        </p:nvSpPr>
        <p:spPr bwMode="auto">
          <a:xfrm>
            <a:off x="45974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62480" name="Rectangle 21"/>
          <p:cNvSpPr>
            <a:spLocks noChangeArrowheads="1"/>
          </p:cNvSpPr>
          <p:nvPr/>
        </p:nvSpPr>
        <p:spPr bwMode="auto">
          <a:xfrm>
            <a:off x="41402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+</a:t>
            </a:r>
            <a:endParaRPr lang="en-US" altLang="en-US" sz="1600"/>
          </a:p>
        </p:txBody>
      </p:sp>
      <p:sp>
        <p:nvSpPr>
          <p:cNvPr id="62481" name="Rectangle 22"/>
          <p:cNvSpPr>
            <a:spLocks noChangeArrowheads="1"/>
          </p:cNvSpPr>
          <p:nvPr/>
        </p:nvSpPr>
        <p:spPr bwMode="auto">
          <a:xfrm>
            <a:off x="50546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</a:t>
            </a:r>
            <a:endParaRPr lang="en-US" altLang="en-US" sz="1600"/>
          </a:p>
        </p:txBody>
      </p:sp>
      <p:sp>
        <p:nvSpPr>
          <p:cNvPr id="62482" name="Text Box 23"/>
          <p:cNvSpPr txBox="1">
            <a:spLocks noChangeArrowheads="1"/>
          </p:cNvSpPr>
          <p:nvPr/>
        </p:nvSpPr>
        <p:spPr bwMode="auto">
          <a:xfrm>
            <a:off x="2762250" y="25479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62483" name="Text Box 24"/>
          <p:cNvSpPr txBox="1">
            <a:spLocks noChangeArrowheads="1"/>
          </p:cNvSpPr>
          <p:nvPr/>
        </p:nvSpPr>
        <p:spPr bwMode="auto">
          <a:xfrm>
            <a:off x="3500438" y="3660775"/>
            <a:ext cx="2652712" cy="831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Predictive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cxnSp>
        <p:nvCxnSpPr>
          <p:cNvPr id="455705" name="AutoShape 25"/>
          <p:cNvCxnSpPr>
            <a:cxnSpLocks noChangeShapeType="1"/>
            <a:stCxn id="62483" idx="0"/>
            <a:endCxn id="62477" idx="2"/>
          </p:cNvCxnSpPr>
          <p:nvPr/>
        </p:nvCxnSpPr>
        <p:spPr bwMode="auto">
          <a:xfrm rot="5400000" flipH="1">
            <a:off x="3978275" y="2811463"/>
            <a:ext cx="782637" cy="915988"/>
          </a:xfrm>
          <a:prstGeom prst="curvedConnector3">
            <a:avLst>
              <a:gd name="adj1" fmla="val 4989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55706" name="AutoShape 26"/>
          <p:cNvCxnSpPr>
            <a:cxnSpLocks noChangeShapeType="1"/>
            <a:stCxn id="62483" idx="1"/>
          </p:cNvCxnSpPr>
          <p:nvPr/>
        </p:nvCxnSpPr>
        <p:spPr bwMode="auto">
          <a:xfrm flipH="1">
            <a:off x="1739900" y="4076700"/>
            <a:ext cx="1760538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62486" name="Rectangle 27"/>
          <p:cNvSpPr>
            <a:spLocks noChangeArrowheads="1"/>
          </p:cNvSpPr>
          <p:nvPr/>
        </p:nvSpPr>
        <p:spPr bwMode="auto">
          <a:xfrm>
            <a:off x="59690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62487" name="Rectangle 28"/>
          <p:cNvSpPr>
            <a:spLocks noChangeArrowheads="1"/>
          </p:cNvSpPr>
          <p:nvPr/>
        </p:nvSpPr>
        <p:spPr bwMode="auto">
          <a:xfrm>
            <a:off x="6819900" y="2832100"/>
            <a:ext cx="2159000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2488" name="Text Box 29"/>
          <p:cNvSpPr txBox="1">
            <a:spLocks noChangeArrowheads="1"/>
          </p:cNvSpPr>
          <p:nvPr/>
        </p:nvSpPr>
        <p:spPr bwMode="auto">
          <a:xfrm>
            <a:off x="6724650" y="24717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sp>
        <p:nvSpPr>
          <p:cNvPr id="455710" name="AutoShape 30"/>
          <p:cNvSpPr>
            <a:spLocks noChangeArrowheads="1"/>
          </p:cNvSpPr>
          <p:nvPr/>
        </p:nvSpPr>
        <p:spPr bwMode="auto">
          <a:xfrm>
            <a:off x="6242050" y="3981450"/>
            <a:ext cx="469900" cy="190500"/>
          </a:xfrm>
          <a:prstGeom prst="rightArrow">
            <a:avLst>
              <a:gd name="adj1" fmla="val 50000"/>
              <a:gd name="adj2" fmla="val 6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2490" name="Rectangle 31"/>
          <p:cNvSpPr>
            <a:spLocks noChangeArrowheads="1"/>
          </p:cNvSpPr>
          <p:nvPr/>
        </p:nvSpPr>
        <p:spPr bwMode="auto">
          <a:xfrm>
            <a:off x="7869238" y="285115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E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282700" y="3930650"/>
            <a:ext cx="457200" cy="1168400"/>
            <a:chOff x="808" y="2476"/>
            <a:chExt cx="288" cy="736"/>
          </a:xfrm>
        </p:grpSpPr>
        <p:sp>
          <p:nvSpPr>
            <p:cNvPr id="62505" name="Rectangle 33"/>
            <p:cNvSpPr>
              <a:spLocks noChangeArrowheads="1"/>
            </p:cNvSpPr>
            <p:nvPr/>
          </p:nvSpPr>
          <p:spPr bwMode="auto">
            <a:xfrm>
              <a:off x="808" y="247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F</a:t>
              </a:r>
            </a:p>
          </p:txBody>
        </p:sp>
        <p:sp>
          <p:nvSpPr>
            <p:cNvPr id="62506" name="Rectangle 34"/>
            <p:cNvSpPr>
              <a:spLocks noChangeArrowheads="1"/>
            </p:cNvSpPr>
            <p:nvPr/>
          </p:nvSpPr>
          <p:spPr bwMode="auto">
            <a:xfrm>
              <a:off x="808" y="2660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T’</a:t>
              </a:r>
            </a:p>
          </p:txBody>
        </p:sp>
        <p:sp>
          <p:nvSpPr>
            <p:cNvPr id="62507" name="Rectangle 35"/>
            <p:cNvSpPr>
              <a:spLocks noChangeArrowheads="1"/>
            </p:cNvSpPr>
            <p:nvPr/>
          </p:nvSpPr>
          <p:spPr bwMode="auto">
            <a:xfrm>
              <a:off x="808" y="2844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E’</a:t>
              </a:r>
            </a:p>
          </p:txBody>
        </p:sp>
        <p:sp>
          <p:nvSpPr>
            <p:cNvPr id="62508" name="Rectangle 36"/>
            <p:cNvSpPr>
              <a:spLocks noChangeArrowheads="1"/>
            </p:cNvSpPr>
            <p:nvPr/>
          </p:nvSpPr>
          <p:spPr bwMode="auto">
            <a:xfrm>
              <a:off x="808" y="3028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$</a:t>
              </a:r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6940550" y="3746500"/>
            <a:ext cx="1303338" cy="601663"/>
            <a:chOff x="4372" y="2360"/>
            <a:chExt cx="821" cy="379"/>
          </a:xfrm>
        </p:grpSpPr>
        <p:sp>
          <p:nvSpPr>
            <p:cNvPr id="62501" name="Line 38"/>
            <p:cNvSpPr>
              <a:spLocks noChangeShapeType="1"/>
            </p:cNvSpPr>
            <p:nvPr/>
          </p:nvSpPr>
          <p:spPr bwMode="auto">
            <a:xfrm>
              <a:off x="4843" y="2360"/>
              <a:ext cx="160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2" name="Line 39"/>
            <p:cNvSpPr>
              <a:spLocks noChangeShapeType="1"/>
            </p:cNvSpPr>
            <p:nvPr/>
          </p:nvSpPr>
          <p:spPr bwMode="auto">
            <a:xfrm flipH="1">
              <a:off x="4539" y="2360"/>
              <a:ext cx="160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3" name="Rectangle 40"/>
            <p:cNvSpPr>
              <a:spLocks noChangeArrowheads="1"/>
            </p:cNvSpPr>
            <p:nvPr/>
          </p:nvSpPr>
          <p:spPr bwMode="auto">
            <a:xfrm>
              <a:off x="4372" y="250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F</a:t>
              </a:r>
            </a:p>
          </p:txBody>
        </p:sp>
        <p:sp>
          <p:nvSpPr>
            <p:cNvPr id="62504" name="Rectangle 41"/>
            <p:cNvSpPr>
              <a:spLocks noChangeArrowheads="1"/>
            </p:cNvSpPr>
            <p:nvPr/>
          </p:nvSpPr>
          <p:spPr bwMode="auto">
            <a:xfrm>
              <a:off x="4957" y="2508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T’</a:t>
              </a:r>
            </a:p>
          </p:txBody>
        </p:sp>
      </p:grpSp>
      <p:grpSp>
        <p:nvGrpSpPr>
          <p:cNvPr id="62493" name="Group 42"/>
          <p:cNvGrpSpPr>
            <a:grpSpLocks/>
          </p:cNvGrpSpPr>
          <p:nvPr/>
        </p:nvGrpSpPr>
        <p:grpSpPr bwMode="auto">
          <a:xfrm>
            <a:off x="7397750" y="3200400"/>
            <a:ext cx="1309688" cy="601663"/>
            <a:chOff x="4660" y="2016"/>
            <a:chExt cx="825" cy="379"/>
          </a:xfrm>
        </p:grpSpPr>
        <p:sp>
          <p:nvSpPr>
            <p:cNvPr id="62497" name="Line 43"/>
            <p:cNvSpPr>
              <a:spLocks noChangeShapeType="1"/>
            </p:cNvSpPr>
            <p:nvPr/>
          </p:nvSpPr>
          <p:spPr bwMode="auto">
            <a:xfrm>
              <a:off x="5131" y="2016"/>
              <a:ext cx="160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8" name="Line 44"/>
            <p:cNvSpPr>
              <a:spLocks noChangeShapeType="1"/>
            </p:cNvSpPr>
            <p:nvPr/>
          </p:nvSpPr>
          <p:spPr bwMode="auto">
            <a:xfrm flipH="1">
              <a:off x="4827" y="2016"/>
              <a:ext cx="160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9" name="Rectangle 45"/>
            <p:cNvSpPr>
              <a:spLocks noChangeArrowheads="1"/>
            </p:cNvSpPr>
            <p:nvPr/>
          </p:nvSpPr>
          <p:spPr bwMode="auto">
            <a:xfrm>
              <a:off x="4660" y="216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62500" name="Rectangle 46"/>
            <p:cNvSpPr>
              <a:spLocks noChangeArrowheads="1"/>
            </p:cNvSpPr>
            <p:nvPr/>
          </p:nvSpPr>
          <p:spPr bwMode="auto">
            <a:xfrm>
              <a:off x="5241" y="2164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E’</a:t>
              </a:r>
            </a:p>
          </p:txBody>
        </p:sp>
      </p:grpSp>
      <p:sp>
        <p:nvSpPr>
          <p:cNvPr id="62494" name="Text Box 47"/>
          <p:cNvSpPr txBox="1">
            <a:spLocks noChangeArrowheads="1"/>
          </p:cNvSpPr>
          <p:nvPr/>
        </p:nvSpPr>
        <p:spPr bwMode="auto">
          <a:xfrm>
            <a:off x="679450" y="5167313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PARSING</a:t>
            </a:r>
          </a:p>
          <a:p>
            <a:pPr algn="ctr"/>
            <a:r>
              <a:rPr lang="en-US" altLang="en-US"/>
              <a:t>TABLE:</a:t>
            </a:r>
          </a:p>
        </p:txBody>
      </p:sp>
      <p:sp>
        <p:nvSpPr>
          <p:cNvPr id="62495" name="Text Box 48"/>
          <p:cNvSpPr txBox="1">
            <a:spLocks noChangeArrowheads="1"/>
          </p:cNvSpPr>
          <p:nvPr/>
        </p:nvSpPr>
        <p:spPr bwMode="auto">
          <a:xfrm>
            <a:off x="7988300" y="5461000"/>
            <a:ext cx="11557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Times New Roman" pitchFamily="18" charset="0"/>
              </a:rPr>
              <a:t>(Aho,Sethi,</a:t>
            </a:r>
          </a:p>
          <a:p>
            <a:r>
              <a:rPr lang="en-US" altLang="en-US" sz="1600" b="1">
                <a:latin typeface="Times New Roman" pitchFamily="18" charset="0"/>
              </a:rPr>
              <a:t>Ullman, </a:t>
            </a:r>
          </a:p>
          <a:p>
            <a:r>
              <a:rPr lang="en-US" altLang="en-US" sz="1600" b="1">
                <a:latin typeface="Times New Roman" pitchFamily="18" charset="0"/>
              </a:rPr>
              <a:t>pp. 186)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5BFB3B-6441-4270-9601-0719A7DC225A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55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5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5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91" grpId="0" animBg="1"/>
      <p:bldP spid="455692" grpId="0" animBg="1"/>
      <p:bldP spid="455693" grpId="0" animBg="1"/>
      <p:bldP spid="455695" grpId="0" animBg="1"/>
      <p:bldP spid="4557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14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 Predictive Parser</a:t>
            </a:r>
          </a:p>
        </p:txBody>
      </p:sp>
      <p:sp>
        <p:nvSpPr>
          <p:cNvPr id="64515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4EE8B572-E92D-41A4-B056-5C794A9EED01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64516" name="Text Box 56"/>
          <p:cNvSpPr txBox="1">
            <a:spLocks noChangeArrowheads="1"/>
          </p:cNvSpPr>
          <p:nvPr/>
        </p:nvSpPr>
        <p:spPr bwMode="auto">
          <a:xfrm>
            <a:off x="7988300" y="5461000"/>
            <a:ext cx="11557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Times New Roman" pitchFamily="18" charset="0"/>
              </a:rPr>
              <a:t>(Aho,Sethi,</a:t>
            </a:r>
          </a:p>
          <a:p>
            <a:r>
              <a:rPr lang="en-US" altLang="en-US" sz="1600" b="1">
                <a:latin typeface="Times New Roman" pitchFamily="18" charset="0"/>
              </a:rPr>
              <a:t>Ullman, </a:t>
            </a:r>
          </a:p>
          <a:p>
            <a:r>
              <a:rPr lang="en-US" altLang="en-US" sz="1600" b="1">
                <a:latin typeface="Times New Roman" pitchFamily="18" charset="0"/>
              </a:rPr>
              <a:t>pp. 188)</a:t>
            </a:r>
            <a:endParaRPr lang="en-US" altLang="en-US" sz="1600">
              <a:latin typeface="Times New Roman" pitchFamily="18" charset="0"/>
            </a:endParaRPr>
          </a:p>
        </p:txBody>
      </p:sp>
      <p:grpSp>
        <p:nvGrpSpPr>
          <p:cNvPr id="64517" name="Group 2"/>
          <p:cNvGrpSpPr>
            <a:grpSpLocks/>
          </p:cNvGrpSpPr>
          <p:nvPr/>
        </p:nvGrpSpPr>
        <p:grpSpPr bwMode="auto">
          <a:xfrm>
            <a:off x="1282700" y="3930650"/>
            <a:ext cx="457200" cy="876300"/>
            <a:chOff x="808" y="2476"/>
            <a:chExt cx="288" cy="552"/>
          </a:xfrm>
        </p:grpSpPr>
        <p:sp>
          <p:nvSpPr>
            <p:cNvPr id="64568" name="Rectangle 3"/>
            <p:cNvSpPr>
              <a:spLocks noChangeArrowheads="1"/>
            </p:cNvSpPr>
            <p:nvPr/>
          </p:nvSpPr>
          <p:spPr bwMode="auto">
            <a:xfrm>
              <a:off x="808" y="247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T</a:t>
              </a:r>
            </a:p>
          </p:txBody>
        </p:sp>
        <p:sp>
          <p:nvSpPr>
            <p:cNvPr id="64569" name="Rectangle 4"/>
            <p:cNvSpPr>
              <a:spLocks noChangeArrowheads="1"/>
            </p:cNvSpPr>
            <p:nvPr/>
          </p:nvSpPr>
          <p:spPr bwMode="auto">
            <a:xfrm>
              <a:off x="808" y="2660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E’</a:t>
              </a:r>
            </a:p>
          </p:txBody>
        </p:sp>
        <p:sp>
          <p:nvSpPr>
            <p:cNvPr id="64570" name="Rectangle 5"/>
            <p:cNvSpPr>
              <a:spLocks noChangeArrowheads="1"/>
            </p:cNvSpPr>
            <p:nvPr/>
          </p:nvSpPr>
          <p:spPr bwMode="auto">
            <a:xfrm>
              <a:off x="808" y="2844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$</a:t>
              </a:r>
            </a:p>
          </p:txBody>
        </p:sp>
      </p:grpSp>
      <p:grpSp>
        <p:nvGrpSpPr>
          <p:cNvPr id="64518" name="Group 6"/>
          <p:cNvGrpSpPr>
            <a:grpSpLocks/>
          </p:cNvGrpSpPr>
          <p:nvPr/>
        </p:nvGrpSpPr>
        <p:grpSpPr bwMode="auto">
          <a:xfrm>
            <a:off x="1282700" y="3930650"/>
            <a:ext cx="457200" cy="876300"/>
            <a:chOff x="808" y="2476"/>
            <a:chExt cx="288" cy="552"/>
          </a:xfrm>
        </p:grpSpPr>
        <p:sp>
          <p:nvSpPr>
            <p:cNvPr id="64565" name="Rectangle 7"/>
            <p:cNvSpPr>
              <a:spLocks noChangeArrowheads="1"/>
            </p:cNvSpPr>
            <p:nvPr/>
          </p:nvSpPr>
          <p:spPr bwMode="auto">
            <a:xfrm>
              <a:off x="808" y="247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T</a:t>
              </a:r>
            </a:p>
          </p:txBody>
        </p:sp>
        <p:sp>
          <p:nvSpPr>
            <p:cNvPr id="64566" name="Rectangle 8"/>
            <p:cNvSpPr>
              <a:spLocks noChangeArrowheads="1"/>
            </p:cNvSpPr>
            <p:nvPr/>
          </p:nvSpPr>
          <p:spPr bwMode="auto">
            <a:xfrm>
              <a:off x="808" y="2660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E’</a:t>
              </a:r>
            </a:p>
          </p:txBody>
        </p:sp>
        <p:sp>
          <p:nvSpPr>
            <p:cNvPr id="64567" name="Rectangle 9"/>
            <p:cNvSpPr>
              <a:spLocks noChangeArrowheads="1"/>
            </p:cNvSpPr>
            <p:nvPr/>
          </p:nvSpPr>
          <p:spPr bwMode="auto">
            <a:xfrm>
              <a:off x="808" y="2844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$</a:t>
              </a:r>
            </a:p>
          </p:txBody>
        </p:sp>
      </p:grpSp>
      <p:sp>
        <p:nvSpPr>
          <p:cNvPr id="64519" name="Rectangle 10"/>
          <p:cNvSpPr>
            <a:spLocks noChangeArrowheads="1"/>
          </p:cNvSpPr>
          <p:nvPr/>
        </p:nvSpPr>
        <p:spPr bwMode="auto">
          <a:xfrm>
            <a:off x="1993900" y="5118100"/>
            <a:ext cx="5702300" cy="16510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4011" name="Rectangle 11"/>
          <p:cNvSpPr>
            <a:spLocks noChangeArrowheads="1"/>
          </p:cNvSpPr>
          <p:nvPr/>
        </p:nvSpPr>
        <p:spPr bwMode="auto">
          <a:xfrm>
            <a:off x="2006600" y="6489700"/>
            <a:ext cx="5676900" cy="203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4012" name="Rectangle 12"/>
          <p:cNvSpPr>
            <a:spLocks noChangeArrowheads="1"/>
          </p:cNvSpPr>
          <p:nvPr/>
        </p:nvSpPr>
        <p:spPr bwMode="auto">
          <a:xfrm>
            <a:off x="3022600" y="5473700"/>
            <a:ext cx="749300" cy="1219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4013" name="Rectangle 13"/>
          <p:cNvSpPr>
            <a:spLocks noChangeArrowheads="1"/>
          </p:cNvSpPr>
          <p:nvPr/>
        </p:nvSpPr>
        <p:spPr bwMode="auto">
          <a:xfrm>
            <a:off x="3022600" y="6489700"/>
            <a:ext cx="762000" cy="21590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4015" name="AutoShape 15"/>
          <p:cNvSpPr>
            <a:spLocks noChangeArrowheads="1"/>
          </p:cNvSpPr>
          <p:nvPr/>
        </p:nvSpPr>
        <p:spPr bwMode="auto">
          <a:xfrm rot="5400000">
            <a:off x="4591050" y="4692650"/>
            <a:ext cx="469900" cy="190500"/>
          </a:xfrm>
          <a:prstGeom prst="rightArrow">
            <a:avLst>
              <a:gd name="adj1" fmla="val 50000"/>
              <a:gd name="adj2" fmla="val 6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64524" name="Object 16"/>
          <p:cNvGraphicFramePr>
            <a:graphicFrameLocks noChangeAspect="1"/>
          </p:cNvGraphicFramePr>
          <p:nvPr/>
        </p:nvGraphicFramePr>
        <p:xfrm>
          <a:off x="1955800" y="5257800"/>
          <a:ext cx="5664200" cy="1600200"/>
        </p:xfrm>
        <a:graphic>
          <a:graphicData uri="http://schemas.openxmlformats.org/presentationml/2006/ole">
            <p:oleObj spid="_x0000_s64524" name="Document" r:id="rId4" imgW="12763500" imgH="3924300" progId="Word.Document.8">
              <p:embed/>
            </p:oleObj>
          </a:graphicData>
        </a:graphic>
      </p:graphicFrame>
      <p:sp>
        <p:nvSpPr>
          <p:cNvPr id="64525" name="Text Box 17"/>
          <p:cNvSpPr txBox="1">
            <a:spLocks noChangeArrowheads="1"/>
          </p:cNvSpPr>
          <p:nvPr/>
        </p:nvSpPr>
        <p:spPr bwMode="auto">
          <a:xfrm>
            <a:off x="234950" y="38941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STACK:</a:t>
            </a:r>
          </a:p>
        </p:txBody>
      </p:sp>
      <p:sp>
        <p:nvSpPr>
          <p:cNvPr id="64526" name="Rectangle 18"/>
          <p:cNvSpPr>
            <a:spLocks noChangeArrowheads="1"/>
          </p:cNvSpPr>
          <p:nvPr/>
        </p:nvSpPr>
        <p:spPr bwMode="auto">
          <a:xfrm>
            <a:off x="36830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64527" name="Rectangle 19"/>
          <p:cNvSpPr>
            <a:spLocks noChangeArrowheads="1"/>
          </p:cNvSpPr>
          <p:nvPr/>
        </p:nvSpPr>
        <p:spPr bwMode="auto">
          <a:xfrm>
            <a:off x="55118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64528" name="Rectangle 20"/>
          <p:cNvSpPr>
            <a:spLocks noChangeArrowheads="1"/>
          </p:cNvSpPr>
          <p:nvPr/>
        </p:nvSpPr>
        <p:spPr bwMode="auto">
          <a:xfrm>
            <a:off x="45974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64529" name="Rectangle 21"/>
          <p:cNvSpPr>
            <a:spLocks noChangeArrowheads="1"/>
          </p:cNvSpPr>
          <p:nvPr/>
        </p:nvSpPr>
        <p:spPr bwMode="auto">
          <a:xfrm>
            <a:off x="41402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+</a:t>
            </a:r>
            <a:endParaRPr lang="en-US" altLang="en-US" sz="1600"/>
          </a:p>
        </p:txBody>
      </p:sp>
      <p:sp>
        <p:nvSpPr>
          <p:cNvPr id="64530" name="Rectangle 22"/>
          <p:cNvSpPr>
            <a:spLocks noChangeArrowheads="1"/>
          </p:cNvSpPr>
          <p:nvPr/>
        </p:nvSpPr>
        <p:spPr bwMode="auto">
          <a:xfrm>
            <a:off x="50546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</a:t>
            </a:r>
            <a:endParaRPr lang="en-US" altLang="en-US" sz="1600"/>
          </a:p>
        </p:txBody>
      </p:sp>
      <p:sp>
        <p:nvSpPr>
          <p:cNvPr id="64531" name="Text Box 23"/>
          <p:cNvSpPr txBox="1">
            <a:spLocks noChangeArrowheads="1"/>
          </p:cNvSpPr>
          <p:nvPr/>
        </p:nvSpPr>
        <p:spPr bwMode="auto">
          <a:xfrm>
            <a:off x="2762250" y="25479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64532" name="Text Box 24"/>
          <p:cNvSpPr txBox="1">
            <a:spLocks noChangeArrowheads="1"/>
          </p:cNvSpPr>
          <p:nvPr/>
        </p:nvSpPr>
        <p:spPr bwMode="auto">
          <a:xfrm>
            <a:off x="3500438" y="3660775"/>
            <a:ext cx="2652712" cy="831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Predictive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cxnSp>
        <p:nvCxnSpPr>
          <p:cNvPr id="384025" name="AutoShape 25"/>
          <p:cNvCxnSpPr>
            <a:cxnSpLocks noChangeShapeType="1"/>
            <a:stCxn id="64532" idx="0"/>
            <a:endCxn id="64526" idx="2"/>
          </p:cNvCxnSpPr>
          <p:nvPr/>
        </p:nvCxnSpPr>
        <p:spPr bwMode="auto">
          <a:xfrm rot="5400000" flipH="1">
            <a:off x="3978275" y="2811463"/>
            <a:ext cx="782637" cy="915988"/>
          </a:xfrm>
          <a:prstGeom prst="curvedConnector3">
            <a:avLst>
              <a:gd name="adj1" fmla="val 4989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84026" name="AutoShape 26"/>
          <p:cNvCxnSpPr>
            <a:cxnSpLocks noChangeShapeType="1"/>
            <a:stCxn id="64532" idx="1"/>
          </p:cNvCxnSpPr>
          <p:nvPr/>
        </p:nvCxnSpPr>
        <p:spPr bwMode="auto">
          <a:xfrm flipH="1">
            <a:off x="1739900" y="4076700"/>
            <a:ext cx="1760538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64535" name="Rectangle 27"/>
          <p:cNvSpPr>
            <a:spLocks noChangeArrowheads="1"/>
          </p:cNvSpPr>
          <p:nvPr/>
        </p:nvSpPr>
        <p:spPr bwMode="auto">
          <a:xfrm>
            <a:off x="59690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64536" name="Rectangle 28"/>
          <p:cNvSpPr>
            <a:spLocks noChangeArrowheads="1"/>
          </p:cNvSpPr>
          <p:nvPr/>
        </p:nvSpPr>
        <p:spPr bwMode="auto">
          <a:xfrm>
            <a:off x="6819900" y="2832100"/>
            <a:ext cx="2159000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4537" name="Text Box 29"/>
          <p:cNvSpPr txBox="1">
            <a:spLocks noChangeArrowheads="1"/>
          </p:cNvSpPr>
          <p:nvPr/>
        </p:nvSpPr>
        <p:spPr bwMode="auto">
          <a:xfrm>
            <a:off x="6724650" y="24717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sp>
        <p:nvSpPr>
          <p:cNvPr id="384030" name="AutoShape 30"/>
          <p:cNvSpPr>
            <a:spLocks noChangeArrowheads="1"/>
          </p:cNvSpPr>
          <p:nvPr/>
        </p:nvSpPr>
        <p:spPr bwMode="auto">
          <a:xfrm>
            <a:off x="6242050" y="3981450"/>
            <a:ext cx="469900" cy="190500"/>
          </a:xfrm>
          <a:prstGeom prst="rightArrow">
            <a:avLst>
              <a:gd name="adj1" fmla="val 50000"/>
              <a:gd name="adj2" fmla="val 6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4539" name="Rectangle 31"/>
          <p:cNvSpPr>
            <a:spLocks noChangeArrowheads="1"/>
          </p:cNvSpPr>
          <p:nvPr/>
        </p:nvSpPr>
        <p:spPr bwMode="auto">
          <a:xfrm>
            <a:off x="7869238" y="285115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E</a:t>
            </a:r>
          </a:p>
        </p:txBody>
      </p:sp>
      <p:grpSp>
        <p:nvGrpSpPr>
          <p:cNvPr id="64540" name="Group 32"/>
          <p:cNvGrpSpPr>
            <a:grpSpLocks/>
          </p:cNvGrpSpPr>
          <p:nvPr/>
        </p:nvGrpSpPr>
        <p:grpSpPr bwMode="auto">
          <a:xfrm>
            <a:off x="1282700" y="3930650"/>
            <a:ext cx="457200" cy="1168400"/>
            <a:chOff x="808" y="2476"/>
            <a:chExt cx="288" cy="736"/>
          </a:xfrm>
        </p:grpSpPr>
        <p:sp>
          <p:nvSpPr>
            <p:cNvPr id="64561" name="Rectangle 33"/>
            <p:cNvSpPr>
              <a:spLocks noChangeArrowheads="1"/>
            </p:cNvSpPr>
            <p:nvPr/>
          </p:nvSpPr>
          <p:spPr bwMode="auto">
            <a:xfrm>
              <a:off x="808" y="247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F</a:t>
              </a:r>
            </a:p>
          </p:txBody>
        </p:sp>
        <p:sp>
          <p:nvSpPr>
            <p:cNvPr id="64562" name="Rectangle 34"/>
            <p:cNvSpPr>
              <a:spLocks noChangeArrowheads="1"/>
            </p:cNvSpPr>
            <p:nvPr/>
          </p:nvSpPr>
          <p:spPr bwMode="auto">
            <a:xfrm>
              <a:off x="808" y="2660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T’</a:t>
              </a:r>
            </a:p>
          </p:txBody>
        </p:sp>
        <p:sp>
          <p:nvSpPr>
            <p:cNvPr id="64563" name="Rectangle 35"/>
            <p:cNvSpPr>
              <a:spLocks noChangeArrowheads="1"/>
            </p:cNvSpPr>
            <p:nvPr/>
          </p:nvSpPr>
          <p:spPr bwMode="auto">
            <a:xfrm>
              <a:off x="808" y="2844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E’</a:t>
              </a:r>
            </a:p>
          </p:txBody>
        </p:sp>
        <p:sp>
          <p:nvSpPr>
            <p:cNvPr id="64564" name="Rectangle 36"/>
            <p:cNvSpPr>
              <a:spLocks noChangeArrowheads="1"/>
            </p:cNvSpPr>
            <p:nvPr/>
          </p:nvSpPr>
          <p:spPr bwMode="auto">
            <a:xfrm>
              <a:off x="808" y="3028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$</a:t>
              </a:r>
            </a:p>
          </p:txBody>
        </p:sp>
      </p:grpSp>
      <p:grpSp>
        <p:nvGrpSpPr>
          <p:cNvPr id="64541" name="Group 37"/>
          <p:cNvGrpSpPr>
            <a:grpSpLocks/>
          </p:cNvGrpSpPr>
          <p:nvPr/>
        </p:nvGrpSpPr>
        <p:grpSpPr bwMode="auto">
          <a:xfrm>
            <a:off x="6940550" y="3746500"/>
            <a:ext cx="1303338" cy="601663"/>
            <a:chOff x="4372" y="2360"/>
            <a:chExt cx="821" cy="379"/>
          </a:xfrm>
        </p:grpSpPr>
        <p:sp>
          <p:nvSpPr>
            <p:cNvPr id="64557" name="Line 38"/>
            <p:cNvSpPr>
              <a:spLocks noChangeShapeType="1"/>
            </p:cNvSpPr>
            <p:nvPr/>
          </p:nvSpPr>
          <p:spPr bwMode="auto">
            <a:xfrm>
              <a:off x="4843" y="2360"/>
              <a:ext cx="160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8" name="Line 39"/>
            <p:cNvSpPr>
              <a:spLocks noChangeShapeType="1"/>
            </p:cNvSpPr>
            <p:nvPr/>
          </p:nvSpPr>
          <p:spPr bwMode="auto">
            <a:xfrm flipH="1">
              <a:off x="4539" y="2360"/>
              <a:ext cx="160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9" name="Rectangle 40"/>
            <p:cNvSpPr>
              <a:spLocks noChangeArrowheads="1"/>
            </p:cNvSpPr>
            <p:nvPr/>
          </p:nvSpPr>
          <p:spPr bwMode="auto">
            <a:xfrm>
              <a:off x="4372" y="250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F</a:t>
              </a:r>
            </a:p>
          </p:txBody>
        </p:sp>
        <p:sp>
          <p:nvSpPr>
            <p:cNvPr id="64560" name="Rectangle 41"/>
            <p:cNvSpPr>
              <a:spLocks noChangeArrowheads="1"/>
            </p:cNvSpPr>
            <p:nvPr/>
          </p:nvSpPr>
          <p:spPr bwMode="auto">
            <a:xfrm>
              <a:off x="4957" y="2508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T’</a:t>
              </a:r>
            </a:p>
          </p:txBody>
        </p:sp>
      </p:grpSp>
      <p:grpSp>
        <p:nvGrpSpPr>
          <p:cNvPr id="64542" name="Group 42"/>
          <p:cNvGrpSpPr>
            <a:grpSpLocks/>
          </p:cNvGrpSpPr>
          <p:nvPr/>
        </p:nvGrpSpPr>
        <p:grpSpPr bwMode="auto">
          <a:xfrm>
            <a:off x="7397750" y="3200400"/>
            <a:ext cx="1309688" cy="601663"/>
            <a:chOff x="4660" y="2016"/>
            <a:chExt cx="825" cy="379"/>
          </a:xfrm>
        </p:grpSpPr>
        <p:sp>
          <p:nvSpPr>
            <p:cNvPr id="64553" name="Line 43"/>
            <p:cNvSpPr>
              <a:spLocks noChangeShapeType="1"/>
            </p:cNvSpPr>
            <p:nvPr/>
          </p:nvSpPr>
          <p:spPr bwMode="auto">
            <a:xfrm>
              <a:off x="5131" y="2016"/>
              <a:ext cx="160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4" name="Line 44"/>
            <p:cNvSpPr>
              <a:spLocks noChangeShapeType="1"/>
            </p:cNvSpPr>
            <p:nvPr/>
          </p:nvSpPr>
          <p:spPr bwMode="auto">
            <a:xfrm flipH="1">
              <a:off x="4827" y="2016"/>
              <a:ext cx="160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5" name="Rectangle 45"/>
            <p:cNvSpPr>
              <a:spLocks noChangeArrowheads="1"/>
            </p:cNvSpPr>
            <p:nvPr/>
          </p:nvSpPr>
          <p:spPr bwMode="auto">
            <a:xfrm>
              <a:off x="4660" y="216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64556" name="Rectangle 46"/>
            <p:cNvSpPr>
              <a:spLocks noChangeArrowheads="1"/>
            </p:cNvSpPr>
            <p:nvPr/>
          </p:nvSpPr>
          <p:spPr bwMode="auto">
            <a:xfrm>
              <a:off x="5241" y="2164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E’</a:t>
              </a:r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1282700" y="3930650"/>
            <a:ext cx="457200" cy="1168400"/>
            <a:chOff x="808" y="2476"/>
            <a:chExt cx="288" cy="736"/>
          </a:xfrm>
        </p:grpSpPr>
        <p:sp>
          <p:nvSpPr>
            <p:cNvPr id="64549" name="Rectangle 48"/>
            <p:cNvSpPr>
              <a:spLocks noChangeArrowheads="1"/>
            </p:cNvSpPr>
            <p:nvPr/>
          </p:nvSpPr>
          <p:spPr bwMode="auto">
            <a:xfrm>
              <a:off x="808" y="247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 b="1"/>
                <a:t>id</a:t>
              </a:r>
              <a:endParaRPr lang="en-US" altLang="en-US" sz="1600"/>
            </a:p>
          </p:txBody>
        </p:sp>
        <p:sp>
          <p:nvSpPr>
            <p:cNvPr id="64550" name="Rectangle 49"/>
            <p:cNvSpPr>
              <a:spLocks noChangeArrowheads="1"/>
            </p:cNvSpPr>
            <p:nvPr/>
          </p:nvSpPr>
          <p:spPr bwMode="auto">
            <a:xfrm>
              <a:off x="808" y="2660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T’</a:t>
              </a:r>
            </a:p>
          </p:txBody>
        </p:sp>
        <p:sp>
          <p:nvSpPr>
            <p:cNvPr id="64551" name="Rectangle 50"/>
            <p:cNvSpPr>
              <a:spLocks noChangeArrowheads="1"/>
            </p:cNvSpPr>
            <p:nvPr/>
          </p:nvSpPr>
          <p:spPr bwMode="auto">
            <a:xfrm>
              <a:off x="808" y="2844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E’</a:t>
              </a:r>
            </a:p>
          </p:txBody>
        </p:sp>
        <p:sp>
          <p:nvSpPr>
            <p:cNvPr id="64552" name="Rectangle 51"/>
            <p:cNvSpPr>
              <a:spLocks noChangeArrowheads="1"/>
            </p:cNvSpPr>
            <p:nvPr/>
          </p:nvSpPr>
          <p:spPr bwMode="auto">
            <a:xfrm>
              <a:off x="808" y="3028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$</a:t>
              </a:r>
            </a:p>
          </p:txBody>
        </p:sp>
      </p:grp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6880225" y="4318000"/>
            <a:ext cx="387350" cy="614363"/>
            <a:chOff x="4814" y="3256"/>
            <a:chExt cx="244" cy="387"/>
          </a:xfrm>
        </p:grpSpPr>
        <p:sp>
          <p:nvSpPr>
            <p:cNvPr id="64547" name="Line 53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8" name="Rectangle 54"/>
            <p:cNvSpPr>
              <a:spLocks noChangeArrowheads="1"/>
            </p:cNvSpPr>
            <p:nvPr/>
          </p:nvSpPr>
          <p:spPr bwMode="auto">
            <a:xfrm>
              <a:off x="4814" y="3412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id</a:t>
              </a:r>
            </a:p>
          </p:txBody>
        </p:sp>
      </p:grpSp>
      <p:sp>
        <p:nvSpPr>
          <p:cNvPr id="64545" name="Text Box 55"/>
          <p:cNvSpPr txBox="1">
            <a:spLocks noChangeArrowheads="1"/>
          </p:cNvSpPr>
          <p:nvPr/>
        </p:nvSpPr>
        <p:spPr bwMode="auto">
          <a:xfrm>
            <a:off x="679450" y="5167313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PARSING</a:t>
            </a:r>
          </a:p>
          <a:p>
            <a:pPr algn="ctr"/>
            <a:r>
              <a:rPr lang="en-US" altLang="en-US"/>
              <a:t>TABLE: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A7732B9-9446-40A4-BDA7-EEC0C8523979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8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11" grpId="0" animBg="1"/>
      <p:bldP spid="384012" grpId="0" animBg="1"/>
      <p:bldP spid="384013" grpId="0" animBg="1"/>
      <p:bldP spid="384015" grpId="0" animBg="1"/>
      <p:bldP spid="38403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A Predictive Parser</a:t>
            </a:r>
          </a:p>
        </p:txBody>
      </p:sp>
      <p:sp>
        <p:nvSpPr>
          <p:cNvPr id="66563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A5BBD94-A7AE-40FA-A3E6-BB7E09BDDEE7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66564" name="Rectangle 10"/>
          <p:cNvSpPr>
            <a:spLocks noChangeArrowheads="1"/>
          </p:cNvSpPr>
          <p:nvPr/>
        </p:nvSpPr>
        <p:spPr bwMode="auto">
          <a:xfrm>
            <a:off x="1993900" y="5118100"/>
            <a:ext cx="5702300" cy="16510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66565" name="Object 16"/>
          <p:cNvGraphicFramePr>
            <a:graphicFrameLocks noChangeAspect="1"/>
          </p:cNvGraphicFramePr>
          <p:nvPr/>
        </p:nvGraphicFramePr>
        <p:xfrm>
          <a:off x="1955800" y="5257800"/>
          <a:ext cx="5664200" cy="1600200"/>
        </p:xfrm>
        <a:graphic>
          <a:graphicData uri="http://schemas.openxmlformats.org/presentationml/2006/ole">
            <p:oleObj spid="_x0000_s66565" name="Document" r:id="rId4" imgW="12763500" imgH="3924300" progId="Word.Document.8">
              <p:embed/>
            </p:oleObj>
          </a:graphicData>
        </a:graphic>
      </p:graphicFrame>
      <p:sp>
        <p:nvSpPr>
          <p:cNvPr id="66566" name="Text Box 17"/>
          <p:cNvSpPr txBox="1">
            <a:spLocks noChangeArrowheads="1"/>
          </p:cNvSpPr>
          <p:nvPr/>
        </p:nvSpPr>
        <p:spPr bwMode="auto">
          <a:xfrm>
            <a:off x="234950" y="38941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STACK:</a:t>
            </a:r>
          </a:p>
        </p:txBody>
      </p:sp>
      <p:sp>
        <p:nvSpPr>
          <p:cNvPr id="66567" name="Rectangle 18"/>
          <p:cNvSpPr>
            <a:spLocks noChangeArrowheads="1"/>
          </p:cNvSpPr>
          <p:nvPr/>
        </p:nvSpPr>
        <p:spPr bwMode="auto">
          <a:xfrm>
            <a:off x="36830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66568" name="Rectangle 19"/>
          <p:cNvSpPr>
            <a:spLocks noChangeArrowheads="1"/>
          </p:cNvSpPr>
          <p:nvPr/>
        </p:nvSpPr>
        <p:spPr bwMode="auto">
          <a:xfrm>
            <a:off x="55118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66569" name="Rectangle 20"/>
          <p:cNvSpPr>
            <a:spLocks noChangeArrowheads="1"/>
          </p:cNvSpPr>
          <p:nvPr/>
        </p:nvSpPr>
        <p:spPr bwMode="auto">
          <a:xfrm>
            <a:off x="45974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66570" name="Rectangle 21"/>
          <p:cNvSpPr>
            <a:spLocks noChangeArrowheads="1"/>
          </p:cNvSpPr>
          <p:nvPr/>
        </p:nvSpPr>
        <p:spPr bwMode="auto">
          <a:xfrm>
            <a:off x="41402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+</a:t>
            </a:r>
            <a:endParaRPr lang="en-US" altLang="en-US" sz="1600"/>
          </a:p>
        </p:txBody>
      </p:sp>
      <p:sp>
        <p:nvSpPr>
          <p:cNvPr id="66571" name="Rectangle 22"/>
          <p:cNvSpPr>
            <a:spLocks noChangeArrowheads="1"/>
          </p:cNvSpPr>
          <p:nvPr/>
        </p:nvSpPr>
        <p:spPr bwMode="auto">
          <a:xfrm>
            <a:off x="50546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</a:t>
            </a:r>
            <a:endParaRPr lang="en-US" altLang="en-US" sz="1600"/>
          </a:p>
        </p:txBody>
      </p:sp>
      <p:sp>
        <p:nvSpPr>
          <p:cNvPr id="66572" name="Text Box 23"/>
          <p:cNvSpPr txBox="1">
            <a:spLocks noChangeArrowheads="1"/>
          </p:cNvSpPr>
          <p:nvPr/>
        </p:nvSpPr>
        <p:spPr bwMode="auto">
          <a:xfrm>
            <a:off x="2762250" y="25479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66573" name="Text Box 24"/>
          <p:cNvSpPr txBox="1">
            <a:spLocks noChangeArrowheads="1"/>
          </p:cNvSpPr>
          <p:nvPr/>
        </p:nvSpPr>
        <p:spPr bwMode="auto">
          <a:xfrm>
            <a:off x="3500438" y="3660775"/>
            <a:ext cx="2652712" cy="831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Predictive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cxnSp>
        <p:nvCxnSpPr>
          <p:cNvPr id="66574" name="AutoShape 25"/>
          <p:cNvCxnSpPr>
            <a:cxnSpLocks noChangeShapeType="1"/>
            <a:stCxn id="66573" idx="0"/>
            <a:endCxn id="66567" idx="2"/>
          </p:cNvCxnSpPr>
          <p:nvPr/>
        </p:nvCxnSpPr>
        <p:spPr bwMode="auto">
          <a:xfrm rot="5400000" flipH="1">
            <a:off x="3978275" y="2811463"/>
            <a:ext cx="782637" cy="915988"/>
          </a:xfrm>
          <a:prstGeom prst="curvedConnector3">
            <a:avLst>
              <a:gd name="adj1" fmla="val 4989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66575" name="AutoShape 26"/>
          <p:cNvCxnSpPr>
            <a:cxnSpLocks noChangeShapeType="1"/>
            <a:stCxn id="66573" idx="1"/>
          </p:cNvCxnSpPr>
          <p:nvPr/>
        </p:nvCxnSpPr>
        <p:spPr bwMode="auto">
          <a:xfrm flipH="1">
            <a:off x="1739900" y="4076700"/>
            <a:ext cx="1760538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66576" name="Rectangle 27"/>
          <p:cNvSpPr>
            <a:spLocks noChangeArrowheads="1"/>
          </p:cNvSpPr>
          <p:nvPr/>
        </p:nvSpPr>
        <p:spPr bwMode="auto">
          <a:xfrm>
            <a:off x="59690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66577" name="Rectangle 28"/>
          <p:cNvSpPr>
            <a:spLocks noChangeArrowheads="1"/>
          </p:cNvSpPr>
          <p:nvPr/>
        </p:nvSpPr>
        <p:spPr bwMode="auto">
          <a:xfrm>
            <a:off x="6819900" y="2832100"/>
            <a:ext cx="2159000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6578" name="Text Box 29"/>
          <p:cNvSpPr txBox="1">
            <a:spLocks noChangeArrowheads="1"/>
          </p:cNvSpPr>
          <p:nvPr/>
        </p:nvSpPr>
        <p:spPr bwMode="auto">
          <a:xfrm>
            <a:off x="6724650" y="24717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sp>
        <p:nvSpPr>
          <p:cNvPr id="66579" name="Rectangle 31"/>
          <p:cNvSpPr>
            <a:spLocks noChangeArrowheads="1"/>
          </p:cNvSpPr>
          <p:nvPr/>
        </p:nvSpPr>
        <p:spPr bwMode="auto">
          <a:xfrm>
            <a:off x="7869238" y="285115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E</a:t>
            </a:r>
          </a:p>
        </p:txBody>
      </p:sp>
      <p:grpSp>
        <p:nvGrpSpPr>
          <p:cNvPr id="66580" name="Group 32"/>
          <p:cNvGrpSpPr>
            <a:grpSpLocks/>
          </p:cNvGrpSpPr>
          <p:nvPr/>
        </p:nvGrpSpPr>
        <p:grpSpPr bwMode="auto">
          <a:xfrm>
            <a:off x="1282700" y="3930650"/>
            <a:ext cx="457200" cy="1168400"/>
            <a:chOff x="808" y="2476"/>
            <a:chExt cx="288" cy="736"/>
          </a:xfrm>
        </p:grpSpPr>
        <p:sp>
          <p:nvSpPr>
            <p:cNvPr id="66602" name="Rectangle 33"/>
            <p:cNvSpPr>
              <a:spLocks noChangeArrowheads="1"/>
            </p:cNvSpPr>
            <p:nvPr/>
          </p:nvSpPr>
          <p:spPr bwMode="auto">
            <a:xfrm>
              <a:off x="808" y="247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F</a:t>
              </a:r>
            </a:p>
          </p:txBody>
        </p:sp>
        <p:sp>
          <p:nvSpPr>
            <p:cNvPr id="66603" name="Rectangle 34"/>
            <p:cNvSpPr>
              <a:spLocks noChangeArrowheads="1"/>
            </p:cNvSpPr>
            <p:nvPr/>
          </p:nvSpPr>
          <p:spPr bwMode="auto">
            <a:xfrm>
              <a:off x="808" y="2660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T’</a:t>
              </a:r>
            </a:p>
          </p:txBody>
        </p:sp>
        <p:sp>
          <p:nvSpPr>
            <p:cNvPr id="66604" name="Rectangle 35"/>
            <p:cNvSpPr>
              <a:spLocks noChangeArrowheads="1"/>
            </p:cNvSpPr>
            <p:nvPr/>
          </p:nvSpPr>
          <p:spPr bwMode="auto">
            <a:xfrm>
              <a:off x="808" y="2844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E’</a:t>
              </a:r>
            </a:p>
          </p:txBody>
        </p:sp>
        <p:sp>
          <p:nvSpPr>
            <p:cNvPr id="66605" name="Rectangle 36"/>
            <p:cNvSpPr>
              <a:spLocks noChangeArrowheads="1"/>
            </p:cNvSpPr>
            <p:nvPr/>
          </p:nvSpPr>
          <p:spPr bwMode="auto">
            <a:xfrm>
              <a:off x="808" y="3028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$</a:t>
              </a:r>
            </a:p>
          </p:txBody>
        </p:sp>
      </p:grpSp>
      <p:grpSp>
        <p:nvGrpSpPr>
          <p:cNvPr id="66581" name="Group 37"/>
          <p:cNvGrpSpPr>
            <a:grpSpLocks/>
          </p:cNvGrpSpPr>
          <p:nvPr/>
        </p:nvGrpSpPr>
        <p:grpSpPr bwMode="auto">
          <a:xfrm>
            <a:off x="6940550" y="3746500"/>
            <a:ext cx="1303338" cy="601663"/>
            <a:chOff x="4372" y="2360"/>
            <a:chExt cx="821" cy="379"/>
          </a:xfrm>
        </p:grpSpPr>
        <p:sp>
          <p:nvSpPr>
            <p:cNvPr id="66598" name="Line 38"/>
            <p:cNvSpPr>
              <a:spLocks noChangeShapeType="1"/>
            </p:cNvSpPr>
            <p:nvPr/>
          </p:nvSpPr>
          <p:spPr bwMode="auto">
            <a:xfrm>
              <a:off x="4843" y="2360"/>
              <a:ext cx="160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9" name="Line 39"/>
            <p:cNvSpPr>
              <a:spLocks noChangeShapeType="1"/>
            </p:cNvSpPr>
            <p:nvPr/>
          </p:nvSpPr>
          <p:spPr bwMode="auto">
            <a:xfrm flipH="1">
              <a:off x="4539" y="2360"/>
              <a:ext cx="160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0" name="Rectangle 40"/>
            <p:cNvSpPr>
              <a:spLocks noChangeArrowheads="1"/>
            </p:cNvSpPr>
            <p:nvPr/>
          </p:nvSpPr>
          <p:spPr bwMode="auto">
            <a:xfrm>
              <a:off x="4372" y="250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F</a:t>
              </a:r>
            </a:p>
          </p:txBody>
        </p:sp>
        <p:sp>
          <p:nvSpPr>
            <p:cNvPr id="66601" name="Rectangle 41"/>
            <p:cNvSpPr>
              <a:spLocks noChangeArrowheads="1"/>
            </p:cNvSpPr>
            <p:nvPr/>
          </p:nvSpPr>
          <p:spPr bwMode="auto">
            <a:xfrm>
              <a:off x="4957" y="2508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T’</a:t>
              </a:r>
            </a:p>
          </p:txBody>
        </p:sp>
      </p:grpSp>
      <p:grpSp>
        <p:nvGrpSpPr>
          <p:cNvPr id="66582" name="Group 42"/>
          <p:cNvGrpSpPr>
            <a:grpSpLocks/>
          </p:cNvGrpSpPr>
          <p:nvPr/>
        </p:nvGrpSpPr>
        <p:grpSpPr bwMode="auto">
          <a:xfrm>
            <a:off x="7397750" y="3200400"/>
            <a:ext cx="1309688" cy="601663"/>
            <a:chOff x="4660" y="2016"/>
            <a:chExt cx="825" cy="379"/>
          </a:xfrm>
        </p:grpSpPr>
        <p:sp>
          <p:nvSpPr>
            <p:cNvPr id="66594" name="Line 43"/>
            <p:cNvSpPr>
              <a:spLocks noChangeShapeType="1"/>
            </p:cNvSpPr>
            <p:nvPr/>
          </p:nvSpPr>
          <p:spPr bwMode="auto">
            <a:xfrm>
              <a:off x="5131" y="2016"/>
              <a:ext cx="160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5" name="Line 44"/>
            <p:cNvSpPr>
              <a:spLocks noChangeShapeType="1"/>
            </p:cNvSpPr>
            <p:nvPr/>
          </p:nvSpPr>
          <p:spPr bwMode="auto">
            <a:xfrm flipH="1">
              <a:off x="4827" y="2016"/>
              <a:ext cx="160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6" name="Rectangle 45"/>
            <p:cNvSpPr>
              <a:spLocks noChangeArrowheads="1"/>
            </p:cNvSpPr>
            <p:nvPr/>
          </p:nvSpPr>
          <p:spPr bwMode="auto">
            <a:xfrm>
              <a:off x="4660" y="216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66597" name="Rectangle 46"/>
            <p:cNvSpPr>
              <a:spLocks noChangeArrowheads="1"/>
            </p:cNvSpPr>
            <p:nvPr/>
          </p:nvSpPr>
          <p:spPr bwMode="auto">
            <a:xfrm>
              <a:off x="5241" y="2164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E’</a:t>
              </a:r>
            </a:p>
          </p:txBody>
        </p:sp>
      </p:grpSp>
      <p:grpSp>
        <p:nvGrpSpPr>
          <p:cNvPr id="66583" name="Group 47"/>
          <p:cNvGrpSpPr>
            <a:grpSpLocks/>
          </p:cNvGrpSpPr>
          <p:nvPr/>
        </p:nvGrpSpPr>
        <p:grpSpPr bwMode="auto">
          <a:xfrm>
            <a:off x="1282700" y="3930650"/>
            <a:ext cx="457200" cy="1168400"/>
            <a:chOff x="808" y="2476"/>
            <a:chExt cx="288" cy="736"/>
          </a:xfrm>
        </p:grpSpPr>
        <p:sp>
          <p:nvSpPr>
            <p:cNvPr id="66590" name="Rectangle 48"/>
            <p:cNvSpPr>
              <a:spLocks noChangeArrowheads="1"/>
            </p:cNvSpPr>
            <p:nvPr/>
          </p:nvSpPr>
          <p:spPr bwMode="auto">
            <a:xfrm>
              <a:off x="808" y="247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 b="1"/>
                <a:t>id</a:t>
              </a:r>
              <a:endParaRPr lang="en-US" altLang="en-US" sz="1600"/>
            </a:p>
          </p:txBody>
        </p:sp>
        <p:sp>
          <p:nvSpPr>
            <p:cNvPr id="66591" name="Rectangle 49"/>
            <p:cNvSpPr>
              <a:spLocks noChangeArrowheads="1"/>
            </p:cNvSpPr>
            <p:nvPr/>
          </p:nvSpPr>
          <p:spPr bwMode="auto">
            <a:xfrm>
              <a:off x="808" y="2660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T’</a:t>
              </a:r>
            </a:p>
          </p:txBody>
        </p:sp>
        <p:sp>
          <p:nvSpPr>
            <p:cNvPr id="66592" name="Rectangle 50"/>
            <p:cNvSpPr>
              <a:spLocks noChangeArrowheads="1"/>
            </p:cNvSpPr>
            <p:nvPr/>
          </p:nvSpPr>
          <p:spPr bwMode="auto">
            <a:xfrm>
              <a:off x="808" y="2844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E’</a:t>
              </a:r>
            </a:p>
          </p:txBody>
        </p:sp>
        <p:sp>
          <p:nvSpPr>
            <p:cNvPr id="66593" name="Rectangle 51"/>
            <p:cNvSpPr>
              <a:spLocks noChangeArrowheads="1"/>
            </p:cNvSpPr>
            <p:nvPr/>
          </p:nvSpPr>
          <p:spPr bwMode="auto">
            <a:xfrm>
              <a:off x="808" y="3028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$</a:t>
              </a:r>
            </a:p>
          </p:txBody>
        </p:sp>
      </p:grpSp>
      <p:grpSp>
        <p:nvGrpSpPr>
          <p:cNvPr id="66584" name="Group 52"/>
          <p:cNvGrpSpPr>
            <a:grpSpLocks/>
          </p:cNvGrpSpPr>
          <p:nvPr/>
        </p:nvGrpSpPr>
        <p:grpSpPr bwMode="auto">
          <a:xfrm>
            <a:off x="6880225" y="4318000"/>
            <a:ext cx="387350" cy="614363"/>
            <a:chOff x="4814" y="3256"/>
            <a:chExt cx="244" cy="387"/>
          </a:xfrm>
        </p:grpSpPr>
        <p:sp>
          <p:nvSpPr>
            <p:cNvPr id="66588" name="Line 53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9" name="Rectangle 54"/>
            <p:cNvSpPr>
              <a:spLocks noChangeArrowheads="1"/>
            </p:cNvSpPr>
            <p:nvPr/>
          </p:nvSpPr>
          <p:spPr bwMode="auto">
            <a:xfrm>
              <a:off x="4814" y="3412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id</a:t>
              </a:r>
            </a:p>
          </p:txBody>
        </p:sp>
      </p:grpSp>
      <p:sp>
        <p:nvSpPr>
          <p:cNvPr id="66585" name="Text Box 55"/>
          <p:cNvSpPr txBox="1">
            <a:spLocks noChangeArrowheads="1"/>
          </p:cNvSpPr>
          <p:nvPr/>
        </p:nvSpPr>
        <p:spPr bwMode="auto">
          <a:xfrm>
            <a:off x="317500" y="1822450"/>
            <a:ext cx="6551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Action when </a:t>
            </a:r>
            <a:r>
              <a:rPr lang="en-US" altLang="en-US">
                <a:solidFill>
                  <a:srgbClr val="0000FF"/>
                </a:solidFill>
              </a:rPr>
              <a:t>Top(Stack) = input </a:t>
            </a:r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 $</a:t>
            </a:r>
            <a:r>
              <a:rPr lang="en-US" altLang="en-US">
                <a:sym typeface="Symbol" pitchFamily="18" charset="2"/>
              </a:rPr>
              <a:t> : Pop stack, advance input.</a:t>
            </a:r>
            <a:endParaRPr lang="en-US" altLang="en-US"/>
          </a:p>
        </p:txBody>
      </p:sp>
      <p:sp>
        <p:nvSpPr>
          <p:cNvPr id="66586" name="Text Box 57"/>
          <p:cNvSpPr txBox="1">
            <a:spLocks noChangeArrowheads="1"/>
          </p:cNvSpPr>
          <p:nvPr/>
        </p:nvSpPr>
        <p:spPr bwMode="auto">
          <a:xfrm>
            <a:off x="679450" y="5167313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PARSING</a:t>
            </a:r>
          </a:p>
          <a:p>
            <a:pPr algn="ctr"/>
            <a:r>
              <a:rPr lang="en-US" altLang="en-US"/>
              <a:t>TABLE: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DB81B83-E6C1-4BA8-A91E-A548AE75E23D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7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A Predictive Parser</a:t>
            </a:r>
          </a:p>
        </p:txBody>
      </p:sp>
      <p:sp>
        <p:nvSpPr>
          <p:cNvPr id="68611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9E0AD3DF-23EA-4E49-86B0-402F6BBC0BE6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68612" name="Rectangle 2"/>
          <p:cNvSpPr>
            <a:spLocks noChangeArrowheads="1"/>
          </p:cNvSpPr>
          <p:nvPr/>
        </p:nvSpPr>
        <p:spPr bwMode="auto">
          <a:xfrm>
            <a:off x="1993900" y="5118100"/>
            <a:ext cx="5702300" cy="16510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8100" name="Rectangle 4"/>
          <p:cNvSpPr>
            <a:spLocks noChangeArrowheads="1"/>
          </p:cNvSpPr>
          <p:nvPr/>
        </p:nvSpPr>
        <p:spPr bwMode="auto">
          <a:xfrm>
            <a:off x="2006600" y="6286500"/>
            <a:ext cx="5676900" cy="203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8101" name="Rectangle 5"/>
          <p:cNvSpPr>
            <a:spLocks noChangeArrowheads="1"/>
          </p:cNvSpPr>
          <p:nvPr/>
        </p:nvSpPr>
        <p:spPr bwMode="auto">
          <a:xfrm>
            <a:off x="3784600" y="5473700"/>
            <a:ext cx="914400" cy="1219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8102" name="Rectangle 6"/>
          <p:cNvSpPr>
            <a:spLocks noChangeArrowheads="1"/>
          </p:cNvSpPr>
          <p:nvPr/>
        </p:nvSpPr>
        <p:spPr bwMode="auto">
          <a:xfrm>
            <a:off x="3784600" y="6286500"/>
            <a:ext cx="930275" cy="21590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1955800" y="5257800"/>
          <a:ext cx="5664200" cy="1600200"/>
        </p:xfrm>
        <a:graphic>
          <a:graphicData uri="http://schemas.openxmlformats.org/presentationml/2006/ole">
            <p:oleObj spid="_x0000_s68616" name="Document" r:id="rId4" imgW="12763500" imgH="3924300" progId="Word.Document.8">
              <p:embed/>
            </p:oleObj>
          </a:graphicData>
        </a:graphic>
      </p:graphicFrame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234950" y="38941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STACK:</a:t>
            </a:r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36830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55118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45974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41402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+</a:t>
            </a:r>
            <a:endParaRPr lang="en-US" altLang="en-US" sz="1600"/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50546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</a:t>
            </a:r>
            <a:endParaRPr lang="en-US" altLang="en-US" sz="1600"/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2762250" y="25479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3500438" y="3660775"/>
            <a:ext cx="2652712" cy="831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Predictive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cxnSp>
        <p:nvCxnSpPr>
          <p:cNvPr id="68625" name="AutoShape 17"/>
          <p:cNvCxnSpPr>
            <a:cxnSpLocks noChangeShapeType="1"/>
            <a:stCxn id="68624" idx="0"/>
            <a:endCxn id="68621" idx="2"/>
          </p:cNvCxnSpPr>
          <p:nvPr/>
        </p:nvCxnSpPr>
        <p:spPr bwMode="auto">
          <a:xfrm rot="5400000" flipH="1">
            <a:off x="4206875" y="3040063"/>
            <a:ext cx="782637" cy="458788"/>
          </a:xfrm>
          <a:prstGeom prst="curvedConnector3">
            <a:avLst>
              <a:gd name="adj1" fmla="val 4989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68626" name="AutoShape 18"/>
          <p:cNvCxnSpPr>
            <a:cxnSpLocks noChangeShapeType="1"/>
            <a:stCxn id="68624" idx="1"/>
            <a:endCxn id="68644" idx="3"/>
          </p:cNvCxnSpPr>
          <p:nvPr/>
        </p:nvCxnSpPr>
        <p:spPr bwMode="auto">
          <a:xfrm flipH="1">
            <a:off x="1739900" y="4076700"/>
            <a:ext cx="1760538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68627" name="Rectangle 19"/>
          <p:cNvSpPr>
            <a:spLocks noChangeArrowheads="1"/>
          </p:cNvSpPr>
          <p:nvPr/>
        </p:nvSpPr>
        <p:spPr bwMode="auto">
          <a:xfrm>
            <a:off x="59690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6819900" y="2832100"/>
            <a:ext cx="2159000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6724650" y="24717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sp>
        <p:nvSpPr>
          <p:cNvPr id="68630" name="Rectangle 22"/>
          <p:cNvSpPr>
            <a:spLocks noChangeArrowheads="1"/>
          </p:cNvSpPr>
          <p:nvPr/>
        </p:nvSpPr>
        <p:spPr bwMode="auto">
          <a:xfrm>
            <a:off x="7869238" y="285115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E</a:t>
            </a:r>
          </a:p>
        </p:txBody>
      </p:sp>
      <p:grpSp>
        <p:nvGrpSpPr>
          <p:cNvPr id="68631" name="Group 23"/>
          <p:cNvGrpSpPr>
            <a:grpSpLocks/>
          </p:cNvGrpSpPr>
          <p:nvPr/>
        </p:nvGrpSpPr>
        <p:grpSpPr bwMode="auto">
          <a:xfrm>
            <a:off x="6940550" y="3746500"/>
            <a:ext cx="1303338" cy="601663"/>
            <a:chOff x="4372" y="2360"/>
            <a:chExt cx="821" cy="379"/>
          </a:xfrm>
        </p:grpSpPr>
        <p:sp>
          <p:nvSpPr>
            <p:cNvPr id="68655" name="Line 24"/>
            <p:cNvSpPr>
              <a:spLocks noChangeShapeType="1"/>
            </p:cNvSpPr>
            <p:nvPr/>
          </p:nvSpPr>
          <p:spPr bwMode="auto">
            <a:xfrm>
              <a:off x="4843" y="2360"/>
              <a:ext cx="160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6" name="Line 25"/>
            <p:cNvSpPr>
              <a:spLocks noChangeShapeType="1"/>
            </p:cNvSpPr>
            <p:nvPr/>
          </p:nvSpPr>
          <p:spPr bwMode="auto">
            <a:xfrm flipH="1">
              <a:off x="4539" y="2360"/>
              <a:ext cx="160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7" name="Rectangle 26"/>
            <p:cNvSpPr>
              <a:spLocks noChangeArrowheads="1"/>
            </p:cNvSpPr>
            <p:nvPr/>
          </p:nvSpPr>
          <p:spPr bwMode="auto">
            <a:xfrm>
              <a:off x="4372" y="250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F</a:t>
              </a:r>
            </a:p>
          </p:txBody>
        </p:sp>
        <p:sp>
          <p:nvSpPr>
            <p:cNvPr id="68658" name="Rectangle 27"/>
            <p:cNvSpPr>
              <a:spLocks noChangeArrowheads="1"/>
            </p:cNvSpPr>
            <p:nvPr/>
          </p:nvSpPr>
          <p:spPr bwMode="auto">
            <a:xfrm>
              <a:off x="4957" y="2508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T’</a:t>
              </a:r>
            </a:p>
          </p:txBody>
        </p:sp>
      </p:grpSp>
      <p:grpSp>
        <p:nvGrpSpPr>
          <p:cNvPr id="68632" name="Group 28"/>
          <p:cNvGrpSpPr>
            <a:grpSpLocks/>
          </p:cNvGrpSpPr>
          <p:nvPr/>
        </p:nvGrpSpPr>
        <p:grpSpPr bwMode="auto">
          <a:xfrm>
            <a:off x="7397750" y="3200400"/>
            <a:ext cx="1309688" cy="601663"/>
            <a:chOff x="4660" y="2016"/>
            <a:chExt cx="825" cy="379"/>
          </a:xfrm>
        </p:grpSpPr>
        <p:sp>
          <p:nvSpPr>
            <p:cNvPr id="68651" name="Line 29"/>
            <p:cNvSpPr>
              <a:spLocks noChangeShapeType="1"/>
            </p:cNvSpPr>
            <p:nvPr/>
          </p:nvSpPr>
          <p:spPr bwMode="auto">
            <a:xfrm>
              <a:off x="5131" y="2016"/>
              <a:ext cx="160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2" name="Line 30"/>
            <p:cNvSpPr>
              <a:spLocks noChangeShapeType="1"/>
            </p:cNvSpPr>
            <p:nvPr/>
          </p:nvSpPr>
          <p:spPr bwMode="auto">
            <a:xfrm flipH="1">
              <a:off x="4827" y="2016"/>
              <a:ext cx="160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3" name="Rectangle 31"/>
            <p:cNvSpPr>
              <a:spLocks noChangeArrowheads="1"/>
            </p:cNvSpPr>
            <p:nvPr/>
          </p:nvSpPr>
          <p:spPr bwMode="auto">
            <a:xfrm>
              <a:off x="4660" y="216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68654" name="Rectangle 32"/>
            <p:cNvSpPr>
              <a:spLocks noChangeArrowheads="1"/>
            </p:cNvSpPr>
            <p:nvPr/>
          </p:nvSpPr>
          <p:spPr bwMode="auto">
            <a:xfrm>
              <a:off x="5241" y="2164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E’</a:t>
              </a:r>
            </a:p>
          </p:txBody>
        </p:sp>
      </p:grpSp>
      <p:grpSp>
        <p:nvGrpSpPr>
          <p:cNvPr id="68633" name="Group 37"/>
          <p:cNvGrpSpPr>
            <a:grpSpLocks/>
          </p:cNvGrpSpPr>
          <p:nvPr/>
        </p:nvGrpSpPr>
        <p:grpSpPr bwMode="auto">
          <a:xfrm>
            <a:off x="6880225" y="4318000"/>
            <a:ext cx="387350" cy="614363"/>
            <a:chOff x="4814" y="3256"/>
            <a:chExt cx="244" cy="387"/>
          </a:xfrm>
        </p:grpSpPr>
        <p:sp>
          <p:nvSpPr>
            <p:cNvPr id="68649" name="Line 38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0" name="Rectangle 39"/>
            <p:cNvSpPr>
              <a:spLocks noChangeArrowheads="1"/>
            </p:cNvSpPr>
            <p:nvPr/>
          </p:nvSpPr>
          <p:spPr bwMode="auto">
            <a:xfrm>
              <a:off x="4814" y="3412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id</a:t>
              </a:r>
            </a:p>
          </p:txBody>
        </p:sp>
      </p:grpSp>
      <p:sp>
        <p:nvSpPr>
          <p:cNvPr id="388136" name="AutoShape 40"/>
          <p:cNvSpPr>
            <a:spLocks noChangeArrowheads="1"/>
          </p:cNvSpPr>
          <p:nvPr/>
        </p:nvSpPr>
        <p:spPr bwMode="auto">
          <a:xfrm rot="5400000">
            <a:off x="4591050" y="4692650"/>
            <a:ext cx="469900" cy="190500"/>
          </a:xfrm>
          <a:prstGeom prst="rightArrow">
            <a:avLst>
              <a:gd name="adj1" fmla="val 50000"/>
              <a:gd name="adj2" fmla="val 6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8137" name="AutoShape 41"/>
          <p:cNvSpPr>
            <a:spLocks noChangeArrowheads="1"/>
          </p:cNvSpPr>
          <p:nvPr/>
        </p:nvSpPr>
        <p:spPr bwMode="auto">
          <a:xfrm>
            <a:off x="6242050" y="3981450"/>
            <a:ext cx="469900" cy="190500"/>
          </a:xfrm>
          <a:prstGeom prst="rightArrow">
            <a:avLst>
              <a:gd name="adj1" fmla="val 50000"/>
              <a:gd name="adj2" fmla="val 6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7908925" y="4318000"/>
            <a:ext cx="284163" cy="614363"/>
            <a:chOff x="4846" y="3256"/>
            <a:chExt cx="179" cy="387"/>
          </a:xfrm>
        </p:grpSpPr>
        <p:sp>
          <p:nvSpPr>
            <p:cNvPr id="68647" name="Line 43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8" name="Rectangle 44"/>
            <p:cNvSpPr>
              <a:spLocks noChangeArrowheads="1"/>
            </p:cNvSpPr>
            <p:nvPr/>
          </p:nvSpPr>
          <p:spPr bwMode="auto">
            <a:xfrm>
              <a:off x="4846" y="3412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</a:t>
              </a:r>
            </a:p>
          </p:txBody>
        </p:sp>
      </p:grpSp>
      <p:grpSp>
        <p:nvGrpSpPr>
          <p:cNvPr id="68637" name="Group 47"/>
          <p:cNvGrpSpPr>
            <a:grpSpLocks/>
          </p:cNvGrpSpPr>
          <p:nvPr/>
        </p:nvGrpSpPr>
        <p:grpSpPr bwMode="auto">
          <a:xfrm>
            <a:off x="1282700" y="3930650"/>
            <a:ext cx="457200" cy="876300"/>
            <a:chOff x="808" y="2476"/>
            <a:chExt cx="288" cy="552"/>
          </a:xfrm>
        </p:grpSpPr>
        <p:sp>
          <p:nvSpPr>
            <p:cNvPr id="68644" name="Rectangle 48"/>
            <p:cNvSpPr>
              <a:spLocks noChangeArrowheads="1"/>
            </p:cNvSpPr>
            <p:nvPr/>
          </p:nvSpPr>
          <p:spPr bwMode="auto">
            <a:xfrm>
              <a:off x="808" y="247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T’</a:t>
              </a:r>
            </a:p>
          </p:txBody>
        </p:sp>
        <p:sp>
          <p:nvSpPr>
            <p:cNvPr id="68645" name="Rectangle 49"/>
            <p:cNvSpPr>
              <a:spLocks noChangeArrowheads="1"/>
            </p:cNvSpPr>
            <p:nvPr/>
          </p:nvSpPr>
          <p:spPr bwMode="auto">
            <a:xfrm>
              <a:off x="808" y="2660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E’</a:t>
              </a:r>
            </a:p>
          </p:txBody>
        </p:sp>
        <p:sp>
          <p:nvSpPr>
            <p:cNvPr id="68646" name="Rectangle 50"/>
            <p:cNvSpPr>
              <a:spLocks noChangeArrowheads="1"/>
            </p:cNvSpPr>
            <p:nvPr/>
          </p:nvSpPr>
          <p:spPr bwMode="auto">
            <a:xfrm>
              <a:off x="808" y="2844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$</a:t>
              </a:r>
            </a:p>
          </p:txBody>
        </p:sp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257300" y="3930650"/>
            <a:ext cx="533400" cy="939800"/>
            <a:chOff x="784" y="1652"/>
            <a:chExt cx="336" cy="592"/>
          </a:xfrm>
        </p:grpSpPr>
        <p:sp>
          <p:nvSpPr>
            <p:cNvPr id="68641" name="Rectangle 35"/>
            <p:cNvSpPr>
              <a:spLocks noChangeArrowheads="1"/>
            </p:cNvSpPr>
            <p:nvPr/>
          </p:nvSpPr>
          <p:spPr bwMode="auto">
            <a:xfrm>
              <a:off x="800" y="1652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E’</a:t>
              </a:r>
            </a:p>
          </p:txBody>
        </p:sp>
        <p:sp>
          <p:nvSpPr>
            <p:cNvPr id="68642" name="Rectangle 51"/>
            <p:cNvSpPr>
              <a:spLocks noChangeArrowheads="1"/>
            </p:cNvSpPr>
            <p:nvPr/>
          </p:nvSpPr>
          <p:spPr bwMode="auto">
            <a:xfrm>
              <a:off x="784" y="2020"/>
              <a:ext cx="336" cy="22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1600"/>
            </a:p>
          </p:txBody>
        </p:sp>
        <p:sp>
          <p:nvSpPr>
            <p:cNvPr id="68643" name="Rectangle 36"/>
            <p:cNvSpPr>
              <a:spLocks noChangeArrowheads="1"/>
            </p:cNvSpPr>
            <p:nvPr/>
          </p:nvSpPr>
          <p:spPr bwMode="auto">
            <a:xfrm>
              <a:off x="800" y="183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$</a:t>
              </a:r>
            </a:p>
          </p:txBody>
        </p:sp>
      </p:grpSp>
      <p:sp>
        <p:nvSpPr>
          <p:cNvPr id="68639" name="Text Box 54"/>
          <p:cNvSpPr txBox="1">
            <a:spLocks noChangeArrowheads="1"/>
          </p:cNvSpPr>
          <p:nvPr/>
        </p:nvSpPr>
        <p:spPr bwMode="auto">
          <a:xfrm>
            <a:off x="679450" y="5167313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PARSING</a:t>
            </a:r>
          </a:p>
          <a:p>
            <a:pPr algn="ctr"/>
            <a:r>
              <a:rPr lang="en-US" altLang="en-US"/>
              <a:t>TABLE: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631F3D-1782-4B44-844C-C0910EF74C5F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0" grpId="0" animBg="1"/>
      <p:bldP spid="388101" grpId="0" animBg="1"/>
      <p:bldP spid="388102" grpId="0" animBg="1"/>
      <p:bldP spid="388136" grpId="0" animBg="1"/>
      <p:bldP spid="38813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8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A Predictive Parser</a:t>
            </a:r>
          </a:p>
        </p:txBody>
      </p:sp>
      <p:sp>
        <p:nvSpPr>
          <p:cNvPr id="70659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1206D0F-0335-4C48-A113-ADB38A4F4B62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70660" name="Rectangle 23"/>
          <p:cNvSpPr>
            <a:spLocks noChangeArrowheads="1"/>
          </p:cNvSpPr>
          <p:nvPr/>
        </p:nvSpPr>
        <p:spPr bwMode="auto">
          <a:xfrm>
            <a:off x="6243638" y="192405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E</a:t>
            </a:r>
          </a:p>
        </p:txBody>
      </p:sp>
      <p:grpSp>
        <p:nvGrpSpPr>
          <p:cNvPr id="70661" name="Group 24"/>
          <p:cNvGrpSpPr>
            <a:grpSpLocks/>
          </p:cNvGrpSpPr>
          <p:nvPr/>
        </p:nvGrpSpPr>
        <p:grpSpPr bwMode="auto">
          <a:xfrm>
            <a:off x="4768850" y="2819400"/>
            <a:ext cx="1303338" cy="601663"/>
            <a:chOff x="4372" y="2360"/>
            <a:chExt cx="821" cy="379"/>
          </a:xfrm>
        </p:grpSpPr>
        <p:sp>
          <p:nvSpPr>
            <p:cNvPr id="70714" name="Line 25"/>
            <p:cNvSpPr>
              <a:spLocks noChangeShapeType="1"/>
            </p:cNvSpPr>
            <p:nvPr/>
          </p:nvSpPr>
          <p:spPr bwMode="auto">
            <a:xfrm>
              <a:off x="4843" y="2360"/>
              <a:ext cx="160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15" name="Line 26"/>
            <p:cNvSpPr>
              <a:spLocks noChangeShapeType="1"/>
            </p:cNvSpPr>
            <p:nvPr/>
          </p:nvSpPr>
          <p:spPr bwMode="auto">
            <a:xfrm flipH="1">
              <a:off x="4539" y="2360"/>
              <a:ext cx="160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16" name="Rectangle 27"/>
            <p:cNvSpPr>
              <a:spLocks noChangeArrowheads="1"/>
            </p:cNvSpPr>
            <p:nvPr/>
          </p:nvSpPr>
          <p:spPr bwMode="auto">
            <a:xfrm>
              <a:off x="4372" y="250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F</a:t>
              </a:r>
            </a:p>
          </p:txBody>
        </p:sp>
        <p:sp>
          <p:nvSpPr>
            <p:cNvPr id="70717" name="Rectangle 28"/>
            <p:cNvSpPr>
              <a:spLocks noChangeArrowheads="1"/>
            </p:cNvSpPr>
            <p:nvPr/>
          </p:nvSpPr>
          <p:spPr bwMode="auto">
            <a:xfrm>
              <a:off x="4957" y="2508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T’</a:t>
              </a:r>
            </a:p>
          </p:txBody>
        </p:sp>
      </p:grpSp>
      <p:sp>
        <p:nvSpPr>
          <p:cNvPr id="70662" name="Line 30"/>
          <p:cNvSpPr>
            <a:spLocks noChangeShapeType="1"/>
          </p:cNvSpPr>
          <p:nvPr/>
        </p:nvSpPr>
        <p:spPr bwMode="auto">
          <a:xfrm>
            <a:off x="6519863" y="2273300"/>
            <a:ext cx="749300" cy="266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Line 31"/>
          <p:cNvSpPr>
            <a:spLocks noChangeShapeType="1"/>
          </p:cNvSpPr>
          <p:nvPr/>
        </p:nvSpPr>
        <p:spPr bwMode="auto">
          <a:xfrm flipH="1">
            <a:off x="5453063" y="2273300"/>
            <a:ext cx="83820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Rectangle 32"/>
          <p:cNvSpPr>
            <a:spLocks noChangeArrowheads="1"/>
          </p:cNvSpPr>
          <p:nvPr/>
        </p:nvSpPr>
        <p:spPr bwMode="auto">
          <a:xfrm>
            <a:off x="5226050" y="25082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70665" name="Rectangle 33"/>
          <p:cNvSpPr>
            <a:spLocks noChangeArrowheads="1"/>
          </p:cNvSpPr>
          <p:nvPr/>
        </p:nvSpPr>
        <p:spPr bwMode="auto">
          <a:xfrm>
            <a:off x="7151688" y="25082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E’</a:t>
            </a:r>
          </a:p>
        </p:txBody>
      </p:sp>
      <p:grpSp>
        <p:nvGrpSpPr>
          <p:cNvPr id="70666" name="Group 34"/>
          <p:cNvGrpSpPr>
            <a:grpSpLocks/>
          </p:cNvGrpSpPr>
          <p:nvPr/>
        </p:nvGrpSpPr>
        <p:grpSpPr bwMode="auto">
          <a:xfrm>
            <a:off x="4708525" y="3390900"/>
            <a:ext cx="387350" cy="614363"/>
            <a:chOff x="4814" y="3256"/>
            <a:chExt cx="244" cy="387"/>
          </a:xfrm>
        </p:grpSpPr>
        <p:sp>
          <p:nvSpPr>
            <p:cNvPr id="70712" name="Line 35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13" name="Rectangle 36"/>
            <p:cNvSpPr>
              <a:spLocks noChangeArrowheads="1"/>
            </p:cNvSpPr>
            <p:nvPr/>
          </p:nvSpPr>
          <p:spPr bwMode="auto">
            <a:xfrm>
              <a:off x="4814" y="3412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id</a:t>
              </a:r>
            </a:p>
          </p:txBody>
        </p:sp>
      </p:grpSp>
      <p:grpSp>
        <p:nvGrpSpPr>
          <p:cNvPr id="70667" name="Group 39"/>
          <p:cNvGrpSpPr>
            <a:grpSpLocks/>
          </p:cNvGrpSpPr>
          <p:nvPr/>
        </p:nvGrpSpPr>
        <p:grpSpPr bwMode="auto">
          <a:xfrm>
            <a:off x="5737225" y="3390900"/>
            <a:ext cx="284163" cy="614363"/>
            <a:chOff x="4846" y="3256"/>
            <a:chExt cx="179" cy="387"/>
          </a:xfrm>
        </p:grpSpPr>
        <p:sp>
          <p:nvSpPr>
            <p:cNvPr id="70710" name="Line 40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11" name="Rectangle 41"/>
            <p:cNvSpPr>
              <a:spLocks noChangeArrowheads="1"/>
            </p:cNvSpPr>
            <p:nvPr/>
          </p:nvSpPr>
          <p:spPr bwMode="auto">
            <a:xfrm>
              <a:off x="4846" y="3412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</a:t>
              </a:r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6651625" y="2819400"/>
            <a:ext cx="2271713" cy="601663"/>
            <a:chOff x="2870" y="1776"/>
            <a:chExt cx="1431" cy="379"/>
          </a:xfrm>
        </p:grpSpPr>
        <p:sp>
          <p:nvSpPr>
            <p:cNvPr id="70704" name="Line 56"/>
            <p:cNvSpPr>
              <a:spLocks noChangeShapeType="1"/>
            </p:cNvSpPr>
            <p:nvPr/>
          </p:nvSpPr>
          <p:spPr bwMode="auto">
            <a:xfrm>
              <a:off x="3363" y="1776"/>
              <a:ext cx="808" cy="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5" name="Line 57"/>
            <p:cNvSpPr>
              <a:spLocks noChangeShapeType="1"/>
            </p:cNvSpPr>
            <p:nvPr/>
          </p:nvSpPr>
          <p:spPr bwMode="auto">
            <a:xfrm flipH="1">
              <a:off x="3059" y="1776"/>
              <a:ext cx="160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6" name="Line 58"/>
            <p:cNvSpPr>
              <a:spLocks noChangeShapeType="1"/>
            </p:cNvSpPr>
            <p:nvPr/>
          </p:nvSpPr>
          <p:spPr bwMode="auto">
            <a:xfrm>
              <a:off x="3291" y="177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7" name="Rectangle 59"/>
            <p:cNvSpPr>
              <a:spLocks noChangeArrowheads="1"/>
            </p:cNvSpPr>
            <p:nvPr/>
          </p:nvSpPr>
          <p:spPr bwMode="auto">
            <a:xfrm>
              <a:off x="3184" y="192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70708" name="Rectangle 60"/>
            <p:cNvSpPr>
              <a:spLocks noChangeArrowheads="1"/>
            </p:cNvSpPr>
            <p:nvPr/>
          </p:nvSpPr>
          <p:spPr bwMode="auto">
            <a:xfrm>
              <a:off x="2870" y="1924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/>
                <a:t>+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70709" name="Rectangle 61"/>
            <p:cNvSpPr>
              <a:spLocks noChangeArrowheads="1"/>
            </p:cNvSpPr>
            <p:nvPr/>
          </p:nvSpPr>
          <p:spPr bwMode="auto">
            <a:xfrm>
              <a:off x="4057" y="1924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E’</a:t>
              </a:r>
            </a:p>
          </p:txBody>
        </p:sp>
      </p:grp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6711950" y="3378200"/>
            <a:ext cx="1303338" cy="601663"/>
            <a:chOff x="4372" y="2360"/>
            <a:chExt cx="821" cy="379"/>
          </a:xfrm>
        </p:grpSpPr>
        <p:sp>
          <p:nvSpPr>
            <p:cNvPr id="70700" name="Line 64"/>
            <p:cNvSpPr>
              <a:spLocks noChangeShapeType="1"/>
            </p:cNvSpPr>
            <p:nvPr/>
          </p:nvSpPr>
          <p:spPr bwMode="auto">
            <a:xfrm>
              <a:off x="4843" y="2360"/>
              <a:ext cx="160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1" name="Line 65"/>
            <p:cNvSpPr>
              <a:spLocks noChangeShapeType="1"/>
            </p:cNvSpPr>
            <p:nvPr/>
          </p:nvSpPr>
          <p:spPr bwMode="auto">
            <a:xfrm flipH="1">
              <a:off x="4539" y="2360"/>
              <a:ext cx="160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2" name="Rectangle 66"/>
            <p:cNvSpPr>
              <a:spLocks noChangeArrowheads="1"/>
            </p:cNvSpPr>
            <p:nvPr/>
          </p:nvSpPr>
          <p:spPr bwMode="auto">
            <a:xfrm>
              <a:off x="4372" y="250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F</a:t>
              </a:r>
            </a:p>
          </p:txBody>
        </p:sp>
        <p:sp>
          <p:nvSpPr>
            <p:cNvPr id="70703" name="Rectangle 67"/>
            <p:cNvSpPr>
              <a:spLocks noChangeArrowheads="1"/>
            </p:cNvSpPr>
            <p:nvPr/>
          </p:nvSpPr>
          <p:spPr bwMode="auto">
            <a:xfrm>
              <a:off x="4957" y="2508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T’</a:t>
              </a:r>
            </a:p>
          </p:txBody>
        </p:sp>
      </p:grp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6651625" y="3949700"/>
            <a:ext cx="387350" cy="614363"/>
            <a:chOff x="4814" y="3256"/>
            <a:chExt cx="244" cy="387"/>
          </a:xfrm>
        </p:grpSpPr>
        <p:sp>
          <p:nvSpPr>
            <p:cNvPr id="70698" name="Line 69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9" name="Rectangle 70"/>
            <p:cNvSpPr>
              <a:spLocks noChangeArrowheads="1"/>
            </p:cNvSpPr>
            <p:nvPr/>
          </p:nvSpPr>
          <p:spPr bwMode="auto">
            <a:xfrm>
              <a:off x="4814" y="3412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id</a:t>
              </a:r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7143750" y="3949700"/>
            <a:ext cx="1328738" cy="601663"/>
            <a:chOff x="2876" y="1776"/>
            <a:chExt cx="837" cy="379"/>
          </a:xfrm>
        </p:grpSpPr>
        <p:grpSp>
          <p:nvGrpSpPr>
            <p:cNvPr id="70691" name="Group 76"/>
            <p:cNvGrpSpPr>
              <a:grpSpLocks/>
            </p:cNvGrpSpPr>
            <p:nvPr/>
          </p:nvGrpSpPr>
          <p:grpSpPr bwMode="auto">
            <a:xfrm>
              <a:off x="3059" y="1776"/>
              <a:ext cx="464" cy="184"/>
              <a:chOff x="4504" y="2496"/>
              <a:chExt cx="464" cy="184"/>
            </a:xfrm>
          </p:grpSpPr>
          <p:sp>
            <p:nvSpPr>
              <p:cNvPr id="70695" name="Line 77"/>
              <p:cNvSpPr>
                <a:spLocks noChangeShapeType="1"/>
              </p:cNvSpPr>
              <p:nvPr/>
            </p:nvSpPr>
            <p:spPr bwMode="auto">
              <a:xfrm>
                <a:off x="4808" y="2496"/>
                <a:ext cx="160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6" name="Line 78"/>
              <p:cNvSpPr>
                <a:spLocks noChangeShapeType="1"/>
              </p:cNvSpPr>
              <p:nvPr/>
            </p:nvSpPr>
            <p:spPr bwMode="auto">
              <a:xfrm flipH="1">
                <a:off x="4504" y="2496"/>
                <a:ext cx="160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7" name="Line 79"/>
              <p:cNvSpPr>
                <a:spLocks noChangeShapeType="1"/>
              </p:cNvSpPr>
              <p:nvPr/>
            </p:nvSpPr>
            <p:spPr bwMode="auto">
              <a:xfrm>
                <a:off x="4736" y="249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692" name="Rectangle 80"/>
            <p:cNvSpPr>
              <a:spLocks noChangeArrowheads="1"/>
            </p:cNvSpPr>
            <p:nvPr/>
          </p:nvSpPr>
          <p:spPr bwMode="auto">
            <a:xfrm>
              <a:off x="3184" y="192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F</a:t>
              </a:r>
            </a:p>
          </p:txBody>
        </p:sp>
        <p:sp>
          <p:nvSpPr>
            <p:cNvPr id="70693" name="Rectangle 81"/>
            <p:cNvSpPr>
              <a:spLocks noChangeArrowheads="1"/>
            </p:cNvSpPr>
            <p:nvPr/>
          </p:nvSpPr>
          <p:spPr bwMode="auto">
            <a:xfrm>
              <a:off x="2876" y="192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ym typeface="Symbol" pitchFamily="18" charset="2"/>
                </a:rPr>
                <a:t>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70694" name="Rectangle 82"/>
            <p:cNvSpPr>
              <a:spLocks noChangeArrowheads="1"/>
            </p:cNvSpPr>
            <p:nvPr/>
          </p:nvSpPr>
          <p:spPr bwMode="auto">
            <a:xfrm>
              <a:off x="3477" y="1924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T’</a:t>
              </a:r>
            </a:p>
          </p:txBody>
        </p:sp>
      </p:grpSp>
      <p:grpSp>
        <p:nvGrpSpPr>
          <p:cNvPr id="10" name="Group 83"/>
          <p:cNvGrpSpPr>
            <a:grpSpLocks/>
          </p:cNvGrpSpPr>
          <p:nvPr/>
        </p:nvGrpSpPr>
        <p:grpSpPr bwMode="auto">
          <a:xfrm>
            <a:off x="7604125" y="4483100"/>
            <a:ext cx="387350" cy="614363"/>
            <a:chOff x="4814" y="3256"/>
            <a:chExt cx="244" cy="387"/>
          </a:xfrm>
        </p:grpSpPr>
        <p:sp>
          <p:nvSpPr>
            <p:cNvPr id="70689" name="Line 84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0" name="Rectangle 85"/>
            <p:cNvSpPr>
              <a:spLocks noChangeArrowheads="1"/>
            </p:cNvSpPr>
            <p:nvPr/>
          </p:nvSpPr>
          <p:spPr bwMode="auto">
            <a:xfrm>
              <a:off x="4814" y="3412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id</a:t>
              </a:r>
            </a:p>
          </p:txBody>
        </p:sp>
      </p:grpSp>
      <p:grpSp>
        <p:nvGrpSpPr>
          <p:cNvPr id="11" name="Group 86"/>
          <p:cNvGrpSpPr>
            <a:grpSpLocks/>
          </p:cNvGrpSpPr>
          <p:nvPr/>
        </p:nvGrpSpPr>
        <p:grpSpPr bwMode="auto">
          <a:xfrm>
            <a:off x="8137525" y="4483100"/>
            <a:ext cx="284163" cy="614363"/>
            <a:chOff x="4846" y="3256"/>
            <a:chExt cx="179" cy="387"/>
          </a:xfrm>
        </p:grpSpPr>
        <p:sp>
          <p:nvSpPr>
            <p:cNvPr id="70687" name="Line 87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8" name="Rectangle 88"/>
            <p:cNvSpPr>
              <a:spLocks noChangeArrowheads="1"/>
            </p:cNvSpPr>
            <p:nvPr/>
          </p:nvSpPr>
          <p:spPr bwMode="auto">
            <a:xfrm>
              <a:off x="4846" y="3412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</a:t>
              </a:r>
            </a:p>
          </p:txBody>
        </p:sp>
      </p:grpSp>
      <p:grpSp>
        <p:nvGrpSpPr>
          <p:cNvPr id="12" name="Group 89"/>
          <p:cNvGrpSpPr>
            <a:grpSpLocks/>
          </p:cNvGrpSpPr>
          <p:nvPr/>
        </p:nvGrpSpPr>
        <p:grpSpPr bwMode="auto">
          <a:xfrm>
            <a:off x="8569325" y="3390900"/>
            <a:ext cx="284163" cy="614363"/>
            <a:chOff x="4846" y="3256"/>
            <a:chExt cx="179" cy="387"/>
          </a:xfrm>
        </p:grpSpPr>
        <p:sp>
          <p:nvSpPr>
            <p:cNvPr id="70685" name="Line 90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6" name="Rectangle 91"/>
            <p:cNvSpPr>
              <a:spLocks noChangeArrowheads="1"/>
            </p:cNvSpPr>
            <p:nvPr/>
          </p:nvSpPr>
          <p:spPr bwMode="auto">
            <a:xfrm>
              <a:off x="4846" y="3412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</a:t>
              </a:r>
            </a:p>
          </p:txBody>
        </p:sp>
      </p:grpSp>
      <p:sp>
        <p:nvSpPr>
          <p:cNvPr id="70675" name="Text Box 93"/>
          <p:cNvSpPr txBox="1">
            <a:spLocks noChangeArrowheads="1"/>
          </p:cNvSpPr>
          <p:nvPr/>
        </p:nvSpPr>
        <p:spPr bwMode="auto">
          <a:xfrm>
            <a:off x="1063625" y="1457325"/>
            <a:ext cx="43894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The predictive parser proceeds</a:t>
            </a:r>
          </a:p>
          <a:p>
            <a:r>
              <a:rPr lang="en-US" altLang="en-US"/>
              <a:t>in this fashion emiting the</a:t>
            </a:r>
          </a:p>
          <a:p>
            <a:r>
              <a:rPr lang="en-US" altLang="en-US"/>
              <a:t>following productions:</a:t>
            </a:r>
          </a:p>
        </p:txBody>
      </p:sp>
      <p:sp>
        <p:nvSpPr>
          <p:cNvPr id="389215" name="Rectangle 95"/>
          <p:cNvSpPr>
            <a:spLocks noChangeArrowheads="1"/>
          </p:cNvSpPr>
          <p:nvPr/>
        </p:nvSpPr>
        <p:spPr bwMode="auto">
          <a:xfrm>
            <a:off x="1354138" y="3073400"/>
            <a:ext cx="1558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E’</a:t>
            </a:r>
            <a:r>
              <a:rPr lang="en-US" altLang="en-US">
                <a:sym typeface="Symbol" pitchFamily="18" charset="2"/>
              </a:rPr>
              <a:t>  +</a:t>
            </a:r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TE’</a:t>
            </a:r>
            <a:endParaRPr lang="en-US" altLang="en-US">
              <a:sym typeface="Symbol" pitchFamily="18" charset="2"/>
            </a:endParaRPr>
          </a:p>
        </p:txBody>
      </p:sp>
      <p:sp>
        <p:nvSpPr>
          <p:cNvPr id="389216" name="Rectangle 96"/>
          <p:cNvSpPr>
            <a:spLocks noChangeArrowheads="1"/>
          </p:cNvSpPr>
          <p:nvPr/>
        </p:nvSpPr>
        <p:spPr bwMode="auto">
          <a:xfrm>
            <a:off x="1354138" y="3486150"/>
            <a:ext cx="1277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T</a:t>
            </a:r>
            <a:r>
              <a:rPr lang="en-US" altLang="en-US">
                <a:sym typeface="Symbol" pitchFamily="18" charset="2"/>
              </a:rPr>
              <a:t>  </a:t>
            </a:r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FT’</a:t>
            </a:r>
            <a:endParaRPr lang="en-US" altLang="en-US">
              <a:sym typeface="Symbol" pitchFamily="18" charset="2"/>
            </a:endParaRPr>
          </a:p>
        </p:txBody>
      </p:sp>
      <p:sp>
        <p:nvSpPr>
          <p:cNvPr id="389217" name="Rectangle 97"/>
          <p:cNvSpPr>
            <a:spLocks noChangeArrowheads="1"/>
          </p:cNvSpPr>
          <p:nvPr/>
        </p:nvSpPr>
        <p:spPr bwMode="auto">
          <a:xfrm>
            <a:off x="1354138" y="3898900"/>
            <a:ext cx="110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F</a:t>
            </a:r>
            <a:r>
              <a:rPr lang="en-US" altLang="en-US">
                <a:sym typeface="Symbol" pitchFamily="18" charset="2"/>
              </a:rPr>
              <a:t>  </a:t>
            </a:r>
            <a:r>
              <a:rPr lang="en-US" altLang="en-US" b="1">
                <a:sym typeface="Symbol" pitchFamily="18" charset="2"/>
              </a:rPr>
              <a:t>id</a:t>
            </a:r>
            <a:endParaRPr lang="en-US" altLang="en-US">
              <a:sym typeface="Symbol" pitchFamily="18" charset="2"/>
            </a:endParaRPr>
          </a:p>
        </p:txBody>
      </p:sp>
      <p:sp>
        <p:nvSpPr>
          <p:cNvPr id="389218" name="Rectangle 98"/>
          <p:cNvSpPr>
            <a:spLocks noChangeArrowheads="1"/>
          </p:cNvSpPr>
          <p:nvPr/>
        </p:nvSpPr>
        <p:spPr bwMode="auto">
          <a:xfrm>
            <a:off x="1354138" y="4311650"/>
            <a:ext cx="1544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T’</a:t>
            </a:r>
            <a:r>
              <a:rPr lang="en-US" altLang="en-US">
                <a:sym typeface="Symbol" pitchFamily="18" charset="2"/>
              </a:rPr>
              <a:t>   </a:t>
            </a:r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FT’</a:t>
            </a:r>
          </a:p>
        </p:txBody>
      </p:sp>
      <p:sp>
        <p:nvSpPr>
          <p:cNvPr id="389219" name="Rectangle 99"/>
          <p:cNvSpPr>
            <a:spLocks noChangeArrowheads="1"/>
          </p:cNvSpPr>
          <p:nvPr/>
        </p:nvSpPr>
        <p:spPr bwMode="auto">
          <a:xfrm>
            <a:off x="1354138" y="4724400"/>
            <a:ext cx="110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F</a:t>
            </a:r>
            <a:r>
              <a:rPr lang="en-US" altLang="en-US">
                <a:sym typeface="Symbol" pitchFamily="18" charset="2"/>
              </a:rPr>
              <a:t>  </a:t>
            </a:r>
            <a:r>
              <a:rPr lang="en-US" altLang="en-US" b="1">
                <a:sym typeface="Symbol" pitchFamily="18" charset="2"/>
              </a:rPr>
              <a:t>id</a:t>
            </a:r>
            <a:endParaRPr lang="en-US" altLang="en-US">
              <a:sym typeface="Symbol" pitchFamily="18" charset="2"/>
            </a:endParaRPr>
          </a:p>
        </p:txBody>
      </p:sp>
      <p:sp>
        <p:nvSpPr>
          <p:cNvPr id="389220" name="Rectangle 100"/>
          <p:cNvSpPr>
            <a:spLocks noChangeArrowheads="1"/>
          </p:cNvSpPr>
          <p:nvPr/>
        </p:nvSpPr>
        <p:spPr bwMode="auto">
          <a:xfrm>
            <a:off x="1354138" y="5137150"/>
            <a:ext cx="100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T’</a:t>
            </a:r>
            <a:r>
              <a:rPr lang="en-US" altLang="en-US">
                <a:sym typeface="Symbol" pitchFamily="18" charset="2"/>
              </a:rPr>
              <a:t>  </a:t>
            </a:r>
            <a:r>
              <a:rPr lang="en-US" altLang="en-US" b="1">
                <a:sym typeface="Symbol" pitchFamily="18" charset="2"/>
              </a:rPr>
              <a:t></a:t>
            </a:r>
          </a:p>
        </p:txBody>
      </p:sp>
      <p:sp>
        <p:nvSpPr>
          <p:cNvPr id="389221" name="Rectangle 101"/>
          <p:cNvSpPr>
            <a:spLocks noChangeArrowheads="1"/>
          </p:cNvSpPr>
          <p:nvPr/>
        </p:nvSpPr>
        <p:spPr bwMode="auto">
          <a:xfrm>
            <a:off x="1354138" y="5549900"/>
            <a:ext cx="1023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E’</a:t>
            </a:r>
            <a:r>
              <a:rPr lang="en-US" altLang="en-US">
                <a:sym typeface="Symbol" pitchFamily="18" charset="2"/>
              </a:rPr>
              <a:t>  </a:t>
            </a:r>
            <a:r>
              <a:rPr lang="en-US" altLang="en-US" b="1">
                <a:sym typeface="Symbol" pitchFamily="18" charset="2"/>
              </a:rPr>
              <a:t></a:t>
            </a:r>
          </a:p>
        </p:txBody>
      </p:sp>
      <p:sp>
        <p:nvSpPr>
          <p:cNvPr id="389222" name="Text Box 102"/>
          <p:cNvSpPr txBox="1">
            <a:spLocks noChangeArrowheads="1"/>
          </p:cNvSpPr>
          <p:nvPr/>
        </p:nvSpPr>
        <p:spPr bwMode="auto">
          <a:xfrm>
            <a:off x="3298825" y="5073650"/>
            <a:ext cx="3444875" cy="110648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When </a:t>
            </a:r>
            <a:r>
              <a:rPr lang="en-US" altLang="en-US">
                <a:solidFill>
                  <a:srgbClr val="0000FF"/>
                </a:solidFill>
              </a:rPr>
              <a:t>Top(Stack) = input </a:t>
            </a:r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= $</a:t>
            </a:r>
          </a:p>
          <a:p>
            <a:r>
              <a:rPr lang="en-US" altLang="en-US">
                <a:sym typeface="Symbol" pitchFamily="18" charset="2"/>
              </a:rPr>
              <a:t>the parser halts and accepts the</a:t>
            </a:r>
          </a:p>
          <a:p>
            <a:r>
              <a:rPr lang="en-US" altLang="en-US">
                <a:sym typeface="Symbol" pitchFamily="18" charset="2"/>
              </a:rPr>
              <a:t>input string.</a:t>
            </a:r>
            <a:r>
              <a:rPr lang="en-US" altLang="en-US"/>
              <a:t> 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A727837-B739-4B88-8748-FB900016E71C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15" grpId="0" autoUpdateAnimBg="0"/>
      <p:bldP spid="389216" grpId="0" autoUpdateAnimBg="0"/>
      <p:bldP spid="389217" grpId="0" autoUpdateAnimBg="0"/>
      <p:bldP spid="389218" grpId="0" autoUpdateAnimBg="0"/>
      <p:bldP spid="389219" grpId="0" autoUpdateAnimBg="0"/>
      <p:bldP spid="389220" grpId="0" autoUpdateAnimBg="0"/>
      <p:bldP spid="389221" grpId="0" autoUpdateAnimBg="0"/>
      <p:bldP spid="38922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0207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Role of Parser / Syntax Analysis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1066800" y="1447800"/>
            <a:ext cx="7867650" cy="4953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Checks whether the token stream meets the Grammatical  Specification of the Language and generates the </a:t>
            </a:r>
            <a:r>
              <a:rPr lang="en-US" altLang="en-US" sz="2800" smtClean="0">
                <a:solidFill>
                  <a:srgbClr val="FF0000"/>
                </a:solidFill>
              </a:rPr>
              <a:t>Syntax Tree</a:t>
            </a:r>
            <a:r>
              <a:rPr lang="en-US" altLang="en-US" sz="2800" smtClean="0"/>
              <a:t>.</a:t>
            </a:r>
          </a:p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pitchFamily="18" charset="2"/>
              <a:buChar char=""/>
            </a:pPr>
            <a:r>
              <a:rPr lang="en-US" altLang="en-US" smtClean="0"/>
              <a:t>A grammar of a programming language is typically described by a </a:t>
            </a:r>
            <a:r>
              <a:rPr lang="en-US" altLang="en-US" smtClean="0">
                <a:solidFill>
                  <a:srgbClr val="FF0000"/>
                </a:solidFill>
              </a:rPr>
              <a:t>Context Free Grammar</a:t>
            </a:r>
            <a:r>
              <a:rPr lang="en-US" altLang="en-US" smtClean="0"/>
              <a:t>, which also defines the structure of the parse tree. </a:t>
            </a:r>
          </a:p>
          <a:p>
            <a:pPr marL="365125" lvl="1" indent="-282575" eaLnBrk="1" hangingPunct="1">
              <a:spcBef>
                <a:spcPts val="600"/>
              </a:spcBef>
              <a:buSzPct val="80000"/>
              <a:buFont typeface="Verdana" pitchFamily="34" charset="0"/>
              <a:buNone/>
            </a:pPr>
            <a:endParaRPr lang="en-US" altLang="en-US" smtClean="0"/>
          </a:p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pitchFamily="18" charset="2"/>
              <a:buChar char=""/>
            </a:pPr>
            <a:r>
              <a:rPr lang="en-US" altLang="en-US" smtClean="0"/>
              <a:t>A </a:t>
            </a:r>
            <a:r>
              <a:rPr lang="en-US" altLang="en-US" smtClean="0">
                <a:solidFill>
                  <a:srgbClr val="FF0000"/>
                </a:solidFill>
              </a:rPr>
              <a:t>syntax error </a:t>
            </a:r>
            <a:r>
              <a:rPr lang="en-US" altLang="en-US" smtClean="0"/>
              <a:t>is produced by the compiler when the program does not meet the grammatical specification.</a:t>
            </a:r>
          </a:p>
          <a:p>
            <a:pPr eaLnBrk="1" hangingPunct="1"/>
            <a:endParaRPr lang="en-US" altLang="en-US" sz="280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412875" y="1290638"/>
            <a:ext cx="7467600" cy="1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10668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B586E52-2BA0-457B-9199-81A0185DE697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1434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E104FD0-6D1A-4D21-9F35-3D3103FB9C77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LL(</a:t>
            </a:r>
            <a:r>
              <a:rPr lang="en-US" i="1"/>
              <a:t>k</a:t>
            </a:r>
            <a:r>
              <a:rPr lang="en-US"/>
              <a:t>) Parser</a:t>
            </a:r>
          </a:p>
        </p:txBody>
      </p:sp>
      <p:sp>
        <p:nvSpPr>
          <p:cNvPr id="72707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27AC832B-59E2-47FE-A73E-2C173A200290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72708" name="Text Box 3"/>
          <p:cNvSpPr txBox="1">
            <a:spLocks noChangeArrowheads="1"/>
          </p:cNvSpPr>
          <p:nvPr/>
        </p:nvSpPr>
        <p:spPr bwMode="auto">
          <a:xfrm>
            <a:off x="1023938" y="2378075"/>
            <a:ext cx="7286625" cy="15621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This parser parses </a:t>
            </a:r>
            <a:r>
              <a:rPr lang="en-US" altLang="en-US" b="1">
                <a:solidFill>
                  <a:srgbClr val="FF0000"/>
                </a:solidFill>
              </a:rPr>
              <a:t>from left to right</a:t>
            </a:r>
            <a:r>
              <a:rPr lang="en-US" altLang="en-US"/>
              <a:t>, and does a</a:t>
            </a:r>
          </a:p>
          <a:p>
            <a:r>
              <a:rPr lang="en-US" altLang="en-US" b="1">
                <a:solidFill>
                  <a:srgbClr val="FF0000"/>
                </a:solidFill>
              </a:rPr>
              <a:t>leftmost-derivation</a:t>
            </a:r>
            <a:r>
              <a:rPr lang="en-US" altLang="en-US"/>
              <a:t>. It looks up </a:t>
            </a:r>
            <a:r>
              <a:rPr lang="en-US" altLang="en-US" b="1">
                <a:solidFill>
                  <a:srgbClr val="FF0000"/>
                </a:solidFill>
              </a:rPr>
              <a:t>1 symbol ahead</a:t>
            </a:r>
            <a:r>
              <a:rPr lang="en-US" altLang="en-US"/>
              <a:t> to </a:t>
            </a:r>
          </a:p>
          <a:p>
            <a:r>
              <a:rPr lang="en-US" altLang="en-US"/>
              <a:t>choose its next action. Therefore, it is known as</a:t>
            </a:r>
          </a:p>
          <a:p>
            <a:r>
              <a:rPr lang="en-US" altLang="en-US"/>
              <a:t>a </a:t>
            </a:r>
            <a:r>
              <a:rPr lang="en-US" altLang="en-US" b="1">
                <a:solidFill>
                  <a:srgbClr val="FF0000"/>
                </a:solidFill>
              </a:rPr>
              <a:t>LL(1)</a:t>
            </a:r>
            <a:r>
              <a:rPr lang="en-US" altLang="en-US"/>
              <a:t> parser.</a:t>
            </a:r>
          </a:p>
        </p:txBody>
      </p:sp>
      <p:sp>
        <p:nvSpPr>
          <p:cNvPr id="72709" name="Text Box 4"/>
          <p:cNvSpPr txBox="1">
            <a:spLocks noChangeArrowheads="1"/>
          </p:cNvSpPr>
          <p:nvPr/>
        </p:nvSpPr>
        <p:spPr bwMode="auto">
          <a:xfrm>
            <a:off x="1165225" y="4279900"/>
            <a:ext cx="7004050" cy="83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An </a:t>
            </a:r>
            <a:r>
              <a:rPr lang="en-US" altLang="en-US" b="1">
                <a:solidFill>
                  <a:srgbClr val="FF0000"/>
                </a:solidFill>
              </a:rPr>
              <a:t>LL(k)</a:t>
            </a:r>
            <a:r>
              <a:rPr lang="en-US" altLang="en-US"/>
              <a:t> parser looks </a:t>
            </a:r>
            <a:r>
              <a:rPr lang="en-US" altLang="en-US" b="1">
                <a:solidFill>
                  <a:srgbClr val="FF0000"/>
                </a:solidFill>
              </a:rPr>
              <a:t>k symbols ahead</a:t>
            </a:r>
            <a:r>
              <a:rPr lang="en-US" altLang="en-US"/>
              <a:t> to decide</a:t>
            </a:r>
          </a:p>
          <a:p>
            <a:pPr algn="ctr"/>
            <a:r>
              <a:rPr lang="en-US" altLang="en-US"/>
              <a:t>its action.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296F085-28A4-44E3-97C0-40EDFFBF4DFD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The Parsing Table</a:t>
            </a:r>
          </a:p>
        </p:txBody>
      </p:sp>
      <p:sp>
        <p:nvSpPr>
          <p:cNvPr id="74755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8BDF351-B671-45F8-86FF-D9D215DAB377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390156" name="Text Box 12"/>
          <p:cNvSpPr txBox="1">
            <a:spLocks noChangeArrowheads="1"/>
          </p:cNvSpPr>
          <p:nvPr/>
        </p:nvSpPr>
        <p:spPr bwMode="auto">
          <a:xfrm>
            <a:off x="4224338" y="1922463"/>
            <a:ext cx="2024062" cy="19272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E  </a:t>
            </a:r>
            <a:r>
              <a:rPr lang="en-US" altLang="en-US">
                <a:sym typeface="Symbol" pitchFamily="18" charset="2"/>
              </a:rPr>
              <a:t> TE’</a:t>
            </a:r>
          </a:p>
          <a:p>
            <a:r>
              <a:rPr lang="en-US" altLang="en-US">
                <a:sym typeface="Symbol" pitchFamily="18" charset="2"/>
              </a:rPr>
              <a:t>E’  +TE’ | </a:t>
            </a:r>
          </a:p>
          <a:p>
            <a:r>
              <a:rPr lang="en-US" altLang="en-US">
                <a:sym typeface="Symbol" pitchFamily="18" charset="2"/>
              </a:rPr>
              <a:t>T   FT’</a:t>
            </a:r>
          </a:p>
          <a:p>
            <a:r>
              <a:rPr lang="en-US" altLang="en-US"/>
              <a:t>T’ </a:t>
            </a:r>
            <a:r>
              <a:rPr lang="en-US" altLang="en-US">
                <a:sym typeface="Symbol" pitchFamily="18" charset="2"/>
              </a:rPr>
              <a:t> FT’ | </a:t>
            </a:r>
          </a:p>
          <a:p>
            <a:r>
              <a:rPr lang="en-US" altLang="en-US"/>
              <a:t>F  </a:t>
            </a:r>
            <a:r>
              <a:rPr lang="en-US" altLang="en-US">
                <a:sym typeface="Symbol" pitchFamily="18" charset="2"/>
              </a:rPr>
              <a:t> ( E ) | </a:t>
            </a:r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74757" name="Text Box 13"/>
          <p:cNvSpPr txBox="1">
            <a:spLocks noChangeArrowheads="1"/>
          </p:cNvSpPr>
          <p:nvPr/>
        </p:nvSpPr>
        <p:spPr bwMode="auto">
          <a:xfrm>
            <a:off x="1009650" y="2492375"/>
            <a:ext cx="292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Given this grammar: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009650" y="4130675"/>
            <a:ext cx="7169150" cy="2206625"/>
            <a:chOff x="636" y="2602"/>
            <a:chExt cx="4516" cy="1390"/>
          </a:xfrm>
        </p:grpSpPr>
        <p:grpSp>
          <p:nvGrpSpPr>
            <p:cNvPr id="74760" name="Group 15"/>
            <p:cNvGrpSpPr>
              <a:grpSpLocks/>
            </p:cNvGrpSpPr>
            <p:nvPr/>
          </p:nvGrpSpPr>
          <p:grpSpPr bwMode="auto">
            <a:xfrm>
              <a:off x="732" y="2912"/>
              <a:ext cx="4420" cy="1080"/>
              <a:chOff x="428" y="3224"/>
              <a:chExt cx="4420" cy="1080"/>
            </a:xfrm>
          </p:grpSpPr>
          <p:sp>
            <p:nvSpPr>
              <p:cNvPr id="74762" name="Rectangle 3"/>
              <p:cNvSpPr>
                <a:spLocks noChangeArrowheads="1"/>
              </p:cNvSpPr>
              <p:nvPr/>
            </p:nvSpPr>
            <p:spPr bwMode="auto">
              <a:xfrm>
                <a:off x="1256" y="3224"/>
                <a:ext cx="3592" cy="1040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graphicFrame>
            <p:nvGraphicFramePr>
              <p:cNvPr id="74763" name="Object 9"/>
              <p:cNvGraphicFramePr>
                <a:graphicFrameLocks noChangeAspect="1"/>
              </p:cNvGraphicFramePr>
              <p:nvPr/>
            </p:nvGraphicFramePr>
            <p:xfrm>
              <a:off x="1232" y="3296"/>
              <a:ext cx="3568" cy="1008"/>
            </p:xfrm>
            <a:graphic>
              <a:graphicData uri="http://schemas.openxmlformats.org/presentationml/2006/ole">
                <p:oleObj spid="_x0000_s74763" name="Document" r:id="rId4" imgW="12763500" imgH="3924300" progId="Word.Document.8">
                  <p:embed/>
                </p:oleObj>
              </a:graphicData>
            </a:graphic>
          </p:graphicFrame>
          <p:sp>
            <p:nvSpPr>
              <p:cNvPr id="74764" name="Text Box 10"/>
              <p:cNvSpPr txBox="1">
                <a:spLocks noChangeArrowheads="1"/>
              </p:cNvSpPr>
              <p:nvPr/>
            </p:nvSpPr>
            <p:spPr bwMode="auto">
              <a:xfrm>
                <a:off x="428" y="3239"/>
                <a:ext cx="764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/>
                  <a:t>PARSING</a:t>
                </a:r>
              </a:p>
              <a:p>
                <a:pPr algn="ctr"/>
                <a:r>
                  <a:rPr lang="en-US" altLang="en-US"/>
                  <a:t>TABLE:</a:t>
                </a:r>
              </a:p>
            </p:txBody>
          </p:sp>
        </p:grpSp>
        <p:sp>
          <p:nvSpPr>
            <p:cNvPr id="74761" name="Text Box 14"/>
            <p:cNvSpPr txBox="1">
              <a:spLocks noChangeArrowheads="1"/>
            </p:cNvSpPr>
            <p:nvPr/>
          </p:nvSpPr>
          <p:spPr bwMode="auto">
            <a:xfrm>
              <a:off x="636" y="2602"/>
              <a:ext cx="27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/>
                <a:t>How is this parsing table built?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D7724DF-632B-45F4-89AC-52752BCE875D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6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FIRST and FOLLOW</a:t>
            </a:r>
          </a:p>
        </p:txBody>
      </p:sp>
      <p:sp>
        <p:nvSpPr>
          <p:cNvPr id="76803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D97152F0-2EBA-4CB5-B2CB-F6211730C2CD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76804" name="Text Box 3"/>
          <p:cNvSpPr txBox="1">
            <a:spLocks noChangeArrowheads="1"/>
          </p:cNvSpPr>
          <p:nvPr/>
        </p:nvSpPr>
        <p:spPr bwMode="auto">
          <a:xfrm>
            <a:off x="1743075" y="1430338"/>
            <a:ext cx="68929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We need to build a </a:t>
            </a:r>
            <a:r>
              <a:rPr lang="en-US" altLang="en-US">
                <a:solidFill>
                  <a:srgbClr val="FF0000"/>
                </a:solidFill>
              </a:rPr>
              <a:t>FIRST</a:t>
            </a:r>
            <a:r>
              <a:rPr lang="en-US" altLang="en-US"/>
              <a:t> set and a </a:t>
            </a:r>
            <a:r>
              <a:rPr lang="en-US" altLang="en-US">
                <a:solidFill>
                  <a:srgbClr val="FF0000"/>
                </a:solidFill>
              </a:rPr>
              <a:t>FOLLOW</a:t>
            </a:r>
            <a:r>
              <a:rPr lang="en-US" altLang="en-US"/>
              <a:t> set</a:t>
            </a:r>
          </a:p>
          <a:p>
            <a:r>
              <a:rPr lang="en-US" altLang="en-US"/>
              <a:t>for each symbol in the grammar. </a:t>
            </a:r>
          </a:p>
        </p:txBody>
      </p:sp>
      <p:sp>
        <p:nvSpPr>
          <p:cNvPr id="392196" name="Text Box 4"/>
          <p:cNvSpPr txBox="1">
            <a:spLocks noChangeArrowheads="1"/>
          </p:cNvSpPr>
          <p:nvPr/>
        </p:nvSpPr>
        <p:spPr bwMode="auto">
          <a:xfrm>
            <a:off x="1733550" y="3762375"/>
            <a:ext cx="67278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</a:rPr>
              <a:t>FIRST(</a:t>
            </a:r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</a:t>
            </a:r>
            <a:r>
              <a:rPr lang="en-US" altLang="en-US">
                <a:solidFill>
                  <a:srgbClr val="0000FF"/>
                </a:solidFill>
              </a:rPr>
              <a:t>)</a:t>
            </a:r>
            <a:r>
              <a:rPr lang="en-US" altLang="en-US"/>
              <a:t> is the set of </a:t>
            </a:r>
            <a:r>
              <a:rPr lang="en-US" altLang="en-US" u="sng"/>
              <a:t>terminal symbols</a:t>
            </a:r>
            <a:r>
              <a:rPr lang="en-US" altLang="en-US"/>
              <a:t> that can </a:t>
            </a:r>
          </a:p>
          <a:p>
            <a:r>
              <a:rPr lang="en-US" altLang="en-US"/>
              <a:t>begin any string derived from </a:t>
            </a:r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</a:t>
            </a:r>
            <a:r>
              <a:rPr lang="en-US" altLang="en-US">
                <a:sym typeface="Symbol" pitchFamily="18" charset="2"/>
              </a:rPr>
              <a:t>.</a:t>
            </a:r>
          </a:p>
        </p:txBody>
      </p:sp>
      <p:sp>
        <p:nvSpPr>
          <p:cNvPr id="392197" name="Text Box 5"/>
          <p:cNvSpPr txBox="1">
            <a:spLocks noChangeArrowheads="1"/>
          </p:cNvSpPr>
          <p:nvPr/>
        </p:nvSpPr>
        <p:spPr bwMode="auto">
          <a:xfrm>
            <a:off x="1773238" y="2713038"/>
            <a:ext cx="59102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The elements of  FIRST and FOLLOW are</a:t>
            </a:r>
          </a:p>
          <a:p>
            <a:r>
              <a:rPr lang="en-US" altLang="en-US"/>
              <a:t>terminal symbols. </a:t>
            </a:r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1435100" y="4932363"/>
            <a:ext cx="69469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</a:rPr>
              <a:t>FOLLOW(</a:t>
            </a:r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</a:t>
            </a:r>
            <a:r>
              <a:rPr lang="en-US" altLang="en-US">
                <a:solidFill>
                  <a:srgbClr val="0000FF"/>
                </a:solidFill>
              </a:rPr>
              <a:t>)</a:t>
            </a:r>
            <a:r>
              <a:rPr lang="en-US" altLang="en-US"/>
              <a:t> is the set of </a:t>
            </a:r>
            <a:r>
              <a:rPr lang="en-US" altLang="en-US" u="sng"/>
              <a:t>terminal symbols</a:t>
            </a:r>
            <a:r>
              <a:rPr lang="en-US" altLang="en-US"/>
              <a:t> that can follow </a:t>
            </a:r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</a:t>
            </a:r>
            <a:r>
              <a:rPr lang="en-US" altLang="en-US">
                <a:sym typeface="Symbol" pitchFamily="18" charset="2"/>
              </a:rPr>
              <a:t>:</a:t>
            </a:r>
          </a:p>
          <a:p>
            <a:endParaRPr lang="en-US" altLang="en-US">
              <a:sym typeface="Symbol" pitchFamily="18" charset="2"/>
            </a:endParaRPr>
          </a:p>
          <a:p>
            <a:r>
              <a:rPr lang="en-US" altLang="en-US">
                <a:sym typeface="Symbol" pitchFamily="18" charset="2"/>
              </a:rPr>
              <a:t>             </a:t>
            </a:r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t</a:t>
            </a:r>
            <a:r>
              <a:rPr lang="en-US" altLang="en-US">
                <a:sym typeface="Symbol" pitchFamily="18" charset="2"/>
              </a:rPr>
              <a:t>  </a:t>
            </a:r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FOLLOW(</a:t>
            </a:r>
            <a:r>
              <a:rPr lang="en-US" altLang="en-US">
                <a:solidFill>
                  <a:srgbClr val="0000FF"/>
                </a:solidFill>
              </a:rPr>
              <a:t>)</a:t>
            </a:r>
            <a:r>
              <a:rPr lang="en-US" altLang="en-US"/>
              <a:t> </a:t>
            </a:r>
            <a:r>
              <a:rPr lang="en-US" altLang="en-US">
                <a:sym typeface="Symbol" pitchFamily="18" charset="2"/>
              </a:rPr>
              <a:t>  derivation containing </a:t>
            </a:r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t</a:t>
            </a:r>
            <a:r>
              <a:rPr lang="en-US" altLang="en-US">
                <a:sym typeface="Symbol" pitchFamily="18" charset="2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B111A0-D171-482F-9FE0-4374CA9383E4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6" grpId="0" autoUpdateAnimBg="0"/>
      <p:bldP spid="392197" grpId="0" autoUpdateAnimBg="0"/>
      <p:bldP spid="392198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Rules to Create FIRST</a:t>
            </a:r>
          </a:p>
        </p:txBody>
      </p:sp>
      <p:sp>
        <p:nvSpPr>
          <p:cNvPr id="78851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1331956B-3164-4D32-AF97-A9C6DBB8EDF8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78852" name="Rectangle 7"/>
          <p:cNvSpPr>
            <a:spLocks noChangeArrowheads="1"/>
          </p:cNvSpPr>
          <p:nvPr/>
        </p:nvSpPr>
        <p:spPr bwMode="auto">
          <a:xfrm>
            <a:off x="647700" y="3810000"/>
            <a:ext cx="3136900" cy="2870200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8853" name="Rectangle 21"/>
          <p:cNvSpPr>
            <a:spLocks noChangeArrowheads="1"/>
          </p:cNvSpPr>
          <p:nvPr/>
        </p:nvSpPr>
        <p:spPr bwMode="auto">
          <a:xfrm>
            <a:off x="4711700" y="1981200"/>
            <a:ext cx="4241800" cy="21844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8854" name="Text Box 3"/>
          <p:cNvSpPr txBox="1">
            <a:spLocks noChangeArrowheads="1"/>
          </p:cNvSpPr>
          <p:nvPr/>
        </p:nvSpPr>
        <p:spPr bwMode="auto">
          <a:xfrm>
            <a:off x="1122363" y="1954213"/>
            <a:ext cx="1568450" cy="14747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E  </a:t>
            </a:r>
            <a:r>
              <a:rPr lang="en-US" altLang="en-US">
                <a:sym typeface="Symbol" pitchFamily="18" charset="2"/>
              </a:rPr>
              <a:t> TE’</a:t>
            </a:r>
          </a:p>
          <a:p>
            <a:r>
              <a:rPr lang="en-US" altLang="en-US">
                <a:sym typeface="Symbol" pitchFamily="18" charset="2"/>
              </a:rPr>
              <a:t>E’  +TE’ | </a:t>
            </a:r>
          </a:p>
          <a:p>
            <a:r>
              <a:rPr lang="en-US" altLang="en-US">
                <a:sym typeface="Symbol" pitchFamily="18" charset="2"/>
              </a:rPr>
              <a:t>T   FT’</a:t>
            </a:r>
          </a:p>
          <a:p>
            <a:r>
              <a:rPr lang="en-US" altLang="en-US"/>
              <a:t>T’ </a:t>
            </a:r>
            <a:r>
              <a:rPr lang="en-US" altLang="en-US">
                <a:sym typeface="Symbol" pitchFamily="18" charset="2"/>
              </a:rPr>
              <a:t> FT’ | </a:t>
            </a:r>
          </a:p>
          <a:p>
            <a:r>
              <a:rPr lang="en-US" altLang="en-US"/>
              <a:t>F  </a:t>
            </a:r>
            <a:r>
              <a:rPr lang="en-US" altLang="en-US">
                <a:sym typeface="Symbol" pitchFamily="18" charset="2"/>
              </a:rPr>
              <a:t> ( E ) | </a:t>
            </a:r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78855" name="Text Box 4"/>
          <p:cNvSpPr txBox="1">
            <a:spLocks noChangeArrowheads="1"/>
          </p:cNvSpPr>
          <p:nvPr/>
        </p:nvSpPr>
        <p:spPr bwMode="auto">
          <a:xfrm>
            <a:off x="1098550" y="1562100"/>
            <a:ext cx="158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/>
              <a:t>GRAMMAR:</a:t>
            </a:r>
          </a:p>
        </p:txBody>
      </p:sp>
      <p:sp>
        <p:nvSpPr>
          <p:cNvPr id="393222" name="Text Box 6"/>
          <p:cNvSpPr txBox="1">
            <a:spLocks noChangeArrowheads="1"/>
          </p:cNvSpPr>
          <p:nvPr/>
        </p:nvSpPr>
        <p:spPr bwMode="auto">
          <a:xfrm>
            <a:off x="4710113" y="2024063"/>
            <a:ext cx="412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/>
              <a:t>1. If </a:t>
            </a:r>
            <a:r>
              <a:rPr lang="en-US" altLang="en-US" sz="2000">
                <a:solidFill>
                  <a:srgbClr val="0000FF"/>
                </a:solidFill>
              </a:rPr>
              <a:t>X</a:t>
            </a:r>
            <a:r>
              <a:rPr lang="en-US" altLang="en-US" sz="2000"/>
              <a:t> is a </a:t>
            </a:r>
            <a:r>
              <a:rPr lang="en-US" altLang="en-US" sz="2000" u="sng"/>
              <a:t>terminal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rgbClr val="0000FF"/>
                </a:solidFill>
              </a:rPr>
              <a:t>FIRST(X) = {X}</a:t>
            </a:r>
            <a:endParaRPr lang="en-US" altLang="en-US" sz="2000"/>
          </a:p>
        </p:txBody>
      </p:sp>
      <p:sp>
        <p:nvSpPr>
          <p:cNvPr id="393224" name="Text Box 8"/>
          <p:cNvSpPr txBox="1">
            <a:spLocks noChangeArrowheads="1"/>
          </p:cNvSpPr>
          <p:nvPr/>
        </p:nvSpPr>
        <p:spPr bwMode="auto">
          <a:xfrm>
            <a:off x="795338" y="3857625"/>
            <a:ext cx="1638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600"/>
              <a:t>FIRST(</a:t>
            </a:r>
            <a:r>
              <a:rPr lang="en-US" altLang="en-US" sz="1600" b="1"/>
              <a:t>id</a:t>
            </a:r>
            <a:r>
              <a:rPr lang="en-US" altLang="en-US" sz="1600"/>
              <a:t>) = {</a:t>
            </a:r>
            <a:r>
              <a:rPr lang="en-US" altLang="en-US" sz="1600" b="1"/>
              <a:t>id</a:t>
            </a:r>
            <a:r>
              <a:rPr lang="en-US" altLang="en-US" sz="1600"/>
              <a:t>}</a:t>
            </a:r>
          </a:p>
        </p:txBody>
      </p:sp>
      <p:sp>
        <p:nvSpPr>
          <p:cNvPr id="393225" name="Text Box 9"/>
          <p:cNvSpPr txBox="1">
            <a:spLocks noChangeArrowheads="1"/>
          </p:cNvSpPr>
          <p:nvPr/>
        </p:nvSpPr>
        <p:spPr bwMode="auto">
          <a:xfrm>
            <a:off x="795338" y="4110038"/>
            <a:ext cx="1479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600"/>
              <a:t>FIRST(</a:t>
            </a:r>
            <a:r>
              <a:rPr lang="en-US" altLang="en-US" sz="1600">
                <a:sym typeface="Symbol" pitchFamily="18" charset="2"/>
              </a:rPr>
              <a:t></a:t>
            </a:r>
            <a:r>
              <a:rPr lang="en-US" altLang="en-US" sz="1600"/>
              <a:t>) = {</a:t>
            </a:r>
            <a:r>
              <a:rPr lang="en-US" altLang="en-US" sz="1600">
                <a:sym typeface="Symbol" pitchFamily="18" charset="2"/>
              </a:rPr>
              <a:t></a:t>
            </a:r>
            <a:r>
              <a:rPr lang="en-US" altLang="en-US" sz="1600"/>
              <a:t>}</a:t>
            </a:r>
          </a:p>
        </p:txBody>
      </p:sp>
      <p:sp>
        <p:nvSpPr>
          <p:cNvPr id="393226" name="Text Box 10"/>
          <p:cNvSpPr txBox="1">
            <a:spLocks noChangeArrowheads="1"/>
          </p:cNvSpPr>
          <p:nvPr/>
        </p:nvSpPr>
        <p:spPr bwMode="auto">
          <a:xfrm>
            <a:off x="795338" y="4362450"/>
            <a:ext cx="1514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600"/>
              <a:t>FIRST(</a:t>
            </a:r>
            <a:r>
              <a:rPr lang="en-US" altLang="en-US" sz="1600" b="1">
                <a:sym typeface="Symbol" pitchFamily="18" charset="2"/>
              </a:rPr>
              <a:t>+</a:t>
            </a:r>
            <a:r>
              <a:rPr lang="en-US" altLang="en-US" sz="1600"/>
              <a:t>) = {</a:t>
            </a:r>
            <a:r>
              <a:rPr lang="en-US" altLang="en-US" sz="1600" b="1">
                <a:sym typeface="Symbol" pitchFamily="18" charset="2"/>
              </a:rPr>
              <a:t>+</a:t>
            </a:r>
            <a:r>
              <a:rPr lang="en-US" altLang="en-US" sz="1600"/>
              <a:t>}</a:t>
            </a:r>
          </a:p>
        </p:txBody>
      </p:sp>
      <p:sp>
        <p:nvSpPr>
          <p:cNvPr id="78860" name="Text Box 11"/>
          <p:cNvSpPr txBox="1">
            <a:spLocks noChangeArrowheads="1"/>
          </p:cNvSpPr>
          <p:nvPr/>
        </p:nvSpPr>
        <p:spPr bwMode="auto">
          <a:xfrm>
            <a:off x="1057275" y="3468688"/>
            <a:ext cx="919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/>
              <a:t>SETS:</a:t>
            </a:r>
          </a:p>
        </p:txBody>
      </p:sp>
      <p:sp>
        <p:nvSpPr>
          <p:cNvPr id="393228" name="Text Box 12"/>
          <p:cNvSpPr txBox="1">
            <a:spLocks noChangeArrowheads="1"/>
          </p:cNvSpPr>
          <p:nvPr/>
        </p:nvSpPr>
        <p:spPr bwMode="auto">
          <a:xfrm>
            <a:off x="4722813" y="2373313"/>
            <a:ext cx="3624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/>
              <a:t>2. If </a:t>
            </a:r>
            <a:r>
              <a:rPr lang="en-US" altLang="en-US" sz="2000">
                <a:solidFill>
                  <a:srgbClr val="0000FF"/>
                </a:solidFill>
              </a:rPr>
              <a:t>X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</a:t>
            </a:r>
            <a:r>
              <a:rPr lang="en-US" altLang="en-US" sz="2000"/>
              <a:t> , then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  F</a:t>
            </a:r>
            <a:r>
              <a:rPr lang="en-US" altLang="en-US" sz="2000">
                <a:solidFill>
                  <a:srgbClr val="0000FF"/>
                </a:solidFill>
              </a:rPr>
              <a:t>IRST(X)</a:t>
            </a:r>
          </a:p>
        </p:txBody>
      </p:sp>
      <p:sp>
        <p:nvSpPr>
          <p:cNvPr id="393232" name="Text Box 16"/>
          <p:cNvSpPr txBox="1">
            <a:spLocks noChangeArrowheads="1"/>
          </p:cNvSpPr>
          <p:nvPr/>
        </p:nvSpPr>
        <p:spPr bwMode="auto">
          <a:xfrm>
            <a:off x="4760913" y="2722563"/>
            <a:ext cx="2487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/>
              <a:t>3. If </a:t>
            </a:r>
            <a:r>
              <a:rPr lang="en-US" altLang="en-US" sz="2000">
                <a:solidFill>
                  <a:srgbClr val="0000FF"/>
                </a:solidFill>
              </a:rPr>
              <a:t>X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Y</a:t>
            </a:r>
            <a:r>
              <a:rPr lang="en-US" altLang="en-US" sz="2000" baseline="-2500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Y</a:t>
            </a:r>
            <a:r>
              <a:rPr lang="en-US" altLang="en-US" sz="2000" baseline="-25000">
                <a:solidFill>
                  <a:srgbClr val="0000FF"/>
                </a:solidFill>
                <a:sym typeface="Symbol" pitchFamily="18" charset="2"/>
              </a:rPr>
              <a:t>2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 ••• Y</a:t>
            </a:r>
            <a:r>
              <a:rPr lang="en-US" altLang="en-US" sz="2000" baseline="-25000">
                <a:solidFill>
                  <a:srgbClr val="0000FF"/>
                </a:solidFill>
                <a:sym typeface="Symbol" pitchFamily="18" charset="2"/>
              </a:rPr>
              <a:t>k</a:t>
            </a:r>
            <a:r>
              <a:rPr lang="en-US" altLang="en-US" sz="2000"/>
              <a:t> </a:t>
            </a:r>
            <a:endParaRPr lang="en-US" altLang="en-US" sz="2000">
              <a:solidFill>
                <a:srgbClr val="0000FF"/>
              </a:solidFill>
              <a:sym typeface="Symbol" pitchFamily="18" charset="2"/>
            </a:endParaRPr>
          </a:p>
        </p:txBody>
      </p:sp>
      <p:sp>
        <p:nvSpPr>
          <p:cNvPr id="393233" name="Text Box 17"/>
          <p:cNvSpPr txBox="1">
            <a:spLocks noChangeArrowheads="1"/>
          </p:cNvSpPr>
          <p:nvPr/>
        </p:nvSpPr>
        <p:spPr bwMode="auto">
          <a:xfrm>
            <a:off x="795338" y="4613275"/>
            <a:ext cx="1412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600"/>
              <a:t>FIRST(</a:t>
            </a:r>
            <a:r>
              <a:rPr lang="en-US" altLang="en-US" sz="1600" b="1">
                <a:sym typeface="Symbol" pitchFamily="18" charset="2"/>
              </a:rPr>
              <a:t>(</a:t>
            </a:r>
            <a:r>
              <a:rPr lang="en-US" altLang="en-US" sz="1600"/>
              <a:t>) = {</a:t>
            </a:r>
            <a:r>
              <a:rPr lang="en-US" altLang="en-US" sz="1600" b="1">
                <a:sym typeface="Symbol" pitchFamily="18" charset="2"/>
              </a:rPr>
              <a:t>(</a:t>
            </a:r>
            <a:r>
              <a:rPr lang="en-US" altLang="en-US" sz="1600"/>
              <a:t>}</a:t>
            </a:r>
          </a:p>
        </p:txBody>
      </p:sp>
      <p:sp>
        <p:nvSpPr>
          <p:cNvPr id="393234" name="Text Box 18"/>
          <p:cNvSpPr txBox="1">
            <a:spLocks noChangeArrowheads="1"/>
          </p:cNvSpPr>
          <p:nvPr/>
        </p:nvSpPr>
        <p:spPr bwMode="auto">
          <a:xfrm>
            <a:off x="795338" y="4865688"/>
            <a:ext cx="1412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600"/>
              <a:t>FIRST(</a:t>
            </a:r>
            <a:r>
              <a:rPr lang="en-US" altLang="en-US" sz="1600" b="1">
                <a:sym typeface="Symbol" pitchFamily="18" charset="2"/>
              </a:rPr>
              <a:t>)</a:t>
            </a:r>
            <a:r>
              <a:rPr lang="en-US" altLang="en-US" sz="1600"/>
              <a:t>) = {</a:t>
            </a:r>
            <a:r>
              <a:rPr lang="en-US" altLang="en-US" sz="1600" b="1">
                <a:sym typeface="Symbol" pitchFamily="18" charset="2"/>
              </a:rPr>
              <a:t>)</a:t>
            </a:r>
            <a:r>
              <a:rPr lang="en-US" altLang="en-US" sz="1600"/>
              <a:t>}</a:t>
            </a:r>
          </a:p>
        </p:txBody>
      </p:sp>
      <p:sp>
        <p:nvSpPr>
          <p:cNvPr id="78865" name="Text Box 20"/>
          <p:cNvSpPr txBox="1">
            <a:spLocks noChangeArrowheads="1"/>
          </p:cNvSpPr>
          <p:nvPr/>
        </p:nvSpPr>
        <p:spPr bwMode="auto">
          <a:xfrm>
            <a:off x="4676775" y="1604963"/>
            <a:ext cx="160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/>
              <a:t>FIRST rules: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230813" y="3014663"/>
            <a:ext cx="2201862" cy="454025"/>
            <a:chOff x="3295" y="1899"/>
            <a:chExt cx="1387" cy="286"/>
          </a:xfrm>
        </p:grpSpPr>
        <p:sp>
          <p:nvSpPr>
            <p:cNvPr id="78881" name="Rectangle 19"/>
            <p:cNvSpPr>
              <a:spLocks noChangeArrowheads="1"/>
            </p:cNvSpPr>
            <p:nvPr/>
          </p:nvSpPr>
          <p:spPr bwMode="auto">
            <a:xfrm>
              <a:off x="4327" y="1899"/>
              <a:ext cx="1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000" b="1">
                  <a:solidFill>
                    <a:srgbClr val="0000FF"/>
                  </a:solidFill>
                  <a:sym typeface="Symbol" pitchFamily="18" charset="2"/>
                </a:rPr>
                <a:t>*</a:t>
              </a:r>
            </a:p>
          </p:txBody>
        </p:sp>
        <p:sp>
          <p:nvSpPr>
            <p:cNvPr id="78882" name="Text Box 22"/>
            <p:cNvSpPr txBox="1">
              <a:spLocks noChangeArrowheads="1"/>
            </p:cNvSpPr>
            <p:nvPr/>
          </p:nvSpPr>
          <p:spPr bwMode="auto">
            <a:xfrm>
              <a:off x="3295" y="1935"/>
              <a:ext cx="13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2000"/>
                <a:t>and </a:t>
              </a:r>
              <a:r>
                <a:rPr lang="en-US" altLang="en-US" sz="2000">
                  <a:solidFill>
                    <a:srgbClr val="0000FF"/>
                  </a:solidFill>
                </a:rPr>
                <a:t>Y</a:t>
              </a:r>
              <a:r>
                <a:rPr lang="en-US" altLang="en-US" sz="2000" baseline="-25000">
                  <a:solidFill>
                    <a:srgbClr val="0000FF"/>
                  </a:solidFill>
                </a:rPr>
                <a:t>1</a:t>
              </a:r>
              <a:r>
                <a:rPr lang="en-US" altLang="en-US" sz="2000"/>
                <a:t> </a:t>
              </a:r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••• Y</a:t>
              </a:r>
              <a:r>
                <a:rPr lang="en-US" altLang="en-US" sz="2000" baseline="-25000">
                  <a:solidFill>
                    <a:srgbClr val="0000FF"/>
                  </a:solidFill>
                  <a:sym typeface="Symbol" pitchFamily="18" charset="2"/>
                </a:rPr>
                <a:t>i-1</a:t>
              </a:r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  </a:t>
              </a:r>
            </a:p>
          </p:txBody>
        </p:sp>
      </p:grpSp>
      <p:sp>
        <p:nvSpPr>
          <p:cNvPr id="393239" name="Text Box 23"/>
          <p:cNvSpPr txBox="1">
            <a:spLocks noChangeArrowheads="1"/>
          </p:cNvSpPr>
          <p:nvPr/>
        </p:nvSpPr>
        <p:spPr bwMode="auto">
          <a:xfrm>
            <a:off x="5230813" y="3421063"/>
            <a:ext cx="2179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>
                <a:sym typeface="Symbol" pitchFamily="18" charset="2"/>
              </a:rPr>
              <a:t>and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 a FIRST(Y</a:t>
            </a:r>
            <a:r>
              <a:rPr lang="en-US" altLang="en-US" sz="2000" baseline="-2500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393240" name="Text Box 24"/>
          <p:cNvSpPr txBox="1">
            <a:spLocks noChangeArrowheads="1"/>
          </p:cNvSpPr>
          <p:nvPr/>
        </p:nvSpPr>
        <p:spPr bwMode="auto">
          <a:xfrm>
            <a:off x="5230813" y="3768725"/>
            <a:ext cx="2282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>
                <a:sym typeface="Symbol" pitchFamily="18" charset="2"/>
              </a:rPr>
              <a:t>then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 a  FIRST(X)</a:t>
            </a:r>
          </a:p>
        </p:txBody>
      </p:sp>
      <p:sp>
        <p:nvSpPr>
          <p:cNvPr id="393242" name="Text Box 26"/>
          <p:cNvSpPr txBox="1">
            <a:spLocks noChangeArrowheads="1"/>
          </p:cNvSpPr>
          <p:nvPr/>
        </p:nvSpPr>
        <p:spPr bwMode="auto">
          <a:xfrm>
            <a:off x="795338" y="5680075"/>
            <a:ext cx="1781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600"/>
              <a:t>FIRST(</a:t>
            </a:r>
            <a:r>
              <a:rPr lang="en-US" altLang="en-US" sz="1600">
                <a:sym typeface="Symbol" pitchFamily="18" charset="2"/>
              </a:rPr>
              <a:t>F</a:t>
            </a:r>
            <a:r>
              <a:rPr lang="en-US" altLang="en-US" sz="1600"/>
              <a:t>) = {</a:t>
            </a:r>
            <a:r>
              <a:rPr lang="en-US" altLang="en-US">
                <a:sym typeface="Symbol" pitchFamily="18" charset="2"/>
              </a:rPr>
              <a:t>(, id</a:t>
            </a:r>
            <a:r>
              <a:rPr lang="en-US" altLang="en-US" sz="1600"/>
              <a:t>}</a:t>
            </a:r>
          </a:p>
        </p:txBody>
      </p:sp>
      <p:sp>
        <p:nvSpPr>
          <p:cNvPr id="393243" name="Text Box 27"/>
          <p:cNvSpPr txBox="1">
            <a:spLocks noChangeArrowheads="1"/>
          </p:cNvSpPr>
          <p:nvPr/>
        </p:nvSpPr>
        <p:spPr bwMode="auto">
          <a:xfrm>
            <a:off x="795338" y="5962650"/>
            <a:ext cx="286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600"/>
              <a:t>FIRST(</a:t>
            </a:r>
            <a:r>
              <a:rPr lang="en-US" altLang="en-US" sz="1600">
                <a:sym typeface="Symbol" pitchFamily="18" charset="2"/>
              </a:rPr>
              <a:t>T</a:t>
            </a:r>
            <a:r>
              <a:rPr lang="en-US" altLang="en-US" sz="1600"/>
              <a:t>) = FIRST(F) = {</a:t>
            </a:r>
            <a:r>
              <a:rPr lang="en-US" altLang="en-US">
                <a:sym typeface="Symbol" pitchFamily="18" charset="2"/>
              </a:rPr>
              <a:t>(, id</a:t>
            </a:r>
            <a:r>
              <a:rPr lang="en-US" altLang="en-US" sz="1600"/>
              <a:t>}</a:t>
            </a:r>
          </a:p>
        </p:txBody>
      </p:sp>
      <p:sp>
        <p:nvSpPr>
          <p:cNvPr id="393244" name="Text Box 28"/>
          <p:cNvSpPr txBox="1">
            <a:spLocks noChangeArrowheads="1"/>
          </p:cNvSpPr>
          <p:nvPr/>
        </p:nvSpPr>
        <p:spPr bwMode="auto">
          <a:xfrm>
            <a:off x="795338" y="6243638"/>
            <a:ext cx="2871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600"/>
              <a:t>FIRST(</a:t>
            </a:r>
            <a:r>
              <a:rPr lang="en-US" altLang="en-US" sz="1600">
                <a:sym typeface="Symbol" pitchFamily="18" charset="2"/>
              </a:rPr>
              <a:t>E</a:t>
            </a:r>
            <a:r>
              <a:rPr lang="en-US" altLang="en-US" sz="1600"/>
              <a:t>) = FIRST(T) = {</a:t>
            </a:r>
            <a:r>
              <a:rPr lang="en-US" altLang="en-US">
                <a:sym typeface="Symbol" pitchFamily="18" charset="2"/>
              </a:rPr>
              <a:t>(, id</a:t>
            </a:r>
            <a:r>
              <a:rPr lang="en-US" altLang="en-US" sz="1600"/>
              <a:t>}</a:t>
            </a:r>
          </a:p>
        </p:txBody>
      </p:sp>
      <p:sp>
        <p:nvSpPr>
          <p:cNvPr id="393230" name="Text Box 14"/>
          <p:cNvSpPr txBox="1">
            <a:spLocks noChangeArrowheads="1"/>
          </p:cNvSpPr>
          <p:nvPr/>
        </p:nvSpPr>
        <p:spPr bwMode="auto">
          <a:xfrm>
            <a:off x="795338" y="5116513"/>
            <a:ext cx="155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600"/>
              <a:t>FIRST(</a:t>
            </a:r>
            <a:r>
              <a:rPr lang="en-US" altLang="en-US" sz="1600">
                <a:sym typeface="Symbol" pitchFamily="18" charset="2"/>
              </a:rPr>
              <a:t>E’</a:t>
            </a:r>
            <a:r>
              <a:rPr lang="en-US" altLang="en-US" sz="1600"/>
              <a:t>) = {</a:t>
            </a:r>
            <a:r>
              <a:rPr lang="en-US" altLang="en-US">
                <a:sym typeface="Symbol" pitchFamily="18" charset="2"/>
              </a:rPr>
              <a:t></a:t>
            </a:r>
            <a:r>
              <a:rPr lang="en-US" altLang="en-US" sz="1600"/>
              <a:t>}</a:t>
            </a: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993900" y="5116513"/>
            <a:ext cx="868363" cy="366712"/>
            <a:chOff x="1256" y="3223"/>
            <a:chExt cx="547" cy="231"/>
          </a:xfrm>
        </p:grpSpPr>
        <p:sp>
          <p:nvSpPr>
            <p:cNvPr id="78879" name="Line 29"/>
            <p:cNvSpPr>
              <a:spLocks noChangeShapeType="1"/>
            </p:cNvSpPr>
            <p:nvPr/>
          </p:nvSpPr>
          <p:spPr bwMode="auto">
            <a:xfrm flipH="1">
              <a:off x="1256" y="3266"/>
              <a:ext cx="168" cy="1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0" name="Text Box 30"/>
            <p:cNvSpPr txBox="1">
              <a:spLocks noChangeArrowheads="1"/>
            </p:cNvSpPr>
            <p:nvPr/>
          </p:nvSpPr>
          <p:spPr bwMode="auto">
            <a:xfrm>
              <a:off x="1391" y="3223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/>
                <a:t>{</a:t>
              </a:r>
              <a:r>
                <a:rPr lang="en-US" altLang="en-US" sz="1600" b="1"/>
                <a:t>+</a:t>
              </a:r>
              <a:r>
                <a:rPr lang="en-US" altLang="en-US" sz="1600"/>
                <a:t>, </a:t>
              </a:r>
              <a:r>
                <a:rPr lang="en-US" altLang="en-US">
                  <a:sym typeface="Symbol" pitchFamily="18" charset="2"/>
                </a:rPr>
                <a:t></a:t>
              </a:r>
              <a:r>
                <a:rPr lang="en-US" altLang="en-US" sz="1600"/>
                <a:t>}</a:t>
              </a:r>
            </a:p>
          </p:txBody>
        </p:sp>
      </p:grpSp>
      <p:sp>
        <p:nvSpPr>
          <p:cNvPr id="393231" name="Text Box 15"/>
          <p:cNvSpPr txBox="1">
            <a:spLocks noChangeArrowheads="1"/>
          </p:cNvSpPr>
          <p:nvPr/>
        </p:nvSpPr>
        <p:spPr bwMode="auto">
          <a:xfrm>
            <a:off x="795338" y="5399088"/>
            <a:ext cx="15446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1600"/>
              <a:t>FIRST(</a:t>
            </a:r>
            <a:r>
              <a:rPr lang="en-US" altLang="en-US" sz="1600">
                <a:sym typeface="Symbol" pitchFamily="18" charset="2"/>
              </a:rPr>
              <a:t>T’</a:t>
            </a:r>
            <a:r>
              <a:rPr lang="en-US" altLang="en-US" sz="1600"/>
              <a:t>) = {</a:t>
            </a:r>
            <a:r>
              <a:rPr lang="en-US" altLang="en-US">
                <a:sym typeface="Symbol" pitchFamily="18" charset="2"/>
              </a:rPr>
              <a:t></a:t>
            </a:r>
            <a:r>
              <a:rPr lang="en-US" altLang="en-US" sz="1600"/>
              <a:t>}</a:t>
            </a: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976438" y="5399088"/>
            <a:ext cx="884237" cy="366712"/>
            <a:chOff x="1245" y="3401"/>
            <a:chExt cx="557" cy="231"/>
          </a:xfrm>
        </p:grpSpPr>
        <p:sp>
          <p:nvSpPr>
            <p:cNvPr id="78877" name="Text Box 31"/>
            <p:cNvSpPr txBox="1">
              <a:spLocks noChangeArrowheads="1"/>
            </p:cNvSpPr>
            <p:nvPr/>
          </p:nvSpPr>
          <p:spPr bwMode="auto">
            <a:xfrm>
              <a:off x="1401" y="3401"/>
              <a:ext cx="4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/>
                <a:t>{</a:t>
              </a:r>
              <a:r>
                <a:rPr lang="en-US" altLang="en-US" sz="1600" b="1">
                  <a:sym typeface="Symbol" pitchFamily="18" charset="2"/>
                </a:rPr>
                <a:t></a:t>
              </a:r>
              <a:r>
                <a:rPr lang="en-US" altLang="en-US" sz="1600"/>
                <a:t>, </a:t>
              </a:r>
              <a:r>
                <a:rPr lang="en-US" altLang="en-US">
                  <a:sym typeface="Symbol" pitchFamily="18" charset="2"/>
                </a:rPr>
                <a:t></a:t>
              </a:r>
              <a:r>
                <a:rPr lang="en-US" altLang="en-US" sz="1600"/>
                <a:t>}</a:t>
              </a:r>
            </a:p>
          </p:txBody>
        </p:sp>
        <p:sp>
          <p:nvSpPr>
            <p:cNvPr id="78878" name="Line 32"/>
            <p:cNvSpPr>
              <a:spLocks noChangeShapeType="1"/>
            </p:cNvSpPr>
            <p:nvPr/>
          </p:nvSpPr>
          <p:spPr bwMode="auto">
            <a:xfrm flipH="1">
              <a:off x="1245" y="3452"/>
              <a:ext cx="168" cy="1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CFDEFB-8A78-4DCD-AFF5-2A165B795E8E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2" grpId="0" autoUpdateAnimBg="0"/>
      <p:bldP spid="393224" grpId="0" autoUpdateAnimBg="0"/>
      <p:bldP spid="393225" grpId="0" autoUpdateAnimBg="0"/>
      <p:bldP spid="393226" grpId="0" autoUpdateAnimBg="0"/>
      <p:bldP spid="393228" grpId="0" autoUpdateAnimBg="0"/>
      <p:bldP spid="393232" grpId="0" autoUpdateAnimBg="0"/>
      <p:bldP spid="393233" grpId="0" autoUpdateAnimBg="0"/>
      <p:bldP spid="393234" grpId="0" autoUpdateAnimBg="0"/>
      <p:bldP spid="393239" grpId="0" autoUpdateAnimBg="0"/>
      <p:bldP spid="393240" grpId="0" autoUpdateAnimBg="0"/>
      <p:bldP spid="393242" grpId="0" autoUpdateAnimBg="0"/>
      <p:bldP spid="393243" grpId="0" autoUpdateAnimBg="0"/>
      <p:bldP spid="393244" grpId="0" autoUpdateAnimBg="0"/>
      <p:bldP spid="393230" grpId="0" autoUpdateAnimBg="0"/>
      <p:bldP spid="39323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6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Rules to Create FOLLOW</a:t>
            </a:r>
          </a:p>
        </p:txBody>
      </p:sp>
      <p:sp>
        <p:nvSpPr>
          <p:cNvPr id="80899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0A490E91-75D5-438E-8D7E-98B682514CB1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80900" name="Rectangle 2"/>
          <p:cNvSpPr>
            <a:spLocks noChangeArrowheads="1"/>
          </p:cNvSpPr>
          <p:nvPr/>
        </p:nvSpPr>
        <p:spPr bwMode="auto">
          <a:xfrm>
            <a:off x="38100" y="3810000"/>
            <a:ext cx="3136900" cy="28702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0901" name="Rectangle 3"/>
          <p:cNvSpPr>
            <a:spLocks noChangeArrowheads="1"/>
          </p:cNvSpPr>
          <p:nvPr/>
        </p:nvSpPr>
        <p:spPr bwMode="auto">
          <a:xfrm>
            <a:off x="3454400" y="1981200"/>
            <a:ext cx="5511800" cy="37592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0902" name="Text Box 5"/>
          <p:cNvSpPr txBox="1">
            <a:spLocks noChangeArrowheads="1"/>
          </p:cNvSpPr>
          <p:nvPr/>
        </p:nvSpPr>
        <p:spPr bwMode="auto">
          <a:xfrm>
            <a:off x="350838" y="1931988"/>
            <a:ext cx="1570037" cy="14747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E  </a:t>
            </a:r>
            <a:r>
              <a:rPr lang="en-US" altLang="en-US">
                <a:sym typeface="Symbol" pitchFamily="18" charset="2"/>
              </a:rPr>
              <a:t> TE’</a:t>
            </a:r>
          </a:p>
          <a:p>
            <a:r>
              <a:rPr lang="en-US" altLang="en-US">
                <a:sym typeface="Symbol" pitchFamily="18" charset="2"/>
              </a:rPr>
              <a:t>E’  +TE’ | </a:t>
            </a:r>
          </a:p>
          <a:p>
            <a:r>
              <a:rPr lang="en-US" altLang="en-US">
                <a:sym typeface="Symbol" pitchFamily="18" charset="2"/>
              </a:rPr>
              <a:t>T   FT’</a:t>
            </a:r>
          </a:p>
          <a:p>
            <a:r>
              <a:rPr lang="en-US" altLang="en-US"/>
              <a:t>T’ </a:t>
            </a:r>
            <a:r>
              <a:rPr lang="en-US" altLang="en-US">
                <a:sym typeface="Symbol" pitchFamily="18" charset="2"/>
              </a:rPr>
              <a:t> FT’ | </a:t>
            </a:r>
          </a:p>
          <a:p>
            <a:r>
              <a:rPr lang="en-US" altLang="en-US"/>
              <a:t>F  </a:t>
            </a:r>
            <a:r>
              <a:rPr lang="en-US" altLang="en-US">
                <a:sym typeface="Symbol" pitchFamily="18" charset="2"/>
              </a:rPr>
              <a:t> ( E ) | </a:t>
            </a:r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394279" name="Oval 39"/>
          <p:cNvSpPr>
            <a:spLocks noChangeArrowheads="1"/>
          </p:cNvSpPr>
          <p:nvPr/>
        </p:nvSpPr>
        <p:spPr bwMode="auto">
          <a:xfrm>
            <a:off x="190500" y="3022600"/>
            <a:ext cx="1333500" cy="4445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94280" name="Oval 40"/>
          <p:cNvSpPr>
            <a:spLocks noChangeArrowheads="1"/>
          </p:cNvSpPr>
          <p:nvPr/>
        </p:nvSpPr>
        <p:spPr bwMode="auto">
          <a:xfrm>
            <a:off x="215900" y="1866900"/>
            <a:ext cx="1333500" cy="4445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94282" name="Oval 42"/>
          <p:cNvSpPr>
            <a:spLocks noChangeArrowheads="1"/>
          </p:cNvSpPr>
          <p:nvPr/>
        </p:nvSpPr>
        <p:spPr bwMode="auto">
          <a:xfrm>
            <a:off x="190500" y="2171700"/>
            <a:ext cx="1333500" cy="4445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0906" name="Text Box 6"/>
          <p:cNvSpPr txBox="1">
            <a:spLocks noChangeArrowheads="1"/>
          </p:cNvSpPr>
          <p:nvPr/>
        </p:nvSpPr>
        <p:spPr bwMode="auto">
          <a:xfrm>
            <a:off x="304800" y="1579563"/>
            <a:ext cx="158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/>
              <a:t>GRAMMAR:</a:t>
            </a:r>
          </a:p>
        </p:txBody>
      </p:sp>
      <p:sp>
        <p:nvSpPr>
          <p:cNvPr id="394247" name="Text Box 7"/>
          <p:cNvSpPr txBox="1">
            <a:spLocks noChangeArrowheads="1"/>
          </p:cNvSpPr>
          <p:nvPr/>
        </p:nvSpPr>
        <p:spPr bwMode="auto">
          <a:xfrm>
            <a:off x="3452813" y="2024063"/>
            <a:ext cx="5545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/>
              <a:t>1. If </a:t>
            </a:r>
            <a:r>
              <a:rPr lang="en-US" altLang="en-US" sz="2000">
                <a:solidFill>
                  <a:srgbClr val="0000FF"/>
                </a:solidFill>
              </a:rPr>
              <a:t>S</a:t>
            </a:r>
            <a:r>
              <a:rPr lang="en-US" altLang="en-US" sz="2000"/>
              <a:t> is the start symbol, then </a:t>
            </a:r>
            <a:r>
              <a:rPr lang="en-US" altLang="en-US" sz="2000">
                <a:solidFill>
                  <a:srgbClr val="0000FF"/>
                </a:solidFill>
              </a:rPr>
              <a:t>$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altLang="en-US" sz="2000">
                <a:solidFill>
                  <a:srgbClr val="0000FF"/>
                </a:solidFill>
              </a:rPr>
              <a:t> FOLLOW(S)</a:t>
            </a:r>
          </a:p>
        </p:txBody>
      </p:sp>
      <p:sp>
        <p:nvSpPr>
          <p:cNvPr id="394248" name="Text Box 8"/>
          <p:cNvSpPr txBox="1">
            <a:spLocks noChangeArrowheads="1"/>
          </p:cNvSpPr>
          <p:nvPr/>
        </p:nvSpPr>
        <p:spPr bwMode="auto">
          <a:xfrm>
            <a:off x="114300" y="3857625"/>
            <a:ext cx="179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1600"/>
              <a:t>FOLLOW(E) = {</a:t>
            </a:r>
            <a:r>
              <a:rPr lang="en-US" altLang="en-US" sz="1600" b="1"/>
              <a:t>$</a:t>
            </a:r>
            <a:r>
              <a:rPr lang="en-US" altLang="en-US" sz="1600"/>
              <a:t>}</a:t>
            </a:r>
          </a:p>
        </p:txBody>
      </p:sp>
      <p:sp>
        <p:nvSpPr>
          <p:cNvPr id="394249" name="Text Box 9"/>
          <p:cNvSpPr txBox="1">
            <a:spLocks noChangeArrowheads="1"/>
          </p:cNvSpPr>
          <p:nvPr/>
        </p:nvSpPr>
        <p:spPr bwMode="auto">
          <a:xfrm>
            <a:off x="109538" y="4187825"/>
            <a:ext cx="2074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1600"/>
              <a:t>FOLLOW(</a:t>
            </a:r>
            <a:r>
              <a:rPr lang="en-US" altLang="en-US" sz="1600">
                <a:sym typeface="Symbol" pitchFamily="18" charset="2"/>
              </a:rPr>
              <a:t>E’</a:t>
            </a:r>
            <a:r>
              <a:rPr lang="en-US" altLang="en-US" sz="1600"/>
              <a:t>) = {</a:t>
            </a:r>
            <a:r>
              <a:rPr lang="en-US" altLang="en-US" sz="1600">
                <a:sym typeface="Symbol" pitchFamily="18" charset="2"/>
              </a:rPr>
              <a:t> </a:t>
            </a:r>
            <a:r>
              <a:rPr lang="en-US" altLang="en-US" sz="1600" b="1">
                <a:sym typeface="Symbol" pitchFamily="18" charset="2"/>
              </a:rPr>
              <a:t>)</a:t>
            </a:r>
            <a:r>
              <a:rPr lang="en-US" altLang="en-US" sz="1600">
                <a:sym typeface="Symbol" pitchFamily="18" charset="2"/>
              </a:rPr>
              <a:t>, </a:t>
            </a:r>
            <a:r>
              <a:rPr lang="en-US" altLang="en-US" sz="1600" b="1">
                <a:sym typeface="Symbol" pitchFamily="18" charset="2"/>
              </a:rPr>
              <a:t>$</a:t>
            </a:r>
            <a:r>
              <a:rPr lang="en-US" altLang="en-US" sz="1600"/>
              <a:t>}</a:t>
            </a:r>
          </a:p>
        </p:txBody>
      </p:sp>
      <p:sp>
        <p:nvSpPr>
          <p:cNvPr id="80910" name="Text Box 11"/>
          <p:cNvSpPr txBox="1">
            <a:spLocks noChangeArrowheads="1"/>
          </p:cNvSpPr>
          <p:nvPr/>
        </p:nvSpPr>
        <p:spPr bwMode="auto">
          <a:xfrm>
            <a:off x="117475" y="3446463"/>
            <a:ext cx="917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/>
              <a:t>SETS:</a:t>
            </a:r>
          </a:p>
        </p:txBody>
      </p:sp>
      <p:sp>
        <p:nvSpPr>
          <p:cNvPr id="394252" name="Text Box 12"/>
          <p:cNvSpPr txBox="1">
            <a:spLocks noChangeArrowheads="1"/>
          </p:cNvSpPr>
          <p:nvPr/>
        </p:nvSpPr>
        <p:spPr bwMode="auto">
          <a:xfrm>
            <a:off x="3465513" y="2309813"/>
            <a:ext cx="290671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/>
              <a:t>2. If </a:t>
            </a:r>
            <a:r>
              <a:rPr lang="en-US" altLang="en-US" sz="2000">
                <a:solidFill>
                  <a:srgbClr val="0000FF"/>
                </a:solidFill>
              </a:rPr>
              <a:t> 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B</a:t>
            </a:r>
            <a:r>
              <a:rPr lang="en-US" altLang="en-US" sz="2000"/>
              <a:t>, </a:t>
            </a:r>
          </a:p>
          <a:p>
            <a:r>
              <a:rPr lang="en-US" altLang="en-US" sz="2000"/>
              <a:t>    and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a  F</a:t>
            </a:r>
            <a:r>
              <a:rPr lang="en-US" altLang="en-US" sz="2000">
                <a:solidFill>
                  <a:srgbClr val="0000FF"/>
                </a:solidFill>
              </a:rPr>
              <a:t>IRST(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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</a:p>
          <a:p>
            <a:r>
              <a:rPr lang="en-US" altLang="en-US" sz="2000">
                <a:solidFill>
                  <a:srgbClr val="0000FF"/>
                </a:solidFill>
              </a:rPr>
              <a:t>    </a:t>
            </a:r>
            <a:r>
              <a:rPr lang="en-US" altLang="en-US" sz="2000"/>
              <a:t>and</a:t>
            </a:r>
            <a:r>
              <a:rPr lang="en-US" altLang="en-US" sz="2000">
                <a:solidFill>
                  <a:srgbClr val="0000FF"/>
                </a:solidFill>
              </a:rPr>
              <a:t> 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 </a:t>
            </a:r>
          </a:p>
          <a:p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    </a:t>
            </a:r>
            <a:r>
              <a:rPr lang="en-US" altLang="en-US" sz="2000">
                <a:sym typeface="Symbol" pitchFamily="18" charset="2"/>
              </a:rPr>
              <a:t>then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 a  F</a:t>
            </a:r>
            <a:r>
              <a:rPr lang="en-US" altLang="en-US" sz="2000">
                <a:solidFill>
                  <a:srgbClr val="0000FF"/>
                </a:solidFill>
              </a:rPr>
              <a:t>OLLOW(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394253" name="Text Box 13"/>
          <p:cNvSpPr txBox="1">
            <a:spLocks noChangeArrowheads="1"/>
          </p:cNvSpPr>
          <p:nvPr/>
        </p:nvSpPr>
        <p:spPr bwMode="auto">
          <a:xfrm>
            <a:off x="3490913" y="3522663"/>
            <a:ext cx="29067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/>
              <a:t>3. If </a:t>
            </a:r>
            <a:r>
              <a:rPr lang="en-US" altLang="en-US" sz="2000">
                <a:solidFill>
                  <a:srgbClr val="0000FF"/>
                </a:solidFill>
              </a:rPr>
              <a:t>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B</a:t>
            </a:r>
          </a:p>
          <a:p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    </a:t>
            </a:r>
            <a:r>
              <a:rPr lang="en-US" altLang="en-US" sz="2000">
                <a:sym typeface="Symbol" pitchFamily="18" charset="2"/>
              </a:rPr>
              <a:t>and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 a  F</a:t>
            </a:r>
            <a:r>
              <a:rPr lang="en-US" altLang="en-US" sz="2000">
                <a:solidFill>
                  <a:srgbClr val="0000FF"/>
                </a:solidFill>
              </a:rPr>
              <a:t>OLLOW(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</a:p>
          <a:p>
            <a:r>
              <a:rPr lang="en-US" altLang="en-US" sz="2000">
                <a:solidFill>
                  <a:srgbClr val="0000FF"/>
                </a:solidFill>
              </a:rPr>
              <a:t>    </a:t>
            </a:r>
            <a:r>
              <a:rPr lang="en-US" altLang="en-US" sz="2000"/>
              <a:t>then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a  F</a:t>
            </a:r>
            <a:r>
              <a:rPr lang="en-US" altLang="en-US" sz="2000">
                <a:solidFill>
                  <a:srgbClr val="0000FF"/>
                </a:solidFill>
              </a:rPr>
              <a:t>OLLOW(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80913" name="Text Box 16"/>
          <p:cNvSpPr txBox="1">
            <a:spLocks noChangeArrowheads="1"/>
          </p:cNvSpPr>
          <p:nvPr/>
        </p:nvSpPr>
        <p:spPr bwMode="auto">
          <a:xfrm>
            <a:off x="3468688" y="1617663"/>
            <a:ext cx="1947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/>
              <a:t>FOLLOW rules: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562100" y="3833813"/>
            <a:ext cx="898525" cy="366712"/>
            <a:chOff x="1256" y="3223"/>
            <a:chExt cx="566" cy="231"/>
          </a:xfrm>
        </p:grpSpPr>
        <p:sp>
          <p:nvSpPr>
            <p:cNvPr id="80930" name="Line 27"/>
            <p:cNvSpPr>
              <a:spLocks noChangeShapeType="1"/>
            </p:cNvSpPr>
            <p:nvPr/>
          </p:nvSpPr>
          <p:spPr bwMode="auto">
            <a:xfrm flipH="1">
              <a:off x="1256" y="3266"/>
              <a:ext cx="168" cy="1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1" name="Text Box 28"/>
            <p:cNvSpPr txBox="1">
              <a:spLocks noChangeArrowheads="1"/>
            </p:cNvSpPr>
            <p:nvPr/>
          </p:nvSpPr>
          <p:spPr bwMode="auto">
            <a:xfrm>
              <a:off x="1391" y="3223"/>
              <a:ext cx="43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1600"/>
                <a:t>{ </a:t>
              </a:r>
              <a:r>
                <a:rPr lang="en-US" altLang="en-US" sz="1600" b="1"/>
                <a:t>)</a:t>
              </a:r>
              <a:r>
                <a:rPr lang="en-US" altLang="en-US" sz="1600"/>
                <a:t>, </a:t>
              </a:r>
              <a:r>
                <a:rPr lang="en-US" altLang="en-US">
                  <a:sym typeface="Symbol" pitchFamily="18" charset="2"/>
                </a:rPr>
                <a:t>$</a:t>
              </a:r>
              <a:r>
                <a:rPr lang="en-US" altLang="en-US" sz="1600"/>
                <a:t>}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3490913" y="4411663"/>
            <a:ext cx="2906712" cy="1311275"/>
            <a:chOff x="2199" y="2779"/>
            <a:chExt cx="1831" cy="826"/>
          </a:xfrm>
        </p:grpSpPr>
        <p:sp>
          <p:nvSpPr>
            <p:cNvPr id="80926" name="Text Box 33"/>
            <p:cNvSpPr txBox="1">
              <a:spLocks noChangeArrowheads="1"/>
            </p:cNvSpPr>
            <p:nvPr/>
          </p:nvSpPr>
          <p:spPr bwMode="auto">
            <a:xfrm>
              <a:off x="2199" y="2779"/>
              <a:ext cx="1831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2000"/>
                <a:t>3a. If </a:t>
              </a:r>
              <a:r>
                <a:rPr lang="en-US" altLang="en-US" sz="2000">
                  <a:solidFill>
                    <a:srgbClr val="0000FF"/>
                  </a:solidFill>
                </a:rPr>
                <a:t>A </a:t>
              </a:r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 B</a:t>
              </a:r>
            </a:p>
            <a:p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    </a:t>
              </a:r>
              <a:r>
                <a:rPr lang="en-US" altLang="en-US" sz="2000">
                  <a:sym typeface="Symbol" pitchFamily="18" charset="2"/>
                </a:rPr>
                <a:t>and</a:t>
              </a:r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 </a:t>
              </a:r>
            </a:p>
            <a:p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    </a:t>
              </a:r>
              <a:r>
                <a:rPr lang="en-US" altLang="en-US" sz="2000">
                  <a:sym typeface="Symbol" pitchFamily="18" charset="2"/>
                </a:rPr>
                <a:t>and</a:t>
              </a:r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 a  F</a:t>
              </a:r>
              <a:r>
                <a:rPr lang="en-US" altLang="en-US" sz="2000">
                  <a:solidFill>
                    <a:srgbClr val="0000FF"/>
                  </a:solidFill>
                </a:rPr>
                <a:t>OLLOW(</a:t>
              </a:r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A</a:t>
              </a:r>
              <a:r>
                <a:rPr lang="en-US" altLang="en-US" sz="2000">
                  <a:solidFill>
                    <a:srgbClr val="0000FF"/>
                  </a:solidFill>
                </a:rPr>
                <a:t>)</a:t>
              </a:r>
            </a:p>
            <a:p>
              <a:r>
                <a:rPr lang="en-US" altLang="en-US" sz="2000">
                  <a:solidFill>
                    <a:srgbClr val="0000FF"/>
                  </a:solidFill>
                </a:rPr>
                <a:t>    </a:t>
              </a:r>
              <a:r>
                <a:rPr lang="en-US" altLang="en-US" sz="2000"/>
                <a:t>then </a:t>
              </a:r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a  F</a:t>
              </a:r>
              <a:r>
                <a:rPr lang="en-US" altLang="en-US" sz="2000">
                  <a:solidFill>
                    <a:srgbClr val="0000FF"/>
                  </a:solidFill>
                </a:rPr>
                <a:t>OLLOW(</a:t>
              </a:r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B</a:t>
              </a:r>
              <a:r>
                <a:rPr lang="en-US" altLang="en-US" sz="2000">
                  <a:solidFill>
                    <a:srgbClr val="0000FF"/>
                  </a:solidFill>
                </a:rPr>
                <a:t>)</a:t>
              </a:r>
            </a:p>
          </p:txBody>
        </p:sp>
        <p:grpSp>
          <p:nvGrpSpPr>
            <p:cNvPr id="80927" name="Group 37"/>
            <p:cNvGrpSpPr>
              <a:grpSpLocks/>
            </p:cNvGrpSpPr>
            <p:nvPr/>
          </p:nvGrpSpPr>
          <p:grpSpPr bwMode="auto">
            <a:xfrm>
              <a:off x="2695" y="2923"/>
              <a:ext cx="521" cy="294"/>
              <a:chOff x="4439" y="2859"/>
              <a:chExt cx="521" cy="294"/>
            </a:xfrm>
          </p:grpSpPr>
          <p:sp>
            <p:nvSpPr>
              <p:cNvPr id="80928" name="Rectangle 35"/>
              <p:cNvSpPr>
                <a:spLocks noChangeArrowheads="1"/>
              </p:cNvSpPr>
              <p:nvPr/>
            </p:nvSpPr>
            <p:spPr bwMode="auto">
              <a:xfrm>
                <a:off x="4599" y="2859"/>
                <a:ext cx="17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2000" b="1">
                    <a:solidFill>
                      <a:srgbClr val="0000FF"/>
                    </a:solidFill>
                    <a:sym typeface="Symbol" pitchFamily="18" charset="2"/>
                  </a:rPr>
                  <a:t>*</a:t>
                </a:r>
              </a:p>
            </p:txBody>
          </p:sp>
          <p:sp>
            <p:nvSpPr>
              <p:cNvPr id="80929" name="Text Box 36"/>
              <p:cNvSpPr txBox="1">
                <a:spLocks noChangeArrowheads="1"/>
              </p:cNvSpPr>
              <p:nvPr/>
            </p:nvSpPr>
            <p:spPr bwMode="auto">
              <a:xfrm>
                <a:off x="4439" y="2903"/>
                <a:ext cx="5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2000">
                    <a:solidFill>
                      <a:srgbClr val="0000FF"/>
                    </a:solidFill>
                    <a:sym typeface="Symbol" pitchFamily="18" charset="2"/>
                  </a:rPr>
                  <a:t>  </a:t>
                </a:r>
              </a:p>
            </p:txBody>
          </p:sp>
        </p:grpSp>
      </p:grpSp>
      <p:sp>
        <p:nvSpPr>
          <p:cNvPr id="394281" name="Text Box 41"/>
          <p:cNvSpPr txBox="1">
            <a:spLocks noChangeArrowheads="1"/>
          </p:cNvSpPr>
          <p:nvPr/>
        </p:nvSpPr>
        <p:spPr bwMode="auto">
          <a:xfrm>
            <a:off x="109538" y="4516438"/>
            <a:ext cx="201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1600"/>
              <a:t>FOLLOW(</a:t>
            </a:r>
            <a:r>
              <a:rPr lang="en-US" altLang="en-US" sz="1600">
                <a:sym typeface="Symbol" pitchFamily="18" charset="2"/>
              </a:rPr>
              <a:t>T</a:t>
            </a:r>
            <a:r>
              <a:rPr lang="en-US" altLang="en-US" sz="1600"/>
              <a:t>) = {</a:t>
            </a:r>
            <a:r>
              <a:rPr lang="en-US" altLang="en-US" sz="1600">
                <a:sym typeface="Symbol" pitchFamily="18" charset="2"/>
              </a:rPr>
              <a:t> </a:t>
            </a:r>
            <a:r>
              <a:rPr lang="en-US" altLang="en-US" sz="1600" b="1">
                <a:sym typeface="Symbol" pitchFamily="18" charset="2"/>
              </a:rPr>
              <a:t>)</a:t>
            </a:r>
            <a:r>
              <a:rPr lang="en-US" altLang="en-US" sz="1600">
                <a:sym typeface="Symbol" pitchFamily="18" charset="2"/>
              </a:rPr>
              <a:t>, </a:t>
            </a:r>
            <a:r>
              <a:rPr lang="en-US" altLang="en-US" sz="1600" b="1">
                <a:sym typeface="Symbol" pitchFamily="18" charset="2"/>
              </a:rPr>
              <a:t>$</a:t>
            </a:r>
            <a:r>
              <a:rPr lang="en-US" altLang="en-US" sz="1600"/>
              <a:t>}</a:t>
            </a:r>
          </a:p>
        </p:txBody>
      </p:sp>
      <p:grpSp>
        <p:nvGrpSpPr>
          <p:cNvPr id="80917" name="Group 45"/>
          <p:cNvGrpSpPr>
            <a:grpSpLocks/>
          </p:cNvGrpSpPr>
          <p:nvPr/>
        </p:nvGrpSpPr>
        <p:grpSpPr bwMode="auto">
          <a:xfrm>
            <a:off x="317500" y="0"/>
            <a:ext cx="1866900" cy="1612900"/>
            <a:chOff x="408" y="3192"/>
            <a:chExt cx="1176" cy="1016"/>
          </a:xfrm>
        </p:grpSpPr>
        <p:sp>
          <p:nvSpPr>
            <p:cNvPr id="80920" name="Rectangle 46"/>
            <p:cNvSpPr>
              <a:spLocks noChangeArrowheads="1"/>
            </p:cNvSpPr>
            <p:nvPr/>
          </p:nvSpPr>
          <p:spPr bwMode="auto">
            <a:xfrm>
              <a:off x="408" y="3192"/>
              <a:ext cx="1176" cy="101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80921" name="Text Box 47"/>
            <p:cNvSpPr txBox="1">
              <a:spLocks noChangeArrowheads="1"/>
            </p:cNvSpPr>
            <p:nvPr/>
          </p:nvSpPr>
          <p:spPr bwMode="auto">
            <a:xfrm>
              <a:off x="416" y="3578"/>
              <a:ext cx="1121" cy="23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/>
                <a:t>FIRST(</a:t>
              </a:r>
              <a:r>
                <a:rPr lang="en-US" altLang="en-US" sz="1600">
                  <a:sym typeface="Symbol" pitchFamily="18" charset="2"/>
                </a:rPr>
                <a:t>F</a:t>
              </a:r>
              <a:r>
                <a:rPr lang="en-US" altLang="en-US" sz="1600"/>
                <a:t>) = {</a:t>
              </a:r>
              <a:r>
                <a:rPr lang="en-US" altLang="en-US">
                  <a:sym typeface="Symbol" pitchFamily="18" charset="2"/>
                </a:rPr>
                <a:t>(, id</a:t>
              </a:r>
              <a:r>
                <a:rPr lang="en-US" altLang="en-US" sz="1600"/>
                <a:t>}</a:t>
              </a:r>
            </a:p>
          </p:txBody>
        </p:sp>
        <p:sp>
          <p:nvSpPr>
            <p:cNvPr id="80922" name="Text Box 48"/>
            <p:cNvSpPr txBox="1">
              <a:spLocks noChangeArrowheads="1"/>
            </p:cNvSpPr>
            <p:nvPr/>
          </p:nvSpPr>
          <p:spPr bwMode="auto">
            <a:xfrm>
              <a:off x="416" y="3756"/>
              <a:ext cx="1121" cy="23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/>
                <a:t>FIRST(</a:t>
              </a:r>
              <a:r>
                <a:rPr lang="en-US" altLang="en-US" sz="1600">
                  <a:sym typeface="Symbol" pitchFamily="18" charset="2"/>
                </a:rPr>
                <a:t>T</a:t>
              </a:r>
              <a:r>
                <a:rPr lang="en-US" altLang="en-US" sz="1600"/>
                <a:t>) = {</a:t>
              </a:r>
              <a:r>
                <a:rPr lang="en-US" altLang="en-US">
                  <a:sym typeface="Symbol" pitchFamily="18" charset="2"/>
                </a:rPr>
                <a:t>(, id</a:t>
              </a:r>
              <a:r>
                <a:rPr lang="en-US" altLang="en-US" sz="1600"/>
                <a:t>}</a:t>
              </a:r>
            </a:p>
          </p:txBody>
        </p:sp>
        <p:sp>
          <p:nvSpPr>
            <p:cNvPr id="80923" name="Text Box 49"/>
            <p:cNvSpPr txBox="1">
              <a:spLocks noChangeArrowheads="1"/>
            </p:cNvSpPr>
            <p:nvPr/>
          </p:nvSpPr>
          <p:spPr bwMode="auto">
            <a:xfrm>
              <a:off x="416" y="3933"/>
              <a:ext cx="1163" cy="23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/>
                <a:t>FIRST(</a:t>
              </a:r>
              <a:r>
                <a:rPr lang="en-US" altLang="en-US" sz="1600">
                  <a:sym typeface="Symbol" pitchFamily="18" charset="2"/>
                </a:rPr>
                <a:t>E</a:t>
              </a:r>
              <a:r>
                <a:rPr lang="en-US" altLang="en-US" sz="1600"/>
                <a:t>)  = {</a:t>
              </a:r>
              <a:r>
                <a:rPr lang="en-US" altLang="en-US">
                  <a:sym typeface="Symbol" pitchFamily="18" charset="2"/>
                </a:rPr>
                <a:t>(, id</a:t>
              </a:r>
              <a:r>
                <a:rPr lang="en-US" altLang="en-US" sz="1600"/>
                <a:t>}</a:t>
              </a:r>
            </a:p>
          </p:txBody>
        </p:sp>
        <p:sp>
          <p:nvSpPr>
            <p:cNvPr id="80924" name="Text Box 50"/>
            <p:cNvSpPr txBox="1">
              <a:spLocks noChangeArrowheads="1"/>
            </p:cNvSpPr>
            <p:nvPr/>
          </p:nvSpPr>
          <p:spPr bwMode="auto">
            <a:xfrm>
              <a:off x="416" y="3223"/>
              <a:ext cx="1125" cy="23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/>
                <a:t>FIRST(</a:t>
              </a:r>
              <a:r>
                <a:rPr lang="en-US" altLang="en-US" sz="1600">
                  <a:sym typeface="Symbol" pitchFamily="18" charset="2"/>
                </a:rPr>
                <a:t>E’</a:t>
              </a:r>
              <a:r>
                <a:rPr lang="en-US" altLang="en-US" sz="1600"/>
                <a:t>) = {</a:t>
              </a:r>
              <a:r>
                <a:rPr lang="en-US" altLang="en-US" sz="1600" b="1"/>
                <a:t>+</a:t>
              </a:r>
              <a:r>
                <a:rPr lang="en-US" altLang="en-US" sz="1600"/>
                <a:t>, </a:t>
              </a:r>
              <a:r>
                <a:rPr lang="en-US" altLang="en-US">
                  <a:sym typeface="Symbol" pitchFamily="18" charset="2"/>
                </a:rPr>
                <a:t></a:t>
              </a:r>
              <a:r>
                <a:rPr lang="en-US" altLang="en-US" sz="1600"/>
                <a:t>}</a:t>
              </a:r>
            </a:p>
          </p:txBody>
        </p:sp>
        <p:sp>
          <p:nvSpPr>
            <p:cNvPr id="80925" name="Text Box 51"/>
            <p:cNvSpPr txBox="1">
              <a:spLocks noChangeArrowheads="1"/>
            </p:cNvSpPr>
            <p:nvPr/>
          </p:nvSpPr>
          <p:spPr bwMode="auto">
            <a:xfrm>
              <a:off x="416" y="3401"/>
              <a:ext cx="1143" cy="23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/>
                <a:t>FIRST(</a:t>
              </a:r>
              <a:r>
                <a:rPr lang="en-US" altLang="en-US" sz="1600">
                  <a:sym typeface="Symbol" pitchFamily="18" charset="2"/>
                </a:rPr>
                <a:t>T’</a:t>
              </a:r>
              <a:r>
                <a:rPr lang="en-US" altLang="en-US" sz="1600"/>
                <a:t>) = {</a:t>
              </a:r>
              <a:r>
                <a:rPr lang="en-US" altLang="en-US" sz="1600" b="1">
                  <a:sym typeface="Symbol" pitchFamily="18" charset="2"/>
                </a:rPr>
                <a:t></a:t>
              </a:r>
              <a:r>
                <a:rPr lang="en-US" altLang="en-US" sz="1600"/>
                <a:t> , </a:t>
              </a:r>
              <a:r>
                <a:rPr lang="en-US" altLang="en-US">
                  <a:sym typeface="Symbol" pitchFamily="18" charset="2"/>
                </a:rPr>
                <a:t></a:t>
              </a:r>
              <a:r>
                <a:rPr lang="en-US" altLang="en-US" sz="1600"/>
                <a:t>}</a:t>
              </a:r>
            </a:p>
          </p:txBody>
        </p:sp>
      </p:grpSp>
      <p:sp>
        <p:nvSpPr>
          <p:cNvPr id="80918" name="Text Box 52"/>
          <p:cNvSpPr txBox="1">
            <a:spLocks noChangeArrowheads="1"/>
          </p:cNvSpPr>
          <p:nvPr/>
        </p:nvSpPr>
        <p:spPr bwMode="auto">
          <a:xfrm>
            <a:off x="3451225" y="6042025"/>
            <a:ext cx="3787775" cy="5905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1600"/>
              <a:t>A and B are non-terminals, </a:t>
            </a:r>
          </a:p>
          <a:p>
            <a:r>
              <a:rPr lang="en-US" altLang="en-US" sz="1600">
                <a:sym typeface="Symbol" pitchFamily="18" charset="2"/>
              </a:rPr>
              <a:t> and  are strings of grammar symbols</a:t>
            </a:r>
            <a:endParaRPr lang="en-US" altLang="en-US" sz="160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A6CF590-E3A4-4040-B1F0-1503EEE209D8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79" grpId="0" animBg="1"/>
      <p:bldP spid="394280" grpId="0" animBg="1"/>
      <p:bldP spid="394282" grpId="0" animBg="1"/>
      <p:bldP spid="394247" grpId="0" autoUpdateAnimBg="0"/>
      <p:bldP spid="394248" grpId="0" autoUpdateAnimBg="0"/>
      <p:bldP spid="394249" grpId="0" autoUpdateAnimBg="0"/>
      <p:bldP spid="394252" grpId="0" autoUpdateAnimBg="0"/>
      <p:bldP spid="394253" grpId="0" autoUpdateAnimBg="0"/>
      <p:bldP spid="39428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0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/>
              <a:t>Rules to Create FOLLOW</a:t>
            </a:r>
          </a:p>
        </p:txBody>
      </p:sp>
      <p:sp>
        <p:nvSpPr>
          <p:cNvPr id="82947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7738DF8-3811-4651-A5E4-6A0C67150AE5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82948" name="Rectangle 2"/>
          <p:cNvSpPr>
            <a:spLocks noChangeArrowheads="1"/>
          </p:cNvSpPr>
          <p:nvPr/>
        </p:nvSpPr>
        <p:spPr bwMode="auto">
          <a:xfrm>
            <a:off x="38100" y="3810000"/>
            <a:ext cx="3136900" cy="28702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2949" name="Rectangle 3"/>
          <p:cNvSpPr>
            <a:spLocks noChangeArrowheads="1"/>
          </p:cNvSpPr>
          <p:nvPr/>
        </p:nvSpPr>
        <p:spPr bwMode="auto">
          <a:xfrm>
            <a:off x="3454400" y="1981200"/>
            <a:ext cx="5511800" cy="37592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2950" name="Text Box 5"/>
          <p:cNvSpPr txBox="1">
            <a:spLocks noChangeArrowheads="1"/>
          </p:cNvSpPr>
          <p:nvPr/>
        </p:nvSpPr>
        <p:spPr bwMode="auto">
          <a:xfrm>
            <a:off x="350838" y="1931988"/>
            <a:ext cx="1570037" cy="14747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E  </a:t>
            </a:r>
            <a:r>
              <a:rPr lang="en-US" altLang="en-US">
                <a:sym typeface="Symbol" pitchFamily="18" charset="2"/>
              </a:rPr>
              <a:t> TE’</a:t>
            </a:r>
          </a:p>
          <a:p>
            <a:r>
              <a:rPr lang="en-US" altLang="en-US">
                <a:sym typeface="Symbol" pitchFamily="18" charset="2"/>
              </a:rPr>
              <a:t>E’  +TE’ | </a:t>
            </a:r>
          </a:p>
          <a:p>
            <a:r>
              <a:rPr lang="en-US" altLang="en-US">
                <a:sym typeface="Symbol" pitchFamily="18" charset="2"/>
              </a:rPr>
              <a:t>T   FT’</a:t>
            </a:r>
          </a:p>
          <a:p>
            <a:r>
              <a:rPr lang="en-US" altLang="en-US"/>
              <a:t>T’ </a:t>
            </a:r>
            <a:r>
              <a:rPr lang="en-US" altLang="en-US">
                <a:sym typeface="Symbol" pitchFamily="18" charset="2"/>
              </a:rPr>
              <a:t> FT’ | </a:t>
            </a:r>
          </a:p>
          <a:p>
            <a:r>
              <a:rPr lang="en-US" altLang="en-US"/>
              <a:t>F  </a:t>
            </a:r>
            <a:r>
              <a:rPr lang="en-US" altLang="en-US">
                <a:sym typeface="Symbol" pitchFamily="18" charset="2"/>
              </a:rPr>
              <a:t> ( E ) | </a:t>
            </a:r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82951" name="Text Box 6"/>
          <p:cNvSpPr txBox="1">
            <a:spLocks noChangeArrowheads="1"/>
          </p:cNvSpPr>
          <p:nvPr/>
        </p:nvSpPr>
        <p:spPr bwMode="auto">
          <a:xfrm>
            <a:off x="304800" y="1579563"/>
            <a:ext cx="158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/>
              <a:t>GRAMMAR:</a:t>
            </a:r>
          </a:p>
        </p:txBody>
      </p:sp>
      <p:sp>
        <p:nvSpPr>
          <p:cNvPr id="82952" name="Text Box 7"/>
          <p:cNvSpPr txBox="1">
            <a:spLocks noChangeArrowheads="1"/>
          </p:cNvSpPr>
          <p:nvPr/>
        </p:nvSpPr>
        <p:spPr bwMode="auto">
          <a:xfrm>
            <a:off x="3452813" y="2024063"/>
            <a:ext cx="5532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/>
              <a:t>1. If </a:t>
            </a:r>
            <a:r>
              <a:rPr lang="en-US" altLang="en-US" sz="2000">
                <a:solidFill>
                  <a:srgbClr val="0000FF"/>
                </a:solidFill>
              </a:rPr>
              <a:t>S</a:t>
            </a:r>
            <a:r>
              <a:rPr lang="en-US" altLang="en-US" sz="2000"/>
              <a:t> is the start symbol, then </a:t>
            </a:r>
            <a:r>
              <a:rPr lang="en-US" altLang="en-US" sz="2000">
                <a:solidFill>
                  <a:srgbClr val="0000FF"/>
                </a:solidFill>
              </a:rPr>
              <a:t>$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altLang="en-US" sz="2000">
                <a:solidFill>
                  <a:srgbClr val="0000FF"/>
                </a:solidFill>
              </a:rPr>
              <a:t> FOLLOW(S)</a:t>
            </a:r>
          </a:p>
        </p:txBody>
      </p:sp>
      <p:sp>
        <p:nvSpPr>
          <p:cNvPr id="82953" name="Text Box 8"/>
          <p:cNvSpPr txBox="1">
            <a:spLocks noChangeArrowheads="1"/>
          </p:cNvSpPr>
          <p:nvPr/>
        </p:nvSpPr>
        <p:spPr bwMode="auto">
          <a:xfrm>
            <a:off x="114300" y="3857625"/>
            <a:ext cx="1979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1600"/>
              <a:t>FOLLOW(E) = {</a:t>
            </a:r>
            <a:r>
              <a:rPr lang="en-US" altLang="en-US" sz="1600" b="1"/>
              <a:t>)</a:t>
            </a:r>
            <a:r>
              <a:rPr lang="en-US" altLang="en-US" sz="1600"/>
              <a:t>, </a:t>
            </a:r>
            <a:r>
              <a:rPr lang="en-US" altLang="en-US" sz="1600" b="1"/>
              <a:t>$</a:t>
            </a:r>
            <a:r>
              <a:rPr lang="en-US" altLang="en-US" sz="1600"/>
              <a:t>}</a:t>
            </a:r>
          </a:p>
        </p:txBody>
      </p:sp>
      <p:sp>
        <p:nvSpPr>
          <p:cNvPr id="82954" name="Text Box 9"/>
          <p:cNvSpPr txBox="1">
            <a:spLocks noChangeArrowheads="1"/>
          </p:cNvSpPr>
          <p:nvPr/>
        </p:nvSpPr>
        <p:spPr bwMode="auto">
          <a:xfrm>
            <a:off x="109538" y="4187825"/>
            <a:ext cx="2081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1600"/>
              <a:t>FOLLOW(</a:t>
            </a:r>
            <a:r>
              <a:rPr lang="en-US" altLang="en-US" sz="1600">
                <a:sym typeface="Symbol" pitchFamily="18" charset="2"/>
              </a:rPr>
              <a:t>E’</a:t>
            </a:r>
            <a:r>
              <a:rPr lang="en-US" altLang="en-US" sz="1600"/>
              <a:t>) = {</a:t>
            </a:r>
            <a:r>
              <a:rPr lang="en-US" altLang="en-US" sz="1600">
                <a:sym typeface="Symbol" pitchFamily="18" charset="2"/>
              </a:rPr>
              <a:t> </a:t>
            </a:r>
            <a:r>
              <a:rPr lang="en-US" altLang="en-US" sz="1600" b="1">
                <a:sym typeface="Symbol" pitchFamily="18" charset="2"/>
              </a:rPr>
              <a:t>)</a:t>
            </a:r>
            <a:r>
              <a:rPr lang="en-US" altLang="en-US" sz="1600">
                <a:sym typeface="Symbol" pitchFamily="18" charset="2"/>
              </a:rPr>
              <a:t>, </a:t>
            </a:r>
            <a:r>
              <a:rPr lang="en-US" altLang="en-US" sz="1600" b="1">
                <a:sym typeface="Symbol" pitchFamily="18" charset="2"/>
              </a:rPr>
              <a:t>$</a:t>
            </a:r>
            <a:r>
              <a:rPr lang="en-US" altLang="en-US" sz="1600"/>
              <a:t>}</a:t>
            </a:r>
          </a:p>
        </p:txBody>
      </p:sp>
      <p:sp>
        <p:nvSpPr>
          <p:cNvPr id="82955" name="Text Box 10"/>
          <p:cNvSpPr txBox="1">
            <a:spLocks noChangeArrowheads="1"/>
          </p:cNvSpPr>
          <p:nvPr/>
        </p:nvSpPr>
        <p:spPr bwMode="auto">
          <a:xfrm>
            <a:off x="115888" y="3446463"/>
            <a:ext cx="919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/>
              <a:t>SETS:</a:t>
            </a:r>
          </a:p>
        </p:txBody>
      </p:sp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3490913" y="3522663"/>
            <a:ext cx="28987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/>
              <a:t>3. If </a:t>
            </a:r>
            <a:r>
              <a:rPr lang="en-US" altLang="en-US" sz="2000">
                <a:solidFill>
                  <a:srgbClr val="0000FF"/>
                </a:solidFill>
              </a:rPr>
              <a:t>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B</a:t>
            </a:r>
          </a:p>
          <a:p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    </a:t>
            </a:r>
            <a:r>
              <a:rPr lang="en-US" altLang="en-US" sz="2000">
                <a:sym typeface="Symbol" pitchFamily="18" charset="2"/>
              </a:rPr>
              <a:t>and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 a  F</a:t>
            </a:r>
            <a:r>
              <a:rPr lang="en-US" altLang="en-US" sz="2000">
                <a:solidFill>
                  <a:srgbClr val="0000FF"/>
                </a:solidFill>
              </a:rPr>
              <a:t>OLLOW(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</a:p>
          <a:p>
            <a:r>
              <a:rPr lang="en-US" altLang="en-US" sz="2000">
                <a:solidFill>
                  <a:srgbClr val="0000FF"/>
                </a:solidFill>
              </a:rPr>
              <a:t>    </a:t>
            </a:r>
            <a:r>
              <a:rPr lang="en-US" altLang="en-US" sz="2000"/>
              <a:t>then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a  F</a:t>
            </a:r>
            <a:r>
              <a:rPr lang="en-US" altLang="en-US" sz="2000">
                <a:solidFill>
                  <a:srgbClr val="0000FF"/>
                </a:solidFill>
              </a:rPr>
              <a:t>OLLOW(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82957" name="Text Box 13"/>
          <p:cNvSpPr txBox="1">
            <a:spLocks noChangeArrowheads="1"/>
          </p:cNvSpPr>
          <p:nvPr/>
        </p:nvSpPr>
        <p:spPr bwMode="auto">
          <a:xfrm>
            <a:off x="3468688" y="1617663"/>
            <a:ext cx="194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/>
              <a:t>FOLLOW rules:</a:t>
            </a:r>
          </a:p>
        </p:txBody>
      </p:sp>
      <p:grpSp>
        <p:nvGrpSpPr>
          <p:cNvPr id="82958" name="Group 17"/>
          <p:cNvGrpSpPr>
            <a:grpSpLocks/>
          </p:cNvGrpSpPr>
          <p:nvPr/>
        </p:nvGrpSpPr>
        <p:grpSpPr bwMode="auto">
          <a:xfrm>
            <a:off x="3490913" y="4411663"/>
            <a:ext cx="2898775" cy="1311275"/>
            <a:chOff x="2199" y="2779"/>
            <a:chExt cx="1826" cy="826"/>
          </a:xfrm>
        </p:grpSpPr>
        <p:sp>
          <p:nvSpPr>
            <p:cNvPr id="82976" name="Text Box 18"/>
            <p:cNvSpPr txBox="1">
              <a:spLocks noChangeArrowheads="1"/>
            </p:cNvSpPr>
            <p:nvPr/>
          </p:nvSpPr>
          <p:spPr bwMode="auto">
            <a:xfrm>
              <a:off x="2199" y="2779"/>
              <a:ext cx="1826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2000"/>
                <a:t>3a. If </a:t>
              </a:r>
              <a:r>
                <a:rPr lang="en-US" altLang="en-US" sz="2000">
                  <a:solidFill>
                    <a:srgbClr val="0000FF"/>
                  </a:solidFill>
                </a:rPr>
                <a:t>A </a:t>
              </a:r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 B</a:t>
              </a:r>
            </a:p>
            <a:p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    </a:t>
              </a:r>
              <a:r>
                <a:rPr lang="en-US" altLang="en-US" sz="2000">
                  <a:sym typeface="Symbol" pitchFamily="18" charset="2"/>
                </a:rPr>
                <a:t>and</a:t>
              </a:r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 </a:t>
              </a:r>
            </a:p>
            <a:p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    </a:t>
              </a:r>
              <a:r>
                <a:rPr lang="en-US" altLang="en-US" sz="2000">
                  <a:sym typeface="Symbol" pitchFamily="18" charset="2"/>
                </a:rPr>
                <a:t>and</a:t>
              </a:r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 a  F</a:t>
              </a:r>
              <a:r>
                <a:rPr lang="en-US" altLang="en-US" sz="2000">
                  <a:solidFill>
                    <a:srgbClr val="0000FF"/>
                  </a:solidFill>
                </a:rPr>
                <a:t>OLLOW(</a:t>
              </a:r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A</a:t>
              </a:r>
              <a:r>
                <a:rPr lang="en-US" altLang="en-US" sz="2000">
                  <a:solidFill>
                    <a:srgbClr val="0000FF"/>
                  </a:solidFill>
                </a:rPr>
                <a:t>)</a:t>
              </a:r>
            </a:p>
            <a:p>
              <a:r>
                <a:rPr lang="en-US" altLang="en-US" sz="2000">
                  <a:solidFill>
                    <a:srgbClr val="0000FF"/>
                  </a:solidFill>
                </a:rPr>
                <a:t>    </a:t>
              </a:r>
              <a:r>
                <a:rPr lang="en-US" altLang="en-US" sz="2000"/>
                <a:t>then </a:t>
              </a:r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a  F</a:t>
              </a:r>
              <a:r>
                <a:rPr lang="en-US" altLang="en-US" sz="2000">
                  <a:solidFill>
                    <a:srgbClr val="0000FF"/>
                  </a:solidFill>
                </a:rPr>
                <a:t>OLLOW(</a:t>
              </a:r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B</a:t>
              </a:r>
              <a:r>
                <a:rPr lang="en-US" altLang="en-US" sz="2000">
                  <a:solidFill>
                    <a:srgbClr val="0000FF"/>
                  </a:solidFill>
                </a:rPr>
                <a:t>)</a:t>
              </a:r>
            </a:p>
          </p:txBody>
        </p:sp>
        <p:grpSp>
          <p:nvGrpSpPr>
            <p:cNvPr id="82977" name="Group 19"/>
            <p:cNvGrpSpPr>
              <a:grpSpLocks/>
            </p:cNvGrpSpPr>
            <p:nvPr/>
          </p:nvGrpSpPr>
          <p:grpSpPr bwMode="auto">
            <a:xfrm>
              <a:off x="2695" y="2923"/>
              <a:ext cx="520" cy="294"/>
              <a:chOff x="4439" y="2859"/>
              <a:chExt cx="520" cy="294"/>
            </a:xfrm>
          </p:grpSpPr>
          <p:sp>
            <p:nvSpPr>
              <p:cNvPr id="82978" name="Rectangle 20"/>
              <p:cNvSpPr>
                <a:spLocks noChangeArrowheads="1"/>
              </p:cNvSpPr>
              <p:nvPr/>
            </p:nvSpPr>
            <p:spPr bwMode="auto">
              <a:xfrm>
                <a:off x="4599" y="2859"/>
                <a:ext cx="17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2000" b="1">
                    <a:solidFill>
                      <a:srgbClr val="0000FF"/>
                    </a:solidFill>
                    <a:sym typeface="Symbol" pitchFamily="18" charset="2"/>
                  </a:rPr>
                  <a:t>*</a:t>
                </a:r>
              </a:p>
            </p:txBody>
          </p:sp>
          <p:sp>
            <p:nvSpPr>
              <p:cNvPr id="82979" name="Text Box 21"/>
              <p:cNvSpPr txBox="1">
                <a:spLocks noChangeArrowheads="1"/>
              </p:cNvSpPr>
              <p:nvPr/>
            </p:nvSpPr>
            <p:spPr bwMode="auto">
              <a:xfrm>
                <a:off x="4439" y="2903"/>
                <a:ext cx="52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2000">
                    <a:solidFill>
                      <a:srgbClr val="0000FF"/>
                    </a:solidFill>
                    <a:sym typeface="Symbol" pitchFamily="18" charset="2"/>
                  </a:rPr>
                  <a:t>  </a:t>
                </a:r>
              </a:p>
            </p:txBody>
          </p:sp>
        </p:grpSp>
      </p:grpSp>
      <p:sp>
        <p:nvSpPr>
          <p:cNvPr id="82959" name="Text Box 24"/>
          <p:cNvSpPr txBox="1">
            <a:spLocks noChangeArrowheads="1"/>
          </p:cNvSpPr>
          <p:nvPr/>
        </p:nvSpPr>
        <p:spPr bwMode="auto">
          <a:xfrm>
            <a:off x="109538" y="4516438"/>
            <a:ext cx="2025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1600"/>
              <a:t>FOLLOW(</a:t>
            </a:r>
            <a:r>
              <a:rPr lang="en-US" altLang="en-US" sz="1600">
                <a:sym typeface="Symbol" pitchFamily="18" charset="2"/>
              </a:rPr>
              <a:t>T</a:t>
            </a:r>
            <a:r>
              <a:rPr lang="en-US" altLang="en-US" sz="1600"/>
              <a:t>) = {</a:t>
            </a:r>
            <a:r>
              <a:rPr lang="en-US" altLang="en-US" sz="1600">
                <a:sym typeface="Symbol" pitchFamily="18" charset="2"/>
              </a:rPr>
              <a:t> </a:t>
            </a:r>
            <a:r>
              <a:rPr lang="en-US" altLang="en-US" sz="1600" b="1">
                <a:sym typeface="Symbol" pitchFamily="18" charset="2"/>
              </a:rPr>
              <a:t>)</a:t>
            </a:r>
            <a:r>
              <a:rPr lang="en-US" altLang="en-US" sz="1600">
                <a:sym typeface="Symbol" pitchFamily="18" charset="2"/>
              </a:rPr>
              <a:t>, </a:t>
            </a:r>
            <a:r>
              <a:rPr lang="en-US" altLang="en-US" sz="1600" b="1">
                <a:sym typeface="Symbol" pitchFamily="18" charset="2"/>
              </a:rPr>
              <a:t>$</a:t>
            </a:r>
            <a:r>
              <a:rPr lang="en-US" altLang="en-US" sz="1600"/>
              <a:t>}</a:t>
            </a:r>
          </a:p>
        </p:txBody>
      </p:sp>
      <p:grpSp>
        <p:nvGrpSpPr>
          <p:cNvPr id="82960" name="Group 26"/>
          <p:cNvGrpSpPr>
            <a:grpSpLocks/>
          </p:cNvGrpSpPr>
          <p:nvPr/>
        </p:nvGrpSpPr>
        <p:grpSpPr bwMode="auto">
          <a:xfrm>
            <a:off x="317500" y="0"/>
            <a:ext cx="1866900" cy="1612900"/>
            <a:chOff x="408" y="3192"/>
            <a:chExt cx="1176" cy="1016"/>
          </a:xfrm>
        </p:grpSpPr>
        <p:sp>
          <p:nvSpPr>
            <p:cNvPr id="82970" name="Rectangle 27"/>
            <p:cNvSpPr>
              <a:spLocks noChangeArrowheads="1"/>
            </p:cNvSpPr>
            <p:nvPr/>
          </p:nvSpPr>
          <p:spPr bwMode="auto">
            <a:xfrm>
              <a:off x="408" y="3192"/>
              <a:ext cx="1176" cy="101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82971" name="Text Box 28"/>
            <p:cNvSpPr txBox="1">
              <a:spLocks noChangeArrowheads="1"/>
            </p:cNvSpPr>
            <p:nvPr/>
          </p:nvSpPr>
          <p:spPr bwMode="auto">
            <a:xfrm>
              <a:off x="415" y="3578"/>
              <a:ext cx="1122" cy="23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/>
                <a:t>FIRST(</a:t>
              </a:r>
              <a:r>
                <a:rPr lang="en-US" altLang="en-US" sz="1600">
                  <a:sym typeface="Symbol" pitchFamily="18" charset="2"/>
                </a:rPr>
                <a:t>F</a:t>
              </a:r>
              <a:r>
                <a:rPr lang="en-US" altLang="en-US" sz="1600"/>
                <a:t>) = {</a:t>
              </a:r>
              <a:r>
                <a:rPr lang="en-US" altLang="en-US">
                  <a:sym typeface="Symbol" pitchFamily="18" charset="2"/>
                </a:rPr>
                <a:t>(, id</a:t>
              </a:r>
              <a:r>
                <a:rPr lang="en-US" altLang="en-US" sz="1600"/>
                <a:t>}</a:t>
              </a:r>
            </a:p>
          </p:txBody>
        </p:sp>
        <p:sp>
          <p:nvSpPr>
            <p:cNvPr id="82972" name="Text Box 29"/>
            <p:cNvSpPr txBox="1">
              <a:spLocks noChangeArrowheads="1"/>
            </p:cNvSpPr>
            <p:nvPr/>
          </p:nvSpPr>
          <p:spPr bwMode="auto">
            <a:xfrm>
              <a:off x="415" y="3756"/>
              <a:ext cx="1122" cy="23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/>
                <a:t>FIRST(</a:t>
              </a:r>
              <a:r>
                <a:rPr lang="en-US" altLang="en-US" sz="1600">
                  <a:sym typeface="Symbol" pitchFamily="18" charset="2"/>
                </a:rPr>
                <a:t>T</a:t>
              </a:r>
              <a:r>
                <a:rPr lang="en-US" altLang="en-US" sz="1600"/>
                <a:t>) = {</a:t>
              </a:r>
              <a:r>
                <a:rPr lang="en-US" altLang="en-US">
                  <a:sym typeface="Symbol" pitchFamily="18" charset="2"/>
                </a:rPr>
                <a:t>(, id</a:t>
              </a:r>
              <a:r>
                <a:rPr lang="en-US" altLang="en-US" sz="1600"/>
                <a:t>}</a:t>
              </a:r>
            </a:p>
          </p:txBody>
        </p:sp>
        <p:sp>
          <p:nvSpPr>
            <p:cNvPr id="82973" name="Text Box 30"/>
            <p:cNvSpPr txBox="1">
              <a:spLocks noChangeArrowheads="1"/>
            </p:cNvSpPr>
            <p:nvPr/>
          </p:nvSpPr>
          <p:spPr bwMode="auto">
            <a:xfrm>
              <a:off x="415" y="3933"/>
              <a:ext cx="1165" cy="23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/>
                <a:t>FIRST(</a:t>
              </a:r>
              <a:r>
                <a:rPr lang="en-US" altLang="en-US" sz="1600">
                  <a:sym typeface="Symbol" pitchFamily="18" charset="2"/>
                </a:rPr>
                <a:t>E</a:t>
              </a:r>
              <a:r>
                <a:rPr lang="en-US" altLang="en-US" sz="1600"/>
                <a:t>)  = {</a:t>
              </a:r>
              <a:r>
                <a:rPr lang="en-US" altLang="en-US">
                  <a:sym typeface="Symbol" pitchFamily="18" charset="2"/>
                </a:rPr>
                <a:t>(, id</a:t>
              </a:r>
              <a:r>
                <a:rPr lang="en-US" altLang="en-US" sz="1600"/>
                <a:t>}</a:t>
              </a:r>
            </a:p>
          </p:txBody>
        </p:sp>
        <p:sp>
          <p:nvSpPr>
            <p:cNvPr id="82974" name="Text Box 31"/>
            <p:cNvSpPr txBox="1">
              <a:spLocks noChangeArrowheads="1"/>
            </p:cNvSpPr>
            <p:nvPr/>
          </p:nvSpPr>
          <p:spPr bwMode="auto">
            <a:xfrm>
              <a:off x="415" y="3223"/>
              <a:ext cx="1127" cy="23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/>
                <a:t>FIRST(</a:t>
              </a:r>
              <a:r>
                <a:rPr lang="en-US" altLang="en-US" sz="1600">
                  <a:sym typeface="Symbol" pitchFamily="18" charset="2"/>
                </a:rPr>
                <a:t>E’</a:t>
              </a:r>
              <a:r>
                <a:rPr lang="en-US" altLang="en-US" sz="1600"/>
                <a:t>) = {</a:t>
              </a:r>
              <a:r>
                <a:rPr lang="en-US" altLang="en-US" sz="1600" b="1"/>
                <a:t>+</a:t>
              </a:r>
              <a:r>
                <a:rPr lang="en-US" altLang="en-US" sz="1600"/>
                <a:t>, </a:t>
              </a:r>
              <a:r>
                <a:rPr lang="en-US" altLang="en-US">
                  <a:sym typeface="Symbol" pitchFamily="18" charset="2"/>
                </a:rPr>
                <a:t></a:t>
              </a:r>
              <a:r>
                <a:rPr lang="en-US" altLang="en-US" sz="1600"/>
                <a:t>}</a:t>
              </a:r>
            </a:p>
          </p:txBody>
        </p:sp>
        <p:sp>
          <p:nvSpPr>
            <p:cNvPr id="82975" name="Text Box 32"/>
            <p:cNvSpPr txBox="1">
              <a:spLocks noChangeArrowheads="1"/>
            </p:cNvSpPr>
            <p:nvPr/>
          </p:nvSpPr>
          <p:spPr bwMode="auto">
            <a:xfrm>
              <a:off x="415" y="3401"/>
              <a:ext cx="1145" cy="23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/>
                <a:t>FIRST(</a:t>
              </a:r>
              <a:r>
                <a:rPr lang="en-US" altLang="en-US" sz="1600">
                  <a:sym typeface="Symbol" pitchFamily="18" charset="2"/>
                </a:rPr>
                <a:t>T’</a:t>
              </a:r>
              <a:r>
                <a:rPr lang="en-US" altLang="en-US" sz="1600"/>
                <a:t>) = {</a:t>
              </a:r>
              <a:r>
                <a:rPr lang="en-US" altLang="en-US" sz="1600" b="1">
                  <a:sym typeface="Symbol" pitchFamily="18" charset="2"/>
                </a:rPr>
                <a:t></a:t>
              </a:r>
              <a:r>
                <a:rPr lang="en-US" altLang="en-US" sz="1600"/>
                <a:t> , </a:t>
              </a:r>
              <a:r>
                <a:rPr lang="en-US" altLang="en-US">
                  <a:sym typeface="Symbol" pitchFamily="18" charset="2"/>
                </a:rPr>
                <a:t></a:t>
              </a:r>
              <a:r>
                <a:rPr lang="en-US" altLang="en-US" sz="1600"/>
                <a:t>}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90500" y="0"/>
            <a:ext cx="6426200" cy="3556000"/>
            <a:chOff x="120" y="0"/>
            <a:chExt cx="4048" cy="2240"/>
          </a:xfrm>
        </p:grpSpPr>
        <p:sp>
          <p:nvSpPr>
            <p:cNvPr id="82967" name="Rectangle 33"/>
            <p:cNvSpPr>
              <a:spLocks noChangeArrowheads="1"/>
            </p:cNvSpPr>
            <p:nvPr/>
          </p:nvSpPr>
          <p:spPr bwMode="auto">
            <a:xfrm>
              <a:off x="2192" y="1488"/>
              <a:ext cx="1976" cy="75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82968" name="Oval 25"/>
            <p:cNvSpPr>
              <a:spLocks noChangeArrowheads="1"/>
            </p:cNvSpPr>
            <p:nvPr/>
          </p:nvSpPr>
          <p:spPr bwMode="auto">
            <a:xfrm>
              <a:off x="120" y="1368"/>
              <a:ext cx="840" cy="2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82969" name="Rectangle 34"/>
            <p:cNvSpPr>
              <a:spLocks noChangeArrowheads="1"/>
            </p:cNvSpPr>
            <p:nvPr/>
          </p:nvSpPr>
          <p:spPr bwMode="auto">
            <a:xfrm>
              <a:off x="216" y="0"/>
              <a:ext cx="1072" cy="2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82962" name="Text Box 11"/>
          <p:cNvSpPr txBox="1">
            <a:spLocks noChangeArrowheads="1"/>
          </p:cNvSpPr>
          <p:nvPr/>
        </p:nvSpPr>
        <p:spPr bwMode="auto">
          <a:xfrm>
            <a:off x="3465513" y="2309813"/>
            <a:ext cx="28987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/>
              <a:t>2. If </a:t>
            </a:r>
            <a:r>
              <a:rPr lang="en-US" altLang="en-US" sz="2000">
                <a:solidFill>
                  <a:srgbClr val="0000FF"/>
                </a:solidFill>
              </a:rPr>
              <a:t> 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B</a:t>
            </a:r>
            <a:r>
              <a:rPr lang="en-US" altLang="en-US" sz="2000"/>
              <a:t>, </a:t>
            </a:r>
          </a:p>
          <a:p>
            <a:r>
              <a:rPr lang="en-US" altLang="en-US" sz="2000"/>
              <a:t>    and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a  F</a:t>
            </a:r>
            <a:r>
              <a:rPr lang="en-US" altLang="en-US" sz="2000">
                <a:solidFill>
                  <a:srgbClr val="0000FF"/>
                </a:solidFill>
              </a:rPr>
              <a:t>IRST(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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</a:p>
          <a:p>
            <a:r>
              <a:rPr lang="en-US" altLang="en-US" sz="2000">
                <a:solidFill>
                  <a:srgbClr val="0000FF"/>
                </a:solidFill>
              </a:rPr>
              <a:t>    </a:t>
            </a:r>
            <a:r>
              <a:rPr lang="en-US" altLang="en-US" sz="2000"/>
              <a:t>and</a:t>
            </a:r>
            <a:r>
              <a:rPr lang="en-US" altLang="en-US" sz="2000">
                <a:solidFill>
                  <a:srgbClr val="0000FF"/>
                </a:solidFill>
              </a:rPr>
              <a:t> 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 </a:t>
            </a:r>
          </a:p>
          <a:p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    </a:t>
            </a:r>
            <a:r>
              <a:rPr lang="en-US" altLang="en-US" sz="2000">
                <a:sym typeface="Symbol" pitchFamily="18" charset="2"/>
              </a:rPr>
              <a:t>then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 a  F</a:t>
            </a:r>
            <a:r>
              <a:rPr lang="en-US" altLang="en-US" sz="2000">
                <a:solidFill>
                  <a:srgbClr val="0000FF"/>
                </a:solidFill>
              </a:rPr>
              <a:t>OLLOW(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1536700" y="4518025"/>
            <a:ext cx="1314450" cy="336550"/>
            <a:chOff x="968" y="2846"/>
            <a:chExt cx="828" cy="212"/>
          </a:xfrm>
        </p:grpSpPr>
        <p:sp>
          <p:nvSpPr>
            <p:cNvPr id="82965" name="Rectangle 37"/>
            <p:cNvSpPr>
              <a:spLocks noChangeArrowheads="1"/>
            </p:cNvSpPr>
            <p:nvPr/>
          </p:nvSpPr>
          <p:spPr bwMode="auto">
            <a:xfrm>
              <a:off x="1261" y="2846"/>
              <a:ext cx="5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/>
                <a:t>{</a:t>
              </a:r>
              <a:r>
                <a:rPr lang="en-US" altLang="en-US" sz="1600" b="1">
                  <a:sym typeface="Symbol" pitchFamily="18" charset="2"/>
                </a:rPr>
                <a:t>+</a:t>
              </a:r>
              <a:r>
                <a:rPr lang="en-US" altLang="en-US" sz="1600">
                  <a:sym typeface="Symbol" pitchFamily="18" charset="2"/>
                </a:rPr>
                <a:t>, </a:t>
              </a:r>
              <a:r>
                <a:rPr lang="en-US" altLang="en-US" sz="1600" b="1">
                  <a:sym typeface="Symbol" pitchFamily="18" charset="2"/>
                </a:rPr>
                <a:t>)</a:t>
              </a:r>
              <a:r>
                <a:rPr lang="en-US" altLang="en-US" sz="1600">
                  <a:sym typeface="Symbol" pitchFamily="18" charset="2"/>
                </a:rPr>
                <a:t>, </a:t>
              </a:r>
              <a:r>
                <a:rPr lang="en-US" altLang="en-US" sz="1600" b="1">
                  <a:sym typeface="Symbol" pitchFamily="18" charset="2"/>
                </a:rPr>
                <a:t>$</a:t>
              </a:r>
              <a:r>
                <a:rPr lang="en-US" altLang="en-US" sz="1600"/>
                <a:t>}</a:t>
              </a:r>
            </a:p>
          </p:txBody>
        </p:sp>
        <p:sp>
          <p:nvSpPr>
            <p:cNvPr id="82966" name="Line 38"/>
            <p:cNvSpPr>
              <a:spLocks noChangeShapeType="1"/>
            </p:cNvSpPr>
            <p:nvPr/>
          </p:nvSpPr>
          <p:spPr bwMode="auto">
            <a:xfrm flipH="1">
              <a:off x="968" y="2872"/>
              <a:ext cx="32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32D88BB-9752-495B-BF0F-389E32F274C9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4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Rules to Create FOLLOW</a:t>
            </a:r>
          </a:p>
        </p:txBody>
      </p:sp>
      <p:sp>
        <p:nvSpPr>
          <p:cNvPr id="84995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C9B304BB-A7FE-4539-897B-6F8CD2814EA5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84996" name="Rectangle 2"/>
          <p:cNvSpPr>
            <a:spLocks noChangeArrowheads="1"/>
          </p:cNvSpPr>
          <p:nvPr/>
        </p:nvSpPr>
        <p:spPr bwMode="auto">
          <a:xfrm>
            <a:off x="38100" y="3810000"/>
            <a:ext cx="3136900" cy="28702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4997" name="Rectangle 3"/>
          <p:cNvSpPr>
            <a:spLocks noChangeArrowheads="1"/>
          </p:cNvSpPr>
          <p:nvPr/>
        </p:nvSpPr>
        <p:spPr bwMode="auto">
          <a:xfrm>
            <a:off x="3454400" y="1981200"/>
            <a:ext cx="5511800" cy="37592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4998" name="Text Box 5"/>
          <p:cNvSpPr txBox="1">
            <a:spLocks noChangeArrowheads="1"/>
          </p:cNvSpPr>
          <p:nvPr/>
        </p:nvSpPr>
        <p:spPr bwMode="auto">
          <a:xfrm>
            <a:off x="350838" y="1931988"/>
            <a:ext cx="1570037" cy="14747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E  </a:t>
            </a:r>
            <a:r>
              <a:rPr lang="en-US" altLang="en-US">
                <a:sym typeface="Symbol" pitchFamily="18" charset="2"/>
              </a:rPr>
              <a:t> TE’</a:t>
            </a:r>
          </a:p>
          <a:p>
            <a:r>
              <a:rPr lang="en-US" altLang="en-US">
                <a:sym typeface="Symbol" pitchFamily="18" charset="2"/>
              </a:rPr>
              <a:t>E’  +TE’ | </a:t>
            </a:r>
          </a:p>
          <a:p>
            <a:r>
              <a:rPr lang="en-US" altLang="en-US">
                <a:sym typeface="Symbol" pitchFamily="18" charset="2"/>
              </a:rPr>
              <a:t>T   FT’</a:t>
            </a:r>
          </a:p>
          <a:p>
            <a:r>
              <a:rPr lang="en-US" altLang="en-US"/>
              <a:t>T’ </a:t>
            </a:r>
            <a:r>
              <a:rPr lang="en-US" altLang="en-US">
                <a:sym typeface="Symbol" pitchFamily="18" charset="2"/>
              </a:rPr>
              <a:t> FT’ | </a:t>
            </a:r>
          </a:p>
          <a:p>
            <a:r>
              <a:rPr lang="en-US" altLang="en-US"/>
              <a:t>F  </a:t>
            </a:r>
            <a:r>
              <a:rPr lang="en-US" altLang="en-US">
                <a:sym typeface="Symbol" pitchFamily="18" charset="2"/>
              </a:rPr>
              <a:t> ( E ) | </a:t>
            </a:r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84999" name="Text Box 6"/>
          <p:cNvSpPr txBox="1">
            <a:spLocks noChangeArrowheads="1"/>
          </p:cNvSpPr>
          <p:nvPr/>
        </p:nvSpPr>
        <p:spPr bwMode="auto">
          <a:xfrm>
            <a:off x="304800" y="1579563"/>
            <a:ext cx="158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/>
              <a:t>GRAMMAR:</a:t>
            </a:r>
          </a:p>
        </p:txBody>
      </p:sp>
      <p:sp>
        <p:nvSpPr>
          <p:cNvPr id="85000" name="Text Box 7"/>
          <p:cNvSpPr txBox="1">
            <a:spLocks noChangeArrowheads="1"/>
          </p:cNvSpPr>
          <p:nvPr/>
        </p:nvSpPr>
        <p:spPr bwMode="auto">
          <a:xfrm>
            <a:off x="3452813" y="2024063"/>
            <a:ext cx="5532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/>
              <a:t>1. If </a:t>
            </a:r>
            <a:r>
              <a:rPr lang="en-US" altLang="en-US" sz="2000">
                <a:solidFill>
                  <a:srgbClr val="0000FF"/>
                </a:solidFill>
              </a:rPr>
              <a:t>S</a:t>
            </a:r>
            <a:r>
              <a:rPr lang="en-US" altLang="en-US" sz="2000"/>
              <a:t> is the start symbol, then </a:t>
            </a:r>
            <a:r>
              <a:rPr lang="en-US" altLang="en-US" sz="2000">
                <a:solidFill>
                  <a:srgbClr val="0000FF"/>
                </a:solidFill>
              </a:rPr>
              <a:t>$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altLang="en-US" sz="2000">
                <a:solidFill>
                  <a:srgbClr val="0000FF"/>
                </a:solidFill>
              </a:rPr>
              <a:t> FOLLOW(S)</a:t>
            </a:r>
          </a:p>
        </p:txBody>
      </p:sp>
      <p:sp>
        <p:nvSpPr>
          <p:cNvPr id="85001" name="Text Box 8"/>
          <p:cNvSpPr txBox="1">
            <a:spLocks noChangeArrowheads="1"/>
          </p:cNvSpPr>
          <p:nvPr/>
        </p:nvSpPr>
        <p:spPr bwMode="auto">
          <a:xfrm>
            <a:off x="114300" y="3857625"/>
            <a:ext cx="1979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1600"/>
              <a:t>FOLLOW(E) = {</a:t>
            </a:r>
            <a:r>
              <a:rPr lang="en-US" altLang="en-US" sz="1600" b="1"/>
              <a:t>)</a:t>
            </a:r>
            <a:r>
              <a:rPr lang="en-US" altLang="en-US" sz="1600"/>
              <a:t>, </a:t>
            </a:r>
            <a:r>
              <a:rPr lang="en-US" altLang="en-US" sz="1600" b="1"/>
              <a:t>$</a:t>
            </a:r>
            <a:r>
              <a:rPr lang="en-US" altLang="en-US" sz="1600"/>
              <a:t>}</a:t>
            </a:r>
          </a:p>
        </p:txBody>
      </p:sp>
      <p:sp>
        <p:nvSpPr>
          <p:cNvPr id="85002" name="Text Box 9"/>
          <p:cNvSpPr txBox="1">
            <a:spLocks noChangeArrowheads="1"/>
          </p:cNvSpPr>
          <p:nvPr/>
        </p:nvSpPr>
        <p:spPr bwMode="auto">
          <a:xfrm>
            <a:off x="109538" y="4187825"/>
            <a:ext cx="2081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1600"/>
              <a:t>FOLLOW(</a:t>
            </a:r>
            <a:r>
              <a:rPr lang="en-US" altLang="en-US" sz="1600">
                <a:sym typeface="Symbol" pitchFamily="18" charset="2"/>
              </a:rPr>
              <a:t>E’</a:t>
            </a:r>
            <a:r>
              <a:rPr lang="en-US" altLang="en-US" sz="1600"/>
              <a:t>) = {</a:t>
            </a:r>
            <a:r>
              <a:rPr lang="en-US" altLang="en-US" sz="1600">
                <a:sym typeface="Symbol" pitchFamily="18" charset="2"/>
              </a:rPr>
              <a:t> </a:t>
            </a:r>
            <a:r>
              <a:rPr lang="en-US" altLang="en-US" sz="1600" b="1">
                <a:sym typeface="Symbol" pitchFamily="18" charset="2"/>
              </a:rPr>
              <a:t>)</a:t>
            </a:r>
            <a:r>
              <a:rPr lang="en-US" altLang="en-US" sz="1600">
                <a:sym typeface="Symbol" pitchFamily="18" charset="2"/>
              </a:rPr>
              <a:t>, </a:t>
            </a:r>
            <a:r>
              <a:rPr lang="en-US" altLang="en-US" sz="1600" b="1">
                <a:sym typeface="Symbol" pitchFamily="18" charset="2"/>
              </a:rPr>
              <a:t>$</a:t>
            </a:r>
            <a:r>
              <a:rPr lang="en-US" altLang="en-US" sz="1600"/>
              <a:t>}</a:t>
            </a:r>
          </a:p>
        </p:txBody>
      </p:sp>
      <p:sp>
        <p:nvSpPr>
          <p:cNvPr id="85003" name="Text Box 10"/>
          <p:cNvSpPr txBox="1">
            <a:spLocks noChangeArrowheads="1"/>
          </p:cNvSpPr>
          <p:nvPr/>
        </p:nvSpPr>
        <p:spPr bwMode="auto">
          <a:xfrm>
            <a:off x="115888" y="3446463"/>
            <a:ext cx="919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/>
              <a:t>SETS:</a:t>
            </a: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3468688" y="1617663"/>
            <a:ext cx="194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/>
              <a:t>FOLLOW rules:</a:t>
            </a:r>
          </a:p>
        </p:txBody>
      </p:sp>
      <p:sp>
        <p:nvSpPr>
          <p:cNvPr id="85005" name="Text Box 21"/>
          <p:cNvSpPr txBox="1">
            <a:spLocks noChangeArrowheads="1"/>
          </p:cNvSpPr>
          <p:nvPr/>
        </p:nvSpPr>
        <p:spPr bwMode="auto">
          <a:xfrm>
            <a:off x="109538" y="4516438"/>
            <a:ext cx="2259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1600"/>
              <a:t>FOLLOW(</a:t>
            </a:r>
            <a:r>
              <a:rPr lang="en-US" altLang="en-US" sz="1600">
                <a:sym typeface="Symbol" pitchFamily="18" charset="2"/>
              </a:rPr>
              <a:t>T</a:t>
            </a:r>
            <a:r>
              <a:rPr lang="en-US" altLang="en-US" sz="1600"/>
              <a:t>) = {</a:t>
            </a:r>
            <a:r>
              <a:rPr lang="en-US" altLang="en-US" sz="1600" b="1"/>
              <a:t>+</a:t>
            </a:r>
            <a:r>
              <a:rPr lang="en-US" altLang="en-US" sz="1600"/>
              <a:t>, </a:t>
            </a:r>
            <a:r>
              <a:rPr lang="en-US" altLang="en-US" sz="1600">
                <a:sym typeface="Symbol" pitchFamily="18" charset="2"/>
              </a:rPr>
              <a:t> </a:t>
            </a:r>
            <a:r>
              <a:rPr lang="en-US" altLang="en-US" sz="1600" b="1">
                <a:sym typeface="Symbol" pitchFamily="18" charset="2"/>
              </a:rPr>
              <a:t>)</a:t>
            </a:r>
            <a:r>
              <a:rPr lang="en-US" altLang="en-US" sz="1600">
                <a:sym typeface="Symbol" pitchFamily="18" charset="2"/>
              </a:rPr>
              <a:t>, </a:t>
            </a:r>
            <a:r>
              <a:rPr lang="en-US" altLang="en-US" sz="1600" b="1">
                <a:sym typeface="Symbol" pitchFamily="18" charset="2"/>
              </a:rPr>
              <a:t>$</a:t>
            </a:r>
            <a:r>
              <a:rPr lang="en-US" altLang="en-US" sz="1600"/>
              <a:t>}</a:t>
            </a:r>
          </a:p>
        </p:txBody>
      </p:sp>
      <p:grpSp>
        <p:nvGrpSpPr>
          <p:cNvPr id="85006" name="Group 22"/>
          <p:cNvGrpSpPr>
            <a:grpSpLocks/>
          </p:cNvGrpSpPr>
          <p:nvPr/>
        </p:nvGrpSpPr>
        <p:grpSpPr bwMode="auto">
          <a:xfrm>
            <a:off x="317500" y="0"/>
            <a:ext cx="1866900" cy="1612900"/>
            <a:chOff x="408" y="3192"/>
            <a:chExt cx="1176" cy="1016"/>
          </a:xfrm>
        </p:grpSpPr>
        <p:sp>
          <p:nvSpPr>
            <p:cNvPr id="85018" name="Rectangle 23"/>
            <p:cNvSpPr>
              <a:spLocks noChangeArrowheads="1"/>
            </p:cNvSpPr>
            <p:nvPr/>
          </p:nvSpPr>
          <p:spPr bwMode="auto">
            <a:xfrm>
              <a:off x="408" y="3192"/>
              <a:ext cx="1176" cy="101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85019" name="Text Box 24"/>
            <p:cNvSpPr txBox="1">
              <a:spLocks noChangeArrowheads="1"/>
            </p:cNvSpPr>
            <p:nvPr/>
          </p:nvSpPr>
          <p:spPr bwMode="auto">
            <a:xfrm>
              <a:off x="415" y="3578"/>
              <a:ext cx="1122" cy="23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/>
                <a:t>FIRST(</a:t>
              </a:r>
              <a:r>
                <a:rPr lang="en-US" altLang="en-US" sz="1600">
                  <a:sym typeface="Symbol" pitchFamily="18" charset="2"/>
                </a:rPr>
                <a:t>F</a:t>
              </a:r>
              <a:r>
                <a:rPr lang="en-US" altLang="en-US" sz="1600"/>
                <a:t>) = {</a:t>
              </a:r>
              <a:r>
                <a:rPr lang="en-US" altLang="en-US">
                  <a:sym typeface="Symbol" pitchFamily="18" charset="2"/>
                </a:rPr>
                <a:t>(, id</a:t>
              </a:r>
              <a:r>
                <a:rPr lang="en-US" altLang="en-US" sz="1600"/>
                <a:t>}</a:t>
              </a:r>
            </a:p>
          </p:txBody>
        </p:sp>
        <p:sp>
          <p:nvSpPr>
            <p:cNvPr id="85020" name="Text Box 25"/>
            <p:cNvSpPr txBox="1">
              <a:spLocks noChangeArrowheads="1"/>
            </p:cNvSpPr>
            <p:nvPr/>
          </p:nvSpPr>
          <p:spPr bwMode="auto">
            <a:xfrm>
              <a:off x="415" y="3756"/>
              <a:ext cx="1122" cy="23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/>
                <a:t>FIRST(</a:t>
              </a:r>
              <a:r>
                <a:rPr lang="en-US" altLang="en-US" sz="1600">
                  <a:sym typeface="Symbol" pitchFamily="18" charset="2"/>
                </a:rPr>
                <a:t>T</a:t>
              </a:r>
              <a:r>
                <a:rPr lang="en-US" altLang="en-US" sz="1600"/>
                <a:t>) = {</a:t>
              </a:r>
              <a:r>
                <a:rPr lang="en-US" altLang="en-US">
                  <a:sym typeface="Symbol" pitchFamily="18" charset="2"/>
                </a:rPr>
                <a:t>(, id</a:t>
              </a:r>
              <a:r>
                <a:rPr lang="en-US" altLang="en-US" sz="1600"/>
                <a:t>}</a:t>
              </a:r>
            </a:p>
          </p:txBody>
        </p:sp>
        <p:sp>
          <p:nvSpPr>
            <p:cNvPr id="85021" name="Text Box 26"/>
            <p:cNvSpPr txBox="1">
              <a:spLocks noChangeArrowheads="1"/>
            </p:cNvSpPr>
            <p:nvPr/>
          </p:nvSpPr>
          <p:spPr bwMode="auto">
            <a:xfrm>
              <a:off x="415" y="3933"/>
              <a:ext cx="1165" cy="23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/>
                <a:t>FIRST(</a:t>
              </a:r>
              <a:r>
                <a:rPr lang="en-US" altLang="en-US" sz="1600">
                  <a:sym typeface="Symbol" pitchFamily="18" charset="2"/>
                </a:rPr>
                <a:t>E</a:t>
              </a:r>
              <a:r>
                <a:rPr lang="en-US" altLang="en-US" sz="1600"/>
                <a:t>)  = {</a:t>
              </a:r>
              <a:r>
                <a:rPr lang="en-US" altLang="en-US">
                  <a:sym typeface="Symbol" pitchFamily="18" charset="2"/>
                </a:rPr>
                <a:t>(, id</a:t>
              </a:r>
              <a:r>
                <a:rPr lang="en-US" altLang="en-US" sz="1600"/>
                <a:t>}</a:t>
              </a:r>
            </a:p>
          </p:txBody>
        </p:sp>
        <p:sp>
          <p:nvSpPr>
            <p:cNvPr id="85022" name="Text Box 27"/>
            <p:cNvSpPr txBox="1">
              <a:spLocks noChangeArrowheads="1"/>
            </p:cNvSpPr>
            <p:nvPr/>
          </p:nvSpPr>
          <p:spPr bwMode="auto">
            <a:xfrm>
              <a:off x="415" y="3223"/>
              <a:ext cx="1127" cy="23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/>
                <a:t>FIRST(</a:t>
              </a:r>
              <a:r>
                <a:rPr lang="en-US" altLang="en-US" sz="1600">
                  <a:sym typeface="Symbol" pitchFamily="18" charset="2"/>
                </a:rPr>
                <a:t>E’</a:t>
              </a:r>
              <a:r>
                <a:rPr lang="en-US" altLang="en-US" sz="1600"/>
                <a:t>) = {</a:t>
              </a:r>
              <a:r>
                <a:rPr lang="en-US" altLang="en-US" sz="1600" b="1"/>
                <a:t>+</a:t>
              </a:r>
              <a:r>
                <a:rPr lang="en-US" altLang="en-US" sz="1600"/>
                <a:t>, </a:t>
              </a:r>
              <a:r>
                <a:rPr lang="en-US" altLang="en-US">
                  <a:sym typeface="Symbol" pitchFamily="18" charset="2"/>
                </a:rPr>
                <a:t></a:t>
              </a:r>
              <a:r>
                <a:rPr lang="en-US" altLang="en-US" sz="1600"/>
                <a:t>}</a:t>
              </a:r>
            </a:p>
          </p:txBody>
        </p:sp>
        <p:sp>
          <p:nvSpPr>
            <p:cNvPr id="85023" name="Text Box 28"/>
            <p:cNvSpPr txBox="1">
              <a:spLocks noChangeArrowheads="1"/>
            </p:cNvSpPr>
            <p:nvPr/>
          </p:nvSpPr>
          <p:spPr bwMode="auto">
            <a:xfrm>
              <a:off x="415" y="3401"/>
              <a:ext cx="1145" cy="23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/>
                <a:t>FIRST(</a:t>
              </a:r>
              <a:r>
                <a:rPr lang="en-US" altLang="en-US" sz="1600">
                  <a:sym typeface="Symbol" pitchFamily="18" charset="2"/>
                </a:rPr>
                <a:t>T’</a:t>
              </a:r>
              <a:r>
                <a:rPr lang="en-US" altLang="en-US" sz="1600"/>
                <a:t>) = {</a:t>
              </a:r>
              <a:r>
                <a:rPr lang="en-US" altLang="en-US" sz="1600" b="1">
                  <a:sym typeface="Symbol" pitchFamily="18" charset="2"/>
                </a:rPr>
                <a:t></a:t>
              </a:r>
              <a:r>
                <a:rPr lang="en-US" altLang="en-US" sz="1600"/>
                <a:t> , </a:t>
              </a:r>
              <a:r>
                <a:rPr lang="en-US" altLang="en-US">
                  <a:sym typeface="Symbol" pitchFamily="18" charset="2"/>
                </a:rPr>
                <a:t></a:t>
              </a:r>
              <a:r>
                <a:rPr lang="en-US" altLang="en-US" sz="1600"/>
                <a:t>}</a:t>
              </a:r>
            </a:p>
          </p:txBody>
        </p:sp>
      </p:grpSp>
      <p:sp>
        <p:nvSpPr>
          <p:cNvPr id="85007" name="Rectangle 30"/>
          <p:cNvSpPr>
            <a:spLocks noChangeArrowheads="1"/>
          </p:cNvSpPr>
          <p:nvPr/>
        </p:nvSpPr>
        <p:spPr bwMode="auto">
          <a:xfrm>
            <a:off x="3479800" y="3568700"/>
            <a:ext cx="3136900" cy="901700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5008" name="Oval 31"/>
          <p:cNvSpPr>
            <a:spLocks noChangeArrowheads="1"/>
          </p:cNvSpPr>
          <p:nvPr/>
        </p:nvSpPr>
        <p:spPr bwMode="auto">
          <a:xfrm>
            <a:off x="190500" y="2438400"/>
            <a:ext cx="1689100" cy="4445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5009" name="Text Box 33"/>
          <p:cNvSpPr txBox="1">
            <a:spLocks noChangeArrowheads="1"/>
          </p:cNvSpPr>
          <p:nvPr/>
        </p:nvSpPr>
        <p:spPr bwMode="auto">
          <a:xfrm>
            <a:off x="3465513" y="2309813"/>
            <a:ext cx="28987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/>
              <a:t>2. If </a:t>
            </a:r>
            <a:r>
              <a:rPr lang="en-US" altLang="en-US" sz="2000">
                <a:solidFill>
                  <a:srgbClr val="0000FF"/>
                </a:solidFill>
              </a:rPr>
              <a:t> 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B</a:t>
            </a:r>
            <a:r>
              <a:rPr lang="en-US" altLang="en-US" sz="2000"/>
              <a:t>, </a:t>
            </a:r>
          </a:p>
          <a:p>
            <a:r>
              <a:rPr lang="en-US" altLang="en-US" sz="2000"/>
              <a:t>    and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a  F</a:t>
            </a:r>
            <a:r>
              <a:rPr lang="en-US" altLang="en-US" sz="2000">
                <a:solidFill>
                  <a:srgbClr val="0000FF"/>
                </a:solidFill>
              </a:rPr>
              <a:t>IRST(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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</a:p>
          <a:p>
            <a:r>
              <a:rPr lang="en-US" altLang="en-US" sz="2000">
                <a:solidFill>
                  <a:srgbClr val="0000FF"/>
                </a:solidFill>
              </a:rPr>
              <a:t>    </a:t>
            </a:r>
            <a:r>
              <a:rPr lang="en-US" altLang="en-US" sz="2000"/>
              <a:t>and</a:t>
            </a:r>
            <a:r>
              <a:rPr lang="en-US" altLang="en-US" sz="2000">
                <a:solidFill>
                  <a:srgbClr val="0000FF"/>
                </a:solidFill>
              </a:rPr>
              <a:t> 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 </a:t>
            </a:r>
          </a:p>
          <a:p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    </a:t>
            </a:r>
            <a:r>
              <a:rPr lang="en-US" altLang="en-US" sz="2000">
                <a:sym typeface="Symbol" pitchFamily="18" charset="2"/>
              </a:rPr>
              <a:t>then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 a  F</a:t>
            </a:r>
            <a:r>
              <a:rPr lang="en-US" altLang="en-US" sz="2000">
                <a:solidFill>
                  <a:srgbClr val="0000FF"/>
                </a:solidFill>
              </a:rPr>
              <a:t>OLLOW(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85010" name="Text Box 11"/>
          <p:cNvSpPr txBox="1">
            <a:spLocks noChangeArrowheads="1"/>
          </p:cNvSpPr>
          <p:nvPr/>
        </p:nvSpPr>
        <p:spPr bwMode="auto">
          <a:xfrm>
            <a:off x="3490913" y="3522663"/>
            <a:ext cx="28987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/>
              <a:t>3. If </a:t>
            </a:r>
            <a:r>
              <a:rPr lang="en-US" altLang="en-US" sz="2000">
                <a:solidFill>
                  <a:srgbClr val="0000FF"/>
                </a:solidFill>
              </a:rPr>
              <a:t>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B</a:t>
            </a:r>
          </a:p>
          <a:p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    </a:t>
            </a:r>
            <a:r>
              <a:rPr lang="en-US" altLang="en-US" sz="2000">
                <a:sym typeface="Symbol" pitchFamily="18" charset="2"/>
              </a:rPr>
              <a:t>and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 a  F</a:t>
            </a:r>
            <a:r>
              <a:rPr lang="en-US" altLang="en-US" sz="2000">
                <a:solidFill>
                  <a:srgbClr val="0000FF"/>
                </a:solidFill>
              </a:rPr>
              <a:t>OLLOW(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</a:p>
          <a:p>
            <a:r>
              <a:rPr lang="en-US" altLang="en-US" sz="2000">
                <a:solidFill>
                  <a:srgbClr val="0000FF"/>
                </a:solidFill>
              </a:rPr>
              <a:t>    </a:t>
            </a:r>
            <a:r>
              <a:rPr lang="en-US" altLang="en-US" sz="2000"/>
              <a:t>then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a  F</a:t>
            </a:r>
            <a:r>
              <a:rPr lang="en-US" altLang="en-US" sz="2000">
                <a:solidFill>
                  <a:srgbClr val="0000FF"/>
                </a:solidFill>
              </a:rPr>
              <a:t>OLLOW(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398373" name="Text Box 37"/>
          <p:cNvSpPr txBox="1">
            <a:spLocks noChangeArrowheads="1"/>
          </p:cNvSpPr>
          <p:nvPr/>
        </p:nvSpPr>
        <p:spPr bwMode="auto">
          <a:xfrm>
            <a:off x="96838" y="4846638"/>
            <a:ext cx="22463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1600"/>
              <a:t>FOLLOW(</a:t>
            </a:r>
            <a:r>
              <a:rPr lang="en-US" altLang="en-US" sz="1600">
                <a:sym typeface="Symbol" pitchFamily="18" charset="2"/>
              </a:rPr>
              <a:t>T’</a:t>
            </a:r>
            <a:r>
              <a:rPr lang="en-US" altLang="en-US" sz="1600"/>
              <a:t>) = {</a:t>
            </a:r>
            <a:r>
              <a:rPr lang="en-US" altLang="en-US" sz="1600" b="1">
                <a:sym typeface="Symbol" pitchFamily="18" charset="2"/>
              </a:rPr>
              <a:t>+</a:t>
            </a:r>
            <a:r>
              <a:rPr lang="en-US" altLang="en-US" sz="1600">
                <a:sym typeface="Symbol" pitchFamily="18" charset="2"/>
              </a:rPr>
              <a:t>, </a:t>
            </a:r>
            <a:r>
              <a:rPr lang="en-US" altLang="en-US" sz="1600" b="1">
                <a:sym typeface="Symbol" pitchFamily="18" charset="2"/>
              </a:rPr>
              <a:t>)</a:t>
            </a:r>
            <a:r>
              <a:rPr lang="en-US" altLang="en-US" sz="1600">
                <a:sym typeface="Symbol" pitchFamily="18" charset="2"/>
              </a:rPr>
              <a:t>, </a:t>
            </a:r>
            <a:r>
              <a:rPr lang="en-US" altLang="en-US" sz="1600" b="1">
                <a:sym typeface="Symbol" pitchFamily="18" charset="2"/>
              </a:rPr>
              <a:t>$</a:t>
            </a:r>
            <a:r>
              <a:rPr lang="en-US" altLang="en-US" sz="1600"/>
              <a:t>}</a:t>
            </a:r>
          </a:p>
        </p:txBody>
      </p:sp>
      <p:grpSp>
        <p:nvGrpSpPr>
          <p:cNvPr id="85012" name="Group 16"/>
          <p:cNvGrpSpPr>
            <a:grpSpLocks/>
          </p:cNvGrpSpPr>
          <p:nvPr/>
        </p:nvGrpSpPr>
        <p:grpSpPr bwMode="auto">
          <a:xfrm>
            <a:off x="3490913" y="4411663"/>
            <a:ext cx="2898775" cy="1311275"/>
            <a:chOff x="2199" y="2779"/>
            <a:chExt cx="1826" cy="826"/>
          </a:xfrm>
        </p:grpSpPr>
        <p:sp>
          <p:nvSpPr>
            <p:cNvPr id="85014" name="Text Box 17"/>
            <p:cNvSpPr txBox="1">
              <a:spLocks noChangeArrowheads="1"/>
            </p:cNvSpPr>
            <p:nvPr/>
          </p:nvSpPr>
          <p:spPr bwMode="auto">
            <a:xfrm>
              <a:off x="2199" y="2779"/>
              <a:ext cx="1826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2000"/>
                <a:t>3a. If </a:t>
              </a:r>
              <a:r>
                <a:rPr lang="en-US" altLang="en-US" sz="2000">
                  <a:solidFill>
                    <a:srgbClr val="0000FF"/>
                  </a:solidFill>
                </a:rPr>
                <a:t>A </a:t>
              </a:r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 B</a:t>
              </a:r>
            </a:p>
            <a:p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    </a:t>
              </a:r>
              <a:r>
                <a:rPr lang="en-US" altLang="en-US" sz="2000">
                  <a:sym typeface="Symbol" pitchFamily="18" charset="2"/>
                </a:rPr>
                <a:t>and</a:t>
              </a:r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 </a:t>
              </a:r>
            </a:p>
            <a:p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    </a:t>
              </a:r>
              <a:r>
                <a:rPr lang="en-US" altLang="en-US" sz="2000">
                  <a:sym typeface="Symbol" pitchFamily="18" charset="2"/>
                </a:rPr>
                <a:t>and</a:t>
              </a:r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 a  F</a:t>
              </a:r>
              <a:r>
                <a:rPr lang="en-US" altLang="en-US" sz="2000">
                  <a:solidFill>
                    <a:srgbClr val="0000FF"/>
                  </a:solidFill>
                </a:rPr>
                <a:t>OLLOW(</a:t>
              </a:r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A</a:t>
              </a:r>
              <a:r>
                <a:rPr lang="en-US" altLang="en-US" sz="2000">
                  <a:solidFill>
                    <a:srgbClr val="0000FF"/>
                  </a:solidFill>
                </a:rPr>
                <a:t>)</a:t>
              </a:r>
            </a:p>
            <a:p>
              <a:r>
                <a:rPr lang="en-US" altLang="en-US" sz="2000">
                  <a:solidFill>
                    <a:srgbClr val="0000FF"/>
                  </a:solidFill>
                </a:rPr>
                <a:t>    </a:t>
              </a:r>
              <a:r>
                <a:rPr lang="en-US" altLang="en-US" sz="2000"/>
                <a:t>then </a:t>
              </a:r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a  F</a:t>
              </a:r>
              <a:r>
                <a:rPr lang="en-US" altLang="en-US" sz="2000">
                  <a:solidFill>
                    <a:srgbClr val="0000FF"/>
                  </a:solidFill>
                </a:rPr>
                <a:t>OLLOW(</a:t>
              </a:r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B</a:t>
              </a:r>
              <a:r>
                <a:rPr lang="en-US" altLang="en-US" sz="2000">
                  <a:solidFill>
                    <a:srgbClr val="0000FF"/>
                  </a:solidFill>
                </a:rPr>
                <a:t>)</a:t>
              </a:r>
            </a:p>
          </p:txBody>
        </p:sp>
        <p:grpSp>
          <p:nvGrpSpPr>
            <p:cNvPr id="85015" name="Group 18"/>
            <p:cNvGrpSpPr>
              <a:grpSpLocks/>
            </p:cNvGrpSpPr>
            <p:nvPr/>
          </p:nvGrpSpPr>
          <p:grpSpPr bwMode="auto">
            <a:xfrm>
              <a:off x="2695" y="2923"/>
              <a:ext cx="520" cy="294"/>
              <a:chOff x="4439" y="2859"/>
              <a:chExt cx="520" cy="294"/>
            </a:xfrm>
          </p:grpSpPr>
          <p:sp>
            <p:nvSpPr>
              <p:cNvPr id="85016" name="Rectangle 19"/>
              <p:cNvSpPr>
                <a:spLocks noChangeArrowheads="1"/>
              </p:cNvSpPr>
              <p:nvPr/>
            </p:nvSpPr>
            <p:spPr bwMode="auto">
              <a:xfrm>
                <a:off x="4599" y="2859"/>
                <a:ext cx="17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2000" b="1">
                    <a:solidFill>
                      <a:srgbClr val="0000FF"/>
                    </a:solidFill>
                    <a:sym typeface="Symbol" pitchFamily="18" charset="2"/>
                  </a:rPr>
                  <a:t>*</a:t>
                </a:r>
              </a:p>
            </p:txBody>
          </p:sp>
          <p:sp>
            <p:nvSpPr>
              <p:cNvPr id="85017" name="Text Box 20"/>
              <p:cNvSpPr txBox="1">
                <a:spLocks noChangeArrowheads="1"/>
              </p:cNvSpPr>
              <p:nvPr/>
            </p:nvSpPr>
            <p:spPr bwMode="auto">
              <a:xfrm>
                <a:off x="4439" y="2903"/>
                <a:ext cx="52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2000">
                    <a:solidFill>
                      <a:srgbClr val="0000FF"/>
                    </a:solidFill>
                    <a:sym typeface="Symbol" pitchFamily="18" charset="2"/>
                  </a:rPr>
                  <a:t>  </a:t>
                </a:r>
              </a:p>
            </p:txBody>
          </p:sp>
        </p:grpSp>
      </p:grp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AA3B327-19EC-45F1-A57B-C711A2AD58A9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73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8" name="Rectangle 4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Rules to Create FOLLOW</a:t>
            </a:r>
          </a:p>
        </p:txBody>
      </p:sp>
      <p:sp>
        <p:nvSpPr>
          <p:cNvPr id="87043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56FD02C-EC5D-433E-90D7-E24CCBAE1959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87044" name="Rectangle 2"/>
          <p:cNvSpPr>
            <a:spLocks noChangeArrowheads="1"/>
          </p:cNvSpPr>
          <p:nvPr/>
        </p:nvSpPr>
        <p:spPr bwMode="auto">
          <a:xfrm>
            <a:off x="38100" y="3810000"/>
            <a:ext cx="3136900" cy="28702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3454400" y="1981200"/>
            <a:ext cx="5511800" cy="37592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7046" name="Text Box 5"/>
          <p:cNvSpPr txBox="1">
            <a:spLocks noChangeArrowheads="1"/>
          </p:cNvSpPr>
          <p:nvPr/>
        </p:nvSpPr>
        <p:spPr bwMode="auto">
          <a:xfrm>
            <a:off x="350838" y="1931988"/>
            <a:ext cx="1570037" cy="14747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E  </a:t>
            </a:r>
            <a:r>
              <a:rPr lang="en-US" altLang="en-US">
                <a:sym typeface="Symbol" pitchFamily="18" charset="2"/>
              </a:rPr>
              <a:t> TE’</a:t>
            </a:r>
          </a:p>
          <a:p>
            <a:r>
              <a:rPr lang="en-US" altLang="en-US">
                <a:sym typeface="Symbol" pitchFamily="18" charset="2"/>
              </a:rPr>
              <a:t>E’  +TE’ | </a:t>
            </a:r>
          </a:p>
          <a:p>
            <a:r>
              <a:rPr lang="en-US" altLang="en-US">
                <a:sym typeface="Symbol" pitchFamily="18" charset="2"/>
              </a:rPr>
              <a:t>T   FT’</a:t>
            </a:r>
          </a:p>
          <a:p>
            <a:r>
              <a:rPr lang="en-US" altLang="en-US"/>
              <a:t>T’ </a:t>
            </a:r>
            <a:r>
              <a:rPr lang="en-US" altLang="en-US">
                <a:sym typeface="Symbol" pitchFamily="18" charset="2"/>
              </a:rPr>
              <a:t> FT’ | </a:t>
            </a:r>
          </a:p>
          <a:p>
            <a:r>
              <a:rPr lang="en-US" altLang="en-US"/>
              <a:t>F  </a:t>
            </a:r>
            <a:r>
              <a:rPr lang="en-US" altLang="en-US">
                <a:sym typeface="Symbol" pitchFamily="18" charset="2"/>
              </a:rPr>
              <a:t> ( E ) | </a:t>
            </a:r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87047" name="Text Box 6"/>
          <p:cNvSpPr txBox="1">
            <a:spLocks noChangeArrowheads="1"/>
          </p:cNvSpPr>
          <p:nvPr/>
        </p:nvSpPr>
        <p:spPr bwMode="auto">
          <a:xfrm>
            <a:off x="304800" y="1579563"/>
            <a:ext cx="158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/>
              <a:t>GRAMMAR:</a:t>
            </a:r>
          </a:p>
        </p:txBody>
      </p:sp>
      <p:sp>
        <p:nvSpPr>
          <p:cNvPr id="87048" name="Text Box 7"/>
          <p:cNvSpPr txBox="1">
            <a:spLocks noChangeArrowheads="1"/>
          </p:cNvSpPr>
          <p:nvPr/>
        </p:nvSpPr>
        <p:spPr bwMode="auto">
          <a:xfrm>
            <a:off x="3452813" y="2024063"/>
            <a:ext cx="5532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/>
              <a:t>1. If </a:t>
            </a:r>
            <a:r>
              <a:rPr lang="en-US" altLang="en-US" sz="2000">
                <a:solidFill>
                  <a:srgbClr val="0000FF"/>
                </a:solidFill>
              </a:rPr>
              <a:t>S</a:t>
            </a:r>
            <a:r>
              <a:rPr lang="en-US" altLang="en-US" sz="2000"/>
              <a:t> is the start symbol, then </a:t>
            </a:r>
            <a:r>
              <a:rPr lang="en-US" altLang="en-US" sz="2000">
                <a:solidFill>
                  <a:srgbClr val="0000FF"/>
                </a:solidFill>
              </a:rPr>
              <a:t>$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altLang="en-US" sz="2000">
                <a:solidFill>
                  <a:srgbClr val="0000FF"/>
                </a:solidFill>
              </a:rPr>
              <a:t> FOLLOW(S)</a:t>
            </a:r>
          </a:p>
        </p:txBody>
      </p:sp>
      <p:sp>
        <p:nvSpPr>
          <p:cNvPr id="87049" name="Text Box 8"/>
          <p:cNvSpPr txBox="1">
            <a:spLocks noChangeArrowheads="1"/>
          </p:cNvSpPr>
          <p:nvPr/>
        </p:nvSpPr>
        <p:spPr bwMode="auto">
          <a:xfrm>
            <a:off x="114300" y="3857625"/>
            <a:ext cx="1979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1600"/>
              <a:t>FOLLOW(E) = {</a:t>
            </a:r>
            <a:r>
              <a:rPr lang="en-US" altLang="en-US" sz="1600" b="1"/>
              <a:t>)</a:t>
            </a:r>
            <a:r>
              <a:rPr lang="en-US" altLang="en-US" sz="1600"/>
              <a:t>, </a:t>
            </a:r>
            <a:r>
              <a:rPr lang="en-US" altLang="en-US" sz="1600" b="1"/>
              <a:t>$</a:t>
            </a:r>
            <a:r>
              <a:rPr lang="en-US" altLang="en-US" sz="1600"/>
              <a:t>}</a:t>
            </a:r>
          </a:p>
        </p:txBody>
      </p:sp>
      <p:sp>
        <p:nvSpPr>
          <p:cNvPr id="87050" name="Text Box 9"/>
          <p:cNvSpPr txBox="1">
            <a:spLocks noChangeArrowheads="1"/>
          </p:cNvSpPr>
          <p:nvPr/>
        </p:nvSpPr>
        <p:spPr bwMode="auto">
          <a:xfrm>
            <a:off x="109538" y="4187825"/>
            <a:ext cx="2081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1600"/>
              <a:t>FOLLOW(</a:t>
            </a:r>
            <a:r>
              <a:rPr lang="en-US" altLang="en-US" sz="1600">
                <a:sym typeface="Symbol" pitchFamily="18" charset="2"/>
              </a:rPr>
              <a:t>E’</a:t>
            </a:r>
            <a:r>
              <a:rPr lang="en-US" altLang="en-US" sz="1600"/>
              <a:t>) = {</a:t>
            </a:r>
            <a:r>
              <a:rPr lang="en-US" altLang="en-US" sz="1600">
                <a:sym typeface="Symbol" pitchFamily="18" charset="2"/>
              </a:rPr>
              <a:t> </a:t>
            </a:r>
            <a:r>
              <a:rPr lang="en-US" altLang="en-US" sz="1600" b="1">
                <a:sym typeface="Symbol" pitchFamily="18" charset="2"/>
              </a:rPr>
              <a:t>)</a:t>
            </a:r>
            <a:r>
              <a:rPr lang="en-US" altLang="en-US" sz="1600">
                <a:sym typeface="Symbol" pitchFamily="18" charset="2"/>
              </a:rPr>
              <a:t>, </a:t>
            </a:r>
            <a:r>
              <a:rPr lang="en-US" altLang="en-US" sz="1600" b="1">
                <a:sym typeface="Symbol" pitchFamily="18" charset="2"/>
              </a:rPr>
              <a:t>$</a:t>
            </a:r>
            <a:r>
              <a:rPr lang="en-US" altLang="en-US" sz="1600"/>
              <a:t>}</a:t>
            </a:r>
          </a:p>
        </p:txBody>
      </p:sp>
      <p:sp>
        <p:nvSpPr>
          <p:cNvPr id="87051" name="Text Box 10"/>
          <p:cNvSpPr txBox="1">
            <a:spLocks noChangeArrowheads="1"/>
          </p:cNvSpPr>
          <p:nvPr/>
        </p:nvSpPr>
        <p:spPr bwMode="auto">
          <a:xfrm>
            <a:off x="115888" y="3446463"/>
            <a:ext cx="919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/>
              <a:t>SETS:</a:t>
            </a:r>
          </a:p>
        </p:txBody>
      </p:sp>
      <p:sp>
        <p:nvSpPr>
          <p:cNvPr id="87052" name="Text Box 11"/>
          <p:cNvSpPr txBox="1">
            <a:spLocks noChangeArrowheads="1"/>
          </p:cNvSpPr>
          <p:nvPr/>
        </p:nvSpPr>
        <p:spPr bwMode="auto">
          <a:xfrm>
            <a:off x="3468688" y="1617663"/>
            <a:ext cx="194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/>
              <a:t>FOLLOW rules:</a:t>
            </a:r>
          </a:p>
        </p:txBody>
      </p:sp>
      <p:sp>
        <p:nvSpPr>
          <p:cNvPr id="87053" name="Text Box 12"/>
          <p:cNvSpPr txBox="1">
            <a:spLocks noChangeArrowheads="1"/>
          </p:cNvSpPr>
          <p:nvPr/>
        </p:nvSpPr>
        <p:spPr bwMode="auto">
          <a:xfrm>
            <a:off x="109538" y="4516438"/>
            <a:ext cx="2259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1600"/>
              <a:t>FOLLOW(</a:t>
            </a:r>
            <a:r>
              <a:rPr lang="en-US" altLang="en-US" sz="1600">
                <a:sym typeface="Symbol" pitchFamily="18" charset="2"/>
              </a:rPr>
              <a:t>T</a:t>
            </a:r>
            <a:r>
              <a:rPr lang="en-US" altLang="en-US" sz="1600"/>
              <a:t>) = {</a:t>
            </a:r>
            <a:r>
              <a:rPr lang="en-US" altLang="en-US" sz="1600" b="1"/>
              <a:t>+</a:t>
            </a:r>
            <a:r>
              <a:rPr lang="en-US" altLang="en-US" sz="1600"/>
              <a:t>, </a:t>
            </a:r>
            <a:r>
              <a:rPr lang="en-US" altLang="en-US" sz="1600">
                <a:sym typeface="Symbol" pitchFamily="18" charset="2"/>
              </a:rPr>
              <a:t> </a:t>
            </a:r>
            <a:r>
              <a:rPr lang="en-US" altLang="en-US" sz="1600" b="1">
                <a:sym typeface="Symbol" pitchFamily="18" charset="2"/>
              </a:rPr>
              <a:t>)</a:t>
            </a:r>
            <a:r>
              <a:rPr lang="en-US" altLang="en-US" sz="1600">
                <a:sym typeface="Symbol" pitchFamily="18" charset="2"/>
              </a:rPr>
              <a:t>, </a:t>
            </a:r>
            <a:r>
              <a:rPr lang="en-US" altLang="en-US" sz="1600" b="1">
                <a:sym typeface="Symbol" pitchFamily="18" charset="2"/>
              </a:rPr>
              <a:t>$</a:t>
            </a:r>
            <a:r>
              <a:rPr lang="en-US" altLang="en-US" sz="1600"/>
              <a:t>}</a:t>
            </a:r>
          </a:p>
        </p:txBody>
      </p:sp>
      <p:grpSp>
        <p:nvGrpSpPr>
          <p:cNvPr id="87054" name="Group 13"/>
          <p:cNvGrpSpPr>
            <a:grpSpLocks/>
          </p:cNvGrpSpPr>
          <p:nvPr/>
        </p:nvGrpSpPr>
        <p:grpSpPr bwMode="auto">
          <a:xfrm>
            <a:off x="317500" y="0"/>
            <a:ext cx="1866900" cy="1612900"/>
            <a:chOff x="408" y="3192"/>
            <a:chExt cx="1176" cy="1016"/>
          </a:xfrm>
        </p:grpSpPr>
        <p:sp>
          <p:nvSpPr>
            <p:cNvPr id="87067" name="Rectangle 14"/>
            <p:cNvSpPr>
              <a:spLocks noChangeArrowheads="1"/>
            </p:cNvSpPr>
            <p:nvPr/>
          </p:nvSpPr>
          <p:spPr bwMode="auto">
            <a:xfrm>
              <a:off x="408" y="3192"/>
              <a:ext cx="1176" cy="101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87068" name="Text Box 15"/>
            <p:cNvSpPr txBox="1">
              <a:spLocks noChangeArrowheads="1"/>
            </p:cNvSpPr>
            <p:nvPr/>
          </p:nvSpPr>
          <p:spPr bwMode="auto">
            <a:xfrm>
              <a:off x="415" y="3578"/>
              <a:ext cx="1122" cy="23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/>
                <a:t>FIRST(</a:t>
              </a:r>
              <a:r>
                <a:rPr lang="en-US" altLang="en-US" sz="1600">
                  <a:sym typeface="Symbol" pitchFamily="18" charset="2"/>
                </a:rPr>
                <a:t>F</a:t>
              </a:r>
              <a:r>
                <a:rPr lang="en-US" altLang="en-US" sz="1600"/>
                <a:t>) = {</a:t>
              </a:r>
              <a:r>
                <a:rPr lang="en-US" altLang="en-US">
                  <a:sym typeface="Symbol" pitchFamily="18" charset="2"/>
                </a:rPr>
                <a:t>(, id</a:t>
              </a:r>
              <a:r>
                <a:rPr lang="en-US" altLang="en-US" sz="1600"/>
                <a:t>}</a:t>
              </a:r>
            </a:p>
          </p:txBody>
        </p:sp>
        <p:sp>
          <p:nvSpPr>
            <p:cNvPr id="87069" name="Text Box 16"/>
            <p:cNvSpPr txBox="1">
              <a:spLocks noChangeArrowheads="1"/>
            </p:cNvSpPr>
            <p:nvPr/>
          </p:nvSpPr>
          <p:spPr bwMode="auto">
            <a:xfrm>
              <a:off x="415" y="3756"/>
              <a:ext cx="1122" cy="23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/>
                <a:t>FIRST(</a:t>
              </a:r>
              <a:r>
                <a:rPr lang="en-US" altLang="en-US" sz="1600">
                  <a:sym typeface="Symbol" pitchFamily="18" charset="2"/>
                </a:rPr>
                <a:t>T</a:t>
              </a:r>
              <a:r>
                <a:rPr lang="en-US" altLang="en-US" sz="1600"/>
                <a:t>) = {</a:t>
              </a:r>
              <a:r>
                <a:rPr lang="en-US" altLang="en-US">
                  <a:sym typeface="Symbol" pitchFamily="18" charset="2"/>
                </a:rPr>
                <a:t>(, id</a:t>
              </a:r>
              <a:r>
                <a:rPr lang="en-US" altLang="en-US" sz="1600"/>
                <a:t>}</a:t>
              </a:r>
            </a:p>
          </p:txBody>
        </p:sp>
        <p:sp>
          <p:nvSpPr>
            <p:cNvPr id="87070" name="Text Box 17"/>
            <p:cNvSpPr txBox="1">
              <a:spLocks noChangeArrowheads="1"/>
            </p:cNvSpPr>
            <p:nvPr/>
          </p:nvSpPr>
          <p:spPr bwMode="auto">
            <a:xfrm>
              <a:off x="415" y="3933"/>
              <a:ext cx="1165" cy="23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/>
                <a:t>FIRST(</a:t>
              </a:r>
              <a:r>
                <a:rPr lang="en-US" altLang="en-US" sz="1600">
                  <a:sym typeface="Symbol" pitchFamily="18" charset="2"/>
                </a:rPr>
                <a:t>E</a:t>
              </a:r>
              <a:r>
                <a:rPr lang="en-US" altLang="en-US" sz="1600"/>
                <a:t>)  = {</a:t>
              </a:r>
              <a:r>
                <a:rPr lang="en-US" altLang="en-US">
                  <a:sym typeface="Symbol" pitchFamily="18" charset="2"/>
                </a:rPr>
                <a:t>(, id</a:t>
              </a:r>
              <a:r>
                <a:rPr lang="en-US" altLang="en-US" sz="1600"/>
                <a:t>}</a:t>
              </a:r>
            </a:p>
          </p:txBody>
        </p:sp>
        <p:sp>
          <p:nvSpPr>
            <p:cNvPr id="87071" name="Text Box 18"/>
            <p:cNvSpPr txBox="1">
              <a:spLocks noChangeArrowheads="1"/>
            </p:cNvSpPr>
            <p:nvPr/>
          </p:nvSpPr>
          <p:spPr bwMode="auto">
            <a:xfrm>
              <a:off x="415" y="3223"/>
              <a:ext cx="1127" cy="23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/>
                <a:t>FIRST(</a:t>
              </a:r>
              <a:r>
                <a:rPr lang="en-US" altLang="en-US" sz="1600">
                  <a:sym typeface="Symbol" pitchFamily="18" charset="2"/>
                </a:rPr>
                <a:t>E’</a:t>
              </a:r>
              <a:r>
                <a:rPr lang="en-US" altLang="en-US" sz="1600"/>
                <a:t>) = {</a:t>
              </a:r>
              <a:r>
                <a:rPr lang="en-US" altLang="en-US" sz="1600" b="1"/>
                <a:t>+</a:t>
              </a:r>
              <a:r>
                <a:rPr lang="en-US" altLang="en-US" sz="1600"/>
                <a:t>, </a:t>
              </a:r>
              <a:r>
                <a:rPr lang="en-US" altLang="en-US">
                  <a:sym typeface="Symbol" pitchFamily="18" charset="2"/>
                </a:rPr>
                <a:t></a:t>
              </a:r>
              <a:r>
                <a:rPr lang="en-US" altLang="en-US" sz="1600"/>
                <a:t>}</a:t>
              </a:r>
            </a:p>
          </p:txBody>
        </p:sp>
        <p:sp>
          <p:nvSpPr>
            <p:cNvPr id="87072" name="Text Box 19"/>
            <p:cNvSpPr txBox="1">
              <a:spLocks noChangeArrowheads="1"/>
            </p:cNvSpPr>
            <p:nvPr/>
          </p:nvSpPr>
          <p:spPr bwMode="auto">
            <a:xfrm>
              <a:off x="415" y="3401"/>
              <a:ext cx="1145" cy="23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/>
                <a:t>FIRST(</a:t>
              </a:r>
              <a:r>
                <a:rPr lang="en-US" altLang="en-US" sz="1600">
                  <a:sym typeface="Symbol" pitchFamily="18" charset="2"/>
                </a:rPr>
                <a:t>T’</a:t>
              </a:r>
              <a:r>
                <a:rPr lang="en-US" altLang="en-US" sz="1600"/>
                <a:t>) = {</a:t>
              </a:r>
              <a:r>
                <a:rPr lang="en-US" altLang="en-US" sz="1600" b="1">
                  <a:sym typeface="Symbol" pitchFamily="18" charset="2"/>
                </a:rPr>
                <a:t></a:t>
              </a:r>
              <a:r>
                <a:rPr lang="en-US" altLang="en-US" sz="1600"/>
                <a:t> , </a:t>
              </a:r>
              <a:r>
                <a:rPr lang="en-US" altLang="en-US">
                  <a:sym typeface="Symbol" pitchFamily="18" charset="2"/>
                </a:rPr>
                <a:t></a:t>
              </a:r>
              <a:r>
                <a:rPr lang="en-US" altLang="en-US" sz="1600"/>
                <a:t>}</a:t>
              </a:r>
            </a:p>
          </p:txBody>
        </p:sp>
      </p:grpSp>
      <p:sp>
        <p:nvSpPr>
          <p:cNvPr id="87055" name="Rectangle 20"/>
          <p:cNvSpPr>
            <a:spLocks noChangeArrowheads="1"/>
          </p:cNvSpPr>
          <p:nvPr/>
        </p:nvSpPr>
        <p:spPr bwMode="auto">
          <a:xfrm>
            <a:off x="3479800" y="4470400"/>
            <a:ext cx="3136900" cy="1257300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7056" name="Oval 21"/>
          <p:cNvSpPr>
            <a:spLocks noChangeArrowheads="1"/>
          </p:cNvSpPr>
          <p:nvPr/>
        </p:nvSpPr>
        <p:spPr bwMode="auto">
          <a:xfrm>
            <a:off x="190500" y="2743200"/>
            <a:ext cx="1689100" cy="4445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7057" name="Text Box 22"/>
          <p:cNvSpPr txBox="1">
            <a:spLocks noChangeArrowheads="1"/>
          </p:cNvSpPr>
          <p:nvPr/>
        </p:nvSpPr>
        <p:spPr bwMode="auto">
          <a:xfrm>
            <a:off x="3465513" y="2309813"/>
            <a:ext cx="28987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/>
              <a:t>2. If </a:t>
            </a:r>
            <a:r>
              <a:rPr lang="en-US" altLang="en-US" sz="2000">
                <a:solidFill>
                  <a:srgbClr val="0000FF"/>
                </a:solidFill>
              </a:rPr>
              <a:t> 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B</a:t>
            </a:r>
            <a:r>
              <a:rPr lang="en-US" altLang="en-US" sz="2000"/>
              <a:t>, </a:t>
            </a:r>
          </a:p>
          <a:p>
            <a:r>
              <a:rPr lang="en-US" altLang="en-US" sz="2000"/>
              <a:t>    and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a  F</a:t>
            </a:r>
            <a:r>
              <a:rPr lang="en-US" altLang="en-US" sz="2000">
                <a:solidFill>
                  <a:srgbClr val="0000FF"/>
                </a:solidFill>
              </a:rPr>
              <a:t>IRST(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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</a:p>
          <a:p>
            <a:r>
              <a:rPr lang="en-US" altLang="en-US" sz="2000">
                <a:solidFill>
                  <a:srgbClr val="0000FF"/>
                </a:solidFill>
              </a:rPr>
              <a:t>    </a:t>
            </a:r>
            <a:r>
              <a:rPr lang="en-US" altLang="en-US" sz="2000"/>
              <a:t>and</a:t>
            </a:r>
            <a:r>
              <a:rPr lang="en-US" altLang="en-US" sz="2000">
                <a:solidFill>
                  <a:srgbClr val="0000FF"/>
                </a:solidFill>
              </a:rPr>
              <a:t> 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 </a:t>
            </a:r>
          </a:p>
          <a:p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    </a:t>
            </a:r>
            <a:r>
              <a:rPr lang="en-US" altLang="en-US" sz="2000">
                <a:sym typeface="Symbol" pitchFamily="18" charset="2"/>
              </a:rPr>
              <a:t>then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 a  F</a:t>
            </a:r>
            <a:r>
              <a:rPr lang="en-US" altLang="en-US" sz="2000">
                <a:solidFill>
                  <a:srgbClr val="0000FF"/>
                </a:solidFill>
              </a:rPr>
              <a:t>OLLOW(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87058" name="Text Box 23"/>
          <p:cNvSpPr txBox="1">
            <a:spLocks noChangeArrowheads="1"/>
          </p:cNvSpPr>
          <p:nvPr/>
        </p:nvSpPr>
        <p:spPr bwMode="auto">
          <a:xfrm>
            <a:off x="3490913" y="3522663"/>
            <a:ext cx="28987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/>
              <a:t>3. If </a:t>
            </a:r>
            <a:r>
              <a:rPr lang="en-US" altLang="en-US" sz="2000">
                <a:solidFill>
                  <a:srgbClr val="0000FF"/>
                </a:solidFill>
              </a:rPr>
              <a:t>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B</a:t>
            </a:r>
          </a:p>
          <a:p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    </a:t>
            </a:r>
            <a:r>
              <a:rPr lang="en-US" altLang="en-US" sz="2000">
                <a:sym typeface="Symbol" pitchFamily="18" charset="2"/>
              </a:rPr>
              <a:t>and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 a  F</a:t>
            </a:r>
            <a:r>
              <a:rPr lang="en-US" altLang="en-US" sz="2000">
                <a:solidFill>
                  <a:srgbClr val="0000FF"/>
                </a:solidFill>
              </a:rPr>
              <a:t>OLLOW(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</a:p>
          <a:p>
            <a:r>
              <a:rPr lang="en-US" altLang="en-US" sz="2000">
                <a:solidFill>
                  <a:srgbClr val="0000FF"/>
                </a:solidFill>
              </a:rPr>
              <a:t>    </a:t>
            </a:r>
            <a:r>
              <a:rPr lang="en-US" altLang="en-US" sz="2000"/>
              <a:t>then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a  F</a:t>
            </a:r>
            <a:r>
              <a:rPr lang="en-US" altLang="en-US" sz="2000">
                <a:solidFill>
                  <a:srgbClr val="0000FF"/>
                </a:solidFill>
              </a:rPr>
              <a:t>OLLOW(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87059" name="Text Box 24"/>
          <p:cNvSpPr txBox="1">
            <a:spLocks noChangeArrowheads="1"/>
          </p:cNvSpPr>
          <p:nvPr/>
        </p:nvSpPr>
        <p:spPr bwMode="auto">
          <a:xfrm>
            <a:off x="96838" y="4846638"/>
            <a:ext cx="22463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1600"/>
              <a:t>FOLLOW(</a:t>
            </a:r>
            <a:r>
              <a:rPr lang="en-US" altLang="en-US" sz="1600">
                <a:sym typeface="Symbol" pitchFamily="18" charset="2"/>
              </a:rPr>
              <a:t>T’</a:t>
            </a:r>
            <a:r>
              <a:rPr lang="en-US" altLang="en-US" sz="1600"/>
              <a:t>) = {</a:t>
            </a:r>
            <a:r>
              <a:rPr lang="en-US" altLang="en-US" sz="1600" b="1">
                <a:sym typeface="Symbol" pitchFamily="18" charset="2"/>
              </a:rPr>
              <a:t>+</a:t>
            </a:r>
            <a:r>
              <a:rPr lang="en-US" altLang="en-US" sz="1600">
                <a:sym typeface="Symbol" pitchFamily="18" charset="2"/>
              </a:rPr>
              <a:t>, </a:t>
            </a:r>
            <a:r>
              <a:rPr lang="en-US" altLang="en-US" sz="1600" b="1">
                <a:sym typeface="Symbol" pitchFamily="18" charset="2"/>
              </a:rPr>
              <a:t>)</a:t>
            </a:r>
            <a:r>
              <a:rPr lang="en-US" altLang="en-US" sz="1600">
                <a:sym typeface="Symbol" pitchFamily="18" charset="2"/>
              </a:rPr>
              <a:t>, </a:t>
            </a:r>
            <a:r>
              <a:rPr lang="en-US" altLang="en-US" sz="1600" b="1">
                <a:sym typeface="Symbol" pitchFamily="18" charset="2"/>
              </a:rPr>
              <a:t>$</a:t>
            </a:r>
            <a:r>
              <a:rPr lang="en-US" altLang="en-US" sz="1600"/>
              <a:t>}</a:t>
            </a:r>
          </a:p>
        </p:txBody>
      </p:sp>
      <p:grpSp>
        <p:nvGrpSpPr>
          <p:cNvPr id="87060" name="Group 25"/>
          <p:cNvGrpSpPr>
            <a:grpSpLocks/>
          </p:cNvGrpSpPr>
          <p:nvPr/>
        </p:nvGrpSpPr>
        <p:grpSpPr bwMode="auto">
          <a:xfrm>
            <a:off x="3490913" y="4411663"/>
            <a:ext cx="2898775" cy="1311275"/>
            <a:chOff x="2199" y="2779"/>
            <a:chExt cx="1826" cy="826"/>
          </a:xfrm>
        </p:grpSpPr>
        <p:sp>
          <p:nvSpPr>
            <p:cNvPr id="87063" name="Text Box 26"/>
            <p:cNvSpPr txBox="1">
              <a:spLocks noChangeArrowheads="1"/>
            </p:cNvSpPr>
            <p:nvPr/>
          </p:nvSpPr>
          <p:spPr bwMode="auto">
            <a:xfrm>
              <a:off x="2199" y="2779"/>
              <a:ext cx="1826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2000"/>
                <a:t>3a. If </a:t>
              </a:r>
              <a:r>
                <a:rPr lang="en-US" altLang="en-US" sz="2000">
                  <a:solidFill>
                    <a:srgbClr val="0000FF"/>
                  </a:solidFill>
                </a:rPr>
                <a:t>A </a:t>
              </a:r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 B</a:t>
              </a:r>
            </a:p>
            <a:p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    </a:t>
              </a:r>
              <a:r>
                <a:rPr lang="en-US" altLang="en-US" sz="2000">
                  <a:sym typeface="Symbol" pitchFamily="18" charset="2"/>
                </a:rPr>
                <a:t>and</a:t>
              </a:r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 </a:t>
              </a:r>
            </a:p>
            <a:p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    </a:t>
              </a:r>
              <a:r>
                <a:rPr lang="en-US" altLang="en-US" sz="2000">
                  <a:sym typeface="Symbol" pitchFamily="18" charset="2"/>
                </a:rPr>
                <a:t>and</a:t>
              </a:r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 a  F</a:t>
              </a:r>
              <a:r>
                <a:rPr lang="en-US" altLang="en-US" sz="2000">
                  <a:solidFill>
                    <a:srgbClr val="0000FF"/>
                  </a:solidFill>
                </a:rPr>
                <a:t>OLLOW(</a:t>
              </a:r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A</a:t>
              </a:r>
              <a:r>
                <a:rPr lang="en-US" altLang="en-US" sz="2000">
                  <a:solidFill>
                    <a:srgbClr val="0000FF"/>
                  </a:solidFill>
                </a:rPr>
                <a:t>)</a:t>
              </a:r>
            </a:p>
            <a:p>
              <a:r>
                <a:rPr lang="en-US" altLang="en-US" sz="2000">
                  <a:solidFill>
                    <a:srgbClr val="0000FF"/>
                  </a:solidFill>
                </a:rPr>
                <a:t>    </a:t>
              </a:r>
              <a:r>
                <a:rPr lang="en-US" altLang="en-US" sz="2000"/>
                <a:t>then </a:t>
              </a:r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a  F</a:t>
              </a:r>
              <a:r>
                <a:rPr lang="en-US" altLang="en-US" sz="2000">
                  <a:solidFill>
                    <a:srgbClr val="0000FF"/>
                  </a:solidFill>
                </a:rPr>
                <a:t>OLLOW(</a:t>
              </a:r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B</a:t>
              </a:r>
              <a:r>
                <a:rPr lang="en-US" altLang="en-US" sz="2000">
                  <a:solidFill>
                    <a:srgbClr val="0000FF"/>
                  </a:solidFill>
                </a:rPr>
                <a:t>)</a:t>
              </a:r>
            </a:p>
          </p:txBody>
        </p:sp>
        <p:grpSp>
          <p:nvGrpSpPr>
            <p:cNvPr id="87064" name="Group 27"/>
            <p:cNvGrpSpPr>
              <a:grpSpLocks/>
            </p:cNvGrpSpPr>
            <p:nvPr/>
          </p:nvGrpSpPr>
          <p:grpSpPr bwMode="auto">
            <a:xfrm>
              <a:off x="2695" y="2923"/>
              <a:ext cx="520" cy="294"/>
              <a:chOff x="4439" y="2859"/>
              <a:chExt cx="520" cy="294"/>
            </a:xfrm>
          </p:grpSpPr>
          <p:sp>
            <p:nvSpPr>
              <p:cNvPr id="87065" name="Rectangle 28"/>
              <p:cNvSpPr>
                <a:spLocks noChangeArrowheads="1"/>
              </p:cNvSpPr>
              <p:nvPr/>
            </p:nvSpPr>
            <p:spPr bwMode="auto">
              <a:xfrm>
                <a:off x="4599" y="2859"/>
                <a:ext cx="17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2000" b="1">
                    <a:solidFill>
                      <a:srgbClr val="0000FF"/>
                    </a:solidFill>
                    <a:sym typeface="Symbol" pitchFamily="18" charset="2"/>
                  </a:rPr>
                  <a:t>*</a:t>
                </a:r>
              </a:p>
            </p:txBody>
          </p:sp>
          <p:sp>
            <p:nvSpPr>
              <p:cNvPr id="87066" name="Text Box 29"/>
              <p:cNvSpPr txBox="1">
                <a:spLocks noChangeArrowheads="1"/>
              </p:cNvSpPr>
              <p:nvPr/>
            </p:nvSpPr>
            <p:spPr bwMode="auto">
              <a:xfrm>
                <a:off x="4439" y="2903"/>
                <a:ext cx="52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2000">
                    <a:solidFill>
                      <a:srgbClr val="0000FF"/>
                    </a:solidFill>
                    <a:sym typeface="Symbol" pitchFamily="18" charset="2"/>
                  </a:rPr>
                  <a:t>  </a:t>
                </a:r>
              </a:p>
            </p:txBody>
          </p:sp>
        </p:grpSp>
      </p:grpSp>
      <p:sp>
        <p:nvSpPr>
          <p:cNvPr id="399390" name="Text Box 30"/>
          <p:cNvSpPr txBox="1">
            <a:spLocks noChangeArrowheads="1"/>
          </p:cNvSpPr>
          <p:nvPr/>
        </p:nvSpPr>
        <p:spPr bwMode="auto">
          <a:xfrm>
            <a:off x="84138" y="5126038"/>
            <a:ext cx="2201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1600"/>
              <a:t>FOLLOW(</a:t>
            </a:r>
            <a:r>
              <a:rPr lang="en-US" altLang="en-US" sz="1600">
                <a:sym typeface="Symbol" pitchFamily="18" charset="2"/>
              </a:rPr>
              <a:t>F</a:t>
            </a:r>
            <a:r>
              <a:rPr lang="en-US" altLang="en-US" sz="1600"/>
              <a:t>) = {</a:t>
            </a:r>
            <a:r>
              <a:rPr lang="en-US" altLang="en-US" sz="1600" b="1">
                <a:sym typeface="Symbol" pitchFamily="18" charset="2"/>
              </a:rPr>
              <a:t>+</a:t>
            </a:r>
            <a:r>
              <a:rPr lang="en-US" altLang="en-US" sz="1600">
                <a:sym typeface="Symbol" pitchFamily="18" charset="2"/>
              </a:rPr>
              <a:t>, </a:t>
            </a:r>
            <a:r>
              <a:rPr lang="en-US" altLang="en-US" sz="1600" b="1">
                <a:sym typeface="Symbol" pitchFamily="18" charset="2"/>
              </a:rPr>
              <a:t>)</a:t>
            </a:r>
            <a:r>
              <a:rPr lang="en-US" altLang="en-US" sz="1600">
                <a:sym typeface="Symbol" pitchFamily="18" charset="2"/>
              </a:rPr>
              <a:t>, </a:t>
            </a:r>
            <a:r>
              <a:rPr lang="en-US" altLang="en-US" sz="1600" b="1">
                <a:sym typeface="Symbol" pitchFamily="18" charset="2"/>
              </a:rPr>
              <a:t>$</a:t>
            </a:r>
            <a:r>
              <a:rPr lang="en-US" altLang="en-US" sz="1600"/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7430CF1-FA5E-4B76-97F1-CD1A007ABC32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0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Rules to Create FOLLOW</a:t>
            </a:r>
          </a:p>
        </p:txBody>
      </p:sp>
      <p:sp>
        <p:nvSpPr>
          <p:cNvPr id="89091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1ECA742-CB8B-4ECB-B65C-0D3A94CC8E77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89092" name="Rectangle 2"/>
          <p:cNvSpPr>
            <a:spLocks noChangeArrowheads="1"/>
          </p:cNvSpPr>
          <p:nvPr/>
        </p:nvSpPr>
        <p:spPr bwMode="auto">
          <a:xfrm>
            <a:off x="38100" y="3810000"/>
            <a:ext cx="3136900" cy="28702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9093" name="Rectangle 3"/>
          <p:cNvSpPr>
            <a:spLocks noChangeArrowheads="1"/>
          </p:cNvSpPr>
          <p:nvPr/>
        </p:nvSpPr>
        <p:spPr bwMode="auto">
          <a:xfrm>
            <a:off x="3454400" y="1981200"/>
            <a:ext cx="5511800" cy="37592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9094" name="Text Box 5"/>
          <p:cNvSpPr txBox="1">
            <a:spLocks noChangeArrowheads="1"/>
          </p:cNvSpPr>
          <p:nvPr/>
        </p:nvSpPr>
        <p:spPr bwMode="auto">
          <a:xfrm>
            <a:off x="350838" y="1931988"/>
            <a:ext cx="1570037" cy="14747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E  </a:t>
            </a:r>
            <a:r>
              <a:rPr lang="en-US" altLang="en-US">
                <a:sym typeface="Symbol" pitchFamily="18" charset="2"/>
              </a:rPr>
              <a:t> TE’</a:t>
            </a:r>
          </a:p>
          <a:p>
            <a:r>
              <a:rPr lang="en-US" altLang="en-US">
                <a:sym typeface="Symbol" pitchFamily="18" charset="2"/>
              </a:rPr>
              <a:t>E’  +TE’ | </a:t>
            </a:r>
          </a:p>
          <a:p>
            <a:r>
              <a:rPr lang="en-US" altLang="en-US">
                <a:sym typeface="Symbol" pitchFamily="18" charset="2"/>
              </a:rPr>
              <a:t>T   FT’</a:t>
            </a:r>
          </a:p>
          <a:p>
            <a:r>
              <a:rPr lang="en-US" altLang="en-US"/>
              <a:t>T’ </a:t>
            </a:r>
            <a:r>
              <a:rPr lang="en-US" altLang="en-US">
                <a:sym typeface="Symbol" pitchFamily="18" charset="2"/>
              </a:rPr>
              <a:t> FT’ | </a:t>
            </a:r>
          </a:p>
          <a:p>
            <a:r>
              <a:rPr lang="en-US" altLang="en-US"/>
              <a:t>F  </a:t>
            </a:r>
            <a:r>
              <a:rPr lang="en-US" altLang="en-US">
                <a:sym typeface="Symbol" pitchFamily="18" charset="2"/>
              </a:rPr>
              <a:t> ( E ) | </a:t>
            </a:r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89095" name="Text Box 6"/>
          <p:cNvSpPr txBox="1">
            <a:spLocks noChangeArrowheads="1"/>
          </p:cNvSpPr>
          <p:nvPr/>
        </p:nvSpPr>
        <p:spPr bwMode="auto">
          <a:xfrm>
            <a:off x="304800" y="1579563"/>
            <a:ext cx="158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/>
              <a:t>GRAMMAR:</a:t>
            </a:r>
          </a:p>
        </p:txBody>
      </p:sp>
      <p:sp>
        <p:nvSpPr>
          <p:cNvPr id="89096" name="Text Box 7"/>
          <p:cNvSpPr txBox="1">
            <a:spLocks noChangeArrowheads="1"/>
          </p:cNvSpPr>
          <p:nvPr/>
        </p:nvSpPr>
        <p:spPr bwMode="auto">
          <a:xfrm>
            <a:off x="3452813" y="2024063"/>
            <a:ext cx="5532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/>
              <a:t>1. If </a:t>
            </a:r>
            <a:r>
              <a:rPr lang="en-US" altLang="en-US" sz="2000">
                <a:solidFill>
                  <a:srgbClr val="0000FF"/>
                </a:solidFill>
              </a:rPr>
              <a:t>S</a:t>
            </a:r>
            <a:r>
              <a:rPr lang="en-US" altLang="en-US" sz="2000"/>
              <a:t> is the start symbol, then </a:t>
            </a:r>
            <a:r>
              <a:rPr lang="en-US" altLang="en-US" sz="2000">
                <a:solidFill>
                  <a:srgbClr val="0000FF"/>
                </a:solidFill>
              </a:rPr>
              <a:t>$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altLang="en-US" sz="2000">
                <a:solidFill>
                  <a:srgbClr val="0000FF"/>
                </a:solidFill>
              </a:rPr>
              <a:t> FOLLOW(S)</a:t>
            </a:r>
          </a:p>
        </p:txBody>
      </p:sp>
      <p:sp>
        <p:nvSpPr>
          <p:cNvPr id="89097" name="Text Box 8"/>
          <p:cNvSpPr txBox="1">
            <a:spLocks noChangeArrowheads="1"/>
          </p:cNvSpPr>
          <p:nvPr/>
        </p:nvSpPr>
        <p:spPr bwMode="auto">
          <a:xfrm>
            <a:off x="114300" y="3857625"/>
            <a:ext cx="1979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1600"/>
              <a:t>FOLLOW(E) = {</a:t>
            </a:r>
            <a:r>
              <a:rPr lang="en-US" altLang="en-US" sz="1600" b="1"/>
              <a:t>)</a:t>
            </a:r>
            <a:r>
              <a:rPr lang="en-US" altLang="en-US" sz="1600"/>
              <a:t>, </a:t>
            </a:r>
            <a:r>
              <a:rPr lang="en-US" altLang="en-US" sz="1600" b="1"/>
              <a:t>$</a:t>
            </a:r>
            <a:r>
              <a:rPr lang="en-US" altLang="en-US" sz="1600"/>
              <a:t>}</a:t>
            </a:r>
          </a:p>
        </p:txBody>
      </p:sp>
      <p:sp>
        <p:nvSpPr>
          <p:cNvPr id="89098" name="Text Box 9"/>
          <p:cNvSpPr txBox="1">
            <a:spLocks noChangeArrowheads="1"/>
          </p:cNvSpPr>
          <p:nvPr/>
        </p:nvSpPr>
        <p:spPr bwMode="auto">
          <a:xfrm>
            <a:off x="109538" y="4187825"/>
            <a:ext cx="2081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1600"/>
              <a:t>FOLLOW(</a:t>
            </a:r>
            <a:r>
              <a:rPr lang="en-US" altLang="en-US" sz="1600">
                <a:sym typeface="Symbol" pitchFamily="18" charset="2"/>
              </a:rPr>
              <a:t>E’</a:t>
            </a:r>
            <a:r>
              <a:rPr lang="en-US" altLang="en-US" sz="1600"/>
              <a:t>) = {</a:t>
            </a:r>
            <a:r>
              <a:rPr lang="en-US" altLang="en-US" sz="1600">
                <a:sym typeface="Symbol" pitchFamily="18" charset="2"/>
              </a:rPr>
              <a:t> </a:t>
            </a:r>
            <a:r>
              <a:rPr lang="en-US" altLang="en-US" sz="1600" b="1">
                <a:sym typeface="Symbol" pitchFamily="18" charset="2"/>
              </a:rPr>
              <a:t>)</a:t>
            </a:r>
            <a:r>
              <a:rPr lang="en-US" altLang="en-US" sz="1600">
                <a:sym typeface="Symbol" pitchFamily="18" charset="2"/>
              </a:rPr>
              <a:t>, </a:t>
            </a:r>
            <a:r>
              <a:rPr lang="en-US" altLang="en-US" sz="1600" b="1">
                <a:sym typeface="Symbol" pitchFamily="18" charset="2"/>
              </a:rPr>
              <a:t>$</a:t>
            </a:r>
            <a:r>
              <a:rPr lang="en-US" altLang="en-US" sz="1600"/>
              <a:t>}</a:t>
            </a:r>
          </a:p>
        </p:txBody>
      </p:sp>
      <p:sp>
        <p:nvSpPr>
          <p:cNvPr id="89099" name="Text Box 10"/>
          <p:cNvSpPr txBox="1">
            <a:spLocks noChangeArrowheads="1"/>
          </p:cNvSpPr>
          <p:nvPr/>
        </p:nvSpPr>
        <p:spPr bwMode="auto">
          <a:xfrm>
            <a:off x="115888" y="3446463"/>
            <a:ext cx="919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/>
              <a:t>SETS:</a:t>
            </a:r>
          </a:p>
        </p:txBody>
      </p:sp>
      <p:sp>
        <p:nvSpPr>
          <p:cNvPr id="89100" name="Text Box 11"/>
          <p:cNvSpPr txBox="1">
            <a:spLocks noChangeArrowheads="1"/>
          </p:cNvSpPr>
          <p:nvPr/>
        </p:nvSpPr>
        <p:spPr bwMode="auto">
          <a:xfrm>
            <a:off x="3468688" y="1617663"/>
            <a:ext cx="194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/>
              <a:t>FOLLOW rules:</a:t>
            </a:r>
          </a:p>
        </p:txBody>
      </p:sp>
      <p:sp>
        <p:nvSpPr>
          <p:cNvPr id="89101" name="Text Box 12"/>
          <p:cNvSpPr txBox="1">
            <a:spLocks noChangeArrowheads="1"/>
          </p:cNvSpPr>
          <p:nvPr/>
        </p:nvSpPr>
        <p:spPr bwMode="auto">
          <a:xfrm>
            <a:off x="109538" y="4516438"/>
            <a:ext cx="2259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1600"/>
              <a:t>FOLLOW(</a:t>
            </a:r>
            <a:r>
              <a:rPr lang="en-US" altLang="en-US" sz="1600">
                <a:sym typeface="Symbol" pitchFamily="18" charset="2"/>
              </a:rPr>
              <a:t>T</a:t>
            </a:r>
            <a:r>
              <a:rPr lang="en-US" altLang="en-US" sz="1600"/>
              <a:t>) = {</a:t>
            </a:r>
            <a:r>
              <a:rPr lang="en-US" altLang="en-US" sz="1600" b="1"/>
              <a:t>+</a:t>
            </a:r>
            <a:r>
              <a:rPr lang="en-US" altLang="en-US" sz="1600"/>
              <a:t>, </a:t>
            </a:r>
            <a:r>
              <a:rPr lang="en-US" altLang="en-US" sz="1600">
                <a:sym typeface="Symbol" pitchFamily="18" charset="2"/>
              </a:rPr>
              <a:t> </a:t>
            </a:r>
            <a:r>
              <a:rPr lang="en-US" altLang="en-US" sz="1600" b="1">
                <a:sym typeface="Symbol" pitchFamily="18" charset="2"/>
              </a:rPr>
              <a:t>)</a:t>
            </a:r>
            <a:r>
              <a:rPr lang="en-US" altLang="en-US" sz="1600">
                <a:sym typeface="Symbol" pitchFamily="18" charset="2"/>
              </a:rPr>
              <a:t>, </a:t>
            </a:r>
            <a:r>
              <a:rPr lang="en-US" altLang="en-US" sz="1600" b="1">
                <a:sym typeface="Symbol" pitchFamily="18" charset="2"/>
              </a:rPr>
              <a:t>$</a:t>
            </a:r>
            <a:r>
              <a:rPr lang="en-US" altLang="en-US" sz="1600"/>
              <a:t>}</a:t>
            </a:r>
          </a:p>
        </p:txBody>
      </p:sp>
      <p:grpSp>
        <p:nvGrpSpPr>
          <p:cNvPr id="89102" name="Group 13"/>
          <p:cNvGrpSpPr>
            <a:grpSpLocks/>
          </p:cNvGrpSpPr>
          <p:nvPr/>
        </p:nvGrpSpPr>
        <p:grpSpPr bwMode="auto">
          <a:xfrm>
            <a:off x="317500" y="0"/>
            <a:ext cx="1866900" cy="1612900"/>
            <a:chOff x="408" y="3192"/>
            <a:chExt cx="1176" cy="1016"/>
          </a:xfrm>
        </p:grpSpPr>
        <p:sp>
          <p:nvSpPr>
            <p:cNvPr id="89120" name="Rectangle 14"/>
            <p:cNvSpPr>
              <a:spLocks noChangeArrowheads="1"/>
            </p:cNvSpPr>
            <p:nvPr/>
          </p:nvSpPr>
          <p:spPr bwMode="auto">
            <a:xfrm>
              <a:off x="408" y="3192"/>
              <a:ext cx="1176" cy="101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89121" name="Text Box 15"/>
            <p:cNvSpPr txBox="1">
              <a:spLocks noChangeArrowheads="1"/>
            </p:cNvSpPr>
            <p:nvPr/>
          </p:nvSpPr>
          <p:spPr bwMode="auto">
            <a:xfrm>
              <a:off x="415" y="3578"/>
              <a:ext cx="1122" cy="23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/>
                <a:t>FIRST(</a:t>
              </a:r>
              <a:r>
                <a:rPr lang="en-US" altLang="en-US" sz="1600">
                  <a:sym typeface="Symbol" pitchFamily="18" charset="2"/>
                </a:rPr>
                <a:t>F</a:t>
              </a:r>
              <a:r>
                <a:rPr lang="en-US" altLang="en-US" sz="1600"/>
                <a:t>) = {</a:t>
              </a:r>
              <a:r>
                <a:rPr lang="en-US" altLang="en-US">
                  <a:sym typeface="Symbol" pitchFamily="18" charset="2"/>
                </a:rPr>
                <a:t>(, id</a:t>
              </a:r>
              <a:r>
                <a:rPr lang="en-US" altLang="en-US" sz="1600"/>
                <a:t>}</a:t>
              </a:r>
            </a:p>
          </p:txBody>
        </p:sp>
        <p:sp>
          <p:nvSpPr>
            <p:cNvPr id="89122" name="Text Box 16"/>
            <p:cNvSpPr txBox="1">
              <a:spLocks noChangeArrowheads="1"/>
            </p:cNvSpPr>
            <p:nvPr/>
          </p:nvSpPr>
          <p:spPr bwMode="auto">
            <a:xfrm>
              <a:off x="415" y="3756"/>
              <a:ext cx="1122" cy="23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/>
                <a:t>FIRST(</a:t>
              </a:r>
              <a:r>
                <a:rPr lang="en-US" altLang="en-US" sz="1600">
                  <a:sym typeface="Symbol" pitchFamily="18" charset="2"/>
                </a:rPr>
                <a:t>T</a:t>
              </a:r>
              <a:r>
                <a:rPr lang="en-US" altLang="en-US" sz="1600"/>
                <a:t>) = {</a:t>
              </a:r>
              <a:r>
                <a:rPr lang="en-US" altLang="en-US">
                  <a:sym typeface="Symbol" pitchFamily="18" charset="2"/>
                </a:rPr>
                <a:t>(, id</a:t>
              </a:r>
              <a:r>
                <a:rPr lang="en-US" altLang="en-US" sz="1600"/>
                <a:t>}</a:t>
              </a:r>
            </a:p>
          </p:txBody>
        </p:sp>
        <p:sp>
          <p:nvSpPr>
            <p:cNvPr id="89123" name="Text Box 17"/>
            <p:cNvSpPr txBox="1">
              <a:spLocks noChangeArrowheads="1"/>
            </p:cNvSpPr>
            <p:nvPr/>
          </p:nvSpPr>
          <p:spPr bwMode="auto">
            <a:xfrm>
              <a:off x="415" y="3933"/>
              <a:ext cx="1165" cy="23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/>
                <a:t>FIRST(</a:t>
              </a:r>
              <a:r>
                <a:rPr lang="en-US" altLang="en-US" sz="1600">
                  <a:sym typeface="Symbol" pitchFamily="18" charset="2"/>
                </a:rPr>
                <a:t>E</a:t>
              </a:r>
              <a:r>
                <a:rPr lang="en-US" altLang="en-US" sz="1600"/>
                <a:t>)  = {</a:t>
              </a:r>
              <a:r>
                <a:rPr lang="en-US" altLang="en-US">
                  <a:sym typeface="Symbol" pitchFamily="18" charset="2"/>
                </a:rPr>
                <a:t>(, id</a:t>
              </a:r>
              <a:r>
                <a:rPr lang="en-US" altLang="en-US" sz="1600"/>
                <a:t>}</a:t>
              </a:r>
            </a:p>
          </p:txBody>
        </p:sp>
        <p:sp>
          <p:nvSpPr>
            <p:cNvPr id="89124" name="Text Box 18"/>
            <p:cNvSpPr txBox="1">
              <a:spLocks noChangeArrowheads="1"/>
            </p:cNvSpPr>
            <p:nvPr/>
          </p:nvSpPr>
          <p:spPr bwMode="auto">
            <a:xfrm>
              <a:off x="415" y="3223"/>
              <a:ext cx="1127" cy="23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/>
                <a:t>FIRST(</a:t>
              </a:r>
              <a:r>
                <a:rPr lang="en-US" altLang="en-US" sz="1600">
                  <a:sym typeface="Symbol" pitchFamily="18" charset="2"/>
                </a:rPr>
                <a:t>E’</a:t>
              </a:r>
              <a:r>
                <a:rPr lang="en-US" altLang="en-US" sz="1600"/>
                <a:t>) = {</a:t>
              </a:r>
              <a:r>
                <a:rPr lang="en-US" altLang="en-US" sz="1600" b="1"/>
                <a:t>+</a:t>
              </a:r>
              <a:r>
                <a:rPr lang="en-US" altLang="en-US" sz="1600"/>
                <a:t>, </a:t>
              </a:r>
              <a:r>
                <a:rPr lang="en-US" altLang="en-US">
                  <a:sym typeface="Symbol" pitchFamily="18" charset="2"/>
                </a:rPr>
                <a:t></a:t>
              </a:r>
              <a:r>
                <a:rPr lang="en-US" altLang="en-US" sz="1600"/>
                <a:t>}</a:t>
              </a:r>
            </a:p>
          </p:txBody>
        </p:sp>
        <p:sp>
          <p:nvSpPr>
            <p:cNvPr id="89125" name="Text Box 19"/>
            <p:cNvSpPr txBox="1">
              <a:spLocks noChangeArrowheads="1"/>
            </p:cNvSpPr>
            <p:nvPr/>
          </p:nvSpPr>
          <p:spPr bwMode="auto">
            <a:xfrm>
              <a:off x="415" y="3401"/>
              <a:ext cx="1145" cy="23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/>
                <a:t>FIRST(</a:t>
              </a:r>
              <a:r>
                <a:rPr lang="en-US" altLang="en-US" sz="1600">
                  <a:sym typeface="Symbol" pitchFamily="18" charset="2"/>
                </a:rPr>
                <a:t>T’</a:t>
              </a:r>
              <a:r>
                <a:rPr lang="en-US" altLang="en-US" sz="1600"/>
                <a:t>) = {</a:t>
              </a:r>
              <a:r>
                <a:rPr lang="en-US" altLang="en-US" sz="1600" b="1">
                  <a:sym typeface="Symbol" pitchFamily="18" charset="2"/>
                </a:rPr>
                <a:t></a:t>
              </a:r>
              <a:r>
                <a:rPr lang="en-US" altLang="en-US" sz="1600"/>
                <a:t> , </a:t>
              </a:r>
              <a:r>
                <a:rPr lang="en-US" altLang="en-US">
                  <a:sym typeface="Symbol" pitchFamily="18" charset="2"/>
                </a:rPr>
                <a:t></a:t>
              </a:r>
              <a:r>
                <a:rPr lang="en-US" altLang="en-US" sz="1600"/>
                <a:t>}</a:t>
              </a:r>
            </a:p>
          </p:txBody>
        </p:sp>
      </p:grpSp>
      <p:sp>
        <p:nvSpPr>
          <p:cNvPr id="89103" name="Text Box 23"/>
          <p:cNvSpPr txBox="1">
            <a:spLocks noChangeArrowheads="1"/>
          </p:cNvSpPr>
          <p:nvPr/>
        </p:nvSpPr>
        <p:spPr bwMode="auto">
          <a:xfrm>
            <a:off x="3490913" y="3522663"/>
            <a:ext cx="28987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/>
              <a:t>3. If </a:t>
            </a:r>
            <a:r>
              <a:rPr lang="en-US" altLang="en-US" sz="2000">
                <a:solidFill>
                  <a:srgbClr val="0000FF"/>
                </a:solidFill>
              </a:rPr>
              <a:t>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B</a:t>
            </a:r>
          </a:p>
          <a:p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    </a:t>
            </a:r>
            <a:r>
              <a:rPr lang="en-US" altLang="en-US" sz="2000">
                <a:sym typeface="Symbol" pitchFamily="18" charset="2"/>
              </a:rPr>
              <a:t>and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 a  F</a:t>
            </a:r>
            <a:r>
              <a:rPr lang="en-US" altLang="en-US" sz="2000">
                <a:solidFill>
                  <a:srgbClr val="0000FF"/>
                </a:solidFill>
              </a:rPr>
              <a:t>OLLOW(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</a:p>
          <a:p>
            <a:r>
              <a:rPr lang="en-US" altLang="en-US" sz="2000">
                <a:solidFill>
                  <a:srgbClr val="0000FF"/>
                </a:solidFill>
              </a:rPr>
              <a:t>    </a:t>
            </a:r>
            <a:r>
              <a:rPr lang="en-US" altLang="en-US" sz="2000"/>
              <a:t>then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a  F</a:t>
            </a:r>
            <a:r>
              <a:rPr lang="en-US" altLang="en-US" sz="2000">
                <a:solidFill>
                  <a:srgbClr val="0000FF"/>
                </a:solidFill>
              </a:rPr>
              <a:t>OLLOW(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89104" name="Text Box 24"/>
          <p:cNvSpPr txBox="1">
            <a:spLocks noChangeArrowheads="1"/>
          </p:cNvSpPr>
          <p:nvPr/>
        </p:nvSpPr>
        <p:spPr bwMode="auto">
          <a:xfrm>
            <a:off x="96838" y="4846638"/>
            <a:ext cx="22463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1600"/>
              <a:t>FOLLOW(</a:t>
            </a:r>
            <a:r>
              <a:rPr lang="en-US" altLang="en-US" sz="1600">
                <a:sym typeface="Symbol" pitchFamily="18" charset="2"/>
              </a:rPr>
              <a:t>T’</a:t>
            </a:r>
            <a:r>
              <a:rPr lang="en-US" altLang="en-US" sz="1600"/>
              <a:t>) = {</a:t>
            </a:r>
            <a:r>
              <a:rPr lang="en-US" altLang="en-US" sz="1600" b="1">
                <a:sym typeface="Symbol" pitchFamily="18" charset="2"/>
              </a:rPr>
              <a:t>+</a:t>
            </a:r>
            <a:r>
              <a:rPr lang="en-US" altLang="en-US" sz="1600">
                <a:sym typeface="Symbol" pitchFamily="18" charset="2"/>
              </a:rPr>
              <a:t>, </a:t>
            </a:r>
            <a:r>
              <a:rPr lang="en-US" altLang="en-US" sz="1600" b="1">
                <a:sym typeface="Symbol" pitchFamily="18" charset="2"/>
              </a:rPr>
              <a:t>)</a:t>
            </a:r>
            <a:r>
              <a:rPr lang="en-US" altLang="en-US" sz="1600">
                <a:sym typeface="Symbol" pitchFamily="18" charset="2"/>
              </a:rPr>
              <a:t>, </a:t>
            </a:r>
            <a:r>
              <a:rPr lang="en-US" altLang="en-US" sz="1600" b="1">
                <a:sym typeface="Symbol" pitchFamily="18" charset="2"/>
              </a:rPr>
              <a:t>$</a:t>
            </a:r>
            <a:r>
              <a:rPr lang="en-US" altLang="en-US" sz="1600"/>
              <a:t>}</a:t>
            </a:r>
          </a:p>
        </p:txBody>
      </p:sp>
      <p:grpSp>
        <p:nvGrpSpPr>
          <p:cNvPr id="89105" name="Group 25"/>
          <p:cNvGrpSpPr>
            <a:grpSpLocks/>
          </p:cNvGrpSpPr>
          <p:nvPr/>
        </p:nvGrpSpPr>
        <p:grpSpPr bwMode="auto">
          <a:xfrm>
            <a:off x="3490913" y="4411663"/>
            <a:ext cx="2898775" cy="1311275"/>
            <a:chOff x="2199" y="2779"/>
            <a:chExt cx="1826" cy="826"/>
          </a:xfrm>
        </p:grpSpPr>
        <p:sp>
          <p:nvSpPr>
            <p:cNvPr id="89116" name="Text Box 26"/>
            <p:cNvSpPr txBox="1">
              <a:spLocks noChangeArrowheads="1"/>
            </p:cNvSpPr>
            <p:nvPr/>
          </p:nvSpPr>
          <p:spPr bwMode="auto">
            <a:xfrm>
              <a:off x="2199" y="2779"/>
              <a:ext cx="1826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2000"/>
                <a:t>3a. If </a:t>
              </a:r>
              <a:r>
                <a:rPr lang="en-US" altLang="en-US" sz="2000">
                  <a:solidFill>
                    <a:srgbClr val="0000FF"/>
                  </a:solidFill>
                </a:rPr>
                <a:t>A </a:t>
              </a:r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 B</a:t>
              </a:r>
            </a:p>
            <a:p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    </a:t>
              </a:r>
              <a:r>
                <a:rPr lang="en-US" altLang="en-US" sz="2000">
                  <a:sym typeface="Symbol" pitchFamily="18" charset="2"/>
                </a:rPr>
                <a:t>and</a:t>
              </a:r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 </a:t>
              </a:r>
            </a:p>
            <a:p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    </a:t>
              </a:r>
              <a:r>
                <a:rPr lang="en-US" altLang="en-US" sz="2000">
                  <a:sym typeface="Symbol" pitchFamily="18" charset="2"/>
                </a:rPr>
                <a:t>and</a:t>
              </a:r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 a  F</a:t>
              </a:r>
              <a:r>
                <a:rPr lang="en-US" altLang="en-US" sz="2000">
                  <a:solidFill>
                    <a:srgbClr val="0000FF"/>
                  </a:solidFill>
                </a:rPr>
                <a:t>OLLOW(</a:t>
              </a:r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A</a:t>
              </a:r>
              <a:r>
                <a:rPr lang="en-US" altLang="en-US" sz="2000">
                  <a:solidFill>
                    <a:srgbClr val="0000FF"/>
                  </a:solidFill>
                </a:rPr>
                <a:t>)</a:t>
              </a:r>
            </a:p>
            <a:p>
              <a:r>
                <a:rPr lang="en-US" altLang="en-US" sz="2000">
                  <a:solidFill>
                    <a:srgbClr val="0000FF"/>
                  </a:solidFill>
                </a:rPr>
                <a:t>    </a:t>
              </a:r>
              <a:r>
                <a:rPr lang="en-US" altLang="en-US" sz="2000"/>
                <a:t>then </a:t>
              </a:r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a  F</a:t>
              </a:r>
              <a:r>
                <a:rPr lang="en-US" altLang="en-US" sz="2000">
                  <a:solidFill>
                    <a:srgbClr val="0000FF"/>
                  </a:solidFill>
                </a:rPr>
                <a:t>OLLOW(</a:t>
              </a:r>
              <a:r>
                <a:rPr lang="en-US" altLang="en-US" sz="2000">
                  <a:solidFill>
                    <a:srgbClr val="0000FF"/>
                  </a:solidFill>
                  <a:sym typeface="Symbol" pitchFamily="18" charset="2"/>
                </a:rPr>
                <a:t>B</a:t>
              </a:r>
              <a:r>
                <a:rPr lang="en-US" altLang="en-US" sz="2000">
                  <a:solidFill>
                    <a:srgbClr val="0000FF"/>
                  </a:solidFill>
                </a:rPr>
                <a:t>)</a:t>
              </a:r>
            </a:p>
          </p:txBody>
        </p:sp>
        <p:grpSp>
          <p:nvGrpSpPr>
            <p:cNvPr id="89117" name="Group 27"/>
            <p:cNvGrpSpPr>
              <a:grpSpLocks/>
            </p:cNvGrpSpPr>
            <p:nvPr/>
          </p:nvGrpSpPr>
          <p:grpSpPr bwMode="auto">
            <a:xfrm>
              <a:off x="2695" y="2923"/>
              <a:ext cx="520" cy="294"/>
              <a:chOff x="4439" y="2859"/>
              <a:chExt cx="520" cy="294"/>
            </a:xfrm>
          </p:grpSpPr>
          <p:sp>
            <p:nvSpPr>
              <p:cNvPr id="89118" name="Rectangle 28"/>
              <p:cNvSpPr>
                <a:spLocks noChangeArrowheads="1"/>
              </p:cNvSpPr>
              <p:nvPr/>
            </p:nvSpPr>
            <p:spPr bwMode="auto">
              <a:xfrm>
                <a:off x="4599" y="2859"/>
                <a:ext cx="17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2000" b="1">
                    <a:solidFill>
                      <a:srgbClr val="0000FF"/>
                    </a:solidFill>
                    <a:sym typeface="Symbol" pitchFamily="18" charset="2"/>
                  </a:rPr>
                  <a:t>*</a:t>
                </a:r>
              </a:p>
            </p:txBody>
          </p:sp>
          <p:sp>
            <p:nvSpPr>
              <p:cNvPr id="89119" name="Text Box 29"/>
              <p:cNvSpPr txBox="1">
                <a:spLocks noChangeArrowheads="1"/>
              </p:cNvSpPr>
              <p:nvPr/>
            </p:nvSpPr>
            <p:spPr bwMode="auto">
              <a:xfrm>
                <a:off x="4439" y="2903"/>
                <a:ext cx="52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2000">
                    <a:solidFill>
                      <a:srgbClr val="0000FF"/>
                    </a:solidFill>
                    <a:sym typeface="Symbol" pitchFamily="18" charset="2"/>
                  </a:rPr>
                  <a:t>  </a:t>
                </a:r>
              </a:p>
            </p:txBody>
          </p:sp>
        </p:grpSp>
      </p:grpSp>
      <p:sp>
        <p:nvSpPr>
          <p:cNvPr id="89106" name="Text Box 30"/>
          <p:cNvSpPr txBox="1">
            <a:spLocks noChangeArrowheads="1"/>
          </p:cNvSpPr>
          <p:nvPr/>
        </p:nvSpPr>
        <p:spPr bwMode="auto">
          <a:xfrm>
            <a:off x="84138" y="5126038"/>
            <a:ext cx="2201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1600"/>
              <a:t>FOLLOW(</a:t>
            </a:r>
            <a:r>
              <a:rPr lang="en-US" altLang="en-US" sz="1600">
                <a:sym typeface="Symbol" pitchFamily="18" charset="2"/>
              </a:rPr>
              <a:t>F</a:t>
            </a:r>
            <a:r>
              <a:rPr lang="en-US" altLang="en-US" sz="1600"/>
              <a:t>) = {</a:t>
            </a:r>
            <a:r>
              <a:rPr lang="en-US" altLang="en-US" sz="1600" b="1">
                <a:sym typeface="Symbol" pitchFamily="18" charset="2"/>
              </a:rPr>
              <a:t>+</a:t>
            </a:r>
            <a:r>
              <a:rPr lang="en-US" altLang="en-US" sz="1600">
                <a:sym typeface="Symbol" pitchFamily="18" charset="2"/>
              </a:rPr>
              <a:t>, </a:t>
            </a:r>
            <a:r>
              <a:rPr lang="en-US" altLang="en-US" sz="1600" b="1">
                <a:sym typeface="Symbol" pitchFamily="18" charset="2"/>
              </a:rPr>
              <a:t>)</a:t>
            </a:r>
            <a:r>
              <a:rPr lang="en-US" altLang="en-US" sz="1600">
                <a:sym typeface="Symbol" pitchFamily="18" charset="2"/>
              </a:rPr>
              <a:t>, </a:t>
            </a:r>
            <a:r>
              <a:rPr lang="en-US" altLang="en-US" sz="1600" b="1">
                <a:sym typeface="Symbol" pitchFamily="18" charset="2"/>
              </a:rPr>
              <a:t>$</a:t>
            </a:r>
            <a:r>
              <a:rPr lang="en-US" altLang="en-US" sz="1600"/>
              <a:t>}</a:t>
            </a:r>
          </a:p>
        </p:txBody>
      </p:sp>
      <p:sp>
        <p:nvSpPr>
          <p:cNvPr id="89107" name="Rectangle 32"/>
          <p:cNvSpPr>
            <a:spLocks noChangeArrowheads="1"/>
          </p:cNvSpPr>
          <p:nvPr/>
        </p:nvSpPr>
        <p:spPr bwMode="auto">
          <a:xfrm>
            <a:off x="3479800" y="2362200"/>
            <a:ext cx="3136900" cy="1193800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0417" name="Oval 33"/>
          <p:cNvSpPr>
            <a:spLocks noChangeArrowheads="1"/>
          </p:cNvSpPr>
          <p:nvPr/>
        </p:nvSpPr>
        <p:spPr bwMode="auto">
          <a:xfrm>
            <a:off x="190500" y="2438400"/>
            <a:ext cx="1333500" cy="4445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9109" name="Rectangle 34"/>
          <p:cNvSpPr>
            <a:spLocks noChangeArrowheads="1"/>
          </p:cNvSpPr>
          <p:nvPr/>
        </p:nvSpPr>
        <p:spPr bwMode="auto">
          <a:xfrm>
            <a:off x="342900" y="342900"/>
            <a:ext cx="1701800" cy="406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9110" name="Text Box 22"/>
          <p:cNvSpPr txBox="1">
            <a:spLocks noChangeArrowheads="1"/>
          </p:cNvSpPr>
          <p:nvPr/>
        </p:nvSpPr>
        <p:spPr bwMode="auto">
          <a:xfrm>
            <a:off x="3465513" y="2309813"/>
            <a:ext cx="28987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/>
              <a:t>2. If </a:t>
            </a:r>
            <a:r>
              <a:rPr lang="en-US" altLang="en-US" sz="2000">
                <a:solidFill>
                  <a:srgbClr val="0000FF"/>
                </a:solidFill>
              </a:rPr>
              <a:t> 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B</a:t>
            </a:r>
            <a:r>
              <a:rPr lang="en-US" altLang="en-US" sz="2000"/>
              <a:t>, </a:t>
            </a:r>
          </a:p>
          <a:p>
            <a:r>
              <a:rPr lang="en-US" altLang="en-US" sz="2000"/>
              <a:t>    and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a  F</a:t>
            </a:r>
            <a:r>
              <a:rPr lang="en-US" altLang="en-US" sz="2000">
                <a:solidFill>
                  <a:srgbClr val="0000FF"/>
                </a:solidFill>
              </a:rPr>
              <a:t>IRST(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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</a:p>
          <a:p>
            <a:r>
              <a:rPr lang="en-US" altLang="en-US" sz="2000">
                <a:solidFill>
                  <a:srgbClr val="0000FF"/>
                </a:solidFill>
              </a:rPr>
              <a:t>    </a:t>
            </a:r>
            <a:r>
              <a:rPr lang="en-US" altLang="en-US" sz="2000"/>
              <a:t>and</a:t>
            </a:r>
            <a:r>
              <a:rPr lang="en-US" altLang="en-US" sz="2000">
                <a:solidFill>
                  <a:srgbClr val="0000FF"/>
                </a:solidFill>
              </a:rPr>
              <a:t> 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 </a:t>
            </a:r>
          </a:p>
          <a:p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    </a:t>
            </a:r>
            <a:r>
              <a:rPr lang="en-US" altLang="en-US" sz="2000">
                <a:sym typeface="Symbol" pitchFamily="18" charset="2"/>
              </a:rPr>
              <a:t>then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 a  F</a:t>
            </a:r>
            <a:r>
              <a:rPr lang="en-US" altLang="en-US" sz="2000">
                <a:solidFill>
                  <a:srgbClr val="0000FF"/>
                </a:solidFill>
              </a:rPr>
              <a:t>OLLOW(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1511300" y="5127625"/>
            <a:ext cx="1727200" cy="336550"/>
            <a:chOff x="952" y="3230"/>
            <a:chExt cx="1088" cy="212"/>
          </a:xfrm>
        </p:grpSpPr>
        <p:sp>
          <p:nvSpPr>
            <p:cNvPr id="89114" name="Rectangle 35"/>
            <p:cNvSpPr>
              <a:spLocks noChangeArrowheads="1"/>
            </p:cNvSpPr>
            <p:nvPr/>
          </p:nvSpPr>
          <p:spPr bwMode="auto">
            <a:xfrm>
              <a:off x="1369" y="3230"/>
              <a:ext cx="6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/>
                <a:t>{</a:t>
              </a:r>
              <a:r>
                <a:rPr lang="en-US" altLang="en-US" sz="1600" b="1">
                  <a:sym typeface="Symbol" pitchFamily="18" charset="2"/>
                </a:rPr>
                <a:t>+</a:t>
              </a:r>
              <a:r>
                <a:rPr lang="en-US" altLang="en-US" sz="1600">
                  <a:sym typeface="Symbol" pitchFamily="18" charset="2"/>
                </a:rPr>
                <a:t>, </a:t>
              </a:r>
              <a:r>
                <a:rPr lang="en-US" altLang="en-US" sz="1600" b="1">
                  <a:sym typeface="Symbol" pitchFamily="18" charset="2"/>
                </a:rPr>
                <a:t></a:t>
              </a:r>
              <a:r>
                <a:rPr lang="en-US" altLang="en-US" sz="1600">
                  <a:sym typeface="Symbol" pitchFamily="18" charset="2"/>
                </a:rPr>
                <a:t>,</a:t>
              </a:r>
              <a:r>
                <a:rPr lang="en-US" altLang="en-US" sz="1600" b="1">
                  <a:sym typeface="Symbol" pitchFamily="18" charset="2"/>
                </a:rPr>
                <a:t> )</a:t>
              </a:r>
              <a:r>
                <a:rPr lang="en-US" altLang="en-US" sz="1600">
                  <a:sym typeface="Symbol" pitchFamily="18" charset="2"/>
                </a:rPr>
                <a:t>, </a:t>
              </a:r>
              <a:r>
                <a:rPr lang="en-US" altLang="en-US" sz="1600" b="1">
                  <a:sym typeface="Symbol" pitchFamily="18" charset="2"/>
                </a:rPr>
                <a:t>$</a:t>
              </a:r>
              <a:r>
                <a:rPr lang="en-US" altLang="en-US" sz="1600"/>
                <a:t>}</a:t>
              </a:r>
            </a:p>
          </p:txBody>
        </p:sp>
        <p:sp>
          <p:nvSpPr>
            <p:cNvPr id="89115" name="Line 36"/>
            <p:cNvSpPr>
              <a:spLocks noChangeShapeType="1"/>
            </p:cNvSpPr>
            <p:nvPr/>
          </p:nvSpPr>
          <p:spPr bwMode="auto">
            <a:xfrm flipV="1">
              <a:off x="952" y="3272"/>
              <a:ext cx="464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112" name="Text Box 38"/>
          <p:cNvSpPr txBox="1">
            <a:spLocks noChangeArrowheads="1"/>
          </p:cNvSpPr>
          <p:nvPr/>
        </p:nvSpPr>
        <p:spPr bwMode="auto">
          <a:xfrm>
            <a:off x="6542088" y="6521450"/>
            <a:ext cx="2601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Times New Roman" pitchFamily="18" charset="0"/>
              </a:rPr>
              <a:t>(Aho,Sethi,Ullman, pp. 189)</a:t>
            </a: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29A211D-BED0-44E5-8386-BF1F7ABCA560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4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4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Rules to Build Parsing Table</a:t>
            </a:r>
          </a:p>
        </p:txBody>
      </p:sp>
      <p:sp>
        <p:nvSpPr>
          <p:cNvPr id="91139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73ED7D61-F360-49B0-B582-A9635900922D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91140" name="Rectangle 42"/>
          <p:cNvSpPr>
            <a:spLocks noChangeArrowheads="1"/>
          </p:cNvSpPr>
          <p:nvPr/>
        </p:nvSpPr>
        <p:spPr bwMode="auto">
          <a:xfrm>
            <a:off x="2476500" y="4622800"/>
            <a:ext cx="5702300" cy="16510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304800" y="-58738"/>
            <a:ext cx="8394700" cy="2052638"/>
            <a:chOff x="192" y="995"/>
            <a:chExt cx="5288" cy="1293"/>
          </a:xfrm>
        </p:grpSpPr>
        <p:grpSp>
          <p:nvGrpSpPr>
            <p:cNvPr id="91154" name="Group 39"/>
            <p:cNvGrpSpPr>
              <a:grpSpLocks/>
            </p:cNvGrpSpPr>
            <p:nvPr/>
          </p:nvGrpSpPr>
          <p:grpSpPr bwMode="auto">
            <a:xfrm>
              <a:off x="192" y="995"/>
              <a:ext cx="1018" cy="1151"/>
              <a:chOff x="192" y="995"/>
              <a:chExt cx="1018" cy="1151"/>
            </a:xfrm>
          </p:grpSpPr>
          <p:sp>
            <p:nvSpPr>
              <p:cNvPr id="91172" name="Text Box 5"/>
              <p:cNvSpPr txBox="1">
                <a:spLocks noChangeArrowheads="1"/>
              </p:cNvSpPr>
              <p:nvPr/>
            </p:nvSpPr>
            <p:spPr bwMode="auto">
              <a:xfrm>
                <a:off x="221" y="1217"/>
                <a:ext cx="989" cy="92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/>
                  <a:t>E  </a:t>
                </a:r>
                <a:r>
                  <a:rPr lang="en-US" altLang="en-US">
                    <a:sym typeface="Symbol" pitchFamily="18" charset="2"/>
                  </a:rPr>
                  <a:t> TE’</a:t>
                </a:r>
              </a:p>
              <a:p>
                <a:r>
                  <a:rPr lang="en-US" altLang="en-US">
                    <a:sym typeface="Symbol" pitchFamily="18" charset="2"/>
                  </a:rPr>
                  <a:t>E’  +TE’ | </a:t>
                </a:r>
              </a:p>
              <a:p>
                <a:r>
                  <a:rPr lang="en-US" altLang="en-US">
                    <a:sym typeface="Symbol" pitchFamily="18" charset="2"/>
                  </a:rPr>
                  <a:t>T   FT’</a:t>
                </a:r>
              </a:p>
              <a:p>
                <a:r>
                  <a:rPr lang="en-US" altLang="en-US"/>
                  <a:t>T’ </a:t>
                </a:r>
                <a:r>
                  <a:rPr lang="en-US" altLang="en-US">
                    <a:sym typeface="Symbol" pitchFamily="18" charset="2"/>
                  </a:rPr>
                  <a:t> FT’ | </a:t>
                </a:r>
              </a:p>
              <a:p>
                <a:r>
                  <a:rPr lang="en-US" altLang="en-US"/>
                  <a:t>F  </a:t>
                </a:r>
                <a:r>
                  <a:rPr lang="en-US" altLang="en-US">
                    <a:sym typeface="Symbol" pitchFamily="18" charset="2"/>
                  </a:rPr>
                  <a:t> ( E ) | </a:t>
                </a:r>
                <a:r>
                  <a:rPr lang="en-US" altLang="en-US" b="1">
                    <a:sym typeface="Symbol" pitchFamily="18" charset="2"/>
                  </a:rPr>
                  <a:t>id</a:t>
                </a:r>
              </a:p>
            </p:txBody>
          </p:sp>
          <p:sp>
            <p:nvSpPr>
              <p:cNvPr id="91173" name="Text Box 6"/>
              <p:cNvSpPr txBox="1">
                <a:spLocks noChangeArrowheads="1"/>
              </p:cNvSpPr>
              <p:nvPr/>
            </p:nvSpPr>
            <p:spPr bwMode="auto">
              <a:xfrm>
                <a:off x="192" y="995"/>
                <a:ext cx="9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2000"/>
                  <a:t>GRAMMAR:</a:t>
                </a:r>
              </a:p>
            </p:txBody>
          </p:sp>
        </p:grpSp>
        <p:grpSp>
          <p:nvGrpSpPr>
            <p:cNvPr id="91155" name="Group 38"/>
            <p:cNvGrpSpPr>
              <a:grpSpLocks/>
            </p:cNvGrpSpPr>
            <p:nvPr/>
          </p:nvGrpSpPr>
          <p:grpSpPr bwMode="auto">
            <a:xfrm>
              <a:off x="3912" y="995"/>
              <a:ext cx="1568" cy="1293"/>
              <a:chOff x="3912" y="1123"/>
              <a:chExt cx="1568" cy="1293"/>
            </a:xfrm>
          </p:grpSpPr>
          <p:sp>
            <p:nvSpPr>
              <p:cNvPr id="91165" name="Rectangle 2"/>
              <p:cNvSpPr>
                <a:spLocks noChangeArrowheads="1"/>
              </p:cNvSpPr>
              <p:nvPr/>
            </p:nvSpPr>
            <p:spPr bwMode="auto">
              <a:xfrm>
                <a:off x="3912" y="1352"/>
                <a:ext cx="1568" cy="1064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91166" name="Text Box 8"/>
              <p:cNvSpPr txBox="1">
                <a:spLocks noChangeArrowheads="1"/>
              </p:cNvSpPr>
              <p:nvPr/>
            </p:nvSpPr>
            <p:spPr bwMode="auto">
              <a:xfrm>
                <a:off x="3960" y="1382"/>
                <a:ext cx="124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FOLLOW(E) = {</a:t>
                </a:r>
                <a:r>
                  <a:rPr lang="en-US" altLang="en-US" sz="1600" b="1"/>
                  <a:t>)</a:t>
                </a:r>
                <a:r>
                  <a:rPr lang="en-US" altLang="en-US" sz="1600"/>
                  <a:t>, </a:t>
                </a:r>
                <a:r>
                  <a:rPr lang="en-US" altLang="en-US" sz="1600" b="1"/>
                  <a:t>$</a:t>
                </a:r>
                <a:r>
                  <a:rPr lang="en-US" altLang="en-US" sz="1600"/>
                  <a:t>}</a:t>
                </a:r>
              </a:p>
            </p:txBody>
          </p:sp>
          <p:sp>
            <p:nvSpPr>
              <p:cNvPr id="91167" name="Text Box 9"/>
              <p:cNvSpPr txBox="1">
                <a:spLocks noChangeArrowheads="1"/>
              </p:cNvSpPr>
              <p:nvPr/>
            </p:nvSpPr>
            <p:spPr bwMode="auto">
              <a:xfrm>
                <a:off x="3957" y="1590"/>
                <a:ext cx="131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</a:t>
                </a:r>
                <a:r>
                  <a:rPr lang="en-US" altLang="en-US" sz="1600">
                    <a:sym typeface="Symbol" pitchFamily="18" charset="2"/>
                  </a:rPr>
                  <a:t>E’</a:t>
                </a:r>
                <a:r>
                  <a:rPr lang="en-US" altLang="en-US" sz="1600"/>
                  <a:t>) = {</a:t>
                </a:r>
                <a:r>
                  <a:rPr lang="en-US" altLang="en-US" sz="1600">
                    <a:sym typeface="Symbol" pitchFamily="18" charset="2"/>
                  </a:rPr>
                  <a:t> </a:t>
                </a:r>
                <a:r>
                  <a:rPr lang="en-US" altLang="en-US" sz="1600" b="1">
                    <a:sym typeface="Symbol" pitchFamily="18" charset="2"/>
                  </a:rPr>
                  <a:t>)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$</a:t>
                </a:r>
                <a:r>
                  <a:rPr lang="en-US" altLang="en-US" sz="1600"/>
                  <a:t>}</a:t>
                </a:r>
              </a:p>
            </p:txBody>
          </p:sp>
          <p:sp>
            <p:nvSpPr>
              <p:cNvPr id="91168" name="Text Box 10"/>
              <p:cNvSpPr txBox="1">
                <a:spLocks noChangeArrowheads="1"/>
              </p:cNvSpPr>
              <p:nvPr/>
            </p:nvSpPr>
            <p:spPr bwMode="auto">
              <a:xfrm>
                <a:off x="3923" y="1123"/>
                <a:ext cx="129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2000"/>
                  <a:t>FOLLOW SETS:</a:t>
                </a:r>
              </a:p>
            </p:txBody>
          </p:sp>
          <p:sp>
            <p:nvSpPr>
              <p:cNvPr id="91169" name="Text Box 12"/>
              <p:cNvSpPr txBox="1">
                <a:spLocks noChangeArrowheads="1"/>
              </p:cNvSpPr>
              <p:nvPr/>
            </p:nvSpPr>
            <p:spPr bwMode="auto">
              <a:xfrm>
                <a:off x="3957" y="1797"/>
                <a:ext cx="142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</a:t>
                </a:r>
                <a:r>
                  <a:rPr lang="en-US" altLang="en-US" sz="1600">
                    <a:sym typeface="Symbol" pitchFamily="18" charset="2"/>
                  </a:rPr>
                  <a:t>T</a:t>
                </a:r>
                <a:r>
                  <a:rPr lang="en-US" altLang="en-US" sz="1600"/>
                  <a:t>) = {</a:t>
                </a:r>
                <a:r>
                  <a:rPr lang="en-US" altLang="en-US" sz="1600" b="1"/>
                  <a:t>+</a:t>
                </a:r>
                <a:r>
                  <a:rPr lang="en-US" altLang="en-US" sz="1600"/>
                  <a:t>, </a:t>
                </a:r>
                <a:r>
                  <a:rPr lang="en-US" altLang="en-US" sz="1600">
                    <a:sym typeface="Symbol" pitchFamily="18" charset="2"/>
                  </a:rPr>
                  <a:t> </a:t>
                </a:r>
                <a:r>
                  <a:rPr lang="en-US" altLang="en-US" sz="1600" b="1">
                    <a:sym typeface="Symbol" pitchFamily="18" charset="2"/>
                  </a:rPr>
                  <a:t>)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$</a:t>
                </a:r>
                <a:r>
                  <a:rPr lang="en-US" altLang="en-US" sz="1600"/>
                  <a:t>}</a:t>
                </a:r>
              </a:p>
            </p:txBody>
          </p:sp>
          <p:sp>
            <p:nvSpPr>
              <p:cNvPr id="91170" name="Text Box 21"/>
              <p:cNvSpPr txBox="1">
                <a:spLocks noChangeArrowheads="1"/>
              </p:cNvSpPr>
              <p:nvPr/>
            </p:nvSpPr>
            <p:spPr bwMode="auto">
              <a:xfrm>
                <a:off x="3949" y="2005"/>
                <a:ext cx="141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</a:t>
                </a:r>
                <a:r>
                  <a:rPr lang="en-US" altLang="en-US" sz="1600">
                    <a:sym typeface="Symbol" pitchFamily="18" charset="2"/>
                  </a:rPr>
                  <a:t>T’</a:t>
                </a:r>
                <a:r>
                  <a:rPr lang="en-US" altLang="en-US" sz="1600"/>
                  <a:t>) = {</a:t>
                </a:r>
                <a:r>
                  <a:rPr lang="en-US" altLang="en-US" sz="1600" b="1">
                    <a:sym typeface="Symbol" pitchFamily="18" charset="2"/>
                  </a:rPr>
                  <a:t>+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)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$</a:t>
                </a:r>
                <a:r>
                  <a:rPr lang="en-US" altLang="en-US" sz="1600"/>
                  <a:t>}</a:t>
                </a:r>
              </a:p>
            </p:txBody>
          </p:sp>
          <p:sp>
            <p:nvSpPr>
              <p:cNvPr id="91171" name="Text Box 27"/>
              <p:cNvSpPr txBox="1">
                <a:spLocks noChangeArrowheads="1"/>
              </p:cNvSpPr>
              <p:nvPr/>
            </p:nvSpPr>
            <p:spPr bwMode="auto">
              <a:xfrm>
                <a:off x="3941" y="2181"/>
                <a:ext cx="152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</a:t>
                </a:r>
                <a:r>
                  <a:rPr lang="en-US" altLang="en-US" sz="1600">
                    <a:sym typeface="Symbol" pitchFamily="18" charset="2"/>
                  </a:rPr>
                  <a:t>F</a:t>
                </a:r>
                <a:r>
                  <a:rPr lang="en-US" altLang="en-US" sz="1600"/>
                  <a:t>) = {</a:t>
                </a:r>
                <a:r>
                  <a:rPr lang="en-US" altLang="en-US" sz="1600" b="1">
                    <a:sym typeface="Symbol" pitchFamily="18" charset="2"/>
                  </a:rPr>
                  <a:t>+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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)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$</a:t>
                </a:r>
                <a:r>
                  <a:rPr lang="en-US" altLang="en-US" sz="1600"/>
                  <a:t>}</a:t>
                </a:r>
              </a:p>
            </p:txBody>
          </p:sp>
        </p:grpSp>
        <p:grpSp>
          <p:nvGrpSpPr>
            <p:cNvPr id="91156" name="Group 37"/>
            <p:cNvGrpSpPr>
              <a:grpSpLocks/>
            </p:cNvGrpSpPr>
            <p:nvPr/>
          </p:nvGrpSpPr>
          <p:grpSpPr bwMode="auto">
            <a:xfrm>
              <a:off x="1973" y="995"/>
              <a:ext cx="1176" cy="1261"/>
              <a:chOff x="1904" y="1099"/>
              <a:chExt cx="1176" cy="1261"/>
            </a:xfrm>
          </p:grpSpPr>
          <p:grpSp>
            <p:nvGrpSpPr>
              <p:cNvPr id="91157" name="Group 13"/>
              <p:cNvGrpSpPr>
                <a:grpSpLocks/>
              </p:cNvGrpSpPr>
              <p:nvPr/>
            </p:nvGrpSpPr>
            <p:grpSpPr bwMode="auto">
              <a:xfrm>
                <a:off x="1904" y="1344"/>
                <a:ext cx="1176" cy="1016"/>
                <a:chOff x="408" y="3192"/>
                <a:chExt cx="1176" cy="1016"/>
              </a:xfrm>
            </p:grpSpPr>
            <p:sp>
              <p:nvSpPr>
                <p:cNvPr id="91159" name="Rectangle 14"/>
                <p:cNvSpPr>
                  <a:spLocks noChangeArrowheads="1"/>
                </p:cNvSpPr>
                <p:nvPr/>
              </p:nvSpPr>
              <p:spPr bwMode="auto">
                <a:xfrm>
                  <a:off x="408" y="3192"/>
                  <a:ext cx="1176" cy="1016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9116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15" y="3578"/>
                  <a:ext cx="1122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F</a:t>
                  </a:r>
                  <a:r>
                    <a:rPr lang="en-US" altLang="en-US" sz="1600"/>
                    <a:t>) = {</a:t>
                  </a:r>
                  <a:r>
                    <a:rPr lang="en-US" altLang="en-US">
                      <a:sym typeface="Symbol" pitchFamily="18" charset="2"/>
                    </a:rPr>
                    <a:t>(, id</a:t>
                  </a:r>
                  <a:r>
                    <a:rPr lang="en-US" altLang="en-US" sz="1600"/>
                    <a:t>}</a:t>
                  </a:r>
                </a:p>
              </p:txBody>
            </p:sp>
            <p:sp>
              <p:nvSpPr>
                <p:cNvPr id="9116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15" y="3756"/>
                  <a:ext cx="1122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T</a:t>
                  </a:r>
                  <a:r>
                    <a:rPr lang="en-US" altLang="en-US" sz="1600"/>
                    <a:t>) = {</a:t>
                  </a:r>
                  <a:r>
                    <a:rPr lang="en-US" altLang="en-US">
                      <a:sym typeface="Symbol" pitchFamily="18" charset="2"/>
                    </a:rPr>
                    <a:t>(, id</a:t>
                  </a:r>
                  <a:r>
                    <a:rPr lang="en-US" altLang="en-US" sz="1600"/>
                    <a:t>}</a:t>
                  </a:r>
                </a:p>
              </p:txBody>
            </p:sp>
            <p:sp>
              <p:nvSpPr>
                <p:cNvPr id="9116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15" y="3933"/>
                  <a:ext cx="1165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E</a:t>
                  </a:r>
                  <a:r>
                    <a:rPr lang="en-US" altLang="en-US" sz="1600"/>
                    <a:t>)  = {</a:t>
                  </a:r>
                  <a:r>
                    <a:rPr lang="en-US" altLang="en-US">
                      <a:sym typeface="Symbol" pitchFamily="18" charset="2"/>
                    </a:rPr>
                    <a:t>(, id</a:t>
                  </a:r>
                  <a:r>
                    <a:rPr lang="en-US" altLang="en-US" sz="1600"/>
                    <a:t>}</a:t>
                  </a:r>
                </a:p>
              </p:txBody>
            </p:sp>
            <p:sp>
              <p:nvSpPr>
                <p:cNvPr id="9116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15" y="3223"/>
                  <a:ext cx="1127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E’</a:t>
                  </a:r>
                  <a:r>
                    <a:rPr lang="en-US" altLang="en-US" sz="1600"/>
                    <a:t>) = {</a:t>
                  </a:r>
                  <a:r>
                    <a:rPr lang="en-US" altLang="en-US" sz="1600" b="1"/>
                    <a:t>+</a:t>
                  </a:r>
                  <a:r>
                    <a:rPr lang="en-US" altLang="en-US" sz="1600"/>
                    <a:t>, </a:t>
                  </a:r>
                  <a:r>
                    <a:rPr lang="en-US" altLang="en-US">
                      <a:sym typeface="Symbol" pitchFamily="18" charset="2"/>
                    </a:rPr>
                    <a:t></a:t>
                  </a:r>
                  <a:r>
                    <a:rPr lang="en-US" altLang="en-US" sz="1600"/>
                    <a:t>}</a:t>
                  </a:r>
                </a:p>
              </p:txBody>
            </p:sp>
            <p:sp>
              <p:nvSpPr>
                <p:cNvPr id="9116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15" y="3401"/>
                  <a:ext cx="1145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T’</a:t>
                  </a:r>
                  <a:r>
                    <a:rPr lang="en-US" altLang="en-US" sz="1600"/>
                    <a:t>) = {</a:t>
                  </a:r>
                  <a:r>
                    <a:rPr lang="en-US" altLang="en-US" sz="1600" b="1">
                      <a:sym typeface="Symbol" pitchFamily="18" charset="2"/>
                    </a:rPr>
                    <a:t></a:t>
                  </a:r>
                  <a:r>
                    <a:rPr lang="en-US" altLang="en-US" sz="1600"/>
                    <a:t> , </a:t>
                  </a:r>
                  <a:r>
                    <a:rPr lang="en-US" altLang="en-US">
                      <a:sym typeface="Symbol" pitchFamily="18" charset="2"/>
                    </a:rPr>
                    <a:t></a:t>
                  </a:r>
                  <a:r>
                    <a:rPr lang="en-US" altLang="en-US" sz="1600"/>
                    <a:t>}</a:t>
                  </a:r>
                </a:p>
              </p:txBody>
            </p:sp>
          </p:grpSp>
          <p:sp>
            <p:nvSpPr>
              <p:cNvPr id="91158" name="Text Box 36"/>
              <p:cNvSpPr txBox="1">
                <a:spLocks noChangeArrowheads="1"/>
              </p:cNvSpPr>
              <p:nvPr/>
            </p:nvSpPr>
            <p:spPr bwMode="auto">
              <a:xfrm>
                <a:off x="1909" y="1099"/>
                <a:ext cx="108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2000"/>
                  <a:t>FIRST SETS:</a:t>
                </a:r>
              </a:p>
            </p:txBody>
          </p:sp>
        </p:grpSp>
      </p:grpSp>
      <p:sp>
        <p:nvSpPr>
          <p:cNvPr id="91142" name="Text Box 44"/>
          <p:cNvSpPr txBox="1">
            <a:spLocks noChangeArrowheads="1"/>
          </p:cNvSpPr>
          <p:nvPr/>
        </p:nvSpPr>
        <p:spPr bwMode="auto">
          <a:xfrm>
            <a:off x="1162050" y="4646613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PARSING</a:t>
            </a:r>
          </a:p>
          <a:p>
            <a:pPr algn="ctr"/>
            <a:r>
              <a:rPr lang="en-US" altLang="en-US"/>
              <a:t>TABLE:</a:t>
            </a:r>
          </a:p>
        </p:txBody>
      </p:sp>
      <p:sp>
        <p:nvSpPr>
          <p:cNvPr id="401459" name="Rectangle 51"/>
          <p:cNvSpPr>
            <a:spLocks noChangeArrowheads="1"/>
          </p:cNvSpPr>
          <p:nvPr/>
        </p:nvSpPr>
        <p:spPr bwMode="auto">
          <a:xfrm>
            <a:off x="2489200" y="5143500"/>
            <a:ext cx="5676900" cy="203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1460" name="Rectangle 52"/>
          <p:cNvSpPr>
            <a:spLocks noChangeArrowheads="1"/>
          </p:cNvSpPr>
          <p:nvPr/>
        </p:nvSpPr>
        <p:spPr bwMode="auto">
          <a:xfrm>
            <a:off x="3505200" y="4953000"/>
            <a:ext cx="749300" cy="1219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1461" name="Rectangle 53"/>
          <p:cNvSpPr>
            <a:spLocks noChangeArrowheads="1"/>
          </p:cNvSpPr>
          <p:nvPr/>
        </p:nvSpPr>
        <p:spPr bwMode="auto">
          <a:xfrm>
            <a:off x="3505200" y="5143500"/>
            <a:ext cx="762000" cy="21590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1146" name="Rectangle 47"/>
          <p:cNvSpPr>
            <a:spLocks noChangeArrowheads="1"/>
          </p:cNvSpPr>
          <p:nvPr/>
        </p:nvSpPr>
        <p:spPr bwMode="auto">
          <a:xfrm>
            <a:off x="1308100" y="1993900"/>
            <a:ext cx="5511800" cy="25146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1456" name="Text Box 48"/>
          <p:cNvSpPr txBox="1">
            <a:spLocks noChangeArrowheads="1"/>
          </p:cNvSpPr>
          <p:nvPr/>
        </p:nvSpPr>
        <p:spPr bwMode="auto">
          <a:xfrm>
            <a:off x="1306513" y="2098675"/>
            <a:ext cx="4692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/>
              <a:t>1. If </a:t>
            </a:r>
            <a:r>
              <a:rPr lang="en-US" altLang="en-US" sz="2000">
                <a:solidFill>
                  <a:srgbClr val="0000FF"/>
                </a:solidFill>
              </a:rPr>
              <a:t>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</a:t>
            </a:r>
            <a:r>
              <a:rPr lang="en-US" altLang="en-US" sz="2000"/>
              <a:t>:</a:t>
            </a:r>
          </a:p>
          <a:p>
            <a:r>
              <a:rPr lang="en-US" altLang="en-US" sz="2000"/>
              <a:t>    if </a:t>
            </a:r>
            <a:r>
              <a:rPr lang="en-US" altLang="en-US" sz="2000">
                <a:solidFill>
                  <a:srgbClr val="0000FF"/>
                </a:solidFill>
              </a:rPr>
              <a:t>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altLang="en-US" sz="2000">
                <a:solidFill>
                  <a:srgbClr val="0000FF"/>
                </a:solidFill>
              </a:rPr>
              <a:t> FIRST(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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  <a:r>
              <a:rPr lang="en-US" altLang="en-US" sz="2000"/>
              <a:t>, add </a:t>
            </a:r>
            <a:r>
              <a:rPr lang="en-US" altLang="en-US" sz="2000">
                <a:solidFill>
                  <a:srgbClr val="0000FF"/>
                </a:solidFill>
              </a:rPr>
              <a:t>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</a:t>
            </a:r>
            <a:r>
              <a:rPr lang="en-US" altLang="en-US" sz="2000"/>
              <a:t> to </a:t>
            </a:r>
            <a:r>
              <a:rPr lang="en-US" altLang="en-US" sz="2000">
                <a:solidFill>
                  <a:srgbClr val="0000FF"/>
                </a:solidFill>
              </a:rPr>
              <a:t>M[A, a]</a:t>
            </a:r>
          </a:p>
        </p:txBody>
      </p:sp>
      <p:sp>
        <p:nvSpPr>
          <p:cNvPr id="401457" name="Oval 49"/>
          <p:cNvSpPr>
            <a:spLocks noChangeArrowheads="1"/>
          </p:cNvSpPr>
          <p:nvPr/>
        </p:nvSpPr>
        <p:spPr bwMode="auto">
          <a:xfrm>
            <a:off x="241300" y="266700"/>
            <a:ext cx="1333500" cy="4445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1458" name="Oval 50"/>
          <p:cNvSpPr>
            <a:spLocks noChangeArrowheads="1"/>
          </p:cNvSpPr>
          <p:nvPr/>
        </p:nvSpPr>
        <p:spPr bwMode="auto">
          <a:xfrm>
            <a:off x="3073400" y="1231900"/>
            <a:ext cx="18923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1462" name="Rectangle 54"/>
          <p:cNvSpPr>
            <a:spLocks noChangeArrowheads="1"/>
          </p:cNvSpPr>
          <p:nvPr/>
        </p:nvSpPr>
        <p:spPr bwMode="auto">
          <a:xfrm>
            <a:off x="6096000" y="4953000"/>
            <a:ext cx="749300" cy="1219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1463" name="Rectangle 55"/>
          <p:cNvSpPr>
            <a:spLocks noChangeArrowheads="1"/>
          </p:cNvSpPr>
          <p:nvPr/>
        </p:nvSpPr>
        <p:spPr bwMode="auto">
          <a:xfrm>
            <a:off x="6096000" y="5143500"/>
            <a:ext cx="762000" cy="21590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91152" name="Object 43"/>
          <p:cNvGraphicFramePr>
            <a:graphicFrameLocks noChangeAspect="1"/>
          </p:cNvGraphicFramePr>
          <p:nvPr/>
        </p:nvGraphicFramePr>
        <p:xfrm>
          <a:off x="2438400" y="4737100"/>
          <a:ext cx="5664200" cy="1600200"/>
        </p:xfrm>
        <a:graphic>
          <a:graphicData uri="http://schemas.openxmlformats.org/presentationml/2006/ole">
            <p:oleObj spid="_x0000_s91152" name="Document" r:id="rId4" imgW="12763500" imgH="3924300" progId="Word.Document.8">
              <p:embed/>
            </p:oleObj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B104EB2-DC23-42FF-A7A7-0BAA9746564E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0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59" grpId="0" animBg="1"/>
      <p:bldP spid="401460" grpId="0" animBg="1"/>
      <p:bldP spid="401461" grpId="0" animBg="1"/>
      <p:bldP spid="401456" grpId="0" autoUpdateAnimBg="0"/>
      <p:bldP spid="401457" grpId="0" animBg="1"/>
      <p:bldP spid="401458" grpId="0" animBg="1"/>
      <p:bldP spid="401462" grpId="0" animBg="1"/>
      <p:bldP spid="4014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02076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b="1" dirty="0"/>
              <a:t>Definition of Context-Free Grammars</a:t>
            </a:r>
            <a:endParaRPr lang="en-US" sz="3200" dirty="0"/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1066800" y="1447800"/>
            <a:ext cx="7867650" cy="4953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2800" smtClean="0"/>
              <a:t>A context-free grammar </a:t>
            </a:r>
            <a:r>
              <a:rPr lang="en-US" altLang="en-US" sz="2400" b="1" i="1" smtClean="0">
                <a:solidFill>
                  <a:srgbClr val="0066CC"/>
                </a:solidFill>
              </a:rPr>
              <a:t>G</a:t>
            </a:r>
            <a:r>
              <a:rPr lang="en-US" altLang="en-US" sz="2400" b="1" smtClean="0">
                <a:solidFill>
                  <a:srgbClr val="0066CC"/>
                </a:solidFill>
              </a:rPr>
              <a:t> </a:t>
            </a:r>
            <a:r>
              <a:rPr lang="en-US" altLang="en-US" sz="2400" smtClean="0">
                <a:solidFill>
                  <a:srgbClr val="0066CC"/>
                </a:solidFill>
              </a:rPr>
              <a:t>= (</a:t>
            </a:r>
            <a:r>
              <a:rPr lang="en-US" altLang="en-US" sz="2400" b="1" i="1" smtClean="0">
                <a:solidFill>
                  <a:srgbClr val="0066CC"/>
                </a:solidFill>
              </a:rPr>
              <a:t>T</a:t>
            </a:r>
            <a:r>
              <a:rPr lang="en-US" altLang="en-US" sz="2400" smtClean="0">
                <a:solidFill>
                  <a:srgbClr val="0066CC"/>
                </a:solidFill>
              </a:rPr>
              <a:t>, </a:t>
            </a:r>
            <a:r>
              <a:rPr lang="en-US" altLang="en-US" sz="2400" b="1" i="1" smtClean="0">
                <a:solidFill>
                  <a:srgbClr val="0066CC"/>
                </a:solidFill>
              </a:rPr>
              <a:t>N</a:t>
            </a:r>
            <a:r>
              <a:rPr lang="en-US" altLang="en-US" sz="2400" smtClean="0">
                <a:solidFill>
                  <a:srgbClr val="0066CC"/>
                </a:solidFill>
              </a:rPr>
              <a:t>, </a:t>
            </a:r>
            <a:r>
              <a:rPr lang="en-US" altLang="en-US" sz="2400" b="1" i="1" smtClean="0">
                <a:solidFill>
                  <a:srgbClr val="0066CC"/>
                </a:solidFill>
              </a:rPr>
              <a:t>S</a:t>
            </a:r>
            <a:r>
              <a:rPr lang="en-US" altLang="en-US" sz="2400" smtClean="0">
                <a:solidFill>
                  <a:srgbClr val="0066CC"/>
                </a:solidFill>
              </a:rPr>
              <a:t>, </a:t>
            </a:r>
            <a:r>
              <a:rPr lang="en-US" altLang="en-US" sz="2400" b="1" i="1" smtClean="0">
                <a:solidFill>
                  <a:srgbClr val="0066CC"/>
                </a:solidFill>
              </a:rPr>
              <a:t>P</a:t>
            </a:r>
            <a:r>
              <a:rPr lang="en-US" altLang="en-US" sz="2400" smtClean="0">
                <a:solidFill>
                  <a:srgbClr val="0066CC"/>
                </a:solidFill>
              </a:rPr>
              <a:t>)</a:t>
            </a:r>
            <a:r>
              <a:rPr lang="en-US" altLang="en-US" sz="2800" smtClean="0"/>
              <a:t> consists of: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2800" smtClean="0"/>
              <a:t>1. </a:t>
            </a:r>
            <a:r>
              <a:rPr lang="en-US" altLang="en-US" sz="2400" b="1" i="1" smtClean="0">
                <a:solidFill>
                  <a:srgbClr val="0066CC"/>
                </a:solidFill>
              </a:rPr>
              <a:t>T</a:t>
            </a:r>
            <a:r>
              <a:rPr lang="en-US" altLang="en-US" sz="2800" smtClean="0"/>
              <a:t>, a set of </a:t>
            </a:r>
            <a:r>
              <a:rPr lang="en-US" altLang="en-US" sz="2800" i="1" smtClean="0">
                <a:solidFill>
                  <a:srgbClr val="FF0000"/>
                </a:solidFill>
              </a:rPr>
              <a:t>terminals </a:t>
            </a:r>
            <a:r>
              <a:rPr lang="en-US" altLang="en-US" sz="2800" smtClean="0"/>
              <a:t>(scanner tokens).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2800" smtClean="0"/>
              <a:t>2. </a:t>
            </a:r>
            <a:r>
              <a:rPr lang="en-US" altLang="en-US" sz="2400" b="1" i="1" smtClean="0">
                <a:solidFill>
                  <a:srgbClr val="0066CC"/>
                </a:solidFill>
              </a:rPr>
              <a:t>N</a:t>
            </a:r>
            <a:r>
              <a:rPr lang="en-US" altLang="en-US" sz="2800" smtClean="0"/>
              <a:t>, a set of </a:t>
            </a:r>
            <a:r>
              <a:rPr lang="en-US" altLang="en-US" sz="2800" i="1" smtClean="0">
                <a:solidFill>
                  <a:srgbClr val="FF0000"/>
                </a:solidFill>
              </a:rPr>
              <a:t>nonterminals</a:t>
            </a:r>
            <a:r>
              <a:rPr lang="en-US" altLang="en-US" sz="2800" i="1" smtClean="0"/>
              <a:t> </a:t>
            </a:r>
            <a:r>
              <a:rPr lang="en-US" altLang="en-US" sz="2800" smtClean="0"/>
              <a:t>(syntactic variables generated by productions).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2800" smtClean="0"/>
              <a:t>3. </a:t>
            </a:r>
            <a:r>
              <a:rPr lang="en-US" altLang="en-US" sz="2400" b="1" i="1" smtClean="0">
                <a:solidFill>
                  <a:srgbClr val="0066CC"/>
                </a:solidFill>
              </a:rPr>
              <a:t>S</a:t>
            </a:r>
            <a:r>
              <a:rPr lang="en-US" altLang="en-US" sz="2800" smtClean="0"/>
              <a:t>, a designated </a:t>
            </a:r>
            <a:r>
              <a:rPr lang="en-US" altLang="en-US" sz="2800" i="1" smtClean="0">
                <a:solidFill>
                  <a:srgbClr val="FF0000"/>
                </a:solidFill>
              </a:rPr>
              <a:t>start</a:t>
            </a:r>
            <a:r>
              <a:rPr lang="en-US" altLang="en-US" sz="2800" i="1" smtClean="0"/>
              <a:t> </a:t>
            </a:r>
            <a:r>
              <a:rPr lang="en-US" altLang="en-US" sz="2800" smtClean="0"/>
              <a:t>nonterminal.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2800" smtClean="0"/>
              <a:t>4. </a:t>
            </a:r>
            <a:r>
              <a:rPr lang="en-US" altLang="en-US" sz="2400" b="1" i="1" smtClean="0">
                <a:solidFill>
                  <a:srgbClr val="0066CC"/>
                </a:solidFill>
              </a:rPr>
              <a:t>P</a:t>
            </a:r>
            <a:r>
              <a:rPr lang="en-US" altLang="en-US" sz="2800" smtClean="0"/>
              <a:t>, a set of </a:t>
            </a:r>
            <a:r>
              <a:rPr lang="en-US" altLang="en-US" sz="2800" i="1" smtClean="0">
                <a:solidFill>
                  <a:srgbClr val="FF0000"/>
                </a:solidFill>
              </a:rPr>
              <a:t>productions</a:t>
            </a:r>
            <a:r>
              <a:rPr lang="en-US" altLang="en-US" sz="2800" smtClean="0"/>
              <a:t>. Each production has the form, </a:t>
            </a:r>
            <a:r>
              <a:rPr lang="en-US" altLang="en-US" sz="2800" i="1" smtClean="0">
                <a:solidFill>
                  <a:srgbClr val="0066CC"/>
                </a:solidFill>
              </a:rPr>
              <a:t>A</a:t>
            </a:r>
            <a:r>
              <a:rPr lang="en-US" altLang="en-US" sz="2800" smtClean="0">
                <a:solidFill>
                  <a:srgbClr val="0066CC"/>
                </a:solidFill>
                <a:sym typeface="Symbol" pitchFamily="18" charset="2"/>
              </a:rPr>
              <a:t>::</a:t>
            </a:r>
            <a:r>
              <a:rPr lang="en-US" altLang="en-US" sz="2800" smtClean="0">
                <a:solidFill>
                  <a:srgbClr val="0066CC"/>
                </a:solidFill>
              </a:rPr>
              <a:t>= </a:t>
            </a:r>
            <a:r>
              <a:rPr lang="en-US" altLang="en-US" sz="2800" smtClean="0">
                <a:solidFill>
                  <a:srgbClr val="0066CC"/>
                </a:solidFill>
                <a:sym typeface="Symbol" pitchFamily="18" charset="2"/>
              </a:rPr>
              <a:t></a:t>
            </a:r>
            <a:r>
              <a:rPr lang="en-US" altLang="en-US" sz="2800" smtClean="0"/>
              <a:t> ,  where </a:t>
            </a:r>
            <a:r>
              <a:rPr lang="en-US" altLang="en-US" sz="2800" i="1" smtClean="0">
                <a:solidFill>
                  <a:srgbClr val="0066CC"/>
                </a:solidFill>
              </a:rPr>
              <a:t>A</a:t>
            </a:r>
            <a:r>
              <a:rPr lang="en-US" altLang="en-US" sz="2800" smtClean="0"/>
              <a:t> is a nonterminal and </a:t>
            </a:r>
            <a:r>
              <a:rPr lang="en-US" altLang="en-US" sz="2800" smtClean="0">
                <a:solidFill>
                  <a:srgbClr val="0066CC"/>
                </a:solidFill>
                <a:sym typeface="Symbol" pitchFamily="18" charset="2"/>
              </a:rPr>
              <a:t></a:t>
            </a:r>
            <a:r>
              <a:rPr lang="en-US" altLang="en-US" sz="2800" smtClean="0"/>
              <a:t> is a </a:t>
            </a:r>
            <a:r>
              <a:rPr lang="en-US" altLang="en-US" sz="2800" i="1" smtClean="0">
                <a:solidFill>
                  <a:srgbClr val="FF0000"/>
                </a:solidFill>
              </a:rPr>
              <a:t>sentential</a:t>
            </a:r>
            <a:r>
              <a:rPr lang="en-US" altLang="en-US" sz="2800" smtClean="0">
                <a:solidFill>
                  <a:srgbClr val="FF0000"/>
                </a:solidFill>
              </a:rPr>
              <a:t> </a:t>
            </a:r>
            <a:r>
              <a:rPr lang="en-US" altLang="en-US" sz="2800" i="1" smtClean="0">
                <a:solidFill>
                  <a:srgbClr val="FF0000"/>
                </a:solidFill>
              </a:rPr>
              <a:t>form</a:t>
            </a:r>
            <a:r>
              <a:rPr lang="en-US" altLang="en-US" sz="2800" smtClean="0"/>
              <a:t> , i.e., a string of zero or more grammar symbols (terminals/nonterminals). </a:t>
            </a:r>
          </a:p>
          <a:p>
            <a:pPr eaLnBrk="1" hangingPunct="1"/>
            <a:endParaRPr lang="en-US" altLang="en-US" sz="280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412875" y="1290638"/>
            <a:ext cx="7467600" cy="1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10668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D10DAB-2854-48FA-B4F2-71382933CC56}" type="datetime1">
              <a:rPr lang="en-US" altLang="en-US"/>
              <a:pPr>
                <a:defRPr/>
              </a:pPr>
              <a:t>03/06/2021</a:t>
            </a:fld>
            <a:endParaRPr lang="en-US" altLang="en-US" dirty="0"/>
          </a:p>
        </p:txBody>
      </p:sp>
      <p:sp>
        <p:nvSpPr>
          <p:cNvPr id="153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58573C-6DC4-4CDD-A827-8109178C7011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3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Rules to Build Parsing Table</a:t>
            </a:r>
          </a:p>
        </p:txBody>
      </p:sp>
      <p:sp>
        <p:nvSpPr>
          <p:cNvPr id="93187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2EC0EEA7-28AF-48CE-9AFB-3DBE86B4304B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93188" name="Rectangle 2"/>
          <p:cNvSpPr>
            <a:spLocks noChangeArrowheads="1"/>
          </p:cNvSpPr>
          <p:nvPr/>
        </p:nvSpPr>
        <p:spPr bwMode="auto">
          <a:xfrm>
            <a:off x="2476500" y="4622800"/>
            <a:ext cx="5702300" cy="16510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93189" name="Group 4"/>
          <p:cNvGrpSpPr>
            <a:grpSpLocks/>
          </p:cNvGrpSpPr>
          <p:nvPr/>
        </p:nvGrpSpPr>
        <p:grpSpPr bwMode="auto">
          <a:xfrm>
            <a:off x="304800" y="-58738"/>
            <a:ext cx="8394700" cy="2052638"/>
            <a:chOff x="192" y="995"/>
            <a:chExt cx="5288" cy="1293"/>
          </a:xfrm>
        </p:grpSpPr>
        <p:grpSp>
          <p:nvGrpSpPr>
            <p:cNvPr id="93201" name="Group 5"/>
            <p:cNvGrpSpPr>
              <a:grpSpLocks/>
            </p:cNvGrpSpPr>
            <p:nvPr/>
          </p:nvGrpSpPr>
          <p:grpSpPr bwMode="auto">
            <a:xfrm>
              <a:off x="192" y="995"/>
              <a:ext cx="1018" cy="1151"/>
              <a:chOff x="192" y="995"/>
              <a:chExt cx="1018" cy="1151"/>
            </a:xfrm>
          </p:grpSpPr>
          <p:sp>
            <p:nvSpPr>
              <p:cNvPr id="93219" name="Text Box 6"/>
              <p:cNvSpPr txBox="1">
                <a:spLocks noChangeArrowheads="1"/>
              </p:cNvSpPr>
              <p:nvPr/>
            </p:nvSpPr>
            <p:spPr bwMode="auto">
              <a:xfrm>
                <a:off x="221" y="1217"/>
                <a:ext cx="989" cy="92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/>
                  <a:t>E  </a:t>
                </a:r>
                <a:r>
                  <a:rPr lang="en-US" altLang="en-US">
                    <a:sym typeface="Symbol" pitchFamily="18" charset="2"/>
                  </a:rPr>
                  <a:t> TE’</a:t>
                </a:r>
              </a:p>
              <a:p>
                <a:r>
                  <a:rPr lang="en-US" altLang="en-US">
                    <a:sym typeface="Symbol" pitchFamily="18" charset="2"/>
                  </a:rPr>
                  <a:t>E’  +TE’ | </a:t>
                </a:r>
              </a:p>
              <a:p>
                <a:r>
                  <a:rPr lang="en-US" altLang="en-US">
                    <a:sym typeface="Symbol" pitchFamily="18" charset="2"/>
                  </a:rPr>
                  <a:t>T   FT’</a:t>
                </a:r>
              </a:p>
              <a:p>
                <a:r>
                  <a:rPr lang="en-US" altLang="en-US"/>
                  <a:t>T’ </a:t>
                </a:r>
                <a:r>
                  <a:rPr lang="en-US" altLang="en-US">
                    <a:sym typeface="Symbol" pitchFamily="18" charset="2"/>
                  </a:rPr>
                  <a:t> FT’ | </a:t>
                </a:r>
              </a:p>
              <a:p>
                <a:r>
                  <a:rPr lang="en-US" altLang="en-US"/>
                  <a:t>F  </a:t>
                </a:r>
                <a:r>
                  <a:rPr lang="en-US" altLang="en-US">
                    <a:sym typeface="Symbol" pitchFamily="18" charset="2"/>
                  </a:rPr>
                  <a:t> ( E ) | </a:t>
                </a:r>
                <a:r>
                  <a:rPr lang="en-US" altLang="en-US" b="1">
                    <a:sym typeface="Symbol" pitchFamily="18" charset="2"/>
                  </a:rPr>
                  <a:t>id</a:t>
                </a:r>
              </a:p>
            </p:txBody>
          </p:sp>
          <p:sp>
            <p:nvSpPr>
              <p:cNvPr id="93220" name="Text Box 7"/>
              <p:cNvSpPr txBox="1">
                <a:spLocks noChangeArrowheads="1"/>
              </p:cNvSpPr>
              <p:nvPr/>
            </p:nvSpPr>
            <p:spPr bwMode="auto">
              <a:xfrm>
                <a:off x="192" y="995"/>
                <a:ext cx="9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2000"/>
                  <a:t>GRAMMAR:</a:t>
                </a:r>
              </a:p>
            </p:txBody>
          </p:sp>
        </p:grpSp>
        <p:grpSp>
          <p:nvGrpSpPr>
            <p:cNvPr id="93202" name="Group 8"/>
            <p:cNvGrpSpPr>
              <a:grpSpLocks/>
            </p:cNvGrpSpPr>
            <p:nvPr/>
          </p:nvGrpSpPr>
          <p:grpSpPr bwMode="auto">
            <a:xfrm>
              <a:off x="3912" y="995"/>
              <a:ext cx="1568" cy="1293"/>
              <a:chOff x="3912" y="1123"/>
              <a:chExt cx="1568" cy="1293"/>
            </a:xfrm>
          </p:grpSpPr>
          <p:sp>
            <p:nvSpPr>
              <p:cNvPr id="93212" name="Rectangle 9"/>
              <p:cNvSpPr>
                <a:spLocks noChangeArrowheads="1"/>
              </p:cNvSpPr>
              <p:nvPr/>
            </p:nvSpPr>
            <p:spPr bwMode="auto">
              <a:xfrm>
                <a:off x="3912" y="1352"/>
                <a:ext cx="1568" cy="1064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93213" name="Text Box 10"/>
              <p:cNvSpPr txBox="1">
                <a:spLocks noChangeArrowheads="1"/>
              </p:cNvSpPr>
              <p:nvPr/>
            </p:nvSpPr>
            <p:spPr bwMode="auto">
              <a:xfrm>
                <a:off x="3960" y="1382"/>
                <a:ext cx="124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FOLLOW(E) = {</a:t>
                </a:r>
                <a:r>
                  <a:rPr lang="en-US" altLang="en-US" sz="1600" b="1"/>
                  <a:t>)</a:t>
                </a:r>
                <a:r>
                  <a:rPr lang="en-US" altLang="en-US" sz="1600"/>
                  <a:t>, </a:t>
                </a:r>
                <a:r>
                  <a:rPr lang="en-US" altLang="en-US" sz="1600" b="1"/>
                  <a:t>$</a:t>
                </a:r>
                <a:r>
                  <a:rPr lang="en-US" altLang="en-US" sz="1600"/>
                  <a:t>}</a:t>
                </a:r>
              </a:p>
            </p:txBody>
          </p:sp>
          <p:sp>
            <p:nvSpPr>
              <p:cNvPr id="93214" name="Text Box 11"/>
              <p:cNvSpPr txBox="1">
                <a:spLocks noChangeArrowheads="1"/>
              </p:cNvSpPr>
              <p:nvPr/>
            </p:nvSpPr>
            <p:spPr bwMode="auto">
              <a:xfrm>
                <a:off x="3957" y="1590"/>
                <a:ext cx="130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</a:t>
                </a:r>
                <a:r>
                  <a:rPr lang="en-US" altLang="en-US" sz="1600">
                    <a:sym typeface="Symbol" pitchFamily="18" charset="2"/>
                  </a:rPr>
                  <a:t>E’</a:t>
                </a:r>
                <a:r>
                  <a:rPr lang="en-US" altLang="en-US" sz="1600"/>
                  <a:t>) = {</a:t>
                </a:r>
                <a:r>
                  <a:rPr lang="en-US" altLang="en-US" sz="1600">
                    <a:sym typeface="Symbol" pitchFamily="18" charset="2"/>
                  </a:rPr>
                  <a:t> </a:t>
                </a:r>
                <a:r>
                  <a:rPr lang="en-US" altLang="en-US" sz="1600" b="1">
                    <a:sym typeface="Symbol" pitchFamily="18" charset="2"/>
                  </a:rPr>
                  <a:t>)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$</a:t>
                </a:r>
                <a:r>
                  <a:rPr lang="en-US" altLang="en-US" sz="1600"/>
                  <a:t>}</a:t>
                </a:r>
              </a:p>
            </p:txBody>
          </p:sp>
          <p:sp>
            <p:nvSpPr>
              <p:cNvPr id="93215" name="Text Box 12"/>
              <p:cNvSpPr txBox="1">
                <a:spLocks noChangeArrowheads="1"/>
              </p:cNvSpPr>
              <p:nvPr/>
            </p:nvSpPr>
            <p:spPr bwMode="auto">
              <a:xfrm>
                <a:off x="3923" y="1123"/>
                <a:ext cx="129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2000"/>
                  <a:t>FOLLOW SETS:</a:t>
                </a:r>
              </a:p>
            </p:txBody>
          </p:sp>
          <p:sp>
            <p:nvSpPr>
              <p:cNvPr id="93216" name="Text Box 13"/>
              <p:cNvSpPr txBox="1">
                <a:spLocks noChangeArrowheads="1"/>
              </p:cNvSpPr>
              <p:nvPr/>
            </p:nvSpPr>
            <p:spPr bwMode="auto">
              <a:xfrm>
                <a:off x="3957" y="1797"/>
                <a:ext cx="141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</a:t>
                </a:r>
                <a:r>
                  <a:rPr lang="en-US" altLang="en-US" sz="1600">
                    <a:sym typeface="Symbol" pitchFamily="18" charset="2"/>
                  </a:rPr>
                  <a:t>T</a:t>
                </a:r>
                <a:r>
                  <a:rPr lang="en-US" altLang="en-US" sz="1600"/>
                  <a:t>) = {</a:t>
                </a:r>
                <a:r>
                  <a:rPr lang="en-US" altLang="en-US" sz="1600" b="1"/>
                  <a:t>+</a:t>
                </a:r>
                <a:r>
                  <a:rPr lang="en-US" altLang="en-US" sz="1600"/>
                  <a:t>, </a:t>
                </a:r>
                <a:r>
                  <a:rPr lang="en-US" altLang="en-US" sz="1600">
                    <a:sym typeface="Symbol" pitchFamily="18" charset="2"/>
                  </a:rPr>
                  <a:t> </a:t>
                </a:r>
                <a:r>
                  <a:rPr lang="en-US" altLang="en-US" sz="1600" b="1">
                    <a:sym typeface="Symbol" pitchFamily="18" charset="2"/>
                  </a:rPr>
                  <a:t>)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$</a:t>
                </a:r>
                <a:r>
                  <a:rPr lang="en-US" altLang="en-US" sz="1600"/>
                  <a:t>}</a:t>
                </a:r>
              </a:p>
            </p:txBody>
          </p:sp>
          <p:sp>
            <p:nvSpPr>
              <p:cNvPr id="93217" name="Text Box 14"/>
              <p:cNvSpPr txBox="1">
                <a:spLocks noChangeArrowheads="1"/>
              </p:cNvSpPr>
              <p:nvPr/>
            </p:nvSpPr>
            <p:spPr bwMode="auto">
              <a:xfrm>
                <a:off x="3949" y="2005"/>
                <a:ext cx="141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</a:t>
                </a:r>
                <a:r>
                  <a:rPr lang="en-US" altLang="en-US" sz="1600">
                    <a:sym typeface="Symbol" pitchFamily="18" charset="2"/>
                  </a:rPr>
                  <a:t>T’</a:t>
                </a:r>
                <a:r>
                  <a:rPr lang="en-US" altLang="en-US" sz="1600"/>
                  <a:t>) = {</a:t>
                </a:r>
                <a:r>
                  <a:rPr lang="en-US" altLang="en-US" sz="1600" b="1">
                    <a:sym typeface="Symbol" pitchFamily="18" charset="2"/>
                  </a:rPr>
                  <a:t>+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)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$</a:t>
                </a:r>
                <a:r>
                  <a:rPr lang="en-US" altLang="en-US" sz="1600"/>
                  <a:t>}</a:t>
                </a:r>
              </a:p>
            </p:txBody>
          </p:sp>
          <p:sp>
            <p:nvSpPr>
              <p:cNvPr id="93218" name="Text Box 15"/>
              <p:cNvSpPr txBox="1">
                <a:spLocks noChangeArrowheads="1"/>
              </p:cNvSpPr>
              <p:nvPr/>
            </p:nvSpPr>
            <p:spPr bwMode="auto">
              <a:xfrm>
                <a:off x="3941" y="2181"/>
                <a:ext cx="151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</a:t>
                </a:r>
                <a:r>
                  <a:rPr lang="en-US" altLang="en-US" sz="1600">
                    <a:sym typeface="Symbol" pitchFamily="18" charset="2"/>
                  </a:rPr>
                  <a:t>F</a:t>
                </a:r>
                <a:r>
                  <a:rPr lang="en-US" altLang="en-US" sz="1600"/>
                  <a:t>) = {</a:t>
                </a:r>
                <a:r>
                  <a:rPr lang="en-US" altLang="en-US" sz="1600" b="1">
                    <a:sym typeface="Symbol" pitchFamily="18" charset="2"/>
                  </a:rPr>
                  <a:t>+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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)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$</a:t>
                </a:r>
                <a:r>
                  <a:rPr lang="en-US" altLang="en-US" sz="1600"/>
                  <a:t>}</a:t>
                </a:r>
              </a:p>
            </p:txBody>
          </p:sp>
        </p:grpSp>
        <p:grpSp>
          <p:nvGrpSpPr>
            <p:cNvPr id="93203" name="Group 16"/>
            <p:cNvGrpSpPr>
              <a:grpSpLocks/>
            </p:cNvGrpSpPr>
            <p:nvPr/>
          </p:nvGrpSpPr>
          <p:grpSpPr bwMode="auto">
            <a:xfrm>
              <a:off x="1973" y="995"/>
              <a:ext cx="1176" cy="1261"/>
              <a:chOff x="1904" y="1099"/>
              <a:chExt cx="1176" cy="1261"/>
            </a:xfrm>
          </p:grpSpPr>
          <p:grpSp>
            <p:nvGrpSpPr>
              <p:cNvPr id="93204" name="Group 17"/>
              <p:cNvGrpSpPr>
                <a:grpSpLocks/>
              </p:cNvGrpSpPr>
              <p:nvPr/>
            </p:nvGrpSpPr>
            <p:grpSpPr bwMode="auto">
              <a:xfrm>
                <a:off x="1904" y="1344"/>
                <a:ext cx="1176" cy="1016"/>
                <a:chOff x="408" y="3192"/>
                <a:chExt cx="1176" cy="1016"/>
              </a:xfrm>
            </p:grpSpPr>
            <p:sp>
              <p:nvSpPr>
                <p:cNvPr id="93206" name="Rectangle 18"/>
                <p:cNvSpPr>
                  <a:spLocks noChangeArrowheads="1"/>
                </p:cNvSpPr>
                <p:nvPr/>
              </p:nvSpPr>
              <p:spPr bwMode="auto">
                <a:xfrm>
                  <a:off x="408" y="3192"/>
                  <a:ext cx="1176" cy="1016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9320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16" y="3578"/>
                  <a:ext cx="1121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F</a:t>
                  </a:r>
                  <a:r>
                    <a:rPr lang="en-US" altLang="en-US" sz="1600"/>
                    <a:t>) = {</a:t>
                  </a:r>
                  <a:r>
                    <a:rPr lang="en-US" altLang="en-US">
                      <a:sym typeface="Symbol" pitchFamily="18" charset="2"/>
                    </a:rPr>
                    <a:t>(, id</a:t>
                  </a:r>
                  <a:r>
                    <a:rPr lang="en-US" altLang="en-US" sz="1600"/>
                    <a:t>}</a:t>
                  </a:r>
                </a:p>
              </p:txBody>
            </p:sp>
            <p:sp>
              <p:nvSpPr>
                <p:cNvPr id="9320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16" y="3756"/>
                  <a:ext cx="1121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T</a:t>
                  </a:r>
                  <a:r>
                    <a:rPr lang="en-US" altLang="en-US" sz="1600"/>
                    <a:t>) = {</a:t>
                  </a:r>
                  <a:r>
                    <a:rPr lang="en-US" altLang="en-US">
                      <a:sym typeface="Symbol" pitchFamily="18" charset="2"/>
                    </a:rPr>
                    <a:t>(, id</a:t>
                  </a:r>
                  <a:r>
                    <a:rPr lang="en-US" altLang="en-US" sz="1600"/>
                    <a:t>}</a:t>
                  </a:r>
                </a:p>
              </p:txBody>
            </p:sp>
            <p:sp>
              <p:nvSpPr>
                <p:cNvPr id="9320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16" y="3933"/>
                  <a:ext cx="1163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E</a:t>
                  </a:r>
                  <a:r>
                    <a:rPr lang="en-US" altLang="en-US" sz="1600"/>
                    <a:t>)  = {</a:t>
                  </a:r>
                  <a:r>
                    <a:rPr lang="en-US" altLang="en-US">
                      <a:sym typeface="Symbol" pitchFamily="18" charset="2"/>
                    </a:rPr>
                    <a:t>(, id</a:t>
                  </a:r>
                  <a:r>
                    <a:rPr lang="en-US" altLang="en-US" sz="1600"/>
                    <a:t>}</a:t>
                  </a:r>
                </a:p>
              </p:txBody>
            </p:sp>
            <p:sp>
              <p:nvSpPr>
                <p:cNvPr id="9321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16" y="3223"/>
                  <a:ext cx="1125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E’</a:t>
                  </a:r>
                  <a:r>
                    <a:rPr lang="en-US" altLang="en-US" sz="1600"/>
                    <a:t>) = {</a:t>
                  </a:r>
                  <a:r>
                    <a:rPr lang="en-US" altLang="en-US" sz="1600" b="1"/>
                    <a:t>+</a:t>
                  </a:r>
                  <a:r>
                    <a:rPr lang="en-US" altLang="en-US" sz="1600"/>
                    <a:t>, </a:t>
                  </a:r>
                  <a:r>
                    <a:rPr lang="en-US" altLang="en-US">
                      <a:sym typeface="Symbol" pitchFamily="18" charset="2"/>
                    </a:rPr>
                    <a:t></a:t>
                  </a:r>
                  <a:r>
                    <a:rPr lang="en-US" altLang="en-US" sz="1600"/>
                    <a:t>}</a:t>
                  </a:r>
                </a:p>
              </p:txBody>
            </p:sp>
            <p:sp>
              <p:nvSpPr>
                <p:cNvPr id="9321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6" y="3401"/>
                  <a:ext cx="1143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T’</a:t>
                  </a:r>
                  <a:r>
                    <a:rPr lang="en-US" altLang="en-US" sz="1600"/>
                    <a:t>) = {</a:t>
                  </a:r>
                  <a:r>
                    <a:rPr lang="en-US" altLang="en-US" sz="1600" b="1">
                      <a:sym typeface="Symbol" pitchFamily="18" charset="2"/>
                    </a:rPr>
                    <a:t></a:t>
                  </a:r>
                  <a:r>
                    <a:rPr lang="en-US" altLang="en-US" sz="1600"/>
                    <a:t> , </a:t>
                  </a:r>
                  <a:r>
                    <a:rPr lang="en-US" altLang="en-US">
                      <a:sym typeface="Symbol" pitchFamily="18" charset="2"/>
                    </a:rPr>
                    <a:t></a:t>
                  </a:r>
                  <a:r>
                    <a:rPr lang="en-US" altLang="en-US" sz="1600"/>
                    <a:t>}</a:t>
                  </a:r>
                </a:p>
              </p:txBody>
            </p:sp>
          </p:grpSp>
          <p:sp>
            <p:nvSpPr>
              <p:cNvPr id="93205" name="Text Box 24"/>
              <p:cNvSpPr txBox="1">
                <a:spLocks noChangeArrowheads="1"/>
              </p:cNvSpPr>
              <p:nvPr/>
            </p:nvSpPr>
            <p:spPr bwMode="auto">
              <a:xfrm>
                <a:off x="1910" y="1099"/>
                <a:ext cx="108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2000"/>
                  <a:t>FIRST SETS:</a:t>
                </a:r>
              </a:p>
            </p:txBody>
          </p:sp>
        </p:grpSp>
      </p:grpSp>
      <p:sp>
        <p:nvSpPr>
          <p:cNvPr id="93190" name="Text Box 25"/>
          <p:cNvSpPr txBox="1">
            <a:spLocks noChangeArrowheads="1"/>
          </p:cNvSpPr>
          <p:nvPr/>
        </p:nvSpPr>
        <p:spPr bwMode="auto">
          <a:xfrm>
            <a:off x="1162050" y="4646613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PARSING</a:t>
            </a:r>
          </a:p>
          <a:p>
            <a:pPr algn="ctr"/>
            <a:r>
              <a:rPr lang="en-US" altLang="en-US"/>
              <a:t>TABLE:</a:t>
            </a:r>
          </a:p>
        </p:txBody>
      </p:sp>
      <p:sp>
        <p:nvSpPr>
          <p:cNvPr id="402458" name="Rectangle 26"/>
          <p:cNvSpPr>
            <a:spLocks noChangeArrowheads="1"/>
          </p:cNvSpPr>
          <p:nvPr/>
        </p:nvSpPr>
        <p:spPr bwMode="auto">
          <a:xfrm>
            <a:off x="2489200" y="5346700"/>
            <a:ext cx="5676900" cy="203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2459" name="Rectangle 27"/>
          <p:cNvSpPr>
            <a:spLocks noChangeArrowheads="1"/>
          </p:cNvSpPr>
          <p:nvPr/>
        </p:nvSpPr>
        <p:spPr bwMode="auto">
          <a:xfrm>
            <a:off x="4267200" y="4953000"/>
            <a:ext cx="927100" cy="1219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3193" name="Rectangle 28"/>
          <p:cNvSpPr>
            <a:spLocks noChangeArrowheads="1"/>
          </p:cNvSpPr>
          <p:nvPr/>
        </p:nvSpPr>
        <p:spPr bwMode="auto">
          <a:xfrm>
            <a:off x="3505200" y="5143500"/>
            <a:ext cx="762000" cy="2159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3194" name="Rectangle 29"/>
          <p:cNvSpPr>
            <a:spLocks noChangeArrowheads="1"/>
          </p:cNvSpPr>
          <p:nvPr/>
        </p:nvSpPr>
        <p:spPr bwMode="auto">
          <a:xfrm>
            <a:off x="1308100" y="1993900"/>
            <a:ext cx="5511800" cy="25146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3195" name="Text Box 30"/>
          <p:cNvSpPr txBox="1">
            <a:spLocks noChangeArrowheads="1"/>
          </p:cNvSpPr>
          <p:nvPr/>
        </p:nvSpPr>
        <p:spPr bwMode="auto">
          <a:xfrm>
            <a:off x="1306513" y="2098675"/>
            <a:ext cx="4705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/>
              <a:t>1. If </a:t>
            </a:r>
            <a:r>
              <a:rPr lang="en-US" altLang="en-US" sz="2000">
                <a:solidFill>
                  <a:srgbClr val="0000FF"/>
                </a:solidFill>
              </a:rPr>
              <a:t>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</a:t>
            </a:r>
            <a:r>
              <a:rPr lang="en-US" altLang="en-US" sz="2000"/>
              <a:t>:</a:t>
            </a:r>
          </a:p>
          <a:p>
            <a:r>
              <a:rPr lang="en-US" altLang="en-US" sz="2000"/>
              <a:t>    if </a:t>
            </a:r>
            <a:r>
              <a:rPr lang="en-US" altLang="en-US" sz="2000">
                <a:solidFill>
                  <a:srgbClr val="0000FF"/>
                </a:solidFill>
              </a:rPr>
              <a:t>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altLang="en-US" sz="2000">
                <a:solidFill>
                  <a:srgbClr val="0000FF"/>
                </a:solidFill>
              </a:rPr>
              <a:t> FIRST(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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  <a:r>
              <a:rPr lang="en-US" altLang="en-US" sz="2000"/>
              <a:t>, add </a:t>
            </a:r>
            <a:r>
              <a:rPr lang="en-US" altLang="en-US" sz="2000">
                <a:solidFill>
                  <a:srgbClr val="0000FF"/>
                </a:solidFill>
              </a:rPr>
              <a:t>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</a:t>
            </a:r>
            <a:r>
              <a:rPr lang="en-US" altLang="en-US" sz="2000"/>
              <a:t> to </a:t>
            </a:r>
            <a:r>
              <a:rPr lang="en-US" altLang="en-US" sz="2000">
                <a:solidFill>
                  <a:srgbClr val="0000FF"/>
                </a:solidFill>
              </a:rPr>
              <a:t>M[A, a]</a:t>
            </a:r>
          </a:p>
        </p:txBody>
      </p:sp>
      <p:sp>
        <p:nvSpPr>
          <p:cNvPr id="93196" name="Oval 31"/>
          <p:cNvSpPr>
            <a:spLocks noChangeArrowheads="1"/>
          </p:cNvSpPr>
          <p:nvPr/>
        </p:nvSpPr>
        <p:spPr bwMode="auto">
          <a:xfrm>
            <a:off x="241300" y="571500"/>
            <a:ext cx="1333500" cy="4445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3197" name="Rectangle 34"/>
          <p:cNvSpPr>
            <a:spLocks noChangeArrowheads="1"/>
          </p:cNvSpPr>
          <p:nvPr/>
        </p:nvSpPr>
        <p:spPr bwMode="auto">
          <a:xfrm>
            <a:off x="6096000" y="5143500"/>
            <a:ext cx="762000" cy="2159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2468" name="Rectangle 36"/>
          <p:cNvSpPr>
            <a:spLocks noChangeArrowheads="1"/>
          </p:cNvSpPr>
          <p:nvPr/>
        </p:nvSpPr>
        <p:spPr bwMode="auto">
          <a:xfrm>
            <a:off x="4267200" y="5346700"/>
            <a:ext cx="927100" cy="20320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93199" name="Object 35"/>
          <p:cNvGraphicFramePr>
            <a:graphicFrameLocks noChangeAspect="1"/>
          </p:cNvGraphicFramePr>
          <p:nvPr/>
        </p:nvGraphicFramePr>
        <p:xfrm>
          <a:off x="2438400" y="4737100"/>
          <a:ext cx="5664200" cy="1600200"/>
        </p:xfrm>
        <a:graphic>
          <a:graphicData uri="http://schemas.openxmlformats.org/presentationml/2006/ole">
            <p:oleObj spid="_x0000_s93199" name="Document" r:id="rId4" imgW="12763500" imgH="3924300" progId="Word.Document.8">
              <p:embed/>
            </p:oleObj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51397FE-CDE2-4754-B74A-9BA4CD599696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58" grpId="0" animBg="1"/>
      <p:bldP spid="402459" grpId="0" animBg="1"/>
      <p:bldP spid="40246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3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Rules to Build Parsing Table</a:t>
            </a:r>
          </a:p>
        </p:txBody>
      </p:sp>
      <p:sp>
        <p:nvSpPr>
          <p:cNvPr id="95235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0459156-60A1-4DB1-9512-752F8C646BAD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95236" name="Rectangle 2"/>
          <p:cNvSpPr>
            <a:spLocks noChangeArrowheads="1"/>
          </p:cNvSpPr>
          <p:nvPr/>
        </p:nvSpPr>
        <p:spPr bwMode="auto">
          <a:xfrm>
            <a:off x="2476500" y="4622800"/>
            <a:ext cx="5702300" cy="16510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95237" name="Group 4"/>
          <p:cNvGrpSpPr>
            <a:grpSpLocks/>
          </p:cNvGrpSpPr>
          <p:nvPr/>
        </p:nvGrpSpPr>
        <p:grpSpPr bwMode="auto">
          <a:xfrm>
            <a:off x="304800" y="-58738"/>
            <a:ext cx="8394700" cy="2052638"/>
            <a:chOff x="192" y="995"/>
            <a:chExt cx="5288" cy="1293"/>
          </a:xfrm>
        </p:grpSpPr>
        <p:grpSp>
          <p:nvGrpSpPr>
            <p:cNvPr id="95253" name="Group 5"/>
            <p:cNvGrpSpPr>
              <a:grpSpLocks/>
            </p:cNvGrpSpPr>
            <p:nvPr/>
          </p:nvGrpSpPr>
          <p:grpSpPr bwMode="auto">
            <a:xfrm>
              <a:off x="192" y="995"/>
              <a:ext cx="1018" cy="1151"/>
              <a:chOff x="192" y="995"/>
              <a:chExt cx="1018" cy="1151"/>
            </a:xfrm>
          </p:grpSpPr>
          <p:sp>
            <p:nvSpPr>
              <p:cNvPr id="95271" name="Text Box 6"/>
              <p:cNvSpPr txBox="1">
                <a:spLocks noChangeArrowheads="1"/>
              </p:cNvSpPr>
              <p:nvPr/>
            </p:nvSpPr>
            <p:spPr bwMode="auto">
              <a:xfrm>
                <a:off x="221" y="1217"/>
                <a:ext cx="989" cy="92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/>
                  <a:t>E  </a:t>
                </a:r>
                <a:r>
                  <a:rPr lang="en-US" altLang="en-US">
                    <a:sym typeface="Symbol" pitchFamily="18" charset="2"/>
                  </a:rPr>
                  <a:t> TE’</a:t>
                </a:r>
              </a:p>
              <a:p>
                <a:r>
                  <a:rPr lang="en-US" altLang="en-US">
                    <a:sym typeface="Symbol" pitchFamily="18" charset="2"/>
                  </a:rPr>
                  <a:t>E’  +TE’ | </a:t>
                </a:r>
              </a:p>
              <a:p>
                <a:r>
                  <a:rPr lang="en-US" altLang="en-US">
                    <a:sym typeface="Symbol" pitchFamily="18" charset="2"/>
                  </a:rPr>
                  <a:t>T   FT’</a:t>
                </a:r>
              </a:p>
              <a:p>
                <a:r>
                  <a:rPr lang="en-US" altLang="en-US"/>
                  <a:t>T’ </a:t>
                </a:r>
                <a:r>
                  <a:rPr lang="en-US" altLang="en-US">
                    <a:sym typeface="Symbol" pitchFamily="18" charset="2"/>
                  </a:rPr>
                  <a:t> FT’ | </a:t>
                </a:r>
              </a:p>
              <a:p>
                <a:r>
                  <a:rPr lang="en-US" altLang="en-US"/>
                  <a:t>F  </a:t>
                </a:r>
                <a:r>
                  <a:rPr lang="en-US" altLang="en-US">
                    <a:sym typeface="Symbol" pitchFamily="18" charset="2"/>
                  </a:rPr>
                  <a:t> ( E ) | </a:t>
                </a:r>
                <a:r>
                  <a:rPr lang="en-US" altLang="en-US" b="1">
                    <a:sym typeface="Symbol" pitchFamily="18" charset="2"/>
                  </a:rPr>
                  <a:t>id</a:t>
                </a:r>
              </a:p>
            </p:txBody>
          </p:sp>
          <p:sp>
            <p:nvSpPr>
              <p:cNvPr id="95272" name="Text Box 7"/>
              <p:cNvSpPr txBox="1">
                <a:spLocks noChangeArrowheads="1"/>
              </p:cNvSpPr>
              <p:nvPr/>
            </p:nvSpPr>
            <p:spPr bwMode="auto">
              <a:xfrm>
                <a:off x="192" y="995"/>
                <a:ext cx="9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2000"/>
                  <a:t>GRAMMAR:</a:t>
                </a:r>
              </a:p>
            </p:txBody>
          </p:sp>
        </p:grpSp>
        <p:grpSp>
          <p:nvGrpSpPr>
            <p:cNvPr id="95254" name="Group 8"/>
            <p:cNvGrpSpPr>
              <a:grpSpLocks/>
            </p:cNvGrpSpPr>
            <p:nvPr/>
          </p:nvGrpSpPr>
          <p:grpSpPr bwMode="auto">
            <a:xfrm>
              <a:off x="3912" y="995"/>
              <a:ext cx="1568" cy="1293"/>
              <a:chOff x="3912" y="1123"/>
              <a:chExt cx="1568" cy="1293"/>
            </a:xfrm>
          </p:grpSpPr>
          <p:sp>
            <p:nvSpPr>
              <p:cNvPr id="95264" name="Rectangle 9"/>
              <p:cNvSpPr>
                <a:spLocks noChangeArrowheads="1"/>
              </p:cNvSpPr>
              <p:nvPr/>
            </p:nvSpPr>
            <p:spPr bwMode="auto">
              <a:xfrm>
                <a:off x="3912" y="1352"/>
                <a:ext cx="1568" cy="1064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95265" name="Text Box 10"/>
              <p:cNvSpPr txBox="1">
                <a:spLocks noChangeArrowheads="1"/>
              </p:cNvSpPr>
              <p:nvPr/>
            </p:nvSpPr>
            <p:spPr bwMode="auto">
              <a:xfrm>
                <a:off x="3960" y="1382"/>
                <a:ext cx="124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FOLLOW(E) = {</a:t>
                </a:r>
                <a:r>
                  <a:rPr lang="en-US" altLang="en-US" sz="1600" b="1"/>
                  <a:t>)</a:t>
                </a:r>
                <a:r>
                  <a:rPr lang="en-US" altLang="en-US" sz="1600"/>
                  <a:t>, </a:t>
                </a:r>
                <a:r>
                  <a:rPr lang="en-US" altLang="en-US" sz="1600" b="1"/>
                  <a:t>$</a:t>
                </a:r>
                <a:r>
                  <a:rPr lang="en-US" altLang="en-US" sz="1600"/>
                  <a:t>}</a:t>
                </a:r>
              </a:p>
            </p:txBody>
          </p:sp>
          <p:sp>
            <p:nvSpPr>
              <p:cNvPr id="95266" name="Text Box 11"/>
              <p:cNvSpPr txBox="1">
                <a:spLocks noChangeArrowheads="1"/>
              </p:cNvSpPr>
              <p:nvPr/>
            </p:nvSpPr>
            <p:spPr bwMode="auto">
              <a:xfrm>
                <a:off x="3957" y="1590"/>
                <a:ext cx="130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</a:t>
                </a:r>
                <a:r>
                  <a:rPr lang="en-US" altLang="en-US" sz="1600">
                    <a:sym typeface="Symbol" pitchFamily="18" charset="2"/>
                  </a:rPr>
                  <a:t>E’</a:t>
                </a:r>
                <a:r>
                  <a:rPr lang="en-US" altLang="en-US" sz="1600"/>
                  <a:t>) = {</a:t>
                </a:r>
                <a:r>
                  <a:rPr lang="en-US" altLang="en-US" sz="1600">
                    <a:sym typeface="Symbol" pitchFamily="18" charset="2"/>
                  </a:rPr>
                  <a:t> </a:t>
                </a:r>
                <a:r>
                  <a:rPr lang="en-US" altLang="en-US" sz="1600" b="1">
                    <a:sym typeface="Symbol" pitchFamily="18" charset="2"/>
                  </a:rPr>
                  <a:t>)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$</a:t>
                </a:r>
                <a:r>
                  <a:rPr lang="en-US" altLang="en-US" sz="1600"/>
                  <a:t>}</a:t>
                </a:r>
              </a:p>
            </p:txBody>
          </p:sp>
          <p:sp>
            <p:nvSpPr>
              <p:cNvPr id="95267" name="Text Box 12"/>
              <p:cNvSpPr txBox="1">
                <a:spLocks noChangeArrowheads="1"/>
              </p:cNvSpPr>
              <p:nvPr/>
            </p:nvSpPr>
            <p:spPr bwMode="auto">
              <a:xfrm>
                <a:off x="3923" y="1123"/>
                <a:ext cx="129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2000"/>
                  <a:t>FOLLOW SETS:</a:t>
                </a:r>
              </a:p>
            </p:txBody>
          </p:sp>
          <p:sp>
            <p:nvSpPr>
              <p:cNvPr id="95268" name="Text Box 13"/>
              <p:cNvSpPr txBox="1">
                <a:spLocks noChangeArrowheads="1"/>
              </p:cNvSpPr>
              <p:nvPr/>
            </p:nvSpPr>
            <p:spPr bwMode="auto">
              <a:xfrm>
                <a:off x="3957" y="1797"/>
                <a:ext cx="141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</a:t>
                </a:r>
                <a:r>
                  <a:rPr lang="en-US" altLang="en-US" sz="1600">
                    <a:sym typeface="Symbol" pitchFamily="18" charset="2"/>
                  </a:rPr>
                  <a:t>T</a:t>
                </a:r>
                <a:r>
                  <a:rPr lang="en-US" altLang="en-US" sz="1600"/>
                  <a:t>) = {</a:t>
                </a:r>
                <a:r>
                  <a:rPr lang="en-US" altLang="en-US" sz="1600" b="1"/>
                  <a:t>+</a:t>
                </a:r>
                <a:r>
                  <a:rPr lang="en-US" altLang="en-US" sz="1600"/>
                  <a:t>, </a:t>
                </a:r>
                <a:r>
                  <a:rPr lang="en-US" altLang="en-US" sz="1600">
                    <a:sym typeface="Symbol" pitchFamily="18" charset="2"/>
                  </a:rPr>
                  <a:t> </a:t>
                </a:r>
                <a:r>
                  <a:rPr lang="en-US" altLang="en-US" sz="1600" b="1">
                    <a:sym typeface="Symbol" pitchFamily="18" charset="2"/>
                  </a:rPr>
                  <a:t>)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$</a:t>
                </a:r>
                <a:r>
                  <a:rPr lang="en-US" altLang="en-US" sz="1600"/>
                  <a:t>}</a:t>
                </a:r>
              </a:p>
            </p:txBody>
          </p:sp>
          <p:sp>
            <p:nvSpPr>
              <p:cNvPr id="95269" name="Text Box 14"/>
              <p:cNvSpPr txBox="1">
                <a:spLocks noChangeArrowheads="1"/>
              </p:cNvSpPr>
              <p:nvPr/>
            </p:nvSpPr>
            <p:spPr bwMode="auto">
              <a:xfrm>
                <a:off x="3949" y="2005"/>
                <a:ext cx="141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</a:t>
                </a:r>
                <a:r>
                  <a:rPr lang="en-US" altLang="en-US" sz="1600">
                    <a:sym typeface="Symbol" pitchFamily="18" charset="2"/>
                  </a:rPr>
                  <a:t>T’</a:t>
                </a:r>
                <a:r>
                  <a:rPr lang="en-US" altLang="en-US" sz="1600"/>
                  <a:t>) = {</a:t>
                </a:r>
                <a:r>
                  <a:rPr lang="en-US" altLang="en-US" sz="1600" b="1">
                    <a:sym typeface="Symbol" pitchFamily="18" charset="2"/>
                  </a:rPr>
                  <a:t>+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)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$</a:t>
                </a:r>
                <a:r>
                  <a:rPr lang="en-US" altLang="en-US" sz="1600"/>
                  <a:t>}</a:t>
                </a:r>
              </a:p>
            </p:txBody>
          </p:sp>
          <p:sp>
            <p:nvSpPr>
              <p:cNvPr id="95270" name="Text Box 15"/>
              <p:cNvSpPr txBox="1">
                <a:spLocks noChangeArrowheads="1"/>
              </p:cNvSpPr>
              <p:nvPr/>
            </p:nvSpPr>
            <p:spPr bwMode="auto">
              <a:xfrm>
                <a:off x="3941" y="2181"/>
                <a:ext cx="151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</a:t>
                </a:r>
                <a:r>
                  <a:rPr lang="en-US" altLang="en-US" sz="1600">
                    <a:sym typeface="Symbol" pitchFamily="18" charset="2"/>
                  </a:rPr>
                  <a:t>F</a:t>
                </a:r>
                <a:r>
                  <a:rPr lang="en-US" altLang="en-US" sz="1600"/>
                  <a:t>) = {</a:t>
                </a:r>
                <a:r>
                  <a:rPr lang="en-US" altLang="en-US" sz="1600" b="1">
                    <a:sym typeface="Symbol" pitchFamily="18" charset="2"/>
                  </a:rPr>
                  <a:t>+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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)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$</a:t>
                </a:r>
                <a:r>
                  <a:rPr lang="en-US" altLang="en-US" sz="1600"/>
                  <a:t>}</a:t>
                </a:r>
              </a:p>
            </p:txBody>
          </p:sp>
        </p:grpSp>
        <p:grpSp>
          <p:nvGrpSpPr>
            <p:cNvPr id="95255" name="Group 16"/>
            <p:cNvGrpSpPr>
              <a:grpSpLocks/>
            </p:cNvGrpSpPr>
            <p:nvPr/>
          </p:nvGrpSpPr>
          <p:grpSpPr bwMode="auto">
            <a:xfrm>
              <a:off x="1973" y="995"/>
              <a:ext cx="1176" cy="1261"/>
              <a:chOff x="1904" y="1099"/>
              <a:chExt cx="1176" cy="1261"/>
            </a:xfrm>
          </p:grpSpPr>
          <p:grpSp>
            <p:nvGrpSpPr>
              <p:cNvPr id="95256" name="Group 17"/>
              <p:cNvGrpSpPr>
                <a:grpSpLocks/>
              </p:cNvGrpSpPr>
              <p:nvPr/>
            </p:nvGrpSpPr>
            <p:grpSpPr bwMode="auto">
              <a:xfrm>
                <a:off x="1904" y="1344"/>
                <a:ext cx="1176" cy="1016"/>
                <a:chOff x="408" y="3192"/>
                <a:chExt cx="1176" cy="1016"/>
              </a:xfrm>
            </p:grpSpPr>
            <p:sp>
              <p:nvSpPr>
                <p:cNvPr id="95258" name="Rectangle 18"/>
                <p:cNvSpPr>
                  <a:spLocks noChangeArrowheads="1"/>
                </p:cNvSpPr>
                <p:nvPr/>
              </p:nvSpPr>
              <p:spPr bwMode="auto">
                <a:xfrm>
                  <a:off x="408" y="3192"/>
                  <a:ext cx="1176" cy="1016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9525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16" y="3578"/>
                  <a:ext cx="1121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F</a:t>
                  </a:r>
                  <a:r>
                    <a:rPr lang="en-US" altLang="en-US" sz="1600"/>
                    <a:t>) = {</a:t>
                  </a:r>
                  <a:r>
                    <a:rPr lang="en-US" altLang="en-US">
                      <a:sym typeface="Symbol" pitchFamily="18" charset="2"/>
                    </a:rPr>
                    <a:t>(, id</a:t>
                  </a:r>
                  <a:r>
                    <a:rPr lang="en-US" altLang="en-US" sz="1600"/>
                    <a:t>}</a:t>
                  </a:r>
                </a:p>
              </p:txBody>
            </p:sp>
            <p:sp>
              <p:nvSpPr>
                <p:cNvPr id="9526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16" y="3756"/>
                  <a:ext cx="1121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T</a:t>
                  </a:r>
                  <a:r>
                    <a:rPr lang="en-US" altLang="en-US" sz="1600"/>
                    <a:t>) = {</a:t>
                  </a:r>
                  <a:r>
                    <a:rPr lang="en-US" altLang="en-US">
                      <a:sym typeface="Symbol" pitchFamily="18" charset="2"/>
                    </a:rPr>
                    <a:t>(, id</a:t>
                  </a:r>
                  <a:r>
                    <a:rPr lang="en-US" altLang="en-US" sz="1600"/>
                    <a:t>}</a:t>
                  </a:r>
                </a:p>
              </p:txBody>
            </p:sp>
            <p:sp>
              <p:nvSpPr>
                <p:cNvPr id="9526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16" y="3933"/>
                  <a:ext cx="1163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E</a:t>
                  </a:r>
                  <a:r>
                    <a:rPr lang="en-US" altLang="en-US" sz="1600"/>
                    <a:t>)  = {</a:t>
                  </a:r>
                  <a:r>
                    <a:rPr lang="en-US" altLang="en-US">
                      <a:sym typeface="Symbol" pitchFamily="18" charset="2"/>
                    </a:rPr>
                    <a:t>(, id</a:t>
                  </a:r>
                  <a:r>
                    <a:rPr lang="en-US" altLang="en-US" sz="1600"/>
                    <a:t>}</a:t>
                  </a:r>
                </a:p>
              </p:txBody>
            </p:sp>
            <p:sp>
              <p:nvSpPr>
                <p:cNvPr id="9526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16" y="3223"/>
                  <a:ext cx="1125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E’</a:t>
                  </a:r>
                  <a:r>
                    <a:rPr lang="en-US" altLang="en-US" sz="1600"/>
                    <a:t>) = {</a:t>
                  </a:r>
                  <a:r>
                    <a:rPr lang="en-US" altLang="en-US" sz="1600" b="1"/>
                    <a:t>+</a:t>
                  </a:r>
                  <a:r>
                    <a:rPr lang="en-US" altLang="en-US" sz="1600"/>
                    <a:t>, </a:t>
                  </a:r>
                  <a:r>
                    <a:rPr lang="en-US" altLang="en-US">
                      <a:sym typeface="Symbol" pitchFamily="18" charset="2"/>
                    </a:rPr>
                    <a:t></a:t>
                  </a:r>
                  <a:r>
                    <a:rPr lang="en-US" altLang="en-US" sz="1600"/>
                    <a:t>}</a:t>
                  </a:r>
                </a:p>
              </p:txBody>
            </p:sp>
            <p:sp>
              <p:nvSpPr>
                <p:cNvPr id="9526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6" y="3401"/>
                  <a:ext cx="1143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T’</a:t>
                  </a:r>
                  <a:r>
                    <a:rPr lang="en-US" altLang="en-US" sz="1600"/>
                    <a:t>) = {</a:t>
                  </a:r>
                  <a:r>
                    <a:rPr lang="en-US" altLang="en-US" sz="1600" b="1">
                      <a:sym typeface="Symbol" pitchFamily="18" charset="2"/>
                    </a:rPr>
                    <a:t></a:t>
                  </a:r>
                  <a:r>
                    <a:rPr lang="en-US" altLang="en-US" sz="1600"/>
                    <a:t> , </a:t>
                  </a:r>
                  <a:r>
                    <a:rPr lang="en-US" altLang="en-US">
                      <a:sym typeface="Symbol" pitchFamily="18" charset="2"/>
                    </a:rPr>
                    <a:t></a:t>
                  </a:r>
                  <a:r>
                    <a:rPr lang="en-US" altLang="en-US" sz="1600"/>
                    <a:t>}</a:t>
                  </a:r>
                </a:p>
              </p:txBody>
            </p:sp>
          </p:grpSp>
          <p:sp>
            <p:nvSpPr>
              <p:cNvPr id="95257" name="Text Box 24"/>
              <p:cNvSpPr txBox="1">
                <a:spLocks noChangeArrowheads="1"/>
              </p:cNvSpPr>
              <p:nvPr/>
            </p:nvSpPr>
            <p:spPr bwMode="auto">
              <a:xfrm>
                <a:off x="1910" y="1099"/>
                <a:ext cx="108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2000"/>
                  <a:t>FIRST SETS:</a:t>
                </a:r>
              </a:p>
            </p:txBody>
          </p:sp>
        </p:grpSp>
      </p:grpSp>
      <p:sp>
        <p:nvSpPr>
          <p:cNvPr id="95238" name="Text Box 25"/>
          <p:cNvSpPr txBox="1">
            <a:spLocks noChangeArrowheads="1"/>
          </p:cNvSpPr>
          <p:nvPr/>
        </p:nvSpPr>
        <p:spPr bwMode="auto">
          <a:xfrm>
            <a:off x="1162050" y="4646613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PARSING</a:t>
            </a:r>
          </a:p>
          <a:p>
            <a:pPr algn="ctr"/>
            <a:r>
              <a:rPr lang="en-US" altLang="en-US"/>
              <a:t>TABLE:</a:t>
            </a:r>
          </a:p>
        </p:txBody>
      </p:sp>
      <p:sp>
        <p:nvSpPr>
          <p:cNvPr id="403482" name="Rectangle 26"/>
          <p:cNvSpPr>
            <a:spLocks noChangeArrowheads="1"/>
          </p:cNvSpPr>
          <p:nvPr/>
        </p:nvSpPr>
        <p:spPr bwMode="auto">
          <a:xfrm>
            <a:off x="2489200" y="5562600"/>
            <a:ext cx="5676900" cy="203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5240" name="Rectangle 29"/>
          <p:cNvSpPr>
            <a:spLocks noChangeArrowheads="1"/>
          </p:cNvSpPr>
          <p:nvPr/>
        </p:nvSpPr>
        <p:spPr bwMode="auto">
          <a:xfrm>
            <a:off x="1308100" y="1993900"/>
            <a:ext cx="5511800" cy="25146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5241" name="Text Box 30"/>
          <p:cNvSpPr txBox="1">
            <a:spLocks noChangeArrowheads="1"/>
          </p:cNvSpPr>
          <p:nvPr/>
        </p:nvSpPr>
        <p:spPr bwMode="auto">
          <a:xfrm>
            <a:off x="1306513" y="2098675"/>
            <a:ext cx="4705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/>
              <a:t>1. If </a:t>
            </a:r>
            <a:r>
              <a:rPr lang="en-US" altLang="en-US" sz="2000">
                <a:solidFill>
                  <a:srgbClr val="0000FF"/>
                </a:solidFill>
              </a:rPr>
              <a:t>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</a:t>
            </a:r>
            <a:r>
              <a:rPr lang="en-US" altLang="en-US" sz="2000"/>
              <a:t>:</a:t>
            </a:r>
          </a:p>
          <a:p>
            <a:r>
              <a:rPr lang="en-US" altLang="en-US" sz="2000"/>
              <a:t>    if </a:t>
            </a:r>
            <a:r>
              <a:rPr lang="en-US" altLang="en-US" sz="2000">
                <a:solidFill>
                  <a:srgbClr val="0000FF"/>
                </a:solidFill>
              </a:rPr>
              <a:t>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altLang="en-US" sz="2000">
                <a:solidFill>
                  <a:srgbClr val="0000FF"/>
                </a:solidFill>
              </a:rPr>
              <a:t> FIRST(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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  <a:r>
              <a:rPr lang="en-US" altLang="en-US" sz="2000"/>
              <a:t>, add </a:t>
            </a:r>
            <a:r>
              <a:rPr lang="en-US" altLang="en-US" sz="2000">
                <a:solidFill>
                  <a:srgbClr val="0000FF"/>
                </a:solidFill>
              </a:rPr>
              <a:t>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</a:t>
            </a:r>
            <a:r>
              <a:rPr lang="en-US" altLang="en-US" sz="2000"/>
              <a:t> to </a:t>
            </a:r>
            <a:r>
              <a:rPr lang="en-US" altLang="en-US" sz="2000">
                <a:solidFill>
                  <a:srgbClr val="0000FF"/>
                </a:solidFill>
              </a:rPr>
              <a:t>M[A, a]</a:t>
            </a:r>
          </a:p>
        </p:txBody>
      </p:sp>
      <p:sp>
        <p:nvSpPr>
          <p:cNvPr id="95242" name="Oval 31"/>
          <p:cNvSpPr>
            <a:spLocks noChangeArrowheads="1"/>
          </p:cNvSpPr>
          <p:nvPr/>
        </p:nvSpPr>
        <p:spPr bwMode="auto">
          <a:xfrm>
            <a:off x="241300" y="838200"/>
            <a:ext cx="1333500" cy="4445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5243" name="Rectangle 33"/>
          <p:cNvSpPr>
            <a:spLocks noChangeArrowheads="1"/>
          </p:cNvSpPr>
          <p:nvPr/>
        </p:nvSpPr>
        <p:spPr bwMode="auto">
          <a:xfrm>
            <a:off x="4267200" y="5346700"/>
            <a:ext cx="927100" cy="203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3491" name="Oval 35"/>
          <p:cNvSpPr>
            <a:spLocks noChangeArrowheads="1"/>
          </p:cNvSpPr>
          <p:nvPr/>
        </p:nvSpPr>
        <p:spPr bwMode="auto">
          <a:xfrm>
            <a:off x="3073400" y="927100"/>
            <a:ext cx="18923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3496" name="Rectangle 40"/>
          <p:cNvSpPr>
            <a:spLocks noChangeArrowheads="1"/>
          </p:cNvSpPr>
          <p:nvPr/>
        </p:nvSpPr>
        <p:spPr bwMode="auto">
          <a:xfrm>
            <a:off x="3505200" y="4940300"/>
            <a:ext cx="749300" cy="1219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3497" name="Rectangle 41"/>
          <p:cNvSpPr>
            <a:spLocks noChangeArrowheads="1"/>
          </p:cNvSpPr>
          <p:nvPr/>
        </p:nvSpPr>
        <p:spPr bwMode="auto">
          <a:xfrm>
            <a:off x="3505200" y="5549900"/>
            <a:ext cx="762000" cy="21590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3498" name="Rectangle 42"/>
          <p:cNvSpPr>
            <a:spLocks noChangeArrowheads="1"/>
          </p:cNvSpPr>
          <p:nvPr/>
        </p:nvSpPr>
        <p:spPr bwMode="auto">
          <a:xfrm>
            <a:off x="6096000" y="4940300"/>
            <a:ext cx="749300" cy="1219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3499" name="Rectangle 43"/>
          <p:cNvSpPr>
            <a:spLocks noChangeArrowheads="1"/>
          </p:cNvSpPr>
          <p:nvPr/>
        </p:nvSpPr>
        <p:spPr bwMode="auto">
          <a:xfrm>
            <a:off x="6096000" y="5549900"/>
            <a:ext cx="762000" cy="21590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5249" name="Rectangle 28"/>
          <p:cNvSpPr>
            <a:spLocks noChangeArrowheads="1"/>
          </p:cNvSpPr>
          <p:nvPr/>
        </p:nvSpPr>
        <p:spPr bwMode="auto">
          <a:xfrm>
            <a:off x="3492500" y="5143500"/>
            <a:ext cx="762000" cy="2159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5250" name="Rectangle 32"/>
          <p:cNvSpPr>
            <a:spLocks noChangeArrowheads="1"/>
          </p:cNvSpPr>
          <p:nvPr/>
        </p:nvSpPr>
        <p:spPr bwMode="auto">
          <a:xfrm>
            <a:off x="6108700" y="5143500"/>
            <a:ext cx="762000" cy="2159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95251" name="Object 34"/>
          <p:cNvGraphicFramePr>
            <a:graphicFrameLocks noChangeAspect="1"/>
          </p:cNvGraphicFramePr>
          <p:nvPr/>
        </p:nvGraphicFramePr>
        <p:xfrm>
          <a:off x="2438400" y="4737100"/>
          <a:ext cx="5664200" cy="1600200"/>
        </p:xfrm>
        <a:graphic>
          <a:graphicData uri="http://schemas.openxmlformats.org/presentationml/2006/ole">
            <p:oleObj spid="_x0000_s95251" name="Document" r:id="rId4" imgW="12763500" imgH="3924300" progId="Word.Document.8">
              <p:embed/>
            </p:oleObj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1F9133E-7038-4E38-A8E4-AB2CE3BBC32D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82" grpId="0" animBg="1"/>
      <p:bldP spid="403491" grpId="0" animBg="1"/>
      <p:bldP spid="403496" grpId="0" animBg="1"/>
      <p:bldP spid="403497" grpId="0" animBg="1"/>
      <p:bldP spid="403498" grpId="0" animBg="1"/>
      <p:bldP spid="40349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3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Rules to Build Parsing Table</a:t>
            </a:r>
          </a:p>
        </p:txBody>
      </p:sp>
      <p:sp>
        <p:nvSpPr>
          <p:cNvPr id="97283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4F35133C-C4F6-46FE-87B7-47A9F7CED040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97284" name="Rectangle 2"/>
          <p:cNvSpPr>
            <a:spLocks noChangeArrowheads="1"/>
          </p:cNvSpPr>
          <p:nvPr/>
        </p:nvSpPr>
        <p:spPr bwMode="auto">
          <a:xfrm>
            <a:off x="2476500" y="4622800"/>
            <a:ext cx="5702300" cy="16510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97285" name="Group 4"/>
          <p:cNvGrpSpPr>
            <a:grpSpLocks/>
          </p:cNvGrpSpPr>
          <p:nvPr/>
        </p:nvGrpSpPr>
        <p:grpSpPr bwMode="auto">
          <a:xfrm>
            <a:off x="304800" y="-58738"/>
            <a:ext cx="8394700" cy="2052638"/>
            <a:chOff x="192" y="995"/>
            <a:chExt cx="5288" cy="1293"/>
          </a:xfrm>
        </p:grpSpPr>
        <p:grpSp>
          <p:nvGrpSpPr>
            <p:cNvPr id="97300" name="Group 5"/>
            <p:cNvGrpSpPr>
              <a:grpSpLocks/>
            </p:cNvGrpSpPr>
            <p:nvPr/>
          </p:nvGrpSpPr>
          <p:grpSpPr bwMode="auto">
            <a:xfrm>
              <a:off x="192" y="995"/>
              <a:ext cx="1018" cy="1151"/>
              <a:chOff x="192" y="995"/>
              <a:chExt cx="1018" cy="1151"/>
            </a:xfrm>
          </p:grpSpPr>
          <p:sp>
            <p:nvSpPr>
              <p:cNvPr id="97318" name="Text Box 6"/>
              <p:cNvSpPr txBox="1">
                <a:spLocks noChangeArrowheads="1"/>
              </p:cNvSpPr>
              <p:nvPr/>
            </p:nvSpPr>
            <p:spPr bwMode="auto">
              <a:xfrm>
                <a:off x="221" y="1217"/>
                <a:ext cx="989" cy="92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/>
                  <a:t>E  </a:t>
                </a:r>
                <a:r>
                  <a:rPr lang="en-US" altLang="en-US">
                    <a:sym typeface="Symbol" pitchFamily="18" charset="2"/>
                  </a:rPr>
                  <a:t> TE’</a:t>
                </a:r>
              </a:p>
              <a:p>
                <a:r>
                  <a:rPr lang="en-US" altLang="en-US">
                    <a:sym typeface="Symbol" pitchFamily="18" charset="2"/>
                  </a:rPr>
                  <a:t>E’  +TE’ | </a:t>
                </a:r>
              </a:p>
              <a:p>
                <a:r>
                  <a:rPr lang="en-US" altLang="en-US">
                    <a:sym typeface="Symbol" pitchFamily="18" charset="2"/>
                  </a:rPr>
                  <a:t>T   FT’</a:t>
                </a:r>
              </a:p>
              <a:p>
                <a:r>
                  <a:rPr lang="en-US" altLang="en-US"/>
                  <a:t>T’ </a:t>
                </a:r>
                <a:r>
                  <a:rPr lang="en-US" altLang="en-US">
                    <a:sym typeface="Symbol" pitchFamily="18" charset="2"/>
                  </a:rPr>
                  <a:t> FT’ | </a:t>
                </a:r>
              </a:p>
              <a:p>
                <a:r>
                  <a:rPr lang="en-US" altLang="en-US"/>
                  <a:t>F  </a:t>
                </a:r>
                <a:r>
                  <a:rPr lang="en-US" altLang="en-US">
                    <a:sym typeface="Symbol" pitchFamily="18" charset="2"/>
                  </a:rPr>
                  <a:t> ( E ) | </a:t>
                </a:r>
                <a:r>
                  <a:rPr lang="en-US" altLang="en-US" b="1">
                    <a:sym typeface="Symbol" pitchFamily="18" charset="2"/>
                  </a:rPr>
                  <a:t>id</a:t>
                </a:r>
              </a:p>
            </p:txBody>
          </p:sp>
          <p:sp>
            <p:nvSpPr>
              <p:cNvPr id="97319" name="Text Box 7"/>
              <p:cNvSpPr txBox="1">
                <a:spLocks noChangeArrowheads="1"/>
              </p:cNvSpPr>
              <p:nvPr/>
            </p:nvSpPr>
            <p:spPr bwMode="auto">
              <a:xfrm>
                <a:off x="192" y="995"/>
                <a:ext cx="9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2000"/>
                  <a:t>GRAMMAR:</a:t>
                </a:r>
              </a:p>
            </p:txBody>
          </p:sp>
        </p:grpSp>
        <p:grpSp>
          <p:nvGrpSpPr>
            <p:cNvPr id="97301" name="Group 8"/>
            <p:cNvGrpSpPr>
              <a:grpSpLocks/>
            </p:cNvGrpSpPr>
            <p:nvPr/>
          </p:nvGrpSpPr>
          <p:grpSpPr bwMode="auto">
            <a:xfrm>
              <a:off x="3912" y="995"/>
              <a:ext cx="1568" cy="1293"/>
              <a:chOff x="3912" y="1123"/>
              <a:chExt cx="1568" cy="1293"/>
            </a:xfrm>
          </p:grpSpPr>
          <p:sp>
            <p:nvSpPr>
              <p:cNvPr id="97311" name="Rectangle 9"/>
              <p:cNvSpPr>
                <a:spLocks noChangeArrowheads="1"/>
              </p:cNvSpPr>
              <p:nvPr/>
            </p:nvSpPr>
            <p:spPr bwMode="auto">
              <a:xfrm>
                <a:off x="3912" y="1352"/>
                <a:ext cx="1568" cy="1064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97312" name="Text Box 10"/>
              <p:cNvSpPr txBox="1">
                <a:spLocks noChangeArrowheads="1"/>
              </p:cNvSpPr>
              <p:nvPr/>
            </p:nvSpPr>
            <p:spPr bwMode="auto">
              <a:xfrm>
                <a:off x="3960" y="1382"/>
                <a:ext cx="124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FOLLOW(E) = {</a:t>
                </a:r>
                <a:r>
                  <a:rPr lang="en-US" altLang="en-US" sz="1600" b="1"/>
                  <a:t>)</a:t>
                </a:r>
                <a:r>
                  <a:rPr lang="en-US" altLang="en-US" sz="1600"/>
                  <a:t>, </a:t>
                </a:r>
                <a:r>
                  <a:rPr lang="en-US" altLang="en-US" sz="1600" b="1"/>
                  <a:t>$</a:t>
                </a:r>
                <a:r>
                  <a:rPr lang="en-US" altLang="en-US" sz="1600"/>
                  <a:t>}</a:t>
                </a:r>
              </a:p>
            </p:txBody>
          </p:sp>
          <p:sp>
            <p:nvSpPr>
              <p:cNvPr id="97313" name="Text Box 11"/>
              <p:cNvSpPr txBox="1">
                <a:spLocks noChangeArrowheads="1"/>
              </p:cNvSpPr>
              <p:nvPr/>
            </p:nvSpPr>
            <p:spPr bwMode="auto">
              <a:xfrm>
                <a:off x="3957" y="1590"/>
                <a:ext cx="130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</a:t>
                </a:r>
                <a:r>
                  <a:rPr lang="en-US" altLang="en-US" sz="1600">
                    <a:sym typeface="Symbol" pitchFamily="18" charset="2"/>
                  </a:rPr>
                  <a:t>E’</a:t>
                </a:r>
                <a:r>
                  <a:rPr lang="en-US" altLang="en-US" sz="1600"/>
                  <a:t>) = {</a:t>
                </a:r>
                <a:r>
                  <a:rPr lang="en-US" altLang="en-US" sz="1600">
                    <a:sym typeface="Symbol" pitchFamily="18" charset="2"/>
                  </a:rPr>
                  <a:t> </a:t>
                </a:r>
                <a:r>
                  <a:rPr lang="en-US" altLang="en-US" sz="1600" b="1">
                    <a:sym typeface="Symbol" pitchFamily="18" charset="2"/>
                  </a:rPr>
                  <a:t>)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$</a:t>
                </a:r>
                <a:r>
                  <a:rPr lang="en-US" altLang="en-US" sz="1600"/>
                  <a:t>}</a:t>
                </a:r>
              </a:p>
            </p:txBody>
          </p:sp>
          <p:sp>
            <p:nvSpPr>
              <p:cNvPr id="97314" name="Text Box 12"/>
              <p:cNvSpPr txBox="1">
                <a:spLocks noChangeArrowheads="1"/>
              </p:cNvSpPr>
              <p:nvPr/>
            </p:nvSpPr>
            <p:spPr bwMode="auto">
              <a:xfrm>
                <a:off x="3923" y="1123"/>
                <a:ext cx="129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2000"/>
                  <a:t>FOLLOW SETS:</a:t>
                </a:r>
              </a:p>
            </p:txBody>
          </p:sp>
          <p:sp>
            <p:nvSpPr>
              <p:cNvPr id="97315" name="Text Box 13"/>
              <p:cNvSpPr txBox="1">
                <a:spLocks noChangeArrowheads="1"/>
              </p:cNvSpPr>
              <p:nvPr/>
            </p:nvSpPr>
            <p:spPr bwMode="auto">
              <a:xfrm>
                <a:off x="3957" y="1797"/>
                <a:ext cx="141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</a:t>
                </a:r>
                <a:r>
                  <a:rPr lang="en-US" altLang="en-US" sz="1600">
                    <a:sym typeface="Symbol" pitchFamily="18" charset="2"/>
                  </a:rPr>
                  <a:t>T</a:t>
                </a:r>
                <a:r>
                  <a:rPr lang="en-US" altLang="en-US" sz="1600"/>
                  <a:t>) = {</a:t>
                </a:r>
                <a:r>
                  <a:rPr lang="en-US" altLang="en-US" sz="1600" b="1"/>
                  <a:t>+</a:t>
                </a:r>
                <a:r>
                  <a:rPr lang="en-US" altLang="en-US" sz="1600"/>
                  <a:t>, </a:t>
                </a:r>
                <a:r>
                  <a:rPr lang="en-US" altLang="en-US" sz="1600">
                    <a:sym typeface="Symbol" pitchFamily="18" charset="2"/>
                  </a:rPr>
                  <a:t> </a:t>
                </a:r>
                <a:r>
                  <a:rPr lang="en-US" altLang="en-US" sz="1600" b="1">
                    <a:sym typeface="Symbol" pitchFamily="18" charset="2"/>
                  </a:rPr>
                  <a:t>)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$</a:t>
                </a:r>
                <a:r>
                  <a:rPr lang="en-US" altLang="en-US" sz="1600"/>
                  <a:t>}</a:t>
                </a:r>
              </a:p>
            </p:txBody>
          </p:sp>
          <p:sp>
            <p:nvSpPr>
              <p:cNvPr id="97316" name="Text Box 14"/>
              <p:cNvSpPr txBox="1">
                <a:spLocks noChangeArrowheads="1"/>
              </p:cNvSpPr>
              <p:nvPr/>
            </p:nvSpPr>
            <p:spPr bwMode="auto">
              <a:xfrm>
                <a:off x="3949" y="2005"/>
                <a:ext cx="141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</a:t>
                </a:r>
                <a:r>
                  <a:rPr lang="en-US" altLang="en-US" sz="1600">
                    <a:sym typeface="Symbol" pitchFamily="18" charset="2"/>
                  </a:rPr>
                  <a:t>T’</a:t>
                </a:r>
                <a:r>
                  <a:rPr lang="en-US" altLang="en-US" sz="1600"/>
                  <a:t>) = {</a:t>
                </a:r>
                <a:r>
                  <a:rPr lang="en-US" altLang="en-US" sz="1600" b="1">
                    <a:sym typeface="Symbol" pitchFamily="18" charset="2"/>
                  </a:rPr>
                  <a:t>+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)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$</a:t>
                </a:r>
                <a:r>
                  <a:rPr lang="en-US" altLang="en-US" sz="1600"/>
                  <a:t>}</a:t>
                </a:r>
              </a:p>
            </p:txBody>
          </p:sp>
          <p:sp>
            <p:nvSpPr>
              <p:cNvPr id="97317" name="Text Box 15"/>
              <p:cNvSpPr txBox="1">
                <a:spLocks noChangeArrowheads="1"/>
              </p:cNvSpPr>
              <p:nvPr/>
            </p:nvSpPr>
            <p:spPr bwMode="auto">
              <a:xfrm>
                <a:off x="3941" y="2181"/>
                <a:ext cx="151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</a:t>
                </a:r>
                <a:r>
                  <a:rPr lang="en-US" altLang="en-US" sz="1600">
                    <a:sym typeface="Symbol" pitchFamily="18" charset="2"/>
                  </a:rPr>
                  <a:t>F</a:t>
                </a:r>
                <a:r>
                  <a:rPr lang="en-US" altLang="en-US" sz="1600"/>
                  <a:t>) = {</a:t>
                </a:r>
                <a:r>
                  <a:rPr lang="en-US" altLang="en-US" sz="1600" b="1">
                    <a:sym typeface="Symbol" pitchFamily="18" charset="2"/>
                  </a:rPr>
                  <a:t>+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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)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$</a:t>
                </a:r>
                <a:r>
                  <a:rPr lang="en-US" altLang="en-US" sz="1600"/>
                  <a:t>}</a:t>
                </a:r>
              </a:p>
            </p:txBody>
          </p:sp>
        </p:grpSp>
        <p:grpSp>
          <p:nvGrpSpPr>
            <p:cNvPr id="97302" name="Group 16"/>
            <p:cNvGrpSpPr>
              <a:grpSpLocks/>
            </p:cNvGrpSpPr>
            <p:nvPr/>
          </p:nvGrpSpPr>
          <p:grpSpPr bwMode="auto">
            <a:xfrm>
              <a:off x="1973" y="995"/>
              <a:ext cx="1176" cy="1261"/>
              <a:chOff x="1904" y="1099"/>
              <a:chExt cx="1176" cy="1261"/>
            </a:xfrm>
          </p:grpSpPr>
          <p:grpSp>
            <p:nvGrpSpPr>
              <p:cNvPr id="97303" name="Group 17"/>
              <p:cNvGrpSpPr>
                <a:grpSpLocks/>
              </p:cNvGrpSpPr>
              <p:nvPr/>
            </p:nvGrpSpPr>
            <p:grpSpPr bwMode="auto">
              <a:xfrm>
                <a:off x="1904" y="1344"/>
                <a:ext cx="1176" cy="1016"/>
                <a:chOff x="408" y="3192"/>
                <a:chExt cx="1176" cy="1016"/>
              </a:xfrm>
            </p:grpSpPr>
            <p:sp>
              <p:nvSpPr>
                <p:cNvPr id="97305" name="Rectangle 18"/>
                <p:cNvSpPr>
                  <a:spLocks noChangeArrowheads="1"/>
                </p:cNvSpPr>
                <p:nvPr/>
              </p:nvSpPr>
              <p:spPr bwMode="auto">
                <a:xfrm>
                  <a:off x="408" y="3192"/>
                  <a:ext cx="1176" cy="1016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9730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16" y="3578"/>
                  <a:ext cx="1121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F</a:t>
                  </a:r>
                  <a:r>
                    <a:rPr lang="en-US" altLang="en-US" sz="1600"/>
                    <a:t>) = {</a:t>
                  </a:r>
                  <a:r>
                    <a:rPr lang="en-US" altLang="en-US">
                      <a:sym typeface="Symbol" pitchFamily="18" charset="2"/>
                    </a:rPr>
                    <a:t>(, id</a:t>
                  </a:r>
                  <a:r>
                    <a:rPr lang="en-US" altLang="en-US" sz="1600"/>
                    <a:t>}</a:t>
                  </a:r>
                </a:p>
              </p:txBody>
            </p:sp>
            <p:sp>
              <p:nvSpPr>
                <p:cNvPr id="9730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16" y="3756"/>
                  <a:ext cx="1121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T</a:t>
                  </a:r>
                  <a:r>
                    <a:rPr lang="en-US" altLang="en-US" sz="1600"/>
                    <a:t>) = {</a:t>
                  </a:r>
                  <a:r>
                    <a:rPr lang="en-US" altLang="en-US">
                      <a:sym typeface="Symbol" pitchFamily="18" charset="2"/>
                    </a:rPr>
                    <a:t>(, id</a:t>
                  </a:r>
                  <a:r>
                    <a:rPr lang="en-US" altLang="en-US" sz="1600"/>
                    <a:t>}</a:t>
                  </a:r>
                </a:p>
              </p:txBody>
            </p:sp>
            <p:sp>
              <p:nvSpPr>
                <p:cNvPr id="9730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16" y="3933"/>
                  <a:ext cx="1163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E</a:t>
                  </a:r>
                  <a:r>
                    <a:rPr lang="en-US" altLang="en-US" sz="1600"/>
                    <a:t>)  = {</a:t>
                  </a:r>
                  <a:r>
                    <a:rPr lang="en-US" altLang="en-US">
                      <a:sym typeface="Symbol" pitchFamily="18" charset="2"/>
                    </a:rPr>
                    <a:t>(, id</a:t>
                  </a:r>
                  <a:r>
                    <a:rPr lang="en-US" altLang="en-US" sz="1600"/>
                    <a:t>}</a:t>
                  </a:r>
                </a:p>
              </p:txBody>
            </p:sp>
            <p:sp>
              <p:nvSpPr>
                <p:cNvPr id="9730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16" y="3223"/>
                  <a:ext cx="1125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E’</a:t>
                  </a:r>
                  <a:r>
                    <a:rPr lang="en-US" altLang="en-US" sz="1600"/>
                    <a:t>) = {</a:t>
                  </a:r>
                  <a:r>
                    <a:rPr lang="en-US" altLang="en-US" sz="1600" b="1"/>
                    <a:t>+</a:t>
                  </a:r>
                  <a:r>
                    <a:rPr lang="en-US" altLang="en-US" sz="1600"/>
                    <a:t>, </a:t>
                  </a:r>
                  <a:r>
                    <a:rPr lang="en-US" altLang="en-US">
                      <a:sym typeface="Symbol" pitchFamily="18" charset="2"/>
                    </a:rPr>
                    <a:t></a:t>
                  </a:r>
                  <a:r>
                    <a:rPr lang="en-US" altLang="en-US" sz="1600"/>
                    <a:t>}</a:t>
                  </a:r>
                </a:p>
              </p:txBody>
            </p:sp>
            <p:sp>
              <p:nvSpPr>
                <p:cNvPr id="9731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6" y="3401"/>
                  <a:ext cx="1143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T’</a:t>
                  </a:r>
                  <a:r>
                    <a:rPr lang="en-US" altLang="en-US" sz="1600"/>
                    <a:t>) = {</a:t>
                  </a:r>
                  <a:r>
                    <a:rPr lang="en-US" altLang="en-US" sz="1600" b="1">
                      <a:sym typeface="Symbol" pitchFamily="18" charset="2"/>
                    </a:rPr>
                    <a:t></a:t>
                  </a:r>
                  <a:r>
                    <a:rPr lang="en-US" altLang="en-US" sz="1600"/>
                    <a:t> , </a:t>
                  </a:r>
                  <a:r>
                    <a:rPr lang="en-US" altLang="en-US">
                      <a:sym typeface="Symbol" pitchFamily="18" charset="2"/>
                    </a:rPr>
                    <a:t></a:t>
                  </a:r>
                  <a:r>
                    <a:rPr lang="en-US" altLang="en-US" sz="1600"/>
                    <a:t>}</a:t>
                  </a:r>
                </a:p>
              </p:txBody>
            </p:sp>
          </p:grpSp>
          <p:sp>
            <p:nvSpPr>
              <p:cNvPr id="97304" name="Text Box 24"/>
              <p:cNvSpPr txBox="1">
                <a:spLocks noChangeArrowheads="1"/>
              </p:cNvSpPr>
              <p:nvPr/>
            </p:nvSpPr>
            <p:spPr bwMode="auto">
              <a:xfrm>
                <a:off x="1910" y="1099"/>
                <a:ext cx="108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2000"/>
                  <a:t>FIRST SETS:</a:t>
                </a:r>
              </a:p>
            </p:txBody>
          </p:sp>
        </p:grpSp>
      </p:grpSp>
      <p:sp>
        <p:nvSpPr>
          <p:cNvPr id="97286" name="Text Box 25"/>
          <p:cNvSpPr txBox="1">
            <a:spLocks noChangeArrowheads="1"/>
          </p:cNvSpPr>
          <p:nvPr/>
        </p:nvSpPr>
        <p:spPr bwMode="auto">
          <a:xfrm>
            <a:off x="1162050" y="4646613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PARSING</a:t>
            </a:r>
          </a:p>
          <a:p>
            <a:pPr algn="ctr"/>
            <a:r>
              <a:rPr lang="en-US" altLang="en-US"/>
              <a:t>TABLE:</a:t>
            </a:r>
          </a:p>
        </p:txBody>
      </p:sp>
      <p:sp>
        <p:nvSpPr>
          <p:cNvPr id="404506" name="Rectangle 26"/>
          <p:cNvSpPr>
            <a:spLocks noChangeArrowheads="1"/>
          </p:cNvSpPr>
          <p:nvPr/>
        </p:nvSpPr>
        <p:spPr bwMode="auto">
          <a:xfrm>
            <a:off x="2489200" y="5759450"/>
            <a:ext cx="5673725" cy="20796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7288" name="Rectangle 27"/>
          <p:cNvSpPr>
            <a:spLocks noChangeArrowheads="1"/>
          </p:cNvSpPr>
          <p:nvPr/>
        </p:nvSpPr>
        <p:spPr bwMode="auto">
          <a:xfrm>
            <a:off x="1308100" y="1993900"/>
            <a:ext cx="5511800" cy="25146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7289" name="Text Box 28"/>
          <p:cNvSpPr txBox="1">
            <a:spLocks noChangeArrowheads="1"/>
          </p:cNvSpPr>
          <p:nvPr/>
        </p:nvSpPr>
        <p:spPr bwMode="auto">
          <a:xfrm>
            <a:off x="1306513" y="2098675"/>
            <a:ext cx="4705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/>
              <a:t>1. If </a:t>
            </a:r>
            <a:r>
              <a:rPr lang="en-US" altLang="en-US" sz="2000">
                <a:solidFill>
                  <a:srgbClr val="0000FF"/>
                </a:solidFill>
              </a:rPr>
              <a:t>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</a:t>
            </a:r>
            <a:r>
              <a:rPr lang="en-US" altLang="en-US" sz="2000"/>
              <a:t>:</a:t>
            </a:r>
          </a:p>
          <a:p>
            <a:r>
              <a:rPr lang="en-US" altLang="en-US" sz="2000"/>
              <a:t>    if </a:t>
            </a:r>
            <a:r>
              <a:rPr lang="en-US" altLang="en-US" sz="2000">
                <a:solidFill>
                  <a:srgbClr val="0000FF"/>
                </a:solidFill>
              </a:rPr>
              <a:t>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altLang="en-US" sz="2000">
                <a:solidFill>
                  <a:srgbClr val="0000FF"/>
                </a:solidFill>
              </a:rPr>
              <a:t> FIRST(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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  <a:r>
              <a:rPr lang="en-US" altLang="en-US" sz="2000"/>
              <a:t>, add </a:t>
            </a:r>
            <a:r>
              <a:rPr lang="en-US" altLang="en-US" sz="2000">
                <a:solidFill>
                  <a:srgbClr val="0000FF"/>
                </a:solidFill>
              </a:rPr>
              <a:t>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</a:t>
            </a:r>
            <a:r>
              <a:rPr lang="en-US" altLang="en-US" sz="2000"/>
              <a:t> to </a:t>
            </a:r>
            <a:r>
              <a:rPr lang="en-US" altLang="en-US" sz="2000">
                <a:solidFill>
                  <a:srgbClr val="0000FF"/>
                </a:solidFill>
              </a:rPr>
              <a:t>M[A, a]</a:t>
            </a:r>
          </a:p>
        </p:txBody>
      </p:sp>
      <p:sp>
        <p:nvSpPr>
          <p:cNvPr id="97290" name="Oval 29"/>
          <p:cNvSpPr>
            <a:spLocks noChangeArrowheads="1"/>
          </p:cNvSpPr>
          <p:nvPr/>
        </p:nvSpPr>
        <p:spPr bwMode="auto">
          <a:xfrm>
            <a:off x="241300" y="1117600"/>
            <a:ext cx="1333500" cy="4445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7291" name="Rectangle 30"/>
          <p:cNvSpPr>
            <a:spLocks noChangeArrowheads="1"/>
          </p:cNvSpPr>
          <p:nvPr/>
        </p:nvSpPr>
        <p:spPr bwMode="auto">
          <a:xfrm>
            <a:off x="4267200" y="5346700"/>
            <a:ext cx="927100" cy="203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7292" name="Rectangle 33"/>
          <p:cNvSpPr>
            <a:spLocks noChangeArrowheads="1"/>
          </p:cNvSpPr>
          <p:nvPr/>
        </p:nvSpPr>
        <p:spPr bwMode="auto">
          <a:xfrm>
            <a:off x="3505200" y="5549900"/>
            <a:ext cx="762000" cy="2159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4514" name="Rectangle 34"/>
          <p:cNvSpPr>
            <a:spLocks noChangeArrowheads="1"/>
          </p:cNvSpPr>
          <p:nvPr/>
        </p:nvSpPr>
        <p:spPr bwMode="auto">
          <a:xfrm>
            <a:off x="5192713" y="4940300"/>
            <a:ext cx="896937" cy="1231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7294" name="Rectangle 35"/>
          <p:cNvSpPr>
            <a:spLocks noChangeArrowheads="1"/>
          </p:cNvSpPr>
          <p:nvPr/>
        </p:nvSpPr>
        <p:spPr bwMode="auto">
          <a:xfrm>
            <a:off x="6092825" y="5554663"/>
            <a:ext cx="762000" cy="21113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7295" name="Rectangle 36"/>
          <p:cNvSpPr>
            <a:spLocks noChangeArrowheads="1"/>
          </p:cNvSpPr>
          <p:nvPr/>
        </p:nvSpPr>
        <p:spPr bwMode="auto">
          <a:xfrm>
            <a:off x="3492500" y="5143500"/>
            <a:ext cx="762000" cy="2159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7296" name="Rectangle 37"/>
          <p:cNvSpPr>
            <a:spLocks noChangeArrowheads="1"/>
          </p:cNvSpPr>
          <p:nvPr/>
        </p:nvSpPr>
        <p:spPr bwMode="auto">
          <a:xfrm>
            <a:off x="6092825" y="5140325"/>
            <a:ext cx="762000" cy="2159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4520" name="Rectangle 40"/>
          <p:cNvSpPr>
            <a:spLocks noChangeArrowheads="1"/>
          </p:cNvSpPr>
          <p:nvPr/>
        </p:nvSpPr>
        <p:spPr bwMode="auto">
          <a:xfrm>
            <a:off x="5195888" y="5762625"/>
            <a:ext cx="898525" cy="206375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97298" name="Object 38"/>
          <p:cNvGraphicFramePr>
            <a:graphicFrameLocks noChangeAspect="1"/>
          </p:cNvGraphicFramePr>
          <p:nvPr/>
        </p:nvGraphicFramePr>
        <p:xfrm>
          <a:off x="2438400" y="4737100"/>
          <a:ext cx="5664200" cy="1600200"/>
        </p:xfrm>
        <a:graphic>
          <a:graphicData uri="http://schemas.openxmlformats.org/presentationml/2006/ole">
            <p:oleObj spid="_x0000_s97298" name="Document" r:id="rId4" imgW="12763500" imgH="3924300" progId="Word.Document.8">
              <p:embed/>
            </p:oleObj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89B9FF0-3B85-437E-90E5-1BABEAAE3C21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506" grpId="0" animBg="1"/>
      <p:bldP spid="404514" grpId="0" animBg="1"/>
      <p:bldP spid="4045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3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Rules to Build Parsing Table</a:t>
            </a:r>
          </a:p>
        </p:txBody>
      </p:sp>
      <p:sp>
        <p:nvSpPr>
          <p:cNvPr id="99331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1EC9CFDE-4FCC-4C62-B35A-C616A8EAAE1F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99332" name="Rectangle 2"/>
          <p:cNvSpPr>
            <a:spLocks noChangeArrowheads="1"/>
          </p:cNvSpPr>
          <p:nvPr/>
        </p:nvSpPr>
        <p:spPr bwMode="auto">
          <a:xfrm>
            <a:off x="2476500" y="4622800"/>
            <a:ext cx="5702300" cy="16510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99333" name="Group 4"/>
          <p:cNvGrpSpPr>
            <a:grpSpLocks/>
          </p:cNvGrpSpPr>
          <p:nvPr/>
        </p:nvGrpSpPr>
        <p:grpSpPr bwMode="auto">
          <a:xfrm>
            <a:off x="304800" y="-58738"/>
            <a:ext cx="8394700" cy="2052638"/>
            <a:chOff x="192" y="995"/>
            <a:chExt cx="5288" cy="1293"/>
          </a:xfrm>
        </p:grpSpPr>
        <p:grpSp>
          <p:nvGrpSpPr>
            <p:cNvPr id="99351" name="Group 5"/>
            <p:cNvGrpSpPr>
              <a:grpSpLocks/>
            </p:cNvGrpSpPr>
            <p:nvPr/>
          </p:nvGrpSpPr>
          <p:grpSpPr bwMode="auto">
            <a:xfrm>
              <a:off x="192" y="995"/>
              <a:ext cx="1018" cy="1151"/>
              <a:chOff x="192" y="995"/>
              <a:chExt cx="1018" cy="1151"/>
            </a:xfrm>
          </p:grpSpPr>
          <p:sp>
            <p:nvSpPr>
              <p:cNvPr id="99369" name="Text Box 6"/>
              <p:cNvSpPr txBox="1">
                <a:spLocks noChangeArrowheads="1"/>
              </p:cNvSpPr>
              <p:nvPr/>
            </p:nvSpPr>
            <p:spPr bwMode="auto">
              <a:xfrm>
                <a:off x="221" y="1217"/>
                <a:ext cx="989" cy="92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/>
                  <a:t>E  </a:t>
                </a:r>
                <a:r>
                  <a:rPr lang="en-US" altLang="en-US">
                    <a:sym typeface="Symbol" pitchFamily="18" charset="2"/>
                  </a:rPr>
                  <a:t> TE’</a:t>
                </a:r>
              </a:p>
              <a:p>
                <a:r>
                  <a:rPr lang="en-US" altLang="en-US">
                    <a:sym typeface="Symbol" pitchFamily="18" charset="2"/>
                  </a:rPr>
                  <a:t>E’  +TE’ | </a:t>
                </a:r>
              </a:p>
              <a:p>
                <a:r>
                  <a:rPr lang="en-US" altLang="en-US">
                    <a:sym typeface="Symbol" pitchFamily="18" charset="2"/>
                  </a:rPr>
                  <a:t>T   FT’</a:t>
                </a:r>
              </a:p>
              <a:p>
                <a:r>
                  <a:rPr lang="en-US" altLang="en-US"/>
                  <a:t>T’ </a:t>
                </a:r>
                <a:r>
                  <a:rPr lang="en-US" altLang="en-US">
                    <a:sym typeface="Symbol" pitchFamily="18" charset="2"/>
                  </a:rPr>
                  <a:t> FT’ | </a:t>
                </a:r>
              </a:p>
              <a:p>
                <a:r>
                  <a:rPr lang="en-US" altLang="en-US"/>
                  <a:t>F  </a:t>
                </a:r>
                <a:r>
                  <a:rPr lang="en-US" altLang="en-US">
                    <a:sym typeface="Symbol" pitchFamily="18" charset="2"/>
                  </a:rPr>
                  <a:t> ( E ) | </a:t>
                </a:r>
                <a:r>
                  <a:rPr lang="en-US" altLang="en-US" b="1">
                    <a:sym typeface="Symbol" pitchFamily="18" charset="2"/>
                  </a:rPr>
                  <a:t>id</a:t>
                </a:r>
              </a:p>
            </p:txBody>
          </p:sp>
          <p:sp>
            <p:nvSpPr>
              <p:cNvPr id="99370" name="Text Box 7"/>
              <p:cNvSpPr txBox="1">
                <a:spLocks noChangeArrowheads="1"/>
              </p:cNvSpPr>
              <p:nvPr/>
            </p:nvSpPr>
            <p:spPr bwMode="auto">
              <a:xfrm>
                <a:off x="192" y="995"/>
                <a:ext cx="9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2000"/>
                  <a:t>GRAMMAR:</a:t>
                </a:r>
              </a:p>
            </p:txBody>
          </p:sp>
        </p:grpSp>
        <p:grpSp>
          <p:nvGrpSpPr>
            <p:cNvPr id="99352" name="Group 8"/>
            <p:cNvGrpSpPr>
              <a:grpSpLocks/>
            </p:cNvGrpSpPr>
            <p:nvPr/>
          </p:nvGrpSpPr>
          <p:grpSpPr bwMode="auto">
            <a:xfrm>
              <a:off x="3912" y="995"/>
              <a:ext cx="1568" cy="1293"/>
              <a:chOff x="3912" y="1123"/>
              <a:chExt cx="1568" cy="1293"/>
            </a:xfrm>
          </p:grpSpPr>
          <p:sp>
            <p:nvSpPr>
              <p:cNvPr id="99362" name="Rectangle 9"/>
              <p:cNvSpPr>
                <a:spLocks noChangeArrowheads="1"/>
              </p:cNvSpPr>
              <p:nvPr/>
            </p:nvSpPr>
            <p:spPr bwMode="auto">
              <a:xfrm>
                <a:off x="3912" y="1352"/>
                <a:ext cx="1568" cy="1064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99363" name="Text Box 10"/>
              <p:cNvSpPr txBox="1">
                <a:spLocks noChangeArrowheads="1"/>
              </p:cNvSpPr>
              <p:nvPr/>
            </p:nvSpPr>
            <p:spPr bwMode="auto">
              <a:xfrm>
                <a:off x="3960" y="1382"/>
                <a:ext cx="124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FOLLOW(E) = {</a:t>
                </a:r>
                <a:r>
                  <a:rPr lang="en-US" altLang="en-US" sz="1600" b="1"/>
                  <a:t>)</a:t>
                </a:r>
                <a:r>
                  <a:rPr lang="en-US" altLang="en-US" sz="1600"/>
                  <a:t>, </a:t>
                </a:r>
                <a:r>
                  <a:rPr lang="en-US" altLang="en-US" sz="1600" b="1"/>
                  <a:t>$</a:t>
                </a:r>
                <a:r>
                  <a:rPr lang="en-US" altLang="en-US" sz="1600"/>
                  <a:t>}</a:t>
                </a:r>
              </a:p>
            </p:txBody>
          </p:sp>
          <p:sp>
            <p:nvSpPr>
              <p:cNvPr id="99364" name="Text Box 11"/>
              <p:cNvSpPr txBox="1">
                <a:spLocks noChangeArrowheads="1"/>
              </p:cNvSpPr>
              <p:nvPr/>
            </p:nvSpPr>
            <p:spPr bwMode="auto">
              <a:xfrm>
                <a:off x="3957" y="1590"/>
                <a:ext cx="130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</a:t>
                </a:r>
                <a:r>
                  <a:rPr lang="en-US" altLang="en-US" sz="1600">
                    <a:sym typeface="Symbol" pitchFamily="18" charset="2"/>
                  </a:rPr>
                  <a:t>E’</a:t>
                </a:r>
                <a:r>
                  <a:rPr lang="en-US" altLang="en-US" sz="1600"/>
                  <a:t>) = {</a:t>
                </a:r>
                <a:r>
                  <a:rPr lang="en-US" altLang="en-US" sz="1600">
                    <a:sym typeface="Symbol" pitchFamily="18" charset="2"/>
                  </a:rPr>
                  <a:t> </a:t>
                </a:r>
                <a:r>
                  <a:rPr lang="en-US" altLang="en-US" sz="1600" b="1">
                    <a:sym typeface="Symbol" pitchFamily="18" charset="2"/>
                  </a:rPr>
                  <a:t>)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$</a:t>
                </a:r>
                <a:r>
                  <a:rPr lang="en-US" altLang="en-US" sz="1600"/>
                  <a:t>}</a:t>
                </a:r>
              </a:p>
            </p:txBody>
          </p:sp>
          <p:sp>
            <p:nvSpPr>
              <p:cNvPr id="99365" name="Text Box 12"/>
              <p:cNvSpPr txBox="1">
                <a:spLocks noChangeArrowheads="1"/>
              </p:cNvSpPr>
              <p:nvPr/>
            </p:nvSpPr>
            <p:spPr bwMode="auto">
              <a:xfrm>
                <a:off x="3923" y="1123"/>
                <a:ext cx="129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2000"/>
                  <a:t>FOLLOW SETS:</a:t>
                </a:r>
              </a:p>
            </p:txBody>
          </p:sp>
          <p:sp>
            <p:nvSpPr>
              <p:cNvPr id="99366" name="Text Box 13"/>
              <p:cNvSpPr txBox="1">
                <a:spLocks noChangeArrowheads="1"/>
              </p:cNvSpPr>
              <p:nvPr/>
            </p:nvSpPr>
            <p:spPr bwMode="auto">
              <a:xfrm>
                <a:off x="3957" y="1797"/>
                <a:ext cx="141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</a:t>
                </a:r>
                <a:r>
                  <a:rPr lang="en-US" altLang="en-US" sz="1600">
                    <a:sym typeface="Symbol" pitchFamily="18" charset="2"/>
                  </a:rPr>
                  <a:t>T</a:t>
                </a:r>
                <a:r>
                  <a:rPr lang="en-US" altLang="en-US" sz="1600"/>
                  <a:t>) = {</a:t>
                </a:r>
                <a:r>
                  <a:rPr lang="en-US" altLang="en-US" sz="1600" b="1"/>
                  <a:t>+</a:t>
                </a:r>
                <a:r>
                  <a:rPr lang="en-US" altLang="en-US" sz="1600"/>
                  <a:t>, </a:t>
                </a:r>
                <a:r>
                  <a:rPr lang="en-US" altLang="en-US" sz="1600">
                    <a:sym typeface="Symbol" pitchFamily="18" charset="2"/>
                  </a:rPr>
                  <a:t> </a:t>
                </a:r>
                <a:r>
                  <a:rPr lang="en-US" altLang="en-US" sz="1600" b="1">
                    <a:sym typeface="Symbol" pitchFamily="18" charset="2"/>
                  </a:rPr>
                  <a:t>)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$</a:t>
                </a:r>
                <a:r>
                  <a:rPr lang="en-US" altLang="en-US" sz="1600"/>
                  <a:t>}</a:t>
                </a:r>
              </a:p>
            </p:txBody>
          </p:sp>
          <p:sp>
            <p:nvSpPr>
              <p:cNvPr id="99367" name="Text Box 14"/>
              <p:cNvSpPr txBox="1">
                <a:spLocks noChangeArrowheads="1"/>
              </p:cNvSpPr>
              <p:nvPr/>
            </p:nvSpPr>
            <p:spPr bwMode="auto">
              <a:xfrm>
                <a:off x="3949" y="2005"/>
                <a:ext cx="141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</a:t>
                </a:r>
                <a:r>
                  <a:rPr lang="en-US" altLang="en-US" sz="1600">
                    <a:sym typeface="Symbol" pitchFamily="18" charset="2"/>
                  </a:rPr>
                  <a:t>T’</a:t>
                </a:r>
                <a:r>
                  <a:rPr lang="en-US" altLang="en-US" sz="1600"/>
                  <a:t>) = {</a:t>
                </a:r>
                <a:r>
                  <a:rPr lang="en-US" altLang="en-US" sz="1600" b="1">
                    <a:sym typeface="Symbol" pitchFamily="18" charset="2"/>
                  </a:rPr>
                  <a:t>+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)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$</a:t>
                </a:r>
                <a:r>
                  <a:rPr lang="en-US" altLang="en-US" sz="1600"/>
                  <a:t>}</a:t>
                </a:r>
              </a:p>
            </p:txBody>
          </p:sp>
          <p:sp>
            <p:nvSpPr>
              <p:cNvPr id="99368" name="Text Box 15"/>
              <p:cNvSpPr txBox="1">
                <a:spLocks noChangeArrowheads="1"/>
              </p:cNvSpPr>
              <p:nvPr/>
            </p:nvSpPr>
            <p:spPr bwMode="auto">
              <a:xfrm>
                <a:off x="3941" y="2181"/>
                <a:ext cx="151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</a:t>
                </a:r>
                <a:r>
                  <a:rPr lang="en-US" altLang="en-US" sz="1600">
                    <a:sym typeface="Symbol" pitchFamily="18" charset="2"/>
                  </a:rPr>
                  <a:t>F</a:t>
                </a:r>
                <a:r>
                  <a:rPr lang="en-US" altLang="en-US" sz="1600"/>
                  <a:t>) = {</a:t>
                </a:r>
                <a:r>
                  <a:rPr lang="en-US" altLang="en-US" sz="1600" b="1">
                    <a:sym typeface="Symbol" pitchFamily="18" charset="2"/>
                  </a:rPr>
                  <a:t>+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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)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$</a:t>
                </a:r>
                <a:r>
                  <a:rPr lang="en-US" altLang="en-US" sz="1600"/>
                  <a:t>}</a:t>
                </a:r>
              </a:p>
            </p:txBody>
          </p:sp>
        </p:grpSp>
        <p:grpSp>
          <p:nvGrpSpPr>
            <p:cNvPr id="99353" name="Group 16"/>
            <p:cNvGrpSpPr>
              <a:grpSpLocks/>
            </p:cNvGrpSpPr>
            <p:nvPr/>
          </p:nvGrpSpPr>
          <p:grpSpPr bwMode="auto">
            <a:xfrm>
              <a:off x="1973" y="995"/>
              <a:ext cx="1176" cy="1261"/>
              <a:chOff x="1904" y="1099"/>
              <a:chExt cx="1176" cy="1261"/>
            </a:xfrm>
          </p:grpSpPr>
          <p:grpSp>
            <p:nvGrpSpPr>
              <p:cNvPr id="99354" name="Group 17"/>
              <p:cNvGrpSpPr>
                <a:grpSpLocks/>
              </p:cNvGrpSpPr>
              <p:nvPr/>
            </p:nvGrpSpPr>
            <p:grpSpPr bwMode="auto">
              <a:xfrm>
                <a:off x="1904" y="1344"/>
                <a:ext cx="1176" cy="1016"/>
                <a:chOff x="408" y="3192"/>
                <a:chExt cx="1176" cy="1016"/>
              </a:xfrm>
            </p:grpSpPr>
            <p:sp>
              <p:nvSpPr>
                <p:cNvPr id="99356" name="Rectangle 18"/>
                <p:cNvSpPr>
                  <a:spLocks noChangeArrowheads="1"/>
                </p:cNvSpPr>
                <p:nvPr/>
              </p:nvSpPr>
              <p:spPr bwMode="auto">
                <a:xfrm>
                  <a:off x="408" y="3192"/>
                  <a:ext cx="1176" cy="1016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9935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16" y="3578"/>
                  <a:ext cx="1121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F</a:t>
                  </a:r>
                  <a:r>
                    <a:rPr lang="en-US" altLang="en-US" sz="1600"/>
                    <a:t>) = {</a:t>
                  </a:r>
                  <a:r>
                    <a:rPr lang="en-US" altLang="en-US">
                      <a:sym typeface="Symbol" pitchFamily="18" charset="2"/>
                    </a:rPr>
                    <a:t>(, id</a:t>
                  </a:r>
                  <a:r>
                    <a:rPr lang="en-US" altLang="en-US" sz="1600"/>
                    <a:t>}</a:t>
                  </a:r>
                </a:p>
              </p:txBody>
            </p:sp>
            <p:sp>
              <p:nvSpPr>
                <p:cNvPr id="9935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16" y="3756"/>
                  <a:ext cx="1121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T</a:t>
                  </a:r>
                  <a:r>
                    <a:rPr lang="en-US" altLang="en-US" sz="1600"/>
                    <a:t>) = {</a:t>
                  </a:r>
                  <a:r>
                    <a:rPr lang="en-US" altLang="en-US">
                      <a:sym typeface="Symbol" pitchFamily="18" charset="2"/>
                    </a:rPr>
                    <a:t>(, id</a:t>
                  </a:r>
                  <a:r>
                    <a:rPr lang="en-US" altLang="en-US" sz="1600"/>
                    <a:t>}</a:t>
                  </a:r>
                </a:p>
              </p:txBody>
            </p:sp>
            <p:sp>
              <p:nvSpPr>
                <p:cNvPr id="9935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16" y="3933"/>
                  <a:ext cx="1163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E</a:t>
                  </a:r>
                  <a:r>
                    <a:rPr lang="en-US" altLang="en-US" sz="1600"/>
                    <a:t>)  = {</a:t>
                  </a:r>
                  <a:r>
                    <a:rPr lang="en-US" altLang="en-US">
                      <a:sym typeface="Symbol" pitchFamily="18" charset="2"/>
                    </a:rPr>
                    <a:t>(, id</a:t>
                  </a:r>
                  <a:r>
                    <a:rPr lang="en-US" altLang="en-US" sz="1600"/>
                    <a:t>}</a:t>
                  </a:r>
                </a:p>
              </p:txBody>
            </p:sp>
            <p:sp>
              <p:nvSpPr>
                <p:cNvPr id="9936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16" y="3223"/>
                  <a:ext cx="1125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E’</a:t>
                  </a:r>
                  <a:r>
                    <a:rPr lang="en-US" altLang="en-US" sz="1600"/>
                    <a:t>) = {</a:t>
                  </a:r>
                  <a:r>
                    <a:rPr lang="en-US" altLang="en-US" sz="1600" b="1"/>
                    <a:t>+</a:t>
                  </a:r>
                  <a:r>
                    <a:rPr lang="en-US" altLang="en-US" sz="1600"/>
                    <a:t>, </a:t>
                  </a:r>
                  <a:r>
                    <a:rPr lang="en-US" altLang="en-US">
                      <a:sym typeface="Symbol" pitchFamily="18" charset="2"/>
                    </a:rPr>
                    <a:t></a:t>
                  </a:r>
                  <a:r>
                    <a:rPr lang="en-US" altLang="en-US" sz="1600"/>
                    <a:t>}</a:t>
                  </a:r>
                </a:p>
              </p:txBody>
            </p:sp>
            <p:sp>
              <p:nvSpPr>
                <p:cNvPr id="9936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6" y="3401"/>
                  <a:ext cx="1143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T’</a:t>
                  </a:r>
                  <a:r>
                    <a:rPr lang="en-US" altLang="en-US" sz="1600"/>
                    <a:t>) = {</a:t>
                  </a:r>
                  <a:r>
                    <a:rPr lang="en-US" altLang="en-US" sz="1600" b="1">
                      <a:sym typeface="Symbol" pitchFamily="18" charset="2"/>
                    </a:rPr>
                    <a:t></a:t>
                  </a:r>
                  <a:r>
                    <a:rPr lang="en-US" altLang="en-US" sz="1600"/>
                    <a:t> , </a:t>
                  </a:r>
                  <a:r>
                    <a:rPr lang="en-US" altLang="en-US">
                      <a:sym typeface="Symbol" pitchFamily="18" charset="2"/>
                    </a:rPr>
                    <a:t></a:t>
                  </a:r>
                  <a:r>
                    <a:rPr lang="en-US" altLang="en-US" sz="1600"/>
                    <a:t>}</a:t>
                  </a:r>
                </a:p>
              </p:txBody>
            </p:sp>
          </p:grpSp>
          <p:sp>
            <p:nvSpPr>
              <p:cNvPr id="99355" name="Text Box 24"/>
              <p:cNvSpPr txBox="1">
                <a:spLocks noChangeArrowheads="1"/>
              </p:cNvSpPr>
              <p:nvPr/>
            </p:nvSpPr>
            <p:spPr bwMode="auto">
              <a:xfrm>
                <a:off x="1910" y="1099"/>
                <a:ext cx="108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2000"/>
                  <a:t>FIRST SETS:</a:t>
                </a:r>
              </a:p>
            </p:txBody>
          </p:sp>
        </p:grpSp>
      </p:grpSp>
      <p:sp>
        <p:nvSpPr>
          <p:cNvPr id="99334" name="Text Box 25"/>
          <p:cNvSpPr txBox="1">
            <a:spLocks noChangeArrowheads="1"/>
          </p:cNvSpPr>
          <p:nvPr/>
        </p:nvSpPr>
        <p:spPr bwMode="auto">
          <a:xfrm>
            <a:off x="1162050" y="4646613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PARSING</a:t>
            </a:r>
          </a:p>
          <a:p>
            <a:pPr algn="ctr"/>
            <a:r>
              <a:rPr lang="en-US" altLang="en-US"/>
              <a:t>TABLE:</a:t>
            </a:r>
          </a:p>
        </p:txBody>
      </p:sp>
      <p:sp>
        <p:nvSpPr>
          <p:cNvPr id="405530" name="Rectangle 26"/>
          <p:cNvSpPr>
            <a:spLocks noChangeArrowheads="1"/>
          </p:cNvSpPr>
          <p:nvPr/>
        </p:nvSpPr>
        <p:spPr bwMode="auto">
          <a:xfrm>
            <a:off x="2489200" y="5969000"/>
            <a:ext cx="5676900" cy="203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9336" name="Rectangle 27"/>
          <p:cNvSpPr>
            <a:spLocks noChangeArrowheads="1"/>
          </p:cNvSpPr>
          <p:nvPr/>
        </p:nvSpPr>
        <p:spPr bwMode="auto">
          <a:xfrm>
            <a:off x="1308100" y="1993900"/>
            <a:ext cx="5511800" cy="25146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9337" name="Text Box 28"/>
          <p:cNvSpPr txBox="1">
            <a:spLocks noChangeArrowheads="1"/>
          </p:cNvSpPr>
          <p:nvPr/>
        </p:nvSpPr>
        <p:spPr bwMode="auto">
          <a:xfrm>
            <a:off x="1306513" y="2098675"/>
            <a:ext cx="4705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/>
              <a:t>1. If </a:t>
            </a:r>
            <a:r>
              <a:rPr lang="en-US" altLang="en-US" sz="2000">
                <a:solidFill>
                  <a:srgbClr val="0000FF"/>
                </a:solidFill>
              </a:rPr>
              <a:t>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</a:t>
            </a:r>
            <a:r>
              <a:rPr lang="en-US" altLang="en-US" sz="2000"/>
              <a:t>:</a:t>
            </a:r>
          </a:p>
          <a:p>
            <a:r>
              <a:rPr lang="en-US" altLang="en-US" sz="2000"/>
              <a:t>    if </a:t>
            </a:r>
            <a:r>
              <a:rPr lang="en-US" altLang="en-US" sz="2000">
                <a:solidFill>
                  <a:srgbClr val="0000FF"/>
                </a:solidFill>
              </a:rPr>
              <a:t>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altLang="en-US" sz="2000">
                <a:solidFill>
                  <a:srgbClr val="0000FF"/>
                </a:solidFill>
              </a:rPr>
              <a:t> FIRST(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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  <a:r>
              <a:rPr lang="en-US" altLang="en-US" sz="2000"/>
              <a:t>, add </a:t>
            </a:r>
            <a:r>
              <a:rPr lang="en-US" altLang="en-US" sz="2000">
                <a:solidFill>
                  <a:srgbClr val="0000FF"/>
                </a:solidFill>
              </a:rPr>
              <a:t>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</a:t>
            </a:r>
            <a:r>
              <a:rPr lang="en-US" altLang="en-US" sz="2000"/>
              <a:t> to </a:t>
            </a:r>
            <a:r>
              <a:rPr lang="en-US" altLang="en-US" sz="2000">
                <a:solidFill>
                  <a:srgbClr val="0000FF"/>
                </a:solidFill>
              </a:rPr>
              <a:t>M[A, a]</a:t>
            </a:r>
          </a:p>
        </p:txBody>
      </p:sp>
      <p:sp>
        <p:nvSpPr>
          <p:cNvPr id="99338" name="Oval 29"/>
          <p:cNvSpPr>
            <a:spLocks noChangeArrowheads="1"/>
          </p:cNvSpPr>
          <p:nvPr/>
        </p:nvSpPr>
        <p:spPr bwMode="auto">
          <a:xfrm>
            <a:off x="241300" y="1384300"/>
            <a:ext cx="1727200" cy="4445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9339" name="Rectangle 30"/>
          <p:cNvSpPr>
            <a:spLocks noChangeArrowheads="1"/>
          </p:cNvSpPr>
          <p:nvPr/>
        </p:nvSpPr>
        <p:spPr bwMode="auto">
          <a:xfrm>
            <a:off x="4267200" y="5346700"/>
            <a:ext cx="927100" cy="203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5536" name="Rectangle 32"/>
          <p:cNvSpPr>
            <a:spLocks noChangeArrowheads="1"/>
          </p:cNvSpPr>
          <p:nvPr/>
        </p:nvSpPr>
        <p:spPr bwMode="auto">
          <a:xfrm>
            <a:off x="6096000" y="4940300"/>
            <a:ext cx="762000" cy="1219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9341" name="Rectangle 33"/>
          <p:cNvSpPr>
            <a:spLocks noChangeArrowheads="1"/>
          </p:cNvSpPr>
          <p:nvPr/>
        </p:nvSpPr>
        <p:spPr bwMode="auto">
          <a:xfrm>
            <a:off x="6096000" y="5549900"/>
            <a:ext cx="762000" cy="2159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9342" name="Rectangle 35"/>
          <p:cNvSpPr>
            <a:spLocks noChangeArrowheads="1"/>
          </p:cNvSpPr>
          <p:nvPr/>
        </p:nvSpPr>
        <p:spPr bwMode="auto">
          <a:xfrm>
            <a:off x="6108700" y="5143500"/>
            <a:ext cx="762000" cy="2159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9343" name="Rectangle 36"/>
          <p:cNvSpPr>
            <a:spLocks noChangeArrowheads="1"/>
          </p:cNvSpPr>
          <p:nvPr/>
        </p:nvSpPr>
        <p:spPr bwMode="auto">
          <a:xfrm>
            <a:off x="5207000" y="5753100"/>
            <a:ext cx="876300" cy="2159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5542" name="Rectangle 38"/>
          <p:cNvSpPr>
            <a:spLocks noChangeArrowheads="1"/>
          </p:cNvSpPr>
          <p:nvPr/>
        </p:nvSpPr>
        <p:spPr bwMode="auto">
          <a:xfrm>
            <a:off x="6096000" y="5956300"/>
            <a:ext cx="762000" cy="22860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5543" name="Rectangle 39"/>
          <p:cNvSpPr>
            <a:spLocks noChangeArrowheads="1"/>
          </p:cNvSpPr>
          <p:nvPr/>
        </p:nvSpPr>
        <p:spPr bwMode="auto">
          <a:xfrm>
            <a:off x="3492500" y="4940300"/>
            <a:ext cx="762000" cy="1219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5544" name="Rectangle 40"/>
          <p:cNvSpPr>
            <a:spLocks noChangeArrowheads="1"/>
          </p:cNvSpPr>
          <p:nvPr/>
        </p:nvSpPr>
        <p:spPr bwMode="auto">
          <a:xfrm>
            <a:off x="3500438" y="5965825"/>
            <a:ext cx="762000" cy="20955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9347" name="Rectangle 31"/>
          <p:cNvSpPr>
            <a:spLocks noChangeArrowheads="1"/>
          </p:cNvSpPr>
          <p:nvPr/>
        </p:nvSpPr>
        <p:spPr bwMode="auto">
          <a:xfrm>
            <a:off x="3505200" y="5549900"/>
            <a:ext cx="762000" cy="2159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9348" name="Rectangle 34"/>
          <p:cNvSpPr>
            <a:spLocks noChangeArrowheads="1"/>
          </p:cNvSpPr>
          <p:nvPr/>
        </p:nvSpPr>
        <p:spPr bwMode="auto">
          <a:xfrm>
            <a:off x="3492500" y="5143500"/>
            <a:ext cx="762000" cy="2159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99349" name="Object 37"/>
          <p:cNvGraphicFramePr>
            <a:graphicFrameLocks noChangeAspect="1"/>
          </p:cNvGraphicFramePr>
          <p:nvPr/>
        </p:nvGraphicFramePr>
        <p:xfrm>
          <a:off x="2438400" y="4737100"/>
          <a:ext cx="5664200" cy="1600200"/>
        </p:xfrm>
        <a:graphic>
          <a:graphicData uri="http://schemas.openxmlformats.org/presentationml/2006/ole">
            <p:oleObj spid="_x0000_s99349" name="Document" r:id="rId4" imgW="12763500" imgH="3924300" progId="Word.Document.8">
              <p:embed/>
            </p:oleObj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594D3E8-5DC6-4C05-BED3-088FCA0B9F98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30" grpId="0" animBg="1"/>
      <p:bldP spid="405536" grpId="0" animBg="1"/>
      <p:bldP spid="405542" grpId="0" animBg="1"/>
      <p:bldP spid="405543" grpId="0" animBg="1"/>
      <p:bldP spid="40554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3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Rules to Build Parsing Table</a:t>
            </a:r>
          </a:p>
        </p:txBody>
      </p:sp>
      <p:sp>
        <p:nvSpPr>
          <p:cNvPr id="101379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3B2E40DA-6A2E-4D36-847D-696418259E9D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01380" name="Rectangle 2"/>
          <p:cNvSpPr>
            <a:spLocks noChangeArrowheads="1"/>
          </p:cNvSpPr>
          <p:nvPr/>
        </p:nvSpPr>
        <p:spPr bwMode="auto">
          <a:xfrm>
            <a:off x="2476500" y="4622800"/>
            <a:ext cx="5702300" cy="16510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101381" name="Group 4"/>
          <p:cNvGrpSpPr>
            <a:grpSpLocks/>
          </p:cNvGrpSpPr>
          <p:nvPr/>
        </p:nvGrpSpPr>
        <p:grpSpPr bwMode="auto">
          <a:xfrm>
            <a:off x="304800" y="-58738"/>
            <a:ext cx="8394700" cy="2052638"/>
            <a:chOff x="192" y="995"/>
            <a:chExt cx="5288" cy="1293"/>
          </a:xfrm>
        </p:grpSpPr>
        <p:grpSp>
          <p:nvGrpSpPr>
            <p:cNvPr id="101401" name="Group 5"/>
            <p:cNvGrpSpPr>
              <a:grpSpLocks/>
            </p:cNvGrpSpPr>
            <p:nvPr/>
          </p:nvGrpSpPr>
          <p:grpSpPr bwMode="auto">
            <a:xfrm>
              <a:off x="192" y="995"/>
              <a:ext cx="1018" cy="1151"/>
              <a:chOff x="192" y="995"/>
              <a:chExt cx="1018" cy="1151"/>
            </a:xfrm>
          </p:grpSpPr>
          <p:sp>
            <p:nvSpPr>
              <p:cNvPr id="101419" name="Text Box 6"/>
              <p:cNvSpPr txBox="1">
                <a:spLocks noChangeArrowheads="1"/>
              </p:cNvSpPr>
              <p:nvPr/>
            </p:nvSpPr>
            <p:spPr bwMode="auto">
              <a:xfrm>
                <a:off x="221" y="1217"/>
                <a:ext cx="989" cy="92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/>
                  <a:t>E  </a:t>
                </a:r>
                <a:r>
                  <a:rPr lang="en-US" altLang="en-US">
                    <a:sym typeface="Symbol" pitchFamily="18" charset="2"/>
                  </a:rPr>
                  <a:t> TE’</a:t>
                </a:r>
              </a:p>
              <a:p>
                <a:r>
                  <a:rPr lang="en-US" altLang="en-US">
                    <a:sym typeface="Symbol" pitchFamily="18" charset="2"/>
                  </a:rPr>
                  <a:t>E’  +TE’ | </a:t>
                </a:r>
              </a:p>
              <a:p>
                <a:r>
                  <a:rPr lang="en-US" altLang="en-US">
                    <a:sym typeface="Symbol" pitchFamily="18" charset="2"/>
                  </a:rPr>
                  <a:t>T   FT’</a:t>
                </a:r>
              </a:p>
              <a:p>
                <a:r>
                  <a:rPr lang="en-US" altLang="en-US"/>
                  <a:t>T’ </a:t>
                </a:r>
                <a:r>
                  <a:rPr lang="en-US" altLang="en-US">
                    <a:sym typeface="Symbol" pitchFamily="18" charset="2"/>
                  </a:rPr>
                  <a:t> FT’ | </a:t>
                </a:r>
              </a:p>
              <a:p>
                <a:r>
                  <a:rPr lang="en-US" altLang="en-US"/>
                  <a:t>F  </a:t>
                </a:r>
                <a:r>
                  <a:rPr lang="en-US" altLang="en-US">
                    <a:sym typeface="Symbol" pitchFamily="18" charset="2"/>
                  </a:rPr>
                  <a:t> ( E ) | </a:t>
                </a:r>
                <a:r>
                  <a:rPr lang="en-US" altLang="en-US" b="1">
                    <a:sym typeface="Symbol" pitchFamily="18" charset="2"/>
                  </a:rPr>
                  <a:t>id</a:t>
                </a:r>
              </a:p>
            </p:txBody>
          </p:sp>
          <p:sp>
            <p:nvSpPr>
              <p:cNvPr id="101420" name="Text Box 7"/>
              <p:cNvSpPr txBox="1">
                <a:spLocks noChangeArrowheads="1"/>
              </p:cNvSpPr>
              <p:nvPr/>
            </p:nvSpPr>
            <p:spPr bwMode="auto">
              <a:xfrm>
                <a:off x="192" y="995"/>
                <a:ext cx="9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2000"/>
                  <a:t>GRAMMAR:</a:t>
                </a:r>
              </a:p>
            </p:txBody>
          </p:sp>
        </p:grpSp>
        <p:grpSp>
          <p:nvGrpSpPr>
            <p:cNvPr id="101402" name="Group 8"/>
            <p:cNvGrpSpPr>
              <a:grpSpLocks/>
            </p:cNvGrpSpPr>
            <p:nvPr/>
          </p:nvGrpSpPr>
          <p:grpSpPr bwMode="auto">
            <a:xfrm>
              <a:off x="3912" y="995"/>
              <a:ext cx="1568" cy="1293"/>
              <a:chOff x="3912" y="1123"/>
              <a:chExt cx="1568" cy="1293"/>
            </a:xfrm>
          </p:grpSpPr>
          <p:sp>
            <p:nvSpPr>
              <p:cNvPr id="101412" name="Rectangle 9"/>
              <p:cNvSpPr>
                <a:spLocks noChangeArrowheads="1"/>
              </p:cNvSpPr>
              <p:nvPr/>
            </p:nvSpPr>
            <p:spPr bwMode="auto">
              <a:xfrm>
                <a:off x="3912" y="1352"/>
                <a:ext cx="1568" cy="1064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01413" name="Text Box 10"/>
              <p:cNvSpPr txBox="1">
                <a:spLocks noChangeArrowheads="1"/>
              </p:cNvSpPr>
              <p:nvPr/>
            </p:nvSpPr>
            <p:spPr bwMode="auto">
              <a:xfrm>
                <a:off x="3960" y="1382"/>
                <a:ext cx="124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FOLLOW(E) = {</a:t>
                </a:r>
                <a:r>
                  <a:rPr lang="en-US" altLang="en-US" sz="1600" b="1"/>
                  <a:t>)</a:t>
                </a:r>
                <a:r>
                  <a:rPr lang="en-US" altLang="en-US" sz="1600"/>
                  <a:t>, </a:t>
                </a:r>
                <a:r>
                  <a:rPr lang="en-US" altLang="en-US" sz="1600" b="1"/>
                  <a:t>$</a:t>
                </a:r>
                <a:r>
                  <a:rPr lang="en-US" altLang="en-US" sz="1600"/>
                  <a:t>}</a:t>
                </a:r>
              </a:p>
            </p:txBody>
          </p:sp>
          <p:sp>
            <p:nvSpPr>
              <p:cNvPr id="101414" name="Text Box 11"/>
              <p:cNvSpPr txBox="1">
                <a:spLocks noChangeArrowheads="1"/>
              </p:cNvSpPr>
              <p:nvPr/>
            </p:nvSpPr>
            <p:spPr bwMode="auto">
              <a:xfrm>
                <a:off x="3957" y="1590"/>
                <a:ext cx="130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</a:t>
                </a:r>
                <a:r>
                  <a:rPr lang="en-US" altLang="en-US" sz="1600">
                    <a:sym typeface="Symbol" pitchFamily="18" charset="2"/>
                  </a:rPr>
                  <a:t>E’</a:t>
                </a:r>
                <a:r>
                  <a:rPr lang="en-US" altLang="en-US" sz="1600"/>
                  <a:t>) = {</a:t>
                </a:r>
                <a:r>
                  <a:rPr lang="en-US" altLang="en-US" sz="1600">
                    <a:sym typeface="Symbol" pitchFamily="18" charset="2"/>
                  </a:rPr>
                  <a:t> </a:t>
                </a:r>
                <a:r>
                  <a:rPr lang="en-US" altLang="en-US" sz="1600" b="1">
                    <a:sym typeface="Symbol" pitchFamily="18" charset="2"/>
                  </a:rPr>
                  <a:t>)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$</a:t>
                </a:r>
                <a:r>
                  <a:rPr lang="en-US" altLang="en-US" sz="1600"/>
                  <a:t>}</a:t>
                </a:r>
              </a:p>
            </p:txBody>
          </p:sp>
          <p:sp>
            <p:nvSpPr>
              <p:cNvPr id="101415" name="Text Box 12"/>
              <p:cNvSpPr txBox="1">
                <a:spLocks noChangeArrowheads="1"/>
              </p:cNvSpPr>
              <p:nvPr/>
            </p:nvSpPr>
            <p:spPr bwMode="auto">
              <a:xfrm>
                <a:off x="3923" y="1123"/>
                <a:ext cx="129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2000"/>
                  <a:t>FOLLOW SETS:</a:t>
                </a:r>
              </a:p>
            </p:txBody>
          </p:sp>
          <p:sp>
            <p:nvSpPr>
              <p:cNvPr id="101416" name="Text Box 13"/>
              <p:cNvSpPr txBox="1">
                <a:spLocks noChangeArrowheads="1"/>
              </p:cNvSpPr>
              <p:nvPr/>
            </p:nvSpPr>
            <p:spPr bwMode="auto">
              <a:xfrm>
                <a:off x="3957" y="1797"/>
                <a:ext cx="141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</a:t>
                </a:r>
                <a:r>
                  <a:rPr lang="en-US" altLang="en-US" sz="1600">
                    <a:sym typeface="Symbol" pitchFamily="18" charset="2"/>
                  </a:rPr>
                  <a:t>T</a:t>
                </a:r>
                <a:r>
                  <a:rPr lang="en-US" altLang="en-US" sz="1600"/>
                  <a:t>) = {</a:t>
                </a:r>
                <a:r>
                  <a:rPr lang="en-US" altLang="en-US" sz="1600" b="1"/>
                  <a:t>+</a:t>
                </a:r>
                <a:r>
                  <a:rPr lang="en-US" altLang="en-US" sz="1600"/>
                  <a:t>, </a:t>
                </a:r>
                <a:r>
                  <a:rPr lang="en-US" altLang="en-US" sz="1600">
                    <a:sym typeface="Symbol" pitchFamily="18" charset="2"/>
                  </a:rPr>
                  <a:t> </a:t>
                </a:r>
                <a:r>
                  <a:rPr lang="en-US" altLang="en-US" sz="1600" b="1">
                    <a:sym typeface="Symbol" pitchFamily="18" charset="2"/>
                  </a:rPr>
                  <a:t>)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$</a:t>
                </a:r>
                <a:r>
                  <a:rPr lang="en-US" altLang="en-US" sz="1600"/>
                  <a:t>}</a:t>
                </a:r>
              </a:p>
            </p:txBody>
          </p:sp>
          <p:sp>
            <p:nvSpPr>
              <p:cNvPr id="101417" name="Text Box 14"/>
              <p:cNvSpPr txBox="1">
                <a:spLocks noChangeArrowheads="1"/>
              </p:cNvSpPr>
              <p:nvPr/>
            </p:nvSpPr>
            <p:spPr bwMode="auto">
              <a:xfrm>
                <a:off x="3949" y="2005"/>
                <a:ext cx="141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</a:t>
                </a:r>
                <a:r>
                  <a:rPr lang="en-US" altLang="en-US" sz="1600">
                    <a:sym typeface="Symbol" pitchFamily="18" charset="2"/>
                  </a:rPr>
                  <a:t>T’</a:t>
                </a:r>
                <a:r>
                  <a:rPr lang="en-US" altLang="en-US" sz="1600"/>
                  <a:t>) = {</a:t>
                </a:r>
                <a:r>
                  <a:rPr lang="en-US" altLang="en-US" sz="1600" b="1">
                    <a:sym typeface="Symbol" pitchFamily="18" charset="2"/>
                  </a:rPr>
                  <a:t>+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)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$</a:t>
                </a:r>
                <a:r>
                  <a:rPr lang="en-US" altLang="en-US" sz="1600"/>
                  <a:t>}</a:t>
                </a:r>
              </a:p>
            </p:txBody>
          </p:sp>
          <p:sp>
            <p:nvSpPr>
              <p:cNvPr id="101418" name="Text Box 15"/>
              <p:cNvSpPr txBox="1">
                <a:spLocks noChangeArrowheads="1"/>
              </p:cNvSpPr>
              <p:nvPr/>
            </p:nvSpPr>
            <p:spPr bwMode="auto">
              <a:xfrm>
                <a:off x="3941" y="2181"/>
                <a:ext cx="151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</a:t>
                </a:r>
                <a:r>
                  <a:rPr lang="en-US" altLang="en-US" sz="1600">
                    <a:sym typeface="Symbol" pitchFamily="18" charset="2"/>
                  </a:rPr>
                  <a:t>F</a:t>
                </a:r>
                <a:r>
                  <a:rPr lang="en-US" altLang="en-US" sz="1600"/>
                  <a:t>) = {</a:t>
                </a:r>
                <a:r>
                  <a:rPr lang="en-US" altLang="en-US" sz="1600" b="1">
                    <a:sym typeface="Symbol" pitchFamily="18" charset="2"/>
                  </a:rPr>
                  <a:t>+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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)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$</a:t>
                </a:r>
                <a:r>
                  <a:rPr lang="en-US" altLang="en-US" sz="1600"/>
                  <a:t>}</a:t>
                </a:r>
              </a:p>
            </p:txBody>
          </p:sp>
        </p:grpSp>
        <p:grpSp>
          <p:nvGrpSpPr>
            <p:cNvPr id="101403" name="Group 16"/>
            <p:cNvGrpSpPr>
              <a:grpSpLocks/>
            </p:cNvGrpSpPr>
            <p:nvPr/>
          </p:nvGrpSpPr>
          <p:grpSpPr bwMode="auto">
            <a:xfrm>
              <a:off x="1973" y="995"/>
              <a:ext cx="1176" cy="1261"/>
              <a:chOff x="1904" y="1099"/>
              <a:chExt cx="1176" cy="1261"/>
            </a:xfrm>
          </p:grpSpPr>
          <p:grpSp>
            <p:nvGrpSpPr>
              <p:cNvPr id="101404" name="Group 17"/>
              <p:cNvGrpSpPr>
                <a:grpSpLocks/>
              </p:cNvGrpSpPr>
              <p:nvPr/>
            </p:nvGrpSpPr>
            <p:grpSpPr bwMode="auto">
              <a:xfrm>
                <a:off x="1904" y="1344"/>
                <a:ext cx="1176" cy="1016"/>
                <a:chOff x="408" y="3192"/>
                <a:chExt cx="1176" cy="1016"/>
              </a:xfrm>
            </p:grpSpPr>
            <p:sp>
              <p:nvSpPr>
                <p:cNvPr id="101406" name="Rectangle 18"/>
                <p:cNvSpPr>
                  <a:spLocks noChangeArrowheads="1"/>
                </p:cNvSpPr>
                <p:nvPr/>
              </p:nvSpPr>
              <p:spPr bwMode="auto">
                <a:xfrm>
                  <a:off x="408" y="3192"/>
                  <a:ext cx="1176" cy="1016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10140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16" y="3578"/>
                  <a:ext cx="1121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F</a:t>
                  </a:r>
                  <a:r>
                    <a:rPr lang="en-US" altLang="en-US" sz="1600"/>
                    <a:t>) = {</a:t>
                  </a:r>
                  <a:r>
                    <a:rPr lang="en-US" altLang="en-US">
                      <a:sym typeface="Symbol" pitchFamily="18" charset="2"/>
                    </a:rPr>
                    <a:t>(, id</a:t>
                  </a:r>
                  <a:r>
                    <a:rPr lang="en-US" altLang="en-US" sz="1600"/>
                    <a:t>}</a:t>
                  </a:r>
                </a:p>
              </p:txBody>
            </p:sp>
            <p:sp>
              <p:nvSpPr>
                <p:cNvPr id="10140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16" y="3756"/>
                  <a:ext cx="1121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T</a:t>
                  </a:r>
                  <a:r>
                    <a:rPr lang="en-US" altLang="en-US" sz="1600"/>
                    <a:t>) = {</a:t>
                  </a:r>
                  <a:r>
                    <a:rPr lang="en-US" altLang="en-US">
                      <a:sym typeface="Symbol" pitchFamily="18" charset="2"/>
                    </a:rPr>
                    <a:t>(, id</a:t>
                  </a:r>
                  <a:r>
                    <a:rPr lang="en-US" altLang="en-US" sz="1600"/>
                    <a:t>}</a:t>
                  </a:r>
                </a:p>
              </p:txBody>
            </p:sp>
            <p:sp>
              <p:nvSpPr>
                <p:cNvPr id="10140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16" y="3933"/>
                  <a:ext cx="1163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E</a:t>
                  </a:r>
                  <a:r>
                    <a:rPr lang="en-US" altLang="en-US" sz="1600"/>
                    <a:t>)  = {</a:t>
                  </a:r>
                  <a:r>
                    <a:rPr lang="en-US" altLang="en-US">
                      <a:sym typeface="Symbol" pitchFamily="18" charset="2"/>
                    </a:rPr>
                    <a:t>(, id</a:t>
                  </a:r>
                  <a:r>
                    <a:rPr lang="en-US" altLang="en-US" sz="1600"/>
                    <a:t>}</a:t>
                  </a:r>
                </a:p>
              </p:txBody>
            </p:sp>
            <p:sp>
              <p:nvSpPr>
                <p:cNvPr id="10141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16" y="3223"/>
                  <a:ext cx="1125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E’</a:t>
                  </a:r>
                  <a:r>
                    <a:rPr lang="en-US" altLang="en-US" sz="1600"/>
                    <a:t>) = {</a:t>
                  </a:r>
                  <a:r>
                    <a:rPr lang="en-US" altLang="en-US" sz="1600" b="1"/>
                    <a:t>+</a:t>
                  </a:r>
                  <a:r>
                    <a:rPr lang="en-US" altLang="en-US" sz="1600"/>
                    <a:t>, </a:t>
                  </a:r>
                  <a:r>
                    <a:rPr lang="en-US" altLang="en-US">
                      <a:sym typeface="Symbol" pitchFamily="18" charset="2"/>
                    </a:rPr>
                    <a:t></a:t>
                  </a:r>
                  <a:r>
                    <a:rPr lang="en-US" altLang="en-US" sz="1600"/>
                    <a:t>}</a:t>
                  </a:r>
                </a:p>
              </p:txBody>
            </p:sp>
            <p:sp>
              <p:nvSpPr>
                <p:cNvPr id="10141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6" y="3401"/>
                  <a:ext cx="1143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T’</a:t>
                  </a:r>
                  <a:r>
                    <a:rPr lang="en-US" altLang="en-US" sz="1600"/>
                    <a:t>) = {</a:t>
                  </a:r>
                  <a:r>
                    <a:rPr lang="en-US" altLang="en-US" sz="1600" b="1">
                      <a:sym typeface="Symbol" pitchFamily="18" charset="2"/>
                    </a:rPr>
                    <a:t></a:t>
                  </a:r>
                  <a:r>
                    <a:rPr lang="en-US" altLang="en-US" sz="1600"/>
                    <a:t> , </a:t>
                  </a:r>
                  <a:r>
                    <a:rPr lang="en-US" altLang="en-US">
                      <a:sym typeface="Symbol" pitchFamily="18" charset="2"/>
                    </a:rPr>
                    <a:t></a:t>
                  </a:r>
                  <a:r>
                    <a:rPr lang="en-US" altLang="en-US" sz="1600"/>
                    <a:t>}</a:t>
                  </a:r>
                </a:p>
              </p:txBody>
            </p:sp>
          </p:grpSp>
          <p:sp>
            <p:nvSpPr>
              <p:cNvPr id="101405" name="Text Box 24"/>
              <p:cNvSpPr txBox="1">
                <a:spLocks noChangeArrowheads="1"/>
              </p:cNvSpPr>
              <p:nvPr/>
            </p:nvSpPr>
            <p:spPr bwMode="auto">
              <a:xfrm>
                <a:off x="1910" y="1099"/>
                <a:ext cx="108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2000"/>
                  <a:t>FIRST SETS:</a:t>
                </a:r>
              </a:p>
            </p:txBody>
          </p:sp>
        </p:grpSp>
      </p:grpSp>
      <p:sp>
        <p:nvSpPr>
          <p:cNvPr id="101382" name="Text Box 25"/>
          <p:cNvSpPr txBox="1">
            <a:spLocks noChangeArrowheads="1"/>
          </p:cNvSpPr>
          <p:nvPr/>
        </p:nvSpPr>
        <p:spPr bwMode="auto">
          <a:xfrm>
            <a:off x="1162050" y="4646613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PARSING</a:t>
            </a:r>
          </a:p>
          <a:p>
            <a:pPr algn="ctr"/>
            <a:r>
              <a:rPr lang="en-US" altLang="en-US"/>
              <a:t>TABLE:</a:t>
            </a:r>
          </a:p>
        </p:txBody>
      </p:sp>
      <p:sp>
        <p:nvSpPr>
          <p:cNvPr id="406554" name="Rectangle 26"/>
          <p:cNvSpPr>
            <a:spLocks noChangeArrowheads="1"/>
          </p:cNvSpPr>
          <p:nvPr/>
        </p:nvSpPr>
        <p:spPr bwMode="auto">
          <a:xfrm>
            <a:off x="2489200" y="5346700"/>
            <a:ext cx="5676900" cy="203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1384" name="Rectangle 27"/>
          <p:cNvSpPr>
            <a:spLocks noChangeArrowheads="1"/>
          </p:cNvSpPr>
          <p:nvPr/>
        </p:nvSpPr>
        <p:spPr bwMode="auto">
          <a:xfrm>
            <a:off x="1308100" y="1993900"/>
            <a:ext cx="5511800" cy="25146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1385" name="Text Box 28"/>
          <p:cNvSpPr txBox="1">
            <a:spLocks noChangeArrowheads="1"/>
          </p:cNvSpPr>
          <p:nvPr/>
        </p:nvSpPr>
        <p:spPr bwMode="auto">
          <a:xfrm>
            <a:off x="1306513" y="2098675"/>
            <a:ext cx="4705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/>
              <a:t>1. If </a:t>
            </a:r>
            <a:r>
              <a:rPr lang="en-US" altLang="en-US" sz="2000">
                <a:solidFill>
                  <a:srgbClr val="0000FF"/>
                </a:solidFill>
              </a:rPr>
              <a:t>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</a:t>
            </a:r>
            <a:r>
              <a:rPr lang="en-US" altLang="en-US" sz="2000"/>
              <a:t>:</a:t>
            </a:r>
          </a:p>
          <a:p>
            <a:r>
              <a:rPr lang="en-US" altLang="en-US" sz="2000"/>
              <a:t>    if </a:t>
            </a:r>
            <a:r>
              <a:rPr lang="en-US" altLang="en-US" sz="2000">
                <a:solidFill>
                  <a:srgbClr val="0000FF"/>
                </a:solidFill>
              </a:rPr>
              <a:t>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altLang="en-US" sz="2000">
                <a:solidFill>
                  <a:srgbClr val="0000FF"/>
                </a:solidFill>
              </a:rPr>
              <a:t> FIRST(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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  <a:r>
              <a:rPr lang="en-US" altLang="en-US" sz="2000"/>
              <a:t>, add </a:t>
            </a:r>
            <a:r>
              <a:rPr lang="en-US" altLang="en-US" sz="2000">
                <a:solidFill>
                  <a:srgbClr val="0000FF"/>
                </a:solidFill>
              </a:rPr>
              <a:t>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</a:t>
            </a:r>
            <a:r>
              <a:rPr lang="en-US" altLang="en-US" sz="2000"/>
              <a:t> to </a:t>
            </a:r>
            <a:r>
              <a:rPr lang="en-US" altLang="en-US" sz="2000">
                <a:solidFill>
                  <a:srgbClr val="0000FF"/>
                </a:solidFill>
              </a:rPr>
              <a:t>M[A, a]</a:t>
            </a:r>
          </a:p>
        </p:txBody>
      </p:sp>
      <p:sp>
        <p:nvSpPr>
          <p:cNvPr id="101386" name="Rectangle 30"/>
          <p:cNvSpPr>
            <a:spLocks noChangeArrowheads="1"/>
          </p:cNvSpPr>
          <p:nvPr/>
        </p:nvSpPr>
        <p:spPr bwMode="auto">
          <a:xfrm>
            <a:off x="4267200" y="5346700"/>
            <a:ext cx="927100" cy="203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1387" name="Rectangle 32"/>
          <p:cNvSpPr>
            <a:spLocks noChangeArrowheads="1"/>
          </p:cNvSpPr>
          <p:nvPr/>
        </p:nvSpPr>
        <p:spPr bwMode="auto">
          <a:xfrm>
            <a:off x="6096000" y="5549900"/>
            <a:ext cx="762000" cy="2159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1388" name="Rectangle 33"/>
          <p:cNvSpPr>
            <a:spLocks noChangeArrowheads="1"/>
          </p:cNvSpPr>
          <p:nvPr/>
        </p:nvSpPr>
        <p:spPr bwMode="auto">
          <a:xfrm>
            <a:off x="6108700" y="5143500"/>
            <a:ext cx="762000" cy="2159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1389" name="Rectangle 34"/>
          <p:cNvSpPr>
            <a:spLocks noChangeArrowheads="1"/>
          </p:cNvSpPr>
          <p:nvPr/>
        </p:nvSpPr>
        <p:spPr bwMode="auto">
          <a:xfrm>
            <a:off x="5207000" y="5753100"/>
            <a:ext cx="876300" cy="2159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1390" name="Rectangle 35"/>
          <p:cNvSpPr>
            <a:spLocks noChangeArrowheads="1"/>
          </p:cNvSpPr>
          <p:nvPr/>
        </p:nvSpPr>
        <p:spPr bwMode="auto">
          <a:xfrm>
            <a:off x="6096000" y="5956300"/>
            <a:ext cx="762000" cy="228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1391" name="Rectangle 37"/>
          <p:cNvSpPr>
            <a:spLocks noChangeArrowheads="1"/>
          </p:cNvSpPr>
          <p:nvPr/>
        </p:nvSpPr>
        <p:spPr bwMode="auto">
          <a:xfrm>
            <a:off x="3492500" y="5956300"/>
            <a:ext cx="762000" cy="228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1392" name="Rectangle 38"/>
          <p:cNvSpPr>
            <a:spLocks noChangeArrowheads="1"/>
          </p:cNvSpPr>
          <p:nvPr/>
        </p:nvSpPr>
        <p:spPr bwMode="auto">
          <a:xfrm>
            <a:off x="3505200" y="5549900"/>
            <a:ext cx="762000" cy="2159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1393" name="Rectangle 39"/>
          <p:cNvSpPr>
            <a:spLocks noChangeArrowheads="1"/>
          </p:cNvSpPr>
          <p:nvPr/>
        </p:nvSpPr>
        <p:spPr bwMode="auto">
          <a:xfrm>
            <a:off x="3492500" y="5143500"/>
            <a:ext cx="762000" cy="2159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6569" name="Text Box 41"/>
          <p:cNvSpPr txBox="1">
            <a:spLocks noChangeArrowheads="1"/>
          </p:cNvSpPr>
          <p:nvPr/>
        </p:nvSpPr>
        <p:spPr bwMode="auto">
          <a:xfrm>
            <a:off x="1306513" y="2708275"/>
            <a:ext cx="47466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/>
              <a:t>2. If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altLang="en-US" sz="2000">
                <a:solidFill>
                  <a:srgbClr val="0000FF"/>
                </a:solidFill>
              </a:rPr>
              <a:t>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</a:t>
            </a:r>
            <a:r>
              <a:rPr lang="en-US" altLang="en-US" sz="2000"/>
              <a:t>:</a:t>
            </a:r>
          </a:p>
          <a:p>
            <a:r>
              <a:rPr lang="en-US" altLang="en-US" sz="2000"/>
              <a:t>    if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</a:t>
            </a:r>
            <a:r>
              <a:rPr lang="en-US" altLang="en-US" sz="2000">
                <a:solidFill>
                  <a:srgbClr val="0000FF"/>
                </a:solidFill>
              </a:rPr>
              <a:t>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altLang="en-US" sz="2000">
                <a:solidFill>
                  <a:srgbClr val="0000FF"/>
                </a:solidFill>
              </a:rPr>
              <a:t> FIRST(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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  <a:r>
              <a:rPr lang="en-US" altLang="en-US" sz="2000"/>
              <a:t>, add </a:t>
            </a:r>
            <a:r>
              <a:rPr lang="en-US" altLang="en-US" sz="2000">
                <a:solidFill>
                  <a:srgbClr val="0000FF"/>
                </a:solidFill>
              </a:rPr>
              <a:t>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</a:t>
            </a:r>
            <a:r>
              <a:rPr lang="en-US" altLang="en-US" sz="2000"/>
              <a:t> to </a:t>
            </a:r>
            <a:r>
              <a:rPr lang="en-US" altLang="en-US" sz="2000">
                <a:solidFill>
                  <a:srgbClr val="0000FF"/>
                </a:solidFill>
              </a:rPr>
              <a:t>M[A, b] </a:t>
            </a:r>
          </a:p>
          <a:p>
            <a:r>
              <a:rPr lang="en-US" altLang="en-US" sz="2000">
                <a:solidFill>
                  <a:srgbClr val="0000FF"/>
                </a:solidFill>
              </a:rPr>
              <a:t>    </a:t>
            </a:r>
            <a:r>
              <a:rPr lang="en-US" altLang="en-US" sz="2000"/>
              <a:t>for each terminal</a:t>
            </a:r>
            <a:r>
              <a:rPr lang="en-US" altLang="en-US" sz="2000">
                <a:solidFill>
                  <a:srgbClr val="0000FF"/>
                </a:solidFill>
              </a:rPr>
              <a:t> b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altLang="en-US" sz="2000">
                <a:solidFill>
                  <a:srgbClr val="0000FF"/>
                </a:solidFill>
              </a:rPr>
              <a:t> FOLLOW(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  <a:r>
              <a:rPr lang="en-US" altLang="en-US" sz="2000"/>
              <a:t>, </a:t>
            </a:r>
          </a:p>
        </p:txBody>
      </p:sp>
      <p:sp>
        <p:nvSpPr>
          <p:cNvPr id="406570" name="Oval 42"/>
          <p:cNvSpPr>
            <a:spLocks noChangeArrowheads="1"/>
          </p:cNvSpPr>
          <p:nvPr/>
        </p:nvSpPr>
        <p:spPr bwMode="auto">
          <a:xfrm>
            <a:off x="241300" y="546100"/>
            <a:ext cx="1727200" cy="4445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6571" name="Oval 43"/>
          <p:cNvSpPr>
            <a:spLocks noChangeArrowheads="1"/>
          </p:cNvSpPr>
          <p:nvPr/>
        </p:nvSpPr>
        <p:spPr bwMode="auto">
          <a:xfrm>
            <a:off x="6121400" y="622300"/>
            <a:ext cx="2400300" cy="4445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6573" name="Rectangle 45"/>
          <p:cNvSpPr>
            <a:spLocks noChangeArrowheads="1"/>
          </p:cNvSpPr>
          <p:nvPr/>
        </p:nvSpPr>
        <p:spPr bwMode="auto">
          <a:xfrm>
            <a:off x="6858000" y="4940300"/>
            <a:ext cx="1244600" cy="1231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6572" name="Rectangle 44"/>
          <p:cNvSpPr>
            <a:spLocks noChangeArrowheads="1"/>
          </p:cNvSpPr>
          <p:nvPr/>
        </p:nvSpPr>
        <p:spPr bwMode="auto">
          <a:xfrm>
            <a:off x="6870700" y="5359400"/>
            <a:ext cx="1257300" cy="19050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101399" name="Object 40"/>
          <p:cNvGraphicFramePr>
            <a:graphicFrameLocks noChangeAspect="1"/>
          </p:cNvGraphicFramePr>
          <p:nvPr/>
        </p:nvGraphicFramePr>
        <p:xfrm>
          <a:off x="2438400" y="4737100"/>
          <a:ext cx="5664200" cy="1600200"/>
        </p:xfrm>
        <a:graphic>
          <a:graphicData uri="http://schemas.openxmlformats.org/presentationml/2006/ole">
            <p:oleObj spid="_x0000_s101399" name="Document" r:id="rId4" imgW="12763500" imgH="3924300" progId="Word.Document.8">
              <p:embed/>
            </p:oleObj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163D0D7-26DF-43E6-ABC3-9CB12706C025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0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54" grpId="0" animBg="1"/>
      <p:bldP spid="406569" grpId="0" autoUpdateAnimBg="0"/>
      <p:bldP spid="406570" grpId="0" animBg="1"/>
      <p:bldP spid="406571" grpId="0" animBg="1"/>
      <p:bldP spid="406573" grpId="0" animBg="1"/>
      <p:bldP spid="40657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3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Rules to Build Parsing Table</a:t>
            </a:r>
          </a:p>
        </p:txBody>
      </p:sp>
      <p:sp>
        <p:nvSpPr>
          <p:cNvPr id="103427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1EF55922-5B3B-4028-A966-481CEB300726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03428" name="Rectangle 2"/>
          <p:cNvSpPr>
            <a:spLocks noChangeArrowheads="1"/>
          </p:cNvSpPr>
          <p:nvPr/>
        </p:nvSpPr>
        <p:spPr bwMode="auto">
          <a:xfrm>
            <a:off x="2476500" y="4622800"/>
            <a:ext cx="5702300" cy="16510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103429" name="Group 4"/>
          <p:cNvGrpSpPr>
            <a:grpSpLocks/>
          </p:cNvGrpSpPr>
          <p:nvPr/>
        </p:nvGrpSpPr>
        <p:grpSpPr bwMode="auto">
          <a:xfrm>
            <a:off x="304800" y="-58738"/>
            <a:ext cx="8394700" cy="2052638"/>
            <a:chOff x="192" y="995"/>
            <a:chExt cx="5288" cy="1293"/>
          </a:xfrm>
        </p:grpSpPr>
        <p:grpSp>
          <p:nvGrpSpPr>
            <p:cNvPr id="103452" name="Group 5"/>
            <p:cNvGrpSpPr>
              <a:grpSpLocks/>
            </p:cNvGrpSpPr>
            <p:nvPr/>
          </p:nvGrpSpPr>
          <p:grpSpPr bwMode="auto">
            <a:xfrm>
              <a:off x="192" y="995"/>
              <a:ext cx="1018" cy="1151"/>
              <a:chOff x="192" y="995"/>
              <a:chExt cx="1018" cy="1151"/>
            </a:xfrm>
          </p:grpSpPr>
          <p:sp>
            <p:nvSpPr>
              <p:cNvPr id="103470" name="Text Box 6"/>
              <p:cNvSpPr txBox="1">
                <a:spLocks noChangeArrowheads="1"/>
              </p:cNvSpPr>
              <p:nvPr/>
            </p:nvSpPr>
            <p:spPr bwMode="auto">
              <a:xfrm>
                <a:off x="221" y="1217"/>
                <a:ext cx="989" cy="92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/>
                  <a:t>E  </a:t>
                </a:r>
                <a:r>
                  <a:rPr lang="en-US" altLang="en-US">
                    <a:sym typeface="Symbol" pitchFamily="18" charset="2"/>
                  </a:rPr>
                  <a:t> TE’</a:t>
                </a:r>
              </a:p>
              <a:p>
                <a:r>
                  <a:rPr lang="en-US" altLang="en-US">
                    <a:sym typeface="Symbol" pitchFamily="18" charset="2"/>
                  </a:rPr>
                  <a:t>E’  +TE’ | </a:t>
                </a:r>
              </a:p>
              <a:p>
                <a:r>
                  <a:rPr lang="en-US" altLang="en-US">
                    <a:sym typeface="Symbol" pitchFamily="18" charset="2"/>
                  </a:rPr>
                  <a:t>T   FT’</a:t>
                </a:r>
              </a:p>
              <a:p>
                <a:r>
                  <a:rPr lang="en-US" altLang="en-US"/>
                  <a:t>T’ </a:t>
                </a:r>
                <a:r>
                  <a:rPr lang="en-US" altLang="en-US">
                    <a:sym typeface="Symbol" pitchFamily="18" charset="2"/>
                  </a:rPr>
                  <a:t> FT’ | </a:t>
                </a:r>
              </a:p>
              <a:p>
                <a:r>
                  <a:rPr lang="en-US" altLang="en-US"/>
                  <a:t>F  </a:t>
                </a:r>
                <a:r>
                  <a:rPr lang="en-US" altLang="en-US">
                    <a:sym typeface="Symbol" pitchFamily="18" charset="2"/>
                  </a:rPr>
                  <a:t> ( E ) | </a:t>
                </a:r>
                <a:r>
                  <a:rPr lang="en-US" altLang="en-US" b="1">
                    <a:sym typeface="Symbol" pitchFamily="18" charset="2"/>
                  </a:rPr>
                  <a:t>id</a:t>
                </a:r>
              </a:p>
            </p:txBody>
          </p:sp>
          <p:sp>
            <p:nvSpPr>
              <p:cNvPr id="103471" name="Text Box 7"/>
              <p:cNvSpPr txBox="1">
                <a:spLocks noChangeArrowheads="1"/>
              </p:cNvSpPr>
              <p:nvPr/>
            </p:nvSpPr>
            <p:spPr bwMode="auto">
              <a:xfrm>
                <a:off x="192" y="995"/>
                <a:ext cx="9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2000"/>
                  <a:t>GRAMMAR:</a:t>
                </a:r>
              </a:p>
            </p:txBody>
          </p:sp>
        </p:grpSp>
        <p:grpSp>
          <p:nvGrpSpPr>
            <p:cNvPr id="103453" name="Group 8"/>
            <p:cNvGrpSpPr>
              <a:grpSpLocks/>
            </p:cNvGrpSpPr>
            <p:nvPr/>
          </p:nvGrpSpPr>
          <p:grpSpPr bwMode="auto">
            <a:xfrm>
              <a:off x="3912" y="995"/>
              <a:ext cx="1568" cy="1293"/>
              <a:chOff x="3912" y="1123"/>
              <a:chExt cx="1568" cy="1293"/>
            </a:xfrm>
          </p:grpSpPr>
          <p:sp>
            <p:nvSpPr>
              <p:cNvPr id="103463" name="Rectangle 9"/>
              <p:cNvSpPr>
                <a:spLocks noChangeArrowheads="1"/>
              </p:cNvSpPr>
              <p:nvPr/>
            </p:nvSpPr>
            <p:spPr bwMode="auto">
              <a:xfrm>
                <a:off x="3912" y="1352"/>
                <a:ext cx="1568" cy="1064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03464" name="Text Box 10"/>
              <p:cNvSpPr txBox="1">
                <a:spLocks noChangeArrowheads="1"/>
              </p:cNvSpPr>
              <p:nvPr/>
            </p:nvSpPr>
            <p:spPr bwMode="auto">
              <a:xfrm>
                <a:off x="3960" y="1382"/>
                <a:ext cx="124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FOLLOW(E) = {</a:t>
                </a:r>
                <a:r>
                  <a:rPr lang="en-US" altLang="en-US" sz="1600" b="1"/>
                  <a:t>)</a:t>
                </a:r>
                <a:r>
                  <a:rPr lang="en-US" altLang="en-US" sz="1600"/>
                  <a:t>, </a:t>
                </a:r>
                <a:r>
                  <a:rPr lang="en-US" altLang="en-US" sz="1600" b="1"/>
                  <a:t>$</a:t>
                </a:r>
                <a:r>
                  <a:rPr lang="en-US" altLang="en-US" sz="1600"/>
                  <a:t>}</a:t>
                </a:r>
              </a:p>
            </p:txBody>
          </p:sp>
          <p:sp>
            <p:nvSpPr>
              <p:cNvPr id="103465" name="Text Box 11"/>
              <p:cNvSpPr txBox="1">
                <a:spLocks noChangeArrowheads="1"/>
              </p:cNvSpPr>
              <p:nvPr/>
            </p:nvSpPr>
            <p:spPr bwMode="auto">
              <a:xfrm>
                <a:off x="3957" y="1590"/>
                <a:ext cx="130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</a:t>
                </a:r>
                <a:r>
                  <a:rPr lang="en-US" altLang="en-US" sz="1600">
                    <a:sym typeface="Symbol" pitchFamily="18" charset="2"/>
                  </a:rPr>
                  <a:t>E’</a:t>
                </a:r>
                <a:r>
                  <a:rPr lang="en-US" altLang="en-US" sz="1600"/>
                  <a:t>) = {</a:t>
                </a:r>
                <a:r>
                  <a:rPr lang="en-US" altLang="en-US" sz="1600">
                    <a:sym typeface="Symbol" pitchFamily="18" charset="2"/>
                  </a:rPr>
                  <a:t> </a:t>
                </a:r>
                <a:r>
                  <a:rPr lang="en-US" altLang="en-US" sz="1600" b="1">
                    <a:sym typeface="Symbol" pitchFamily="18" charset="2"/>
                  </a:rPr>
                  <a:t>)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$</a:t>
                </a:r>
                <a:r>
                  <a:rPr lang="en-US" altLang="en-US" sz="1600"/>
                  <a:t>}</a:t>
                </a:r>
              </a:p>
            </p:txBody>
          </p:sp>
          <p:sp>
            <p:nvSpPr>
              <p:cNvPr id="103466" name="Text Box 12"/>
              <p:cNvSpPr txBox="1">
                <a:spLocks noChangeArrowheads="1"/>
              </p:cNvSpPr>
              <p:nvPr/>
            </p:nvSpPr>
            <p:spPr bwMode="auto">
              <a:xfrm>
                <a:off x="3923" y="1123"/>
                <a:ext cx="129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2000"/>
                  <a:t>FOLLOW SETS:</a:t>
                </a:r>
              </a:p>
            </p:txBody>
          </p:sp>
          <p:sp>
            <p:nvSpPr>
              <p:cNvPr id="103467" name="Text Box 13"/>
              <p:cNvSpPr txBox="1">
                <a:spLocks noChangeArrowheads="1"/>
              </p:cNvSpPr>
              <p:nvPr/>
            </p:nvSpPr>
            <p:spPr bwMode="auto">
              <a:xfrm>
                <a:off x="3957" y="1797"/>
                <a:ext cx="141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</a:t>
                </a:r>
                <a:r>
                  <a:rPr lang="en-US" altLang="en-US" sz="1600">
                    <a:sym typeface="Symbol" pitchFamily="18" charset="2"/>
                  </a:rPr>
                  <a:t>T</a:t>
                </a:r>
                <a:r>
                  <a:rPr lang="en-US" altLang="en-US" sz="1600"/>
                  <a:t>) = {</a:t>
                </a:r>
                <a:r>
                  <a:rPr lang="en-US" altLang="en-US" sz="1600" b="1"/>
                  <a:t>+</a:t>
                </a:r>
                <a:r>
                  <a:rPr lang="en-US" altLang="en-US" sz="1600"/>
                  <a:t>, </a:t>
                </a:r>
                <a:r>
                  <a:rPr lang="en-US" altLang="en-US" sz="1600">
                    <a:sym typeface="Symbol" pitchFamily="18" charset="2"/>
                  </a:rPr>
                  <a:t> </a:t>
                </a:r>
                <a:r>
                  <a:rPr lang="en-US" altLang="en-US" sz="1600" b="1">
                    <a:sym typeface="Symbol" pitchFamily="18" charset="2"/>
                  </a:rPr>
                  <a:t>)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$</a:t>
                </a:r>
                <a:r>
                  <a:rPr lang="en-US" altLang="en-US" sz="1600"/>
                  <a:t>}</a:t>
                </a:r>
              </a:p>
            </p:txBody>
          </p:sp>
          <p:sp>
            <p:nvSpPr>
              <p:cNvPr id="103468" name="Text Box 14"/>
              <p:cNvSpPr txBox="1">
                <a:spLocks noChangeArrowheads="1"/>
              </p:cNvSpPr>
              <p:nvPr/>
            </p:nvSpPr>
            <p:spPr bwMode="auto">
              <a:xfrm>
                <a:off x="3949" y="2005"/>
                <a:ext cx="141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</a:t>
                </a:r>
                <a:r>
                  <a:rPr lang="en-US" altLang="en-US" sz="1600">
                    <a:sym typeface="Symbol" pitchFamily="18" charset="2"/>
                  </a:rPr>
                  <a:t>T’</a:t>
                </a:r>
                <a:r>
                  <a:rPr lang="en-US" altLang="en-US" sz="1600"/>
                  <a:t>) = {</a:t>
                </a:r>
                <a:r>
                  <a:rPr lang="en-US" altLang="en-US" sz="1600" b="1">
                    <a:sym typeface="Symbol" pitchFamily="18" charset="2"/>
                  </a:rPr>
                  <a:t>+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)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$</a:t>
                </a:r>
                <a:r>
                  <a:rPr lang="en-US" altLang="en-US" sz="1600"/>
                  <a:t>}</a:t>
                </a:r>
              </a:p>
            </p:txBody>
          </p:sp>
          <p:sp>
            <p:nvSpPr>
              <p:cNvPr id="103469" name="Text Box 15"/>
              <p:cNvSpPr txBox="1">
                <a:spLocks noChangeArrowheads="1"/>
              </p:cNvSpPr>
              <p:nvPr/>
            </p:nvSpPr>
            <p:spPr bwMode="auto">
              <a:xfrm>
                <a:off x="3941" y="2181"/>
                <a:ext cx="151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</a:t>
                </a:r>
                <a:r>
                  <a:rPr lang="en-US" altLang="en-US" sz="1600">
                    <a:sym typeface="Symbol" pitchFamily="18" charset="2"/>
                  </a:rPr>
                  <a:t>F</a:t>
                </a:r>
                <a:r>
                  <a:rPr lang="en-US" altLang="en-US" sz="1600"/>
                  <a:t>) = {</a:t>
                </a:r>
                <a:r>
                  <a:rPr lang="en-US" altLang="en-US" sz="1600" b="1">
                    <a:sym typeface="Symbol" pitchFamily="18" charset="2"/>
                  </a:rPr>
                  <a:t>+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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)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$</a:t>
                </a:r>
                <a:r>
                  <a:rPr lang="en-US" altLang="en-US" sz="1600"/>
                  <a:t>}</a:t>
                </a:r>
              </a:p>
            </p:txBody>
          </p:sp>
        </p:grpSp>
        <p:grpSp>
          <p:nvGrpSpPr>
            <p:cNvPr id="103454" name="Group 16"/>
            <p:cNvGrpSpPr>
              <a:grpSpLocks/>
            </p:cNvGrpSpPr>
            <p:nvPr/>
          </p:nvGrpSpPr>
          <p:grpSpPr bwMode="auto">
            <a:xfrm>
              <a:off x="1973" y="995"/>
              <a:ext cx="1176" cy="1261"/>
              <a:chOff x="1904" y="1099"/>
              <a:chExt cx="1176" cy="1261"/>
            </a:xfrm>
          </p:grpSpPr>
          <p:grpSp>
            <p:nvGrpSpPr>
              <p:cNvPr id="103455" name="Group 17"/>
              <p:cNvGrpSpPr>
                <a:grpSpLocks/>
              </p:cNvGrpSpPr>
              <p:nvPr/>
            </p:nvGrpSpPr>
            <p:grpSpPr bwMode="auto">
              <a:xfrm>
                <a:off x="1904" y="1344"/>
                <a:ext cx="1176" cy="1016"/>
                <a:chOff x="408" y="3192"/>
                <a:chExt cx="1176" cy="1016"/>
              </a:xfrm>
            </p:grpSpPr>
            <p:sp>
              <p:nvSpPr>
                <p:cNvPr id="103457" name="Rectangle 18"/>
                <p:cNvSpPr>
                  <a:spLocks noChangeArrowheads="1"/>
                </p:cNvSpPr>
                <p:nvPr/>
              </p:nvSpPr>
              <p:spPr bwMode="auto">
                <a:xfrm>
                  <a:off x="408" y="3192"/>
                  <a:ext cx="1176" cy="1016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10345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16" y="3578"/>
                  <a:ext cx="1121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F</a:t>
                  </a:r>
                  <a:r>
                    <a:rPr lang="en-US" altLang="en-US" sz="1600"/>
                    <a:t>) = {</a:t>
                  </a:r>
                  <a:r>
                    <a:rPr lang="en-US" altLang="en-US">
                      <a:sym typeface="Symbol" pitchFamily="18" charset="2"/>
                    </a:rPr>
                    <a:t>(, id</a:t>
                  </a:r>
                  <a:r>
                    <a:rPr lang="en-US" altLang="en-US" sz="1600"/>
                    <a:t>}</a:t>
                  </a:r>
                </a:p>
              </p:txBody>
            </p:sp>
            <p:sp>
              <p:nvSpPr>
                <p:cNvPr id="10345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16" y="3756"/>
                  <a:ext cx="1121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T</a:t>
                  </a:r>
                  <a:r>
                    <a:rPr lang="en-US" altLang="en-US" sz="1600"/>
                    <a:t>) = {</a:t>
                  </a:r>
                  <a:r>
                    <a:rPr lang="en-US" altLang="en-US">
                      <a:sym typeface="Symbol" pitchFamily="18" charset="2"/>
                    </a:rPr>
                    <a:t>(, id</a:t>
                  </a:r>
                  <a:r>
                    <a:rPr lang="en-US" altLang="en-US" sz="1600"/>
                    <a:t>}</a:t>
                  </a:r>
                </a:p>
              </p:txBody>
            </p:sp>
            <p:sp>
              <p:nvSpPr>
                <p:cNvPr id="10346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16" y="3933"/>
                  <a:ext cx="1163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E</a:t>
                  </a:r>
                  <a:r>
                    <a:rPr lang="en-US" altLang="en-US" sz="1600"/>
                    <a:t>)  = {</a:t>
                  </a:r>
                  <a:r>
                    <a:rPr lang="en-US" altLang="en-US">
                      <a:sym typeface="Symbol" pitchFamily="18" charset="2"/>
                    </a:rPr>
                    <a:t>(, id</a:t>
                  </a:r>
                  <a:r>
                    <a:rPr lang="en-US" altLang="en-US" sz="1600"/>
                    <a:t>}</a:t>
                  </a:r>
                </a:p>
              </p:txBody>
            </p:sp>
            <p:sp>
              <p:nvSpPr>
                <p:cNvPr id="103461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16" y="3223"/>
                  <a:ext cx="1125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E’</a:t>
                  </a:r>
                  <a:r>
                    <a:rPr lang="en-US" altLang="en-US" sz="1600"/>
                    <a:t>) = {</a:t>
                  </a:r>
                  <a:r>
                    <a:rPr lang="en-US" altLang="en-US" sz="1600" b="1"/>
                    <a:t>+</a:t>
                  </a:r>
                  <a:r>
                    <a:rPr lang="en-US" altLang="en-US" sz="1600"/>
                    <a:t>, </a:t>
                  </a:r>
                  <a:r>
                    <a:rPr lang="en-US" altLang="en-US">
                      <a:sym typeface="Symbol" pitchFamily="18" charset="2"/>
                    </a:rPr>
                    <a:t></a:t>
                  </a:r>
                  <a:r>
                    <a:rPr lang="en-US" altLang="en-US" sz="1600"/>
                    <a:t>}</a:t>
                  </a:r>
                </a:p>
              </p:txBody>
            </p:sp>
            <p:sp>
              <p:nvSpPr>
                <p:cNvPr id="10346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6" y="3401"/>
                  <a:ext cx="1143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T’</a:t>
                  </a:r>
                  <a:r>
                    <a:rPr lang="en-US" altLang="en-US" sz="1600"/>
                    <a:t>) = {</a:t>
                  </a:r>
                  <a:r>
                    <a:rPr lang="en-US" altLang="en-US" sz="1600" b="1">
                      <a:sym typeface="Symbol" pitchFamily="18" charset="2"/>
                    </a:rPr>
                    <a:t></a:t>
                  </a:r>
                  <a:r>
                    <a:rPr lang="en-US" altLang="en-US" sz="1600"/>
                    <a:t> , </a:t>
                  </a:r>
                  <a:r>
                    <a:rPr lang="en-US" altLang="en-US">
                      <a:sym typeface="Symbol" pitchFamily="18" charset="2"/>
                    </a:rPr>
                    <a:t></a:t>
                  </a:r>
                  <a:r>
                    <a:rPr lang="en-US" altLang="en-US" sz="1600"/>
                    <a:t>}</a:t>
                  </a:r>
                </a:p>
              </p:txBody>
            </p:sp>
          </p:grpSp>
          <p:sp>
            <p:nvSpPr>
              <p:cNvPr id="103456" name="Text Box 24"/>
              <p:cNvSpPr txBox="1">
                <a:spLocks noChangeArrowheads="1"/>
              </p:cNvSpPr>
              <p:nvPr/>
            </p:nvSpPr>
            <p:spPr bwMode="auto">
              <a:xfrm>
                <a:off x="1910" y="1099"/>
                <a:ext cx="108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2000"/>
                  <a:t>FIRST SETS:</a:t>
                </a:r>
              </a:p>
            </p:txBody>
          </p:sp>
        </p:grpSp>
      </p:grpSp>
      <p:sp>
        <p:nvSpPr>
          <p:cNvPr id="103430" name="Text Box 25"/>
          <p:cNvSpPr txBox="1">
            <a:spLocks noChangeArrowheads="1"/>
          </p:cNvSpPr>
          <p:nvPr/>
        </p:nvSpPr>
        <p:spPr bwMode="auto">
          <a:xfrm>
            <a:off x="1162050" y="4646613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PARSING</a:t>
            </a:r>
          </a:p>
          <a:p>
            <a:pPr algn="ctr"/>
            <a:r>
              <a:rPr lang="en-US" altLang="en-US"/>
              <a:t>TABLE:</a:t>
            </a:r>
          </a:p>
        </p:txBody>
      </p:sp>
      <p:sp>
        <p:nvSpPr>
          <p:cNvPr id="407578" name="Rectangle 26"/>
          <p:cNvSpPr>
            <a:spLocks noChangeArrowheads="1"/>
          </p:cNvSpPr>
          <p:nvPr/>
        </p:nvSpPr>
        <p:spPr bwMode="auto">
          <a:xfrm>
            <a:off x="2489200" y="5778500"/>
            <a:ext cx="5676900" cy="203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3432" name="Rectangle 27"/>
          <p:cNvSpPr>
            <a:spLocks noChangeArrowheads="1"/>
          </p:cNvSpPr>
          <p:nvPr/>
        </p:nvSpPr>
        <p:spPr bwMode="auto">
          <a:xfrm>
            <a:off x="1308100" y="1993900"/>
            <a:ext cx="5511800" cy="25146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3433" name="Text Box 28"/>
          <p:cNvSpPr txBox="1">
            <a:spLocks noChangeArrowheads="1"/>
          </p:cNvSpPr>
          <p:nvPr/>
        </p:nvSpPr>
        <p:spPr bwMode="auto">
          <a:xfrm>
            <a:off x="1306513" y="2098675"/>
            <a:ext cx="4705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/>
              <a:t>1. If </a:t>
            </a:r>
            <a:r>
              <a:rPr lang="en-US" altLang="en-US" sz="2000">
                <a:solidFill>
                  <a:srgbClr val="0000FF"/>
                </a:solidFill>
              </a:rPr>
              <a:t>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</a:t>
            </a:r>
            <a:r>
              <a:rPr lang="en-US" altLang="en-US" sz="2000"/>
              <a:t>:</a:t>
            </a:r>
          </a:p>
          <a:p>
            <a:r>
              <a:rPr lang="en-US" altLang="en-US" sz="2000"/>
              <a:t>    if </a:t>
            </a:r>
            <a:r>
              <a:rPr lang="en-US" altLang="en-US" sz="2000">
                <a:solidFill>
                  <a:srgbClr val="0000FF"/>
                </a:solidFill>
              </a:rPr>
              <a:t>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altLang="en-US" sz="2000">
                <a:solidFill>
                  <a:srgbClr val="0000FF"/>
                </a:solidFill>
              </a:rPr>
              <a:t> FIRST(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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  <a:r>
              <a:rPr lang="en-US" altLang="en-US" sz="2000"/>
              <a:t>, add </a:t>
            </a:r>
            <a:r>
              <a:rPr lang="en-US" altLang="en-US" sz="2000">
                <a:solidFill>
                  <a:srgbClr val="0000FF"/>
                </a:solidFill>
              </a:rPr>
              <a:t>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</a:t>
            </a:r>
            <a:r>
              <a:rPr lang="en-US" altLang="en-US" sz="2000"/>
              <a:t> to </a:t>
            </a:r>
            <a:r>
              <a:rPr lang="en-US" altLang="en-US" sz="2000">
                <a:solidFill>
                  <a:srgbClr val="0000FF"/>
                </a:solidFill>
              </a:rPr>
              <a:t>M[A, a]</a:t>
            </a:r>
          </a:p>
        </p:txBody>
      </p:sp>
      <p:sp>
        <p:nvSpPr>
          <p:cNvPr id="103434" name="Rectangle 30"/>
          <p:cNvSpPr>
            <a:spLocks noChangeArrowheads="1"/>
          </p:cNvSpPr>
          <p:nvPr/>
        </p:nvSpPr>
        <p:spPr bwMode="auto">
          <a:xfrm>
            <a:off x="6096000" y="5549900"/>
            <a:ext cx="762000" cy="2159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3435" name="Rectangle 31"/>
          <p:cNvSpPr>
            <a:spLocks noChangeArrowheads="1"/>
          </p:cNvSpPr>
          <p:nvPr/>
        </p:nvSpPr>
        <p:spPr bwMode="auto">
          <a:xfrm>
            <a:off x="6108700" y="5143500"/>
            <a:ext cx="762000" cy="2159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3436" name="Rectangle 32"/>
          <p:cNvSpPr>
            <a:spLocks noChangeArrowheads="1"/>
          </p:cNvSpPr>
          <p:nvPr/>
        </p:nvSpPr>
        <p:spPr bwMode="auto">
          <a:xfrm>
            <a:off x="5207000" y="5753100"/>
            <a:ext cx="876300" cy="2159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3437" name="Rectangle 33"/>
          <p:cNvSpPr>
            <a:spLocks noChangeArrowheads="1"/>
          </p:cNvSpPr>
          <p:nvPr/>
        </p:nvSpPr>
        <p:spPr bwMode="auto">
          <a:xfrm>
            <a:off x="6096000" y="5956300"/>
            <a:ext cx="762000" cy="228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3438" name="Rectangle 34"/>
          <p:cNvSpPr>
            <a:spLocks noChangeArrowheads="1"/>
          </p:cNvSpPr>
          <p:nvPr/>
        </p:nvSpPr>
        <p:spPr bwMode="auto">
          <a:xfrm>
            <a:off x="3492500" y="5956300"/>
            <a:ext cx="762000" cy="228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3439" name="Rectangle 35"/>
          <p:cNvSpPr>
            <a:spLocks noChangeArrowheads="1"/>
          </p:cNvSpPr>
          <p:nvPr/>
        </p:nvSpPr>
        <p:spPr bwMode="auto">
          <a:xfrm>
            <a:off x="3505200" y="5549900"/>
            <a:ext cx="762000" cy="2159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3440" name="Rectangle 36"/>
          <p:cNvSpPr>
            <a:spLocks noChangeArrowheads="1"/>
          </p:cNvSpPr>
          <p:nvPr/>
        </p:nvSpPr>
        <p:spPr bwMode="auto">
          <a:xfrm>
            <a:off x="3492500" y="5143500"/>
            <a:ext cx="762000" cy="2159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3441" name="Text Box 37"/>
          <p:cNvSpPr txBox="1">
            <a:spLocks noChangeArrowheads="1"/>
          </p:cNvSpPr>
          <p:nvPr/>
        </p:nvSpPr>
        <p:spPr bwMode="auto">
          <a:xfrm>
            <a:off x="1306513" y="2708275"/>
            <a:ext cx="47466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/>
              <a:t>2. If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altLang="en-US" sz="2000">
                <a:solidFill>
                  <a:srgbClr val="0000FF"/>
                </a:solidFill>
              </a:rPr>
              <a:t>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</a:t>
            </a:r>
            <a:r>
              <a:rPr lang="en-US" altLang="en-US" sz="2000"/>
              <a:t>:</a:t>
            </a:r>
          </a:p>
          <a:p>
            <a:r>
              <a:rPr lang="en-US" altLang="en-US" sz="2000"/>
              <a:t>    if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</a:t>
            </a:r>
            <a:r>
              <a:rPr lang="en-US" altLang="en-US" sz="2000">
                <a:solidFill>
                  <a:srgbClr val="0000FF"/>
                </a:solidFill>
              </a:rPr>
              <a:t>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altLang="en-US" sz="2000">
                <a:solidFill>
                  <a:srgbClr val="0000FF"/>
                </a:solidFill>
              </a:rPr>
              <a:t> FIRST(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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  <a:r>
              <a:rPr lang="en-US" altLang="en-US" sz="2000"/>
              <a:t>, add </a:t>
            </a:r>
            <a:r>
              <a:rPr lang="en-US" altLang="en-US" sz="2000">
                <a:solidFill>
                  <a:srgbClr val="0000FF"/>
                </a:solidFill>
              </a:rPr>
              <a:t>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</a:t>
            </a:r>
            <a:r>
              <a:rPr lang="en-US" altLang="en-US" sz="2000"/>
              <a:t> to </a:t>
            </a:r>
            <a:r>
              <a:rPr lang="en-US" altLang="en-US" sz="2000">
                <a:solidFill>
                  <a:srgbClr val="0000FF"/>
                </a:solidFill>
              </a:rPr>
              <a:t>M[A, b] </a:t>
            </a:r>
          </a:p>
          <a:p>
            <a:r>
              <a:rPr lang="en-US" altLang="en-US" sz="2000">
                <a:solidFill>
                  <a:srgbClr val="0000FF"/>
                </a:solidFill>
              </a:rPr>
              <a:t>    </a:t>
            </a:r>
            <a:r>
              <a:rPr lang="en-US" altLang="en-US" sz="2000"/>
              <a:t>for each terminal</a:t>
            </a:r>
            <a:r>
              <a:rPr lang="en-US" altLang="en-US" sz="2000">
                <a:solidFill>
                  <a:srgbClr val="0000FF"/>
                </a:solidFill>
              </a:rPr>
              <a:t> b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altLang="en-US" sz="2000">
                <a:solidFill>
                  <a:srgbClr val="0000FF"/>
                </a:solidFill>
              </a:rPr>
              <a:t> FOLLOW(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  <a:r>
              <a:rPr lang="en-US" altLang="en-US" sz="2000"/>
              <a:t>, </a:t>
            </a:r>
          </a:p>
        </p:txBody>
      </p:sp>
      <p:sp>
        <p:nvSpPr>
          <p:cNvPr id="407590" name="Oval 38"/>
          <p:cNvSpPr>
            <a:spLocks noChangeArrowheads="1"/>
          </p:cNvSpPr>
          <p:nvPr/>
        </p:nvSpPr>
        <p:spPr bwMode="auto">
          <a:xfrm>
            <a:off x="241300" y="1092200"/>
            <a:ext cx="1727200" cy="4445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7591" name="Oval 39"/>
          <p:cNvSpPr>
            <a:spLocks noChangeArrowheads="1"/>
          </p:cNvSpPr>
          <p:nvPr/>
        </p:nvSpPr>
        <p:spPr bwMode="auto">
          <a:xfrm>
            <a:off x="6121400" y="1295400"/>
            <a:ext cx="2400300" cy="4445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7592" name="Rectangle 40"/>
          <p:cNvSpPr>
            <a:spLocks noChangeArrowheads="1"/>
          </p:cNvSpPr>
          <p:nvPr/>
        </p:nvSpPr>
        <p:spPr bwMode="auto">
          <a:xfrm>
            <a:off x="6858000" y="4940300"/>
            <a:ext cx="1244600" cy="1231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3445" name="Rectangle 41"/>
          <p:cNvSpPr>
            <a:spLocks noChangeArrowheads="1"/>
          </p:cNvSpPr>
          <p:nvPr/>
        </p:nvSpPr>
        <p:spPr bwMode="auto">
          <a:xfrm>
            <a:off x="6870700" y="5359400"/>
            <a:ext cx="1257300" cy="1905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7595" name="Rectangle 43"/>
          <p:cNvSpPr>
            <a:spLocks noChangeArrowheads="1"/>
          </p:cNvSpPr>
          <p:nvPr/>
        </p:nvSpPr>
        <p:spPr bwMode="auto">
          <a:xfrm>
            <a:off x="6870700" y="5778500"/>
            <a:ext cx="1257300" cy="19050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7598" name="Rectangle 46"/>
          <p:cNvSpPr>
            <a:spLocks noChangeArrowheads="1"/>
          </p:cNvSpPr>
          <p:nvPr/>
        </p:nvSpPr>
        <p:spPr bwMode="auto">
          <a:xfrm>
            <a:off x="4267200" y="4953000"/>
            <a:ext cx="952500" cy="1219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7597" name="Rectangle 45"/>
          <p:cNvSpPr>
            <a:spLocks noChangeArrowheads="1"/>
          </p:cNvSpPr>
          <p:nvPr/>
        </p:nvSpPr>
        <p:spPr bwMode="auto">
          <a:xfrm>
            <a:off x="4267200" y="5765800"/>
            <a:ext cx="927100" cy="21590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3449" name="Rectangle 29"/>
          <p:cNvSpPr>
            <a:spLocks noChangeArrowheads="1"/>
          </p:cNvSpPr>
          <p:nvPr/>
        </p:nvSpPr>
        <p:spPr bwMode="auto">
          <a:xfrm>
            <a:off x="4267200" y="5346700"/>
            <a:ext cx="927100" cy="203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103450" name="Object 42"/>
          <p:cNvGraphicFramePr>
            <a:graphicFrameLocks noChangeAspect="1"/>
          </p:cNvGraphicFramePr>
          <p:nvPr/>
        </p:nvGraphicFramePr>
        <p:xfrm>
          <a:off x="2438400" y="4737100"/>
          <a:ext cx="5664200" cy="1600200"/>
        </p:xfrm>
        <a:graphic>
          <a:graphicData uri="http://schemas.openxmlformats.org/presentationml/2006/ole">
            <p:oleObj spid="_x0000_s103450" name="Document" r:id="rId4" imgW="12763500" imgH="3924300" progId="Word.Document.8">
              <p:embed/>
            </p:oleObj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C81F0E1-7A06-46CE-897B-3ED44E8F3D6E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78" grpId="0" animBg="1"/>
      <p:bldP spid="407590" grpId="0" animBg="1"/>
      <p:bldP spid="407591" grpId="0" animBg="1"/>
      <p:bldP spid="407592" grpId="0" animBg="1"/>
      <p:bldP spid="407595" grpId="0" animBg="1"/>
      <p:bldP spid="407598" grpId="0" animBg="1"/>
      <p:bldP spid="40759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3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Rules to Build Parsing Table</a:t>
            </a:r>
          </a:p>
        </p:txBody>
      </p:sp>
      <p:sp>
        <p:nvSpPr>
          <p:cNvPr id="105475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B8CF0FE-61D8-4E4D-96B0-CFB0C659E7DB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05476" name="Rectangle 2"/>
          <p:cNvSpPr>
            <a:spLocks noChangeArrowheads="1"/>
          </p:cNvSpPr>
          <p:nvPr/>
        </p:nvSpPr>
        <p:spPr bwMode="auto">
          <a:xfrm>
            <a:off x="2476500" y="4622800"/>
            <a:ext cx="5702300" cy="16510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105477" name="Group 4"/>
          <p:cNvGrpSpPr>
            <a:grpSpLocks/>
          </p:cNvGrpSpPr>
          <p:nvPr/>
        </p:nvGrpSpPr>
        <p:grpSpPr bwMode="auto">
          <a:xfrm>
            <a:off x="304800" y="-58738"/>
            <a:ext cx="8394700" cy="2052638"/>
            <a:chOff x="192" y="995"/>
            <a:chExt cx="5288" cy="1293"/>
          </a:xfrm>
        </p:grpSpPr>
        <p:grpSp>
          <p:nvGrpSpPr>
            <p:cNvPr id="105505" name="Group 5"/>
            <p:cNvGrpSpPr>
              <a:grpSpLocks/>
            </p:cNvGrpSpPr>
            <p:nvPr/>
          </p:nvGrpSpPr>
          <p:grpSpPr bwMode="auto">
            <a:xfrm>
              <a:off x="192" y="995"/>
              <a:ext cx="1018" cy="1151"/>
              <a:chOff x="192" y="995"/>
              <a:chExt cx="1018" cy="1151"/>
            </a:xfrm>
          </p:grpSpPr>
          <p:sp>
            <p:nvSpPr>
              <p:cNvPr id="105523" name="Text Box 6"/>
              <p:cNvSpPr txBox="1">
                <a:spLocks noChangeArrowheads="1"/>
              </p:cNvSpPr>
              <p:nvPr/>
            </p:nvSpPr>
            <p:spPr bwMode="auto">
              <a:xfrm>
                <a:off x="221" y="1217"/>
                <a:ext cx="989" cy="92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/>
                  <a:t>E  </a:t>
                </a:r>
                <a:r>
                  <a:rPr lang="en-US" altLang="en-US">
                    <a:sym typeface="Symbol" pitchFamily="18" charset="2"/>
                  </a:rPr>
                  <a:t> TE’</a:t>
                </a:r>
              </a:p>
              <a:p>
                <a:r>
                  <a:rPr lang="en-US" altLang="en-US">
                    <a:sym typeface="Symbol" pitchFamily="18" charset="2"/>
                  </a:rPr>
                  <a:t>E’  +TE’ | </a:t>
                </a:r>
              </a:p>
              <a:p>
                <a:r>
                  <a:rPr lang="en-US" altLang="en-US">
                    <a:sym typeface="Symbol" pitchFamily="18" charset="2"/>
                  </a:rPr>
                  <a:t>T   FT’</a:t>
                </a:r>
              </a:p>
              <a:p>
                <a:r>
                  <a:rPr lang="en-US" altLang="en-US"/>
                  <a:t>T’ </a:t>
                </a:r>
                <a:r>
                  <a:rPr lang="en-US" altLang="en-US">
                    <a:sym typeface="Symbol" pitchFamily="18" charset="2"/>
                  </a:rPr>
                  <a:t> FT’ | </a:t>
                </a:r>
              </a:p>
              <a:p>
                <a:r>
                  <a:rPr lang="en-US" altLang="en-US"/>
                  <a:t>F  </a:t>
                </a:r>
                <a:r>
                  <a:rPr lang="en-US" altLang="en-US">
                    <a:sym typeface="Symbol" pitchFamily="18" charset="2"/>
                  </a:rPr>
                  <a:t> ( E ) | </a:t>
                </a:r>
                <a:r>
                  <a:rPr lang="en-US" altLang="en-US" b="1">
                    <a:sym typeface="Symbol" pitchFamily="18" charset="2"/>
                  </a:rPr>
                  <a:t>id</a:t>
                </a:r>
              </a:p>
            </p:txBody>
          </p:sp>
          <p:sp>
            <p:nvSpPr>
              <p:cNvPr id="105524" name="Text Box 7"/>
              <p:cNvSpPr txBox="1">
                <a:spLocks noChangeArrowheads="1"/>
              </p:cNvSpPr>
              <p:nvPr/>
            </p:nvSpPr>
            <p:spPr bwMode="auto">
              <a:xfrm>
                <a:off x="192" y="995"/>
                <a:ext cx="9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2000"/>
                  <a:t>GRAMMAR:</a:t>
                </a:r>
              </a:p>
            </p:txBody>
          </p:sp>
        </p:grpSp>
        <p:grpSp>
          <p:nvGrpSpPr>
            <p:cNvPr id="105506" name="Group 8"/>
            <p:cNvGrpSpPr>
              <a:grpSpLocks/>
            </p:cNvGrpSpPr>
            <p:nvPr/>
          </p:nvGrpSpPr>
          <p:grpSpPr bwMode="auto">
            <a:xfrm>
              <a:off x="3912" y="995"/>
              <a:ext cx="1568" cy="1293"/>
              <a:chOff x="3912" y="1123"/>
              <a:chExt cx="1568" cy="1293"/>
            </a:xfrm>
          </p:grpSpPr>
          <p:sp>
            <p:nvSpPr>
              <p:cNvPr id="105516" name="Rectangle 9"/>
              <p:cNvSpPr>
                <a:spLocks noChangeArrowheads="1"/>
              </p:cNvSpPr>
              <p:nvPr/>
            </p:nvSpPr>
            <p:spPr bwMode="auto">
              <a:xfrm>
                <a:off x="3912" y="1352"/>
                <a:ext cx="1568" cy="1064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05517" name="Text Box 10"/>
              <p:cNvSpPr txBox="1">
                <a:spLocks noChangeArrowheads="1"/>
              </p:cNvSpPr>
              <p:nvPr/>
            </p:nvSpPr>
            <p:spPr bwMode="auto">
              <a:xfrm>
                <a:off x="3960" y="1382"/>
                <a:ext cx="124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FOLLOW(E) = {</a:t>
                </a:r>
                <a:r>
                  <a:rPr lang="en-US" altLang="en-US" sz="1600" b="1"/>
                  <a:t>)</a:t>
                </a:r>
                <a:r>
                  <a:rPr lang="en-US" altLang="en-US" sz="1600"/>
                  <a:t>, </a:t>
                </a:r>
                <a:r>
                  <a:rPr lang="en-US" altLang="en-US" sz="1600" b="1"/>
                  <a:t>$</a:t>
                </a:r>
                <a:r>
                  <a:rPr lang="en-US" altLang="en-US" sz="1600"/>
                  <a:t>}</a:t>
                </a:r>
              </a:p>
            </p:txBody>
          </p:sp>
          <p:sp>
            <p:nvSpPr>
              <p:cNvPr id="105518" name="Text Box 11"/>
              <p:cNvSpPr txBox="1">
                <a:spLocks noChangeArrowheads="1"/>
              </p:cNvSpPr>
              <p:nvPr/>
            </p:nvSpPr>
            <p:spPr bwMode="auto">
              <a:xfrm>
                <a:off x="3957" y="1590"/>
                <a:ext cx="130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</a:t>
                </a:r>
                <a:r>
                  <a:rPr lang="en-US" altLang="en-US" sz="1600">
                    <a:sym typeface="Symbol" pitchFamily="18" charset="2"/>
                  </a:rPr>
                  <a:t>E’</a:t>
                </a:r>
                <a:r>
                  <a:rPr lang="en-US" altLang="en-US" sz="1600"/>
                  <a:t>) = {</a:t>
                </a:r>
                <a:r>
                  <a:rPr lang="en-US" altLang="en-US" sz="1600">
                    <a:sym typeface="Symbol" pitchFamily="18" charset="2"/>
                  </a:rPr>
                  <a:t> </a:t>
                </a:r>
                <a:r>
                  <a:rPr lang="en-US" altLang="en-US" sz="1600" b="1">
                    <a:sym typeface="Symbol" pitchFamily="18" charset="2"/>
                  </a:rPr>
                  <a:t>)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$</a:t>
                </a:r>
                <a:r>
                  <a:rPr lang="en-US" altLang="en-US" sz="1600"/>
                  <a:t>}</a:t>
                </a:r>
              </a:p>
            </p:txBody>
          </p:sp>
          <p:sp>
            <p:nvSpPr>
              <p:cNvPr id="105519" name="Text Box 12"/>
              <p:cNvSpPr txBox="1">
                <a:spLocks noChangeArrowheads="1"/>
              </p:cNvSpPr>
              <p:nvPr/>
            </p:nvSpPr>
            <p:spPr bwMode="auto">
              <a:xfrm>
                <a:off x="3923" y="1123"/>
                <a:ext cx="129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2000"/>
                  <a:t>FOLLOW SETS:</a:t>
                </a:r>
              </a:p>
            </p:txBody>
          </p:sp>
          <p:sp>
            <p:nvSpPr>
              <p:cNvPr id="105520" name="Text Box 13"/>
              <p:cNvSpPr txBox="1">
                <a:spLocks noChangeArrowheads="1"/>
              </p:cNvSpPr>
              <p:nvPr/>
            </p:nvSpPr>
            <p:spPr bwMode="auto">
              <a:xfrm>
                <a:off x="3957" y="1797"/>
                <a:ext cx="141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</a:t>
                </a:r>
                <a:r>
                  <a:rPr lang="en-US" altLang="en-US" sz="1600">
                    <a:sym typeface="Symbol" pitchFamily="18" charset="2"/>
                  </a:rPr>
                  <a:t>T</a:t>
                </a:r>
                <a:r>
                  <a:rPr lang="en-US" altLang="en-US" sz="1600"/>
                  <a:t>) = {</a:t>
                </a:r>
                <a:r>
                  <a:rPr lang="en-US" altLang="en-US" sz="1600" b="1"/>
                  <a:t>+</a:t>
                </a:r>
                <a:r>
                  <a:rPr lang="en-US" altLang="en-US" sz="1600"/>
                  <a:t>, </a:t>
                </a:r>
                <a:r>
                  <a:rPr lang="en-US" altLang="en-US" sz="1600">
                    <a:sym typeface="Symbol" pitchFamily="18" charset="2"/>
                  </a:rPr>
                  <a:t> </a:t>
                </a:r>
                <a:r>
                  <a:rPr lang="en-US" altLang="en-US" sz="1600" b="1">
                    <a:sym typeface="Symbol" pitchFamily="18" charset="2"/>
                  </a:rPr>
                  <a:t>)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$</a:t>
                </a:r>
                <a:r>
                  <a:rPr lang="en-US" altLang="en-US" sz="1600"/>
                  <a:t>}</a:t>
                </a:r>
              </a:p>
            </p:txBody>
          </p:sp>
          <p:sp>
            <p:nvSpPr>
              <p:cNvPr id="105521" name="Text Box 14"/>
              <p:cNvSpPr txBox="1">
                <a:spLocks noChangeArrowheads="1"/>
              </p:cNvSpPr>
              <p:nvPr/>
            </p:nvSpPr>
            <p:spPr bwMode="auto">
              <a:xfrm>
                <a:off x="3949" y="2005"/>
                <a:ext cx="141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</a:t>
                </a:r>
                <a:r>
                  <a:rPr lang="en-US" altLang="en-US" sz="1600">
                    <a:sym typeface="Symbol" pitchFamily="18" charset="2"/>
                  </a:rPr>
                  <a:t>T’</a:t>
                </a:r>
                <a:r>
                  <a:rPr lang="en-US" altLang="en-US" sz="1600"/>
                  <a:t>) = {</a:t>
                </a:r>
                <a:r>
                  <a:rPr lang="en-US" altLang="en-US" sz="1600" b="1">
                    <a:sym typeface="Symbol" pitchFamily="18" charset="2"/>
                  </a:rPr>
                  <a:t>+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)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$</a:t>
                </a:r>
                <a:r>
                  <a:rPr lang="en-US" altLang="en-US" sz="1600"/>
                  <a:t>}</a:t>
                </a:r>
              </a:p>
            </p:txBody>
          </p:sp>
          <p:sp>
            <p:nvSpPr>
              <p:cNvPr id="105522" name="Text Box 15"/>
              <p:cNvSpPr txBox="1">
                <a:spLocks noChangeArrowheads="1"/>
              </p:cNvSpPr>
              <p:nvPr/>
            </p:nvSpPr>
            <p:spPr bwMode="auto">
              <a:xfrm>
                <a:off x="3941" y="2181"/>
                <a:ext cx="151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/>
                  <a:t>FOLLOW(</a:t>
                </a:r>
                <a:r>
                  <a:rPr lang="en-US" altLang="en-US" sz="1600">
                    <a:sym typeface="Symbol" pitchFamily="18" charset="2"/>
                  </a:rPr>
                  <a:t>F</a:t>
                </a:r>
                <a:r>
                  <a:rPr lang="en-US" altLang="en-US" sz="1600"/>
                  <a:t>) = {</a:t>
                </a:r>
                <a:r>
                  <a:rPr lang="en-US" altLang="en-US" sz="1600" b="1">
                    <a:sym typeface="Symbol" pitchFamily="18" charset="2"/>
                  </a:rPr>
                  <a:t>+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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)</a:t>
                </a:r>
                <a:r>
                  <a:rPr lang="en-US" altLang="en-US" sz="1600">
                    <a:sym typeface="Symbol" pitchFamily="18" charset="2"/>
                  </a:rPr>
                  <a:t>, </a:t>
                </a:r>
                <a:r>
                  <a:rPr lang="en-US" altLang="en-US" sz="1600" b="1">
                    <a:sym typeface="Symbol" pitchFamily="18" charset="2"/>
                  </a:rPr>
                  <a:t>$</a:t>
                </a:r>
                <a:r>
                  <a:rPr lang="en-US" altLang="en-US" sz="1600"/>
                  <a:t>}</a:t>
                </a:r>
              </a:p>
            </p:txBody>
          </p:sp>
        </p:grpSp>
        <p:grpSp>
          <p:nvGrpSpPr>
            <p:cNvPr id="105507" name="Group 16"/>
            <p:cNvGrpSpPr>
              <a:grpSpLocks/>
            </p:cNvGrpSpPr>
            <p:nvPr/>
          </p:nvGrpSpPr>
          <p:grpSpPr bwMode="auto">
            <a:xfrm>
              <a:off x="1973" y="995"/>
              <a:ext cx="1176" cy="1261"/>
              <a:chOff x="1904" y="1099"/>
              <a:chExt cx="1176" cy="1261"/>
            </a:xfrm>
          </p:grpSpPr>
          <p:grpSp>
            <p:nvGrpSpPr>
              <p:cNvPr id="105508" name="Group 17"/>
              <p:cNvGrpSpPr>
                <a:grpSpLocks/>
              </p:cNvGrpSpPr>
              <p:nvPr/>
            </p:nvGrpSpPr>
            <p:grpSpPr bwMode="auto">
              <a:xfrm>
                <a:off x="1904" y="1344"/>
                <a:ext cx="1176" cy="1016"/>
                <a:chOff x="408" y="3192"/>
                <a:chExt cx="1176" cy="1016"/>
              </a:xfrm>
            </p:grpSpPr>
            <p:sp>
              <p:nvSpPr>
                <p:cNvPr id="105510" name="Rectangle 18"/>
                <p:cNvSpPr>
                  <a:spLocks noChangeArrowheads="1"/>
                </p:cNvSpPr>
                <p:nvPr/>
              </p:nvSpPr>
              <p:spPr bwMode="auto">
                <a:xfrm>
                  <a:off x="408" y="3192"/>
                  <a:ext cx="1176" cy="1016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10551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16" y="3578"/>
                  <a:ext cx="1121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F</a:t>
                  </a:r>
                  <a:r>
                    <a:rPr lang="en-US" altLang="en-US" sz="1600"/>
                    <a:t>) = {</a:t>
                  </a:r>
                  <a:r>
                    <a:rPr lang="en-US" altLang="en-US">
                      <a:sym typeface="Symbol" pitchFamily="18" charset="2"/>
                    </a:rPr>
                    <a:t>(, id</a:t>
                  </a:r>
                  <a:r>
                    <a:rPr lang="en-US" altLang="en-US" sz="1600"/>
                    <a:t>}</a:t>
                  </a:r>
                </a:p>
              </p:txBody>
            </p:sp>
            <p:sp>
              <p:nvSpPr>
                <p:cNvPr id="10551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16" y="3756"/>
                  <a:ext cx="1121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T</a:t>
                  </a:r>
                  <a:r>
                    <a:rPr lang="en-US" altLang="en-US" sz="1600"/>
                    <a:t>) = {</a:t>
                  </a:r>
                  <a:r>
                    <a:rPr lang="en-US" altLang="en-US">
                      <a:sym typeface="Symbol" pitchFamily="18" charset="2"/>
                    </a:rPr>
                    <a:t>(, id</a:t>
                  </a:r>
                  <a:r>
                    <a:rPr lang="en-US" altLang="en-US" sz="1600"/>
                    <a:t>}</a:t>
                  </a:r>
                </a:p>
              </p:txBody>
            </p:sp>
            <p:sp>
              <p:nvSpPr>
                <p:cNvPr id="10551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16" y="3933"/>
                  <a:ext cx="1163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E</a:t>
                  </a:r>
                  <a:r>
                    <a:rPr lang="en-US" altLang="en-US" sz="1600"/>
                    <a:t>)  = {</a:t>
                  </a:r>
                  <a:r>
                    <a:rPr lang="en-US" altLang="en-US">
                      <a:sym typeface="Symbol" pitchFamily="18" charset="2"/>
                    </a:rPr>
                    <a:t>(, id</a:t>
                  </a:r>
                  <a:r>
                    <a:rPr lang="en-US" altLang="en-US" sz="1600"/>
                    <a:t>}</a:t>
                  </a:r>
                </a:p>
              </p:txBody>
            </p:sp>
            <p:sp>
              <p:nvSpPr>
                <p:cNvPr id="10551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16" y="3223"/>
                  <a:ext cx="1125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E’</a:t>
                  </a:r>
                  <a:r>
                    <a:rPr lang="en-US" altLang="en-US" sz="1600"/>
                    <a:t>) = {</a:t>
                  </a:r>
                  <a:r>
                    <a:rPr lang="en-US" altLang="en-US" sz="1600" b="1"/>
                    <a:t>+</a:t>
                  </a:r>
                  <a:r>
                    <a:rPr lang="en-US" altLang="en-US" sz="1600"/>
                    <a:t>, </a:t>
                  </a:r>
                  <a:r>
                    <a:rPr lang="en-US" altLang="en-US">
                      <a:sym typeface="Symbol" pitchFamily="18" charset="2"/>
                    </a:rPr>
                    <a:t></a:t>
                  </a:r>
                  <a:r>
                    <a:rPr lang="en-US" altLang="en-US" sz="1600"/>
                    <a:t>}</a:t>
                  </a:r>
                </a:p>
              </p:txBody>
            </p:sp>
            <p:sp>
              <p:nvSpPr>
                <p:cNvPr id="10551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6" y="3401"/>
                  <a:ext cx="1143" cy="231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600"/>
                    <a:t>FIRST(</a:t>
                  </a:r>
                  <a:r>
                    <a:rPr lang="en-US" altLang="en-US" sz="1600">
                      <a:sym typeface="Symbol" pitchFamily="18" charset="2"/>
                    </a:rPr>
                    <a:t>T’</a:t>
                  </a:r>
                  <a:r>
                    <a:rPr lang="en-US" altLang="en-US" sz="1600"/>
                    <a:t>) = {</a:t>
                  </a:r>
                  <a:r>
                    <a:rPr lang="en-US" altLang="en-US" sz="1600" b="1">
                      <a:sym typeface="Symbol" pitchFamily="18" charset="2"/>
                    </a:rPr>
                    <a:t></a:t>
                  </a:r>
                  <a:r>
                    <a:rPr lang="en-US" altLang="en-US" sz="1600"/>
                    <a:t> , </a:t>
                  </a:r>
                  <a:r>
                    <a:rPr lang="en-US" altLang="en-US">
                      <a:sym typeface="Symbol" pitchFamily="18" charset="2"/>
                    </a:rPr>
                    <a:t></a:t>
                  </a:r>
                  <a:r>
                    <a:rPr lang="en-US" altLang="en-US" sz="1600"/>
                    <a:t>}</a:t>
                  </a:r>
                </a:p>
              </p:txBody>
            </p:sp>
          </p:grpSp>
          <p:sp>
            <p:nvSpPr>
              <p:cNvPr id="105509" name="Text Box 24"/>
              <p:cNvSpPr txBox="1">
                <a:spLocks noChangeArrowheads="1"/>
              </p:cNvSpPr>
              <p:nvPr/>
            </p:nvSpPr>
            <p:spPr bwMode="auto">
              <a:xfrm>
                <a:off x="1910" y="1099"/>
                <a:ext cx="108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2000"/>
                  <a:t>FIRST SETS:</a:t>
                </a:r>
              </a:p>
            </p:txBody>
          </p:sp>
        </p:grpSp>
      </p:grpSp>
      <p:sp>
        <p:nvSpPr>
          <p:cNvPr id="105478" name="Text Box 25"/>
          <p:cNvSpPr txBox="1">
            <a:spLocks noChangeArrowheads="1"/>
          </p:cNvSpPr>
          <p:nvPr/>
        </p:nvSpPr>
        <p:spPr bwMode="auto">
          <a:xfrm>
            <a:off x="1162050" y="4646613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PARSING</a:t>
            </a:r>
          </a:p>
          <a:p>
            <a:pPr algn="ctr"/>
            <a:r>
              <a:rPr lang="en-US" altLang="en-US"/>
              <a:t>TABLE:</a:t>
            </a:r>
          </a:p>
        </p:txBody>
      </p:sp>
      <p:sp>
        <p:nvSpPr>
          <p:cNvPr id="105479" name="Rectangle 27"/>
          <p:cNvSpPr>
            <a:spLocks noChangeArrowheads="1"/>
          </p:cNvSpPr>
          <p:nvPr/>
        </p:nvSpPr>
        <p:spPr bwMode="auto">
          <a:xfrm>
            <a:off x="1308100" y="1993900"/>
            <a:ext cx="5511800" cy="25908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5480" name="Text Box 28"/>
          <p:cNvSpPr txBox="1">
            <a:spLocks noChangeArrowheads="1"/>
          </p:cNvSpPr>
          <p:nvPr/>
        </p:nvSpPr>
        <p:spPr bwMode="auto">
          <a:xfrm>
            <a:off x="1306513" y="2098675"/>
            <a:ext cx="4705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/>
              <a:t>1. If </a:t>
            </a:r>
            <a:r>
              <a:rPr lang="en-US" altLang="en-US" sz="2000">
                <a:solidFill>
                  <a:srgbClr val="0000FF"/>
                </a:solidFill>
              </a:rPr>
              <a:t>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</a:t>
            </a:r>
            <a:r>
              <a:rPr lang="en-US" altLang="en-US" sz="2000"/>
              <a:t>:</a:t>
            </a:r>
          </a:p>
          <a:p>
            <a:r>
              <a:rPr lang="en-US" altLang="en-US" sz="2000"/>
              <a:t>    if </a:t>
            </a:r>
            <a:r>
              <a:rPr lang="en-US" altLang="en-US" sz="2000">
                <a:solidFill>
                  <a:srgbClr val="0000FF"/>
                </a:solidFill>
              </a:rPr>
              <a:t>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altLang="en-US" sz="2000">
                <a:solidFill>
                  <a:srgbClr val="0000FF"/>
                </a:solidFill>
              </a:rPr>
              <a:t> FIRST(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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  <a:r>
              <a:rPr lang="en-US" altLang="en-US" sz="2000"/>
              <a:t>, add </a:t>
            </a:r>
            <a:r>
              <a:rPr lang="en-US" altLang="en-US" sz="2000">
                <a:solidFill>
                  <a:srgbClr val="0000FF"/>
                </a:solidFill>
              </a:rPr>
              <a:t>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</a:t>
            </a:r>
            <a:r>
              <a:rPr lang="en-US" altLang="en-US" sz="2000"/>
              <a:t> to </a:t>
            </a:r>
            <a:r>
              <a:rPr lang="en-US" altLang="en-US" sz="2000">
                <a:solidFill>
                  <a:srgbClr val="0000FF"/>
                </a:solidFill>
              </a:rPr>
              <a:t>M[A, a]</a:t>
            </a:r>
          </a:p>
        </p:txBody>
      </p:sp>
      <p:sp>
        <p:nvSpPr>
          <p:cNvPr id="105481" name="Rectangle 29"/>
          <p:cNvSpPr>
            <a:spLocks noChangeArrowheads="1"/>
          </p:cNvSpPr>
          <p:nvPr/>
        </p:nvSpPr>
        <p:spPr bwMode="auto">
          <a:xfrm>
            <a:off x="6096000" y="5549900"/>
            <a:ext cx="762000" cy="2159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5482" name="Rectangle 30"/>
          <p:cNvSpPr>
            <a:spLocks noChangeArrowheads="1"/>
          </p:cNvSpPr>
          <p:nvPr/>
        </p:nvSpPr>
        <p:spPr bwMode="auto">
          <a:xfrm>
            <a:off x="6108700" y="5143500"/>
            <a:ext cx="762000" cy="2159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5483" name="Rectangle 32"/>
          <p:cNvSpPr>
            <a:spLocks noChangeArrowheads="1"/>
          </p:cNvSpPr>
          <p:nvPr/>
        </p:nvSpPr>
        <p:spPr bwMode="auto">
          <a:xfrm>
            <a:off x="6096000" y="5956300"/>
            <a:ext cx="762000" cy="228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5484" name="Rectangle 33"/>
          <p:cNvSpPr>
            <a:spLocks noChangeArrowheads="1"/>
          </p:cNvSpPr>
          <p:nvPr/>
        </p:nvSpPr>
        <p:spPr bwMode="auto">
          <a:xfrm>
            <a:off x="3492500" y="5956300"/>
            <a:ext cx="762000" cy="228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5485" name="Rectangle 34"/>
          <p:cNvSpPr>
            <a:spLocks noChangeArrowheads="1"/>
          </p:cNvSpPr>
          <p:nvPr/>
        </p:nvSpPr>
        <p:spPr bwMode="auto">
          <a:xfrm>
            <a:off x="3505200" y="5549900"/>
            <a:ext cx="762000" cy="2159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5486" name="Rectangle 35"/>
          <p:cNvSpPr>
            <a:spLocks noChangeArrowheads="1"/>
          </p:cNvSpPr>
          <p:nvPr/>
        </p:nvSpPr>
        <p:spPr bwMode="auto">
          <a:xfrm>
            <a:off x="3492500" y="5143500"/>
            <a:ext cx="762000" cy="2159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5487" name="Text Box 36"/>
          <p:cNvSpPr txBox="1">
            <a:spLocks noChangeArrowheads="1"/>
          </p:cNvSpPr>
          <p:nvPr/>
        </p:nvSpPr>
        <p:spPr bwMode="auto">
          <a:xfrm>
            <a:off x="1306513" y="2708275"/>
            <a:ext cx="47466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/>
              <a:t>2. If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altLang="en-US" sz="2000">
                <a:solidFill>
                  <a:srgbClr val="0000FF"/>
                </a:solidFill>
              </a:rPr>
              <a:t>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</a:t>
            </a:r>
            <a:r>
              <a:rPr lang="en-US" altLang="en-US" sz="2000"/>
              <a:t>:</a:t>
            </a:r>
          </a:p>
          <a:p>
            <a:r>
              <a:rPr lang="en-US" altLang="en-US" sz="2000"/>
              <a:t>    if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</a:t>
            </a:r>
            <a:r>
              <a:rPr lang="en-US" altLang="en-US" sz="2000">
                <a:solidFill>
                  <a:srgbClr val="0000FF"/>
                </a:solidFill>
              </a:rPr>
              <a:t>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altLang="en-US" sz="2000">
                <a:solidFill>
                  <a:srgbClr val="0000FF"/>
                </a:solidFill>
              </a:rPr>
              <a:t> FIRST(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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  <a:r>
              <a:rPr lang="en-US" altLang="en-US" sz="2000"/>
              <a:t>, add </a:t>
            </a:r>
            <a:r>
              <a:rPr lang="en-US" altLang="en-US" sz="2000">
                <a:solidFill>
                  <a:srgbClr val="0000FF"/>
                </a:solidFill>
              </a:rPr>
              <a:t>A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</a:t>
            </a:r>
            <a:r>
              <a:rPr lang="en-US" altLang="en-US" sz="2000"/>
              <a:t> to </a:t>
            </a:r>
            <a:r>
              <a:rPr lang="en-US" altLang="en-US" sz="2000">
                <a:solidFill>
                  <a:srgbClr val="0000FF"/>
                </a:solidFill>
              </a:rPr>
              <a:t>M[A, b] </a:t>
            </a:r>
          </a:p>
          <a:p>
            <a:r>
              <a:rPr lang="en-US" altLang="en-US" sz="2000">
                <a:solidFill>
                  <a:srgbClr val="0000FF"/>
                </a:solidFill>
              </a:rPr>
              <a:t>    </a:t>
            </a:r>
            <a:r>
              <a:rPr lang="en-US" altLang="en-US" sz="2000"/>
              <a:t>for each terminal</a:t>
            </a:r>
            <a:r>
              <a:rPr lang="en-US" altLang="en-US" sz="2000">
                <a:solidFill>
                  <a:srgbClr val="0000FF"/>
                </a:solidFill>
              </a:rPr>
              <a:t> b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altLang="en-US" sz="2000">
                <a:solidFill>
                  <a:srgbClr val="0000FF"/>
                </a:solidFill>
              </a:rPr>
              <a:t> FOLLOW(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  <a:r>
              <a:rPr lang="en-US" altLang="en-US" sz="2000"/>
              <a:t>, </a:t>
            </a:r>
          </a:p>
        </p:txBody>
      </p:sp>
      <p:sp>
        <p:nvSpPr>
          <p:cNvPr id="408622" name="Text Box 46"/>
          <p:cNvSpPr txBox="1">
            <a:spLocks noChangeArrowheads="1"/>
          </p:cNvSpPr>
          <p:nvPr/>
        </p:nvSpPr>
        <p:spPr bwMode="auto">
          <a:xfrm>
            <a:off x="1293813" y="3584575"/>
            <a:ext cx="48117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000"/>
              <a:t>3. If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altLang="en-US" sz="2000">
                <a:solidFill>
                  <a:srgbClr val="0000FF"/>
                </a:solidFill>
              </a:rPr>
              <a:t>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</a:t>
            </a:r>
            <a:r>
              <a:rPr lang="en-US" altLang="en-US" sz="2000"/>
              <a:t>:</a:t>
            </a:r>
          </a:p>
          <a:p>
            <a:r>
              <a:rPr lang="en-US" altLang="en-US" sz="2000"/>
              <a:t>    if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</a:t>
            </a:r>
            <a:r>
              <a:rPr lang="en-US" altLang="en-US" sz="2000">
                <a:solidFill>
                  <a:srgbClr val="0000FF"/>
                </a:solidFill>
              </a:rPr>
              <a:t>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altLang="en-US" sz="2000">
                <a:solidFill>
                  <a:srgbClr val="0000FF"/>
                </a:solidFill>
              </a:rPr>
              <a:t> FIRST(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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  <a:r>
              <a:rPr lang="en-US" altLang="en-US" sz="2000"/>
              <a:t>, and </a:t>
            </a:r>
            <a:r>
              <a:rPr lang="en-US" altLang="en-US" sz="2000">
                <a:solidFill>
                  <a:srgbClr val="0000FF"/>
                </a:solidFill>
              </a:rPr>
              <a:t>$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altLang="en-US" sz="2000">
                <a:solidFill>
                  <a:srgbClr val="0000FF"/>
                </a:solidFill>
              </a:rPr>
              <a:t> FOLLOW(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  <a:r>
              <a:rPr lang="en-US" altLang="en-US" sz="2000"/>
              <a:t>, </a:t>
            </a:r>
          </a:p>
          <a:p>
            <a:r>
              <a:rPr lang="en-US" altLang="en-US" sz="2000"/>
              <a:t>   add </a:t>
            </a:r>
            <a:r>
              <a:rPr lang="en-US" altLang="en-US" sz="2000">
                <a:solidFill>
                  <a:srgbClr val="0000FF"/>
                </a:solidFill>
              </a:rPr>
              <a:t>A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 </a:t>
            </a:r>
            <a:r>
              <a:rPr lang="en-US" altLang="en-US" sz="2000"/>
              <a:t> to </a:t>
            </a:r>
            <a:r>
              <a:rPr lang="en-US" altLang="en-US" sz="2000">
                <a:solidFill>
                  <a:srgbClr val="0000FF"/>
                </a:solidFill>
              </a:rPr>
              <a:t>M[A, $] </a:t>
            </a:r>
            <a:endParaRPr lang="en-US" altLang="en-US" sz="2000"/>
          </a:p>
        </p:txBody>
      </p:sp>
      <p:sp>
        <p:nvSpPr>
          <p:cNvPr id="408625" name="Oval 49"/>
          <p:cNvSpPr>
            <a:spLocks noChangeArrowheads="1"/>
          </p:cNvSpPr>
          <p:nvPr/>
        </p:nvSpPr>
        <p:spPr bwMode="auto">
          <a:xfrm>
            <a:off x="6121400" y="673100"/>
            <a:ext cx="2400300" cy="355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8626" name="Oval 50"/>
          <p:cNvSpPr>
            <a:spLocks noChangeArrowheads="1"/>
          </p:cNvSpPr>
          <p:nvPr/>
        </p:nvSpPr>
        <p:spPr bwMode="auto">
          <a:xfrm>
            <a:off x="6159500" y="1333500"/>
            <a:ext cx="2400300" cy="355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8623" name="Oval 47"/>
          <p:cNvSpPr>
            <a:spLocks noChangeArrowheads="1"/>
          </p:cNvSpPr>
          <p:nvPr/>
        </p:nvSpPr>
        <p:spPr bwMode="auto">
          <a:xfrm>
            <a:off x="241300" y="546100"/>
            <a:ext cx="1727200" cy="4445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8624" name="Oval 48"/>
          <p:cNvSpPr>
            <a:spLocks noChangeArrowheads="1"/>
          </p:cNvSpPr>
          <p:nvPr/>
        </p:nvSpPr>
        <p:spPr bwMode="auto">
          <a:xfrm>
            <a:off x="254000" y="1104900"/>
            <a:ext cx="1727200" cy="4445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8627" name="Rectangle 51"/>
          <p:cNvSpPr>
            <a:spLocks noChangeArrowheads="1"/>
          </p:cNvSpPr>
          <p:nvPr/>
        </p:nvSpPr>
        <p:spPr bwMode="auto">
          <a:xfrm>
            <a:off x="2514600" y="5359400"/>
            <a:ext cx="5600700" cy="1905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8628" name="Rectangle 52"/>
          <p:cNvSpPr>
            <a:spLocks noChangeArrowheads="1"/>
          </p:cNvSpPr>
          <p:nvPr/>
        </p:nvSpPr>
        <p:spPr bwMode="auto">
          <a:xfrm>
            <a:off x="2527300" y="5778500"/>
            <a:ext cx="5600700" cy="1905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8629" name="Rectangle 53"/>
          <p:cNvSpPr>
            <a:spLocks noChangeArrowheads="1"/>
          </p:cNvSpPr>
          <p:nvPr/>
        </p:nvSpPr>
        <p:spPr bwMode="auto">
          <a:xfrm>
            <a:off x="7493000" y="4940300"/>
            <a:ext cx="609600" cy="1244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5496" name="Rectangle 43"/>
          <p:cNvSpPr>
            <a:spLocks noChangeArrowheads="1"/>
          </p:cNvSpPr>
          <p:nvPr/>
        </p:nvSpPr>
        <p:spPr bwMode="auto">
          <a:xfrm>
            <a:off x="4267200" y="5765800"/>
            <a:ext cx="927100" cy="2159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5497" name="Rectangle 44"/>
          <p:cNvSpPr>
            <a:spLocks noChangeArrowheads="1"/>
          </p:cNvSpPr>
          <p:nvPr/>
        </p:nvSpPr>
        <p:spPr bwMode="auto">
          <a:xfrm>
            <a:off x="4267200" y="5346700"/>
            <a:ext cx="927100" cy="203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5498" name="Rectangle 31"/>
          <p:cNvSpPr>
            <a:spLocks noChangeArrowheads="1"/>
          </p:cNvSpPr>
          <p:nvPr/>
        </p:nvSpPr>
        <p:spPr bwMode="auto">
          <a:xfrm>
            <a:off x="5207000" y="5753100"/>
            <a:ext cx="876300" cy="2159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5499" name="Rectangle 40"/>
          <p:cNvSpPr>
            <a:spLocks noChangeArrowheads="1"/>
          </p:cNvSpPr>
          <p:nvPr/>
        </p:nvSpPr>
        <p:spPr bwMode="auto">
          <a:xfrm>
            <a:off x="6870700" y="5359400"/>
            <a:ext cx="1257300" cy="1905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5500" name="Rectangle 41"/>
          <p:cNvSpPr>
            <a:spLocks noChangeArrowheads="1"/>
          </p:cNvSpPr>
          <p:nvPr/>
        </p:nvSpPr>
        <p:spPr bwMode="auto">
          <a:xfrm>
            <a:off x="6870700" y="5778500"/>
            <a:ext cx="1257300" cy="1905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8630" name="Rectangle 54"/>
          <p:cNvSpPr>
            <a:spLocks noChangeArrowheads="1"/>
          </p:cNvSpPr>
          <p:nvPr/>
        </p:nvSpPr>
        <p:spPr bwMode="auto">
          <a:xfrm>
            <a:off x="7505700" y="5346700"/>
            <a:ext cx="596900" cy="20320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8631" name="Rectangle 55"/>
          <p:cNvSpPr>
            <a:spLocks noChangeArrowheads="1"/>
          </p:cNvSpPr>
          <p:nvPr/>
        </p:nvSpPr>
        <p:spPr bwMode="auto">
          <a:xfrm>
            <a:off x="7505700" y="5765800"/>
            <a:ext cx="596900" cy="20320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105503" name="Object 45"/>
          <p:cNvGraphicFramePr>
            <a:graphicFrameLocks noChangeAspect="1"/>
          </p:cNvGraphicFramePr>
          <p:nvPr/>
        </p:nvGraphicFramePr>
        <p:xfrm>
          <a:off x="2438400" y="4737100"/>
          <a:ext cx="5664200" cy="1600200"/>
        </p:xfrm>
        <a:graphic>
          <a:graphicData uri="http://schemas.openxmlformats.org/presentationml/2006/ole">
            <p:oleObj spid="_x0000_s105503" name="Document" r:id="rId4" imgW="12763500" imgH="3924300" progId="Word.Document.8">
              <p:embed/>
            </p:oleObj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E2260B-C640-4E85-9383-122762032064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622" grpId="0" autoUpdateAnimBg="0"/>
      <p:bldP spid="408625" grpId="0" animBg="1"/>
      <p:bldP spid="408626" grpId="0" animBg="1"/>
      <p:bldP spid="408623" grpId="0" animBg="1"/>
      <p:bldP spid="408624" grpId="0" animBg="1"/>
      <p:bldP spid="408627" grpId="0" animBg="1"/>
      <p:bldP spid="408628" grpId="0" animBg="1"/>
      <p:bldP spid="408629" grpId="0" animBg="1"/>
      <p:bldP spid="408630" grpId="0" animBg="1"/>
      <p:bldP spid="40863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LL(1) Parsing Algorithm: 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(Table Based)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153400" cy="4800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FF0000"/>
                </a:solidFill>
              </a:rPr>
              <a:t>Given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800" dirty="0"/>
              <a:t>An LL(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/>
              <a:t>) grammar, a parsing algorithm that uses the LL(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/>
              <a:t>) parsing table</a:t>
            </a:r>
          </a:p>
          <a:p>
            <a:pPr>
              <a:defRPr/>
            </a:pPr>
            <a:r>
              <a:rPr lang="en-US" sz="2800" dirty="0">
                <a:solidFill>
                  <a:srgbClr val="FF0000"/>
                </a:solidFill>
              </a:rPr>
              <a:t>Note: - </a:t>
            </a:r>
            <a:r>
              <a:rPr lang="en-US" sz="2800" dirty="0"/>
              <a:t>Assuming that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‘$’</a:t>
            </a:r>
            <a:r>
              <a:rPr lang="en-US" sz="2800" dirty="0"/>
              <a:t> indicates the bottom of the stack and the end of the input string –</a:t>
            </a:r>
          </a:p>
          <a:p>
            <a:pPr marL="596900" indent="-514350">
              <a:buFont typeface="Wingdings 2" pitchFamily="18" charset="2"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Push the start symbol onto the top of the parsing stack.</a:t>
            </a:r>
          </a:p>
          <a:p>
            <a:pPr marL="596900" indent="-514350">
              <a:buFont typeface="Wingdings 2" pitchFamily="18" charset="2"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“While” the top of the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stack  ≠$ </a:t>
            </a:r>
            <a:r>
              <a:rPr lang="en-US" sz="2800" dirty="0"/>
              <a:t>and the next input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token ≠$ do </a:t>
            </a:r>
          </a:p>
          <a:p>
            <a:pPr marL="596900" indent="-514350">
              <a:buFont typeface="Wingdings 2" pitchFamily="18" charset="2"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the top of the parsing stack is terminal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the next input token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= a</a:t>
            </a:r>
          </a:p>
          <a:p>
            <a:pPr marL="596900" indent="-514350">
              <a:buFont typeface="Wingdings 2" pitchFamily="18" charset="2"/>
              <a:buAutoNum type="arabicPeriod"/>
              <a:defRPr/>
            </a:pP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333500" y="1219200"/>
            <a:ext cx="7467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52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C6661D9-BDBF-4554-BE7E-8E57A90AD304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107527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94125E2-562B-4007-967D-9176E8B9A0BF}" type="slidenum">
              <a:rPr lang="en-US" altLang="en-US"/>
              <a:pPr/>
              <a:t>57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 bwMode="auto">
          <a:xfrm>
            <a:off x="1447800" y="0"/>
            <a:ext cx="7499350" cy="33496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1800">
                <a:effectLst/>
              </a:rPr>
              <a:t>						Algo con…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0"/>
            <a:ext cx="8229600" cy="6858000"/>
          </a:xfrm>
        </p:spPr>
        <p:txBody>
          <a:bodyPr/>
          <a:lstStyle/>
          <a:p>
            <a:pPr>
              <a:buFont typeface="Wingdings 2" pitchFamily="18" charset="2"/>
              <a:buNone/>
              <a:defRPr/>
            </a:pPr>
            <a:r>
              <a:rPr lang="en-US" sz="2400" dirty="0"/>
              <a:t>then ( match and pop)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400" dirty="0"/>
              <a:t>    pop the parsing stack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400" dirty="0"/>
              <a:t>    advance the input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400" dirty="0"/>
              <a:t> </a:t>
            </a:r>
            <a:r>
              <a:rPr lang="en-US" sz="2400" dirty="0" err="1"/>
              <a:t>elseif</a:t>
            </a:r>
            <a:r>
              <a:rPr lang="en-US" sz="2400" dirty="0"/>
              <a:t> the top of the parsing stack is Non Terminal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en-US" sz="2400" dirty="0"/>
              <a:t> and the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400" dirty="0"/>
              <a:t>   next input is Terminal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en-US" sz="2400" dirty="0"/>
              <a:t>  and parsing table entry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M[ A, a]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400" dirty="0"/>
              <a:t>   contains production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A-&gt;X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1,X2,……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Xn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sz="2400" dirty="0"/>
              <a:t>  then (generate)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400" dirty="0"/>
              <a:t>    pop the parsing stack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400" dirty="0"/>
              <a:t> for(i=</a:t>
            </a:r>
            <a:r>
              <a:rPr lang="en-US" sz="2400" dirty="0" err="1"/>
              <a:t>n;i</a:t>
            </a:r>
            <a:r>
              <a:rPr lang="en-US" sz="2400" dirty="0"/>
              <a:t>&lt;=</a:t>
            </a:r>
            <a:r>
              <a:rPr lang="en-US" sz="2400" dirty="0">
                <a:latin typeface="Akshar Unicode" pitchFamily="2" charset="0"/>
                <a:cs typeface="Akshar Unicode" pitchFamily="2" charset="0"/>
              </a:rPr>
              <a:t>1</a:t>
            </a:r>
            <a:r>
              <a:rPr lang="en-US" sz="2400" dirty="0"/>
              <a:t>;i++)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400" dirty="0"/>
              <a:t>    push Xi on top of the stack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400" dirty="0"/>
              <a:t> else error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400" dirty="0"/>
              <a:t>    if (the top of the parsing stack =$)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400" dirty="0"/>
              <a:t>       and the next input token =$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400" dirty="0"/>
              <a:t>     then accept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400" dirty="0"/>
              <a:t> else error.						</a:t>
            </a:r>
            <a:r>
              <a:rPr lang="en-US" sz="2400" dirty="0">
                <a:hlinkClick r:id="rId2" action="ppaction://hlinksldjump"/>
              </a:rPr>
              <a:t>Back</a:t>
            </a:r>
            <a:endParaRPr lang="en-US" sz="2400" dirty="0"/>
          </a:p>
        </p:txBody>
      </p:sp>
      <p:pic>
        <p:nvPicPr>
          <p:cNvPr id="108548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0800"/>
            <a:ext cx="9144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A8CDA61-91C8-4087-B748-0B0D3C0A4A4B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1085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03E7C4E-13EF-4530-BCE6-B78EE4420D68}" type="slidenum">
              <a:rPr lang="en-US" altLang="en-US"/>
              <a:pPr/>
              <a:t>58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 noChangeArrowheads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 sz="3600" smtClean="0">
                <a:effectLst/>
              </a:rPr>
              <a:t>Bottom Up Parser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Bottom-up parsers are basically those generates a parse tree starting from </a:t>
            </a:r>
            <a:r>
              <a:rPr lang="en-US" altLang="en-US" smtClean="0">
                <a:solidFill>
                  <a:srgbClr val="FF0000"/>
                </a:solidFill>
              </a:rPr>
              <a:t>Leaves</a:t>
            </a:r>
            <a:r>
              <a:rPr lang="en-US" altLang="en-US" smtClean="0"/>
              <a:t> (Bottom) and creating nodes up to </a:t>
            </a:r>
            <a:r>
              <a:rPr lang="en-US" altLang="en-US" smtClean="0">
                <a:solidFill>
                  <a:srgbClr val="FF0000"/>
                </a:solidFill>
              </a:rPr>
              <a:t>Root</a:t>
            </a:r>
            <a:r>
              <a:rPr lang="en-US" altLang="en-US" smtClean="0"/>
              <a:t> of parse tree.</a:t>
            </a:r>
          </a:p>
          <a:p>
            <a:r>
              <a:rPr lang="en-US" altLang="en-US" smtClean="0"/>
              <a:t>The reduction steps trace a rightmost derivation on reverse.</a:t>
            </a:r>
          </a:p>
          <a:p>
            <a:r>
              <a:rPr lang="en-US" altLang="en-US" smtClean="0">
                <a:solidFill>
                  <a:srgbClr val="FF0000"/>
                </a:solidFill>
              </a:rPr>
              <a:t>More Powerful</a:t>
            </a:r>
            <a:r>
              <a:rPr lang="en-US" altLang="en-US" smtClean="0"/>
              <a:t> than Top down Parsers.</a:t>
            </a:r>
          </a:p>
          <a:p>
            <a:r>
              <a:rPr lang="en-US" altLang="en-US" smtClean="0"/>
              <a:t>Uses explicit </a:t>
            </a:r>
            <a:r>
              <a:rPr lang="en-US" altLang="en-US" smtClean="0">
                <a:solidFill>
                  <a:srgbClr val="FF0000"/>
                </a:solidFill>
              </a:rPr>
              <a:t>Stack</a:t>
            </a:r>
            <a:r>
              <a:rPr lang="en-US" altLang="en-US" smtClean="0"/>
              <a:t>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1295400"/>
            <a:ext cx="7467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57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300BFAD-93EE-4F1B-B220-6E0103135ED6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10957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B00B5FB-CEE9-4FFB-B564-BF8E6F26921D}" type="slidenum">
              <a:rPr lang="en-US" altLang="en-US"/>
              <a:pPr/>
              <a:t>59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35100" y="274638"/>
            <a:ext cx="7499350" cy="715962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smtClean="0">
                <a:effectLst/>
              </a:rPr>
              <a:t>Context-Free Grammars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1066800" y="1066800"/>
            <a:ext cx="7804150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A context-free grammar defines the syntax of a programming language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The syntax defines the syntactic categories for language constructs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Declarations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Categories are subdivided into more detailed categories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A Statement is 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b="1" smtClean="0"/>
              <a:t>For-statement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b="1" smtClean="0"/>
              <a:t>If-statement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b="1" smtClean="0"/>
              <a:t>Assignment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990600" y="4800600"/>
            <a:ext cx="8153400" cy="175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latin typeface="Batang" pitchFamily="18" charset="-127"/>
                <a:ea typeface="Batang" pitchFamily="18" charset="-127"/>
              </a:rPr>
              <a:t>&lt;</a:t>
            </a:r>
            <a:r>
              <a:rPr lang="en-US" altLang="en-US" i="1">
                <a:latin typeface="Batang" pitchFamily="18" charset="-127"/>
                <a:ea typeface="Batang" pitchFamily="18" charset="-127"/>
              </a:rPr>
              <a:t>statement</a:t>
            </a:r>
            <a:r>
              <a:rPr lang="en-US" altLang="en-US">
                <a:latin typeface="Batang" pitchFamily="18" charset="-127"/>
                <a:ea typeface="Batang" pitchFamily="18" charset="-127"/>
              </a:rPr>
              <a:t>&gt;	::= &lt;</a:t>
            </a:r>
            <a:r>
              <a:rPr lang="en-US" altLang="en-US" i="1">
                <a:latin typeface="Batang" pitchFamily="18" charset="-127"/>
                <a:ea typeface="Batang" pitchFamily="18" charset="-127"/>
              </a:rPr>
              <a:t>for-statement</a:t>
            </a:r>
            <a:r>
              <a:rPr lang="en-US" altLang="en-US">
                <a:latin typeface="Batang" pitchFamily="18" charset="-127"/>
                <a:ea typeface="Batang" pitchFamily="18" charset="-127"/>
              </a:rPr>
              <a:t>&gt; | &lt;</a:t>
            </a:r>
            <a:r>
              <a:rPr lang="en-US" altLang="en-US" i="1">
                <a:latin typeface="Batang" pitchFamily="18" charset="-127"/>
                <a:ea typeface="Batang" pitchFamily="18" charset="-127"/>
              </a:rPr>
              <a:t>if-statement</a:t>
            </a:r>
            <a:r>
              <a:rPr lang="en-US" altLang="en-US">
                <a:latin typeface="Batang" pitchFamily="18" charset="-127"/>
                <a:ea typeface="Batang" pitchFamily="18" charset="-127"/>
              </a:rPr>
              <a:t>&gt; | &lt;</a:t>
            </a:r>
            <a:r>
              <a:rPr lang="en-US" altLang="en-US" i="1">
                <a:latin typeface="Batang" pitchFamily="18" charset="-127"/>
                <a:ea typeface="Batang" pitchFamily="18" charset="-127"/>
              </a:rPr>
              <a:t>assignment</a:t>
            </a:r>
            <a:r>
              <a:rPr lang="en-US" altLang="en-US">
                <a:latin typeface="Batang" pitchFamily="18" charset="-127"/>
                <a:ea typeface="Batang" pitchFamily="18" charset="-127"/>
              </a:rPr>
              <a:t>&gt;</a:t>
            </a:r>
          </a:p>
          <a:p>
            <a:pPr eaLnBrk="1" hangingPunct="1"/>
            <a:r>
              <a:rPr lang="en-US" altLang="en-US">
                <a:latin typeface="Batang" pitchFamily="18" charset="-127"/>
                <a:ea typeface="Batang" pitchFamily="18" charset="-127"/>
              </a:rPr>
              <a:t/>
            </a:r>
            <a:br>
              <a:rPr lang="en-US" altLang="en-US">
                <a:latin typeface="Batang" pitchFamily="18" charset="-127"/>
                <a:ea typeface="Batang" pitchFamily="18" charset="-127"/>
              </a:rPr>
            </a:br>
            <a:r>
              <a:rPr lang="en-US" altLang="en-US">
                <a:latin typeface="Batang" pitchFamily="18" charset="-127"/>
                <a:ea typeface="Batang" pitchFamily="18" charset="-127"/>
              </a:rPr>
              <a:t>&lt;</a:t>
            </a:r>
            <a:r>
              <a:rPr lang="en-US" altLang="en-US" i="1">
                <a:latin typeface="Batang" pitchFamily="18" charset="-127"/>
                <a:ea typeface="Batang" pitchFamily="18" charset="-127"/>
              </a:rPr>
              <a:t>for-statement</a:t>
            </a:r>
            <a:r>
              <a:rPr lang="en-US" altLang="en-US">
                <a:latin typeface="Batang" pitchFamily="18" charset="-127"/>
                <a:ea typeface="Batang" pitchFamily="18" charset="-127"/>
              </a:rPr>
              <a:t>&gt;	::= </a:t>
            </a:r>
            <a:r>
              <a:rPr lang="en-US" altLang="en-US" b="1">
                <a:latin typeface="Batang" pitchFamily="18" charset="-127"/>
                <a:ea typeface="Batang" pitchFamily="18" charset="-127"/>
              </a:rPr>
              <a:t>for</a:t>
            </a:r>
            <a:r>
              <a:rPr lang="en-US" altLang="en-US">
                <a:latin typeface="Batang" pitchFamily="18" charset="-127"/>
                <a:ea typeface="Batang" pitchFamily="18" charset="-127"/>
              </a:rPr>
              <a:t> </a:t>
            </a:r>
            <a:r>
              <a:rPr lang="en-US" altLang="en-US" b="1">
                <a:latin typeface="Batang" pitchFamily="18" charset="-127"/>
                <a:ea typeface="Batang" pitchFamily="18" charset="-127"/>
              </a:rPr>
              <a:t>( </a:t>
            </a:r>
            <a:r>
              <a:rPr lang="en-US" altLang="en-US">
                <a:latin typeface="Batang" pitchFamily="18" charset="-127"/>
                <a:ea typeface="Batang" pitchFamily="18" charset="-127"/>
              </a:rPr>
              <a:t>&lt;</a:t>
            </a:r>
            <a:r>
              <a:rPr lang="en-US" altLang="en-US" i="1">
                <a:latin typeface="Batang" pitchFamily="18" charset="-127"/>
                <a:ea typeface="Batang" pitchFamily="18" charset="-127"/>
              </a:rPr>
              <a:t>expression</a:t>
            </a:r>
            <a:r>
              <a:rPr lang="en-US" altLang="en-US">
                <a:latin typeface="Batang" pitchFamily="18" charset="-127"/>
                <a:ea typeface="Batang" pitchFamily="18" charset="-127"/>
              </a:rPr>
              <a:t>&gt; </a:t>
            </a:r>
            <a:r>
              <a:rPr lang="en-US" altLang="en-US" b="1">
                <a:latin typeface="Batang" pitchFamily="18" charset="-127"/>
                <a:ea typeface="Batang" pitchFamily="18" charset="-127"/>
              </a:rPr>
              <a:t>;</a:t>
            </a:r>
            <a:r>
              <a:rPr lang="en-US" altLang="en-US">
                <a:latin typeface="Batang" pitchFamily="18" charset="-127"/>
                <a:ea typeface="Batang" pitchFamily="18" charset="-127"/>
              </a:rPr>
              <a:t> &lt;</a:t>
            </a:r>
            <a:r>
              <a:rPr lang="en-US" altLang="en-US" i="1">
                <a:latin typeface="Batang" pitchFamily="18" charset="-127"/>
                <a:ea typeface="Batang" pitchFamily="18" charset="-127"/>
              </a:rPr>
              <a:t>expression</a:t>
            </a:r>
            <a:r>
              <a:rPr lang="en-US" altLang="en-US">
                <a:latin typeface="Batang" pitchFamily="18" charset="-127"/>
                <a:ea typeface="Batang" pitchFamily="18" charset="-127"/>
              </a:rPr>
              <a:t>&gt; </a:t>
            </a:r>
            <a:r>
              <a:rPr lang="en-US" altLang="en-US" b="1">
                <a:latin typeface="Batang" pitchFamily="18" charset="-127"/>
                <a:ea typeface="Batang" pitchFamily="18" charset="-127"/>
              </a:rPr>
              <a:t>;</a:t>
            </a:r>
            <a:r>
              <a:rPr lang="en-US" altLang="en-US">
                <a:latin typeface="Batang" pitchFamily="18" charset="-127"/>
                <a:ea typeface="Batang" pitchFamily="18" charset="-127"/>
              </a:rPr>
              <a:t> &lt;</a:t>
            </a:r>
            <a:r>
              <a:rPr lang="en-US" altLang="en-US" i="1">
                <a:latin typeface="Batang" pitchFamily="18" charset="-127"/>
                <a:ea typeface="Batang" pitchFamily="18" charset="-127"/>
              </a:rPr>
              <a:t>expression</a:t>
            </a:r>
            <a:r>
              <a:rPr lang="en-US" altLang="en-US">
                <a:latin typeface="Batang" pitchFamily="18" charset="-127"/>
                <a:ea typeface="Batang" pitchFamily="18" charset="-127"/>
              </a:rPr>
              <a:t>&gt; </a:t>
            </a:r>
            <a:r>
              <a:rPr lang="en-US" altLang="en-US" b="1">
                <a:latin typeface="Batang" pitchFamily="18" charset="-127"/>
                <a:ea typeface="Batang" pitchFamily="18" charset="-127"/>
              </a:rPr>
              <a:t>)</a:t>
            </a:r>
            <a:r>
              <a:rPr lang="en-US" altLang="en-US">
                <a:latin typeface="Batang" pitchFamily="18" charset="-127"/>
                <a:ea typeface="Batang" pitchFamily="18" charset="-127"/>
              </a:rPr>
              <a:t> 			&lt;</a:t>
            </a:r>
            <a:r>
              <a:rPr lang="en-US" altLang="en-US" i="1">
                <a:latin typeface="Batang" pitchFamily="18" charset="-127"/>
                <a:ea typeface="Batang" pitchFamily="18" charset="-127"/>
              </a:rPr>
              <a:t>statement</a:t>
            </a:r>
            <a:r>
              <a:rPr lang="en-US" altLang="en-US">
                <a:latin typeface="Batang" pitchFamily="18" charset="-127"/>
                <a:ea typeface="Batang" pitchFamily="18" charset="-127"/>
              </a:rPr>
              <a:t>&gt;</a:t>
            </a:r>
          </a:p>
          <a:p>
            <a:pPr eaLnBrk="1" hangingPunct="1"/>
            <a:r>
              <a:rPr lang="en-US" altLang="en-US">
                <a:latin typeface="Batang" pitchFamily="18" charset="-127"/>
                <a:ea typeface="Batang" pitchFamily="18" charset="-127"/>
              </a:rPr>
              <a:t/>
            </a:r>
            <a:br>
              <a:rPr lang="en-US" altLang="en-US">
                <a:latin typeface="Batang" pitchFamily="18" charset="-127"/>
                <a:ea typeface="Batang" pitchFamily="18" charset="-127"/>
              </a:rPr>
            </a:br>
            <a:r>
              <a:rPr lang="en-US" altLang="en-US">
                <a:latin typeface="Batang" pitchFamily="18" charset="-127"/>
                <a:ea typeface="Batang" pitchFamily="18" charset="-127"/>
              </a:rPr>
              <a:t>&lt;</a:t>
            </a:r>
            <a:r>
              <a:rPr lang="en-US" altLang="en-US" i="1">
                <a:latin typeface="Batang" pitchFamily="18" charset="-127"/>
                <a:ea typeface="Batang" pitchFamily="18" charset="-127"/>
              </a:rPr>
              <a:t>assignment</a:t>
            </a:r>
            <a:r>
              <a:rPr lang="en-US" altLang="en-US">
                <a:latin typeface="Batang" pitchFamily="18" charset="-127"/>
                <a:ea typeface="Batang" pitchFamily="18" charset="-127"/>
              </a:rPr>
              <a:t>&gt;	::= &lt;</a:t>
            </a:r>
            <a:r>
              <a:rPr lang="en-US" altLang="en-US" i="1">
                <a:latin typeface="Batang" pitchFamily="18" charset="-127"/>
                <a:ea typeface="Batang" pitchFamily="18" charset="-127"/>
              </a:rPr>
              <a:t>identifier&gt; </a:t>
            </a:r>
            <a:r>
              <a:rPr lang="en-US" altLang="en-US" b="1">
                <a:latin typeface="Batang" pitchFamily="18" charset="-127"/>
                <a:ea typeface="Batang" pitchFamily="18" charset="-127"/>
              </a:rPr>
              <a:t>:=</a:t>
            </a:r>
            <a:r>
              <a:rPr lang="en-US" altLang="en-US" i="1">
                <a:latin typeface="Batang" pitchFamily="18" charset="-127"/>
                <a:ea typeface="Batang" pitchFamily="18" charset="-127"/>
              </a:rPr>
              <a:t> &lt;expression</a:t>
            </a:r>
            <a:r>
              <a:rPr lang="en-US" altLang="en-US">
                <a:latin typeface="Batang" pitchFamily="18" charset="-127"/>
                <a:ea typeface="Batang" pitchFamily="18" charset="-127"/>
              </a:rPr>
              <a:t>&gt;</a:t>
            </a:r>
          </a:p>
        </p:txBody>
      </p:sp>
      <p:pic>
        <p:nvPicPr>
          <p:cNvPr id="1638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10668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C48288A-C333-45BE-9E52-66B566C7DA9E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1639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3A573F-16ED-42C3-9091-61DA543663A1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 noChangeArrowheads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dirty="0"/>
              <a:t>Bottom Up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Stack Implementation:</a:t>
            </a:r>
          </a:p>
          <a:p>
            <a:pPr>
              <a:buFont typeface="Wingdings 2" pitchFamily="18" charset="2"/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   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Stack			W (Input String)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$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		Input String 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$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spc="600" dirty="0">
                <a:latin typeface="Times New Roman" pitchFamily="18" charset="0"/>
                <a:cs typeface="Times New Roman" pitchFamily="18" charset="0"/>
              </a:rPr>
              <a:t>-------- 			   --------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spc="600" dirty="0">
                <a:latin typeface="Times New Roman" pitchFamily="18" charset="0"/>
                <a:cs typeface="Times New Roman" pitchFamily="18" charset="0"/>
              </a:rPr>
              <a:t>-------- 			   --------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Start Symbol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	          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$ 	  </a:t>
            </a:r>
            <a:r>
              <a:rPr lang="en-US" sz="4400" dirty="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accept</a:t>
            </a:r>
            <a:endParaRPr lang="en-US" sz="4400" dirty="0">
              <a:solidFill>
                <a:srgbClr val="CC00FF"/>
              </a:solidFill>
            </a:endParaRPr>
          </a:p>
          <a:p>
            <a:pPr>
              <a:defRPr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1219200"/>
            <a:ext cx="7467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59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211DAA7-C62E-4281-AB98-7D3BE7BD2AA4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11059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B0EEB67-86E9-4107-AB74-3377EB19AF4A}" type="slidenum">
              <a:rPr lang="en-US" altLang="en-US"/>
              <a:pPr/>
              <a:t>60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Different types of Bottom up parser:</a:t>
            </a:r>
          </a:p>
          <a:p>
            <a:pPr>
              <a:buFont typeface="Wingdings 2" pitchFamily="18" charset="2"/>
              <a:buNone/>
            </a:pPr>
            <a:r>
              <a:rPr lang="en-US" altLang="en-US" smtClean="0"/>
              <a:t>	-  </a:t>
            </a:r>
            <a:r>
              <a:rPr lang="en-US" altLang="en-US" smtClean="0">
                <a:solidFill>
                  <a:srgbClr val="FF0000"/>
                </a:solidFill>
              </a:rPr>
              <a:t>Shift Reduce Parser:</a:t>
            </a:r>
          </a:p>
          <a:p>
            <a:pPr>
              <a:buFont typeface="Wingdings 2" pitchFamily="18" charset="2"/>
              <a:buNone/>
            </a:pPr>
            <a:r>
              <a:rPr lang="en-US" altLang="en-US" smtClean="0"/>
              <a:t>	- Operator Precedence Parser:</a:t>
            </a:r>
          </a:p>
          <a:p>
            <a:pPr>
              <a:buFont typeface="Wingdings 2" pitchFamily="18" charset="2"/>
              <a:buNone/>
            </a:pPr>
            <a:r>
              <a:rPr lang="en-US" altLang="en-US" smtClean="0"/>
              <a:t>	- LR Parsers:</a:t>
            </a:r>
          </a:p>
          <a:p>
            <a:pPr lvl="2"/>
            <a:r>
              <a:rPr lang="en-US" altLang="en-US" sz="2800" smtClean="0"/>
              <a:t>Simple LR (SLR)parser</a:t>
            </a:r>
          </a:p>
          <a:p>
            <a:pPr lvl="2"/>
            <a:r>
              <a:rPr lang="en-US" altLang="en-US" sz="2800" smtClean="0"/>
              <a:t>LALR parser</a:t>
            </a:r>
          </a:p>
          <a:p>
            <a:pPr lvl="2"/>
            <a:r>
              <a:rPr lang="en-US" altLang="en-US" sz="2800" smtClean="0"/>
              <a:t>Canonical LR (CLR)parser</a:t>
            </a:r>
          </a:p>
          <a:p>
            <a:endParaRPr lang="en-US" altLang="en-US" sz="2800" smtClean="0"/>
          </a:p>
          <a:p>
            <a:pPr>
              <a:buFont typeface="Arial" pitchFamily="34" charset="0"/>
              <a:buNone/>
            </a:pPr>
            <a:endParaRPr lang="en-US" altLang="en-US" sz="2400" smtClean="0">
              <a:hlinkClick r:id="rId2" tooltip="Operator-precedence parser"/>
            </a:endParaRPr>
          </a:p>
          <a:p>
            <a:pPr>
              <a:buFont typeface="Arial" pitchFamily="34" charset="0"/>
              <a:buNone/>
            </a:pPr>
            <a:endParaRPr lang="en-US" altLang="en-US" sz="2400" smtClean="0">
              <a:hlinkClick r:id="rId2" tooltip="Operator-precedence parser"/>
            </a:endParaRPr>
          </a:p>
          <a:p>
            <a:pPr>
              <a:buFont typeface="Wingdings 2" pitchFamily="18" charset="2"/>
              <a:buNone/>
            </a:pPr>
            <a:endParaRPr lang="en-US" altLang="en-US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1143000"/>
            <a:ext cx="7467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621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F713DE6-0F23-4698-B264-D302A43295EF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11162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907271-03F2-4553-9A6E-A466FABE7125}" type="slidenum">
              <a:rPr lang="en-US" altLang="en-US"/>
              <a:pPr/>
              <a:t>61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26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Actions:</a:t>
            </a:r>
          </a:p>
          <a:p>
            <a:pPr>
              <a:buFont typeface="Wingdings 2" pitchFamily="18" charset="2"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solidFill>
                  <a:srgbClr val="FF0000"/>
                </a:solidFill>
              </a:rPr>
              <a:t>- Shift:</a:t>
            </a:r>
          </a:p>
          <a:p>
            <a:pPr>
              <a:buFont typeface="Wingdings 2" pitchFamily="18" charset="2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	- Reduce:</a:t>
            </a:r>
          </a:p>
          <a:p>
            <a:pPr>
              <a:buFont typeface="Wingdings 2" pitchFamily="18" charset="2"/>
              <a:buNone/>
            </a:pPr>
            <a:r>
              <a:rPr lang="en-US" altLang="en-US" smtClean="0"/>
              <a:t>	- Accept:</a:t>
            </a:r>
          </a:p>
          <a:p>
            <a:pPr>
              <a:buFont typeface="Wingdings 2" pitchFamily="18" charset="2"/>
              <a:buNone/>
            </a:pPr>
            <a:r>
              <a:rPr lang="en-US" altLang="en-US" smtClean="0"/>
              <a:t>	- Error:</a:t>
            </a:r>
          </a:p>
          <a:p>
            <a:pPr>
              <a:buFont typeface="Wingdings 2" pitchFamily="18" charset="2"/>
              <a:buNone/>
            </a:pPr>
            <a:endParaRPr lang="en-US" altLang="en-US" smtClean="0"/>
          </a:p>
          <a:p>
            <a:pPr>
              <a:buFont typeface="Wingdings 2" pitchFamily="18" charset="2"/>
              <a:buNone/>
            </a:pPr>
            <a:endParaRPr lang="en-US" altLang="en-US" smtClean="0"/>
          </a:p>
          <a:p>
            <a:pPr>
              <a:buFont typeface="Wingdings 2" pitchFamily="18" charset="2"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							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1143000"/>
            <a:ext cx="7467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4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7792822-0849-43F4-868F-AE848119F438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11264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9AF5E-B139-432F-90E7-BD99E9B6B790}" type="slidenum">
              <a:rPr lang="en-US" altLang="en-US"/>
              <a:pPr/>
              <a:t>62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Bottom-Up Parser</a:t>
            </a:r>
          </a:p>
        </p:txBody>
      </p:sp>
      <p:sp>
        <p:nvSpPr>
          <p:cNvPr id="113667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21D266A3-1994-4512-951B-81C183D2BA39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113668" name="Text Box 5"/>
          <p:cNvSpPr txBox="1">
            <a:spLocks noChangeArrowheads="1"/>
          </p:cNvSpPr>
          <p:nvPr/>
        </p:nvSpPr>
        <p:spPr bwMode="auto">
          <a:xfrm>
            <a:off x="5256213" y="1862138"/>
            <a:ext cx="1468437" cy="9255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S  </a:t>
            </a:r>
            <a:r>
              <a:rPr lang="en-US" altLang="en-US">
                <a:sym typeface="Symbol" pitchFamily="18" charset="2"/>
              </a:rPr>
              <a:t> aABe</a:t>
            </a:r>
          </a:p>
          <a:p>
            <a:r>
              <a:rPr lang="en-US" altLang="en-US">
                <a:sym typeface="Symbol" pitchFamily="18" charset="2"/>
              </a:rPr>
              <a:t>A   Abc | b</a:t>
            </a:r>
          </a:p>
          <a:p>
            <a:r>
              <a:rPr lang="en-US" altLang="en-US">
                <a:sym typeface="Symbol" pitchFamily="18" charset="2"/>
              </a:rPr>
              <a:t>B   d</a:t>
            </a:r>
            <a:endParaRPr lang="en-US" altLang="en-US" b="1">
              <a:sym typeface="Symbol" pitchFamily="18" charset="2"/>
            </a:endParaRPr>
          </a:p>
        </p:txBody>
      </p:sp>
      <p:sp>
        <p:nvSpPr>
          <p:cNvPr id="113669" name="Text Box 6"/>
          <p:cNvSpPr txBox="1">
            <a:spLocks noChangeArrowheads="1"/>
          </p:cNvSpPr>
          <p:nvPr/>
        </p:nvSpPr>
        <p:spPr bwMode="auto">
          <a:xfrm>
            <a:off x="1431925" y="1954213"/>
            <a:ext cx="2833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/>
              <a:t>Consider the Grammar:</a:t>
            </a:r>
          </a:p>
        </p:txBody>
      </p:sp>
      <p:sp>
        <p:nvSpPr>
          <p:cNvPr id="113670" name="Text Box 7"/>
          <p:cNvSpPr txBox="1">
            <a:spLocks noChangeArrowheads="1"/>
          </p:cNvSpPr>
          <p:nvPr/>
        </p:nvSpPr>
        <p:spPr bwMode="auto">
          <a:xfrm>
            <a:off x="1600200" y="3444875"/>
            <a:ext cx="4864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/>
              <a:t>We want to parse the input string </a:t>
            </a:r>
            <a:r>
              <a:rPr lang="en-US" altLang="en-US" sz="2000">
                <a:solidFill>
                  <a:schemeClr val="tx2"/>
                </a:solidFill>
              </a:rPr>
              <a:t>abbcde</a:t>
            </a:r>
            <a:r>
              <a:rPr lang="en-US" altLang="en-US" sz="20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3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Bottom-Up Parser Example</a:t>
            </a:r>
          </a:p>
        </p:txBody>
      </p:sp>
      <p:sp>
        <p:nvSpPr>
          <p:cNvPr id="115715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B5252FF5-DCA7-4C46-9B78-D9165514CB93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115716" name="Rectangle 6"/>
          <p:cNvSpPr>
            <a:spLocks noChangeArrowheads="1"/>
          </p:cNvSpPr>
          <p:nvPr/>
        </p:nvSpPr>
        <p:spPr bwMode="auto">
          <a:xfrm>
            <a:off x="31750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a</a:t>
            </a:r>
            <a:endParaRPr lang="en-US" altLang="en-US" sz="1600"/>
          </a:p>
        </p:txBody>
      </p:sp>
      <p:sp>
        <p:nvSpPr>
          <p:cNvPr id="115717" name="Rectangle 7"/>
          <p:cNvSpPr>
            <a:spLocks noChangeArrowheads="1"/>
          </p:cNvSpPr>
          <p:nvPr/>
        </p:nvSpPr>
        <p:spPr bwMode="auto">
          <a:xfrm>
            <a:off x="50038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d</a:t>
            </a:r>
            <a:endParaRPr lang="en-US" altLang="en-US" sz="1600"/>
          </a:p>
        </p:txBody>
      </p:sp>
      <p:sp>
        <p:nvSpPr>
          <p:cNvPr id="115718" name="Rectangle 8"/>
          <p:cNvSpPr>
            <a:spLocks noChangeArrowheads="1"/>
          </p:cNvSpPr>
          <p:nvPr/>
        </p:nvSpPr>
        <p:spPr bwMode="auto">
          <a:xfrm>
            <a:off x="40894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b</a:t>
            </a:r>
            <a:endParaRPr lang="en-US" altLang="en-US" sz="1600"/>
          </a:p>
        </p:txBody>
      </p:sp>
      <p:sp>
        <p:nvSpPr>
          <p:cNvPr id="115719" name="Rectangle 9"/>
          <p:cNvSpPr>
            <a:spLocks noChangeArrowheads="1"/>
          </p:cNvSpPr>
          <p:nvPr/>
        </p:nvSpPr>
        <p:spPr bwMode="auto">
          <a:xfrm>
            <a:off x="36322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b</a:t>
            </a:r>
            <a:endParaRPr lang="en-US" altLang="en-US" sz="1600"/>
          </a:p>
        </p:txBody>
      </p:sp>
      <p:sp>
        <p:nvSpPr>
          <p:cNvPr id="115720" name="Rectangle 10"/>
          <p:cNvSpPr>
            <a:spLocks noChangeArrowheads="1"/>
          </p:cNvSpPr>
          <p:nvPr/>
        </p:nvSpPr>
        <p:spPr bwMode="auto">
          <a:xfrm>
            <a:off x="45466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c</a:t>
            </a:r>
            <a:endParaRPr lang="en-US" altLang="en-US" sz="1600"/>
          </a:p>
        </p:txBody>
      </p:sp>
      <p:sp>
        <p:nvSpPr>
          <p:cNvPr id="115721" name="Text Box 11"/>
          <p:cNvSpPr txBox="1">
            <a:spLocks noChangeArrowheads="1"/>
          </p:cNvSpPr>
          <p:nvPr/>
        </p:nvSpPr>
        <p:spPr bwMode="auto">
          <a:xfrm>
            <a:off x="2254250" y="25479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115722" name="Text Box 12"/>
          <p:cNvSpPr txBox="1">
            <a:spLocks noChangeArrowheads="1"/>
          </p:cNvSpPr>
          <p:nvPr/>
        </p:nvSpPr>
        <p:spPr bwMode="auto">
          <a:xfrm>
            <a:off x="3446463" y="3660775"/>
            <a:ext cx="2770187" cy="831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Bottom-Up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cxnSp>
        <p:nvCxnSpPr>
          <p:cNvPr id="115723" name="AutoShape 13"/>
          <p:cNvCxnSpPr>
            <a:cxnSpLocks noChangeShapeType="1"/>
            <a:stCxn id="115722" idx="0"/>
            <a:endCxn id="115716" idx="2"/>
          </p:cNvCxnSpPr>
          <p:nvPr/>
        </p:nvCxnSpPr>
        <p:spPr bwMode="auto">
          <a:xfrm rot="5400000" flipH="1">
            <a:off x="3726656" y="2555082"/>
            <a:ext cx="782637" cy="1428750"/>
          </a:xfrm>
          <a:prstGeom prst="curvedConnector3">
            <a:avLst>
              <a:gd name="adj1" fmla="val 4989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15724" name="Rectangle 15"/>
          <p:cNvSpPr>
            <a:spLocks noChangeArrowheads="1"/>
          </p:cNvSpPr>
          <p:nvPr/>
        </p:nvSpPr>
        <p:spPr bwMode="auto">
          <a:xfrm>
            <a:off x="54610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e</a:t>
            </a:r>
            <a:endParaRPr lang="en-US" altLang="en-US" sz="1600"/>
          </a:p>
        </p:txBody>
      </p:sp>
      <p:sp>
        <p:nvSpPr>
          <p:cNvPr id="115725" name="Rectangle 16"/>
          <p:cNvSpPr>
            <a:spLocks noChangeArrowheads="1"/>
          </p:cNvSpPr>
          <p:nvPr/>
        </p:nvSpPr>
        <p:spPr bwMode="auto">
          <a:xfrm>
            <a:off x="6819900" y="2832100"/>
            <a:ext cx="2159000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5726" name="Text Box 17"/>
          <p:cNvSpPr txBox="1">
            <a:spLocks noChangeArrowheads="1"/>
          </p:cNvSpPr>
          <p:nvPr/>
        </p:nvSpPr>
        <p:spPr bwMode="auto">
          <a:xfrm>
            <a:off x="6724650" y="24717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sp>
        <p:nvSpPr>
          <p:cNvPr id="115727" name="Rectangle 44"/>
          <p:cNvSpPr>
            <a:spLocks noChangeArrowheads="1"/>
          </p:cNvSpPr>
          <p:nvPr/>
        </p:nvSpPr>
        <p:spPr bwMode="auto">
          <a:xfrm>
            <a:off x="59182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115728" name="Rectangle 48"/>
          <p:cNvSpPr>
            <a:spLocks noChangeArrowheads="1"/>
          </p:cNvSpPr>
          <p:nvPr/>
        </p:nvSpPr>
        <p:spPr bwMode="auto">
          <a:xfrm>
            <a:off x="762000" y="3302000"/>
            <a:ext cx="1282700" cy="3175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Production</a:t>
            </a:r>
          </a:p>
        </p:txBody>
      </p:sp>
      <p:sp>
        <p:nvSpPr>
          <p:cNvPr id="115729" name="Rectangle 49"/>
          <p:cNvSpPr>
            <a:spLocks noChangeArrowheads="1"/>
          </p:cNvSpPr>
          <p:nvPr/>
        </p:nvSpPr>
        <p:spPr bwMode="auto">
          <a:xfrm>
            <a:off x="762000" y="3619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S </a:t>
            </a:r>
            <a:r>
              <a:rPr lang="en-US" altLang="en-US">
                <a:sym typeface="Symbol" pitchFamily="18" charset="2"/>
              </a:rPr>
              <a:t> aABe</a:t>
            </a:r>
            <a:endParaRPr lang="en-US" altLang="en-US"/>
          </a:p>
        </p:txBody>
      </p:sp>
      <p:sp>
        <p:nvSpPr>
          <p:cNvPr id="115730" name="Rectangle 50"/>
          <p:cNvSpPr>
            <a:spLocks noChangeArrowheads="1"/>
          </p:cNvSpPr>
          <p:nvPr/>
        </p:nvSpPr>
        <p:spPr bwMode="auto">
          <a:xfrm>
            <a:off x="762000" y="3937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A </a:t>
            </a:r>
            <a:r>
              <a:rPr lang="en-US" altLang="en-US">
                <a:sym typeface="Symbol" pitchFamily="18" charset="2"/>
              </a:rPr>
              <a:t> Abc</a:t>
            </a:r>
            <a:endParaRPr lang="en-US" altLang="en-US"/>
          </a:p>
        </p:txBody>
      </p:sp>
      <p:sp>
        <p:nvSpPr>
          <p:cNvPr id="115731" name="Rectangle 51"/>
          <p:cNvSpPr>
            <a:spLocks noChangeArrowheads="1"/>
          </p:cNvSpPr>
          <p:nvPr/>
        </p:nvSpPr>
        <p:spPr bwMode="auto">
          <a:xfrm>
            <a:off x="762000" y="4254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A </a:t>
            </a:r>
            <a:r>
              <a:rPr lang="en-US" altLang="en-US">
                <a:sym typeface="Symbol" pitchFamily="18" charset="2"/>
              </a:rPr>
              <a:t> b</a:t>
            </a:r>
            <a:endParaRPr lang="en-US" altLang="en-US"/>
          </a:p>
        </p:txBody>
      </p:sp>
      <p:sp>
        <p:nvSpPr>
          <p:cNvPr id="115732" name="Rectangle 52"/>
          <p:cNvSpPr>
            <a:spLocks noChangeArrowheads="1"/>
          </p:cNvSpPr>
          <p:nvPr/>
        </p:nvSpPr>
        <p:spPr bwMode="auto">
          <a:xfrm>
            <a:off x="762000" y="4572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B </a:t>
            </a:r>
            <a:r>
              <a:rPr lang="en-US" altLang="en-US">
                <a:sym typeface="Symbol" pitchFamily="18" charset="2"/>
              </a:rPr>
              <a:t> d</a:t>
            </a:r>
            <a:endParaRPr lang="en-US" altLang="en-US"/>
          </a:p>
        </p:txBody>
      </p:sp>
      <p:cxnSp>
        <p:nvCxnSpPr>
          <p:cNvPr id="412726" name="AutoShape 54"/>
          <p:cNvCxnSpPr>
            <a:cxnSpLocks noChangeShapeType="1"/>
            <a:stCxn id="115722" idx="1"/>
            <a:endCxn id="115729" idx="3"/>
          </p:cNvCxnSpPr>
          <p:nvPr/>
        </p:nvCxnSpPr>
        <p:spPr bwMode="auto">
          <a:xfrm rot="10800000">
            <a:off x="2044700" y="3778250"/>
            <a:ext cx="1401763" cy="2984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2727" name="AutoShape 55"/>
          <p:cNvCxnSpPr>
            <a:cxnSpLocks noChangeShapeType="1"/>
            <a:stCxn id="115722" idx="1"/>
            <a:endCxn id="115730" idx="3"/>
          </p:cNvCxnSpPr>
          <p:nvPr/>
        </p:nvCxnSpPr>
        <p:spPr bwMode="auto">
          <a:xfrm rot="10800000" flipV="1">
            <a:off x="2044700" y="4076700"/>
            <a:ext cx="1401763" cy="19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2728" name="AutoShape 56"/>
          <p:cNvCxnSpPr>
            <a:cxnSpLocks noChangeShapeType="1"/>
            <a:stCxn id="115722" idx="1"/>
            <a:endCxn id="115731" idx="3"/>
          </p:cNvCxnSpPr>
          <p:nvPr/>
        </p:nvCxnSpPr>
        <p:spPr bwMode="auto">
          <a:xfrm rot="10800000" flipV="1">
            <a:off x="2044700" y="4076700"/>
            <a:ext cx="1401763" cy="3365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2729" name="AutoShape 57"/>
          <p:cNvCxnSpPr>
            <a:cxnSpLocks noChangeShapeType="1"/>
            <a:stCxn id="115722" idx="1"/>
            <a:endCxn id="115732" idx="3"/>
          </p:cNvCxnSpPr>
          <p:nvPr/>
        </p:nvCxnSpPr>
        <p:spPr bwMode="auto">
          <a:xfrm rot="10800000" flipV="1">
            <a:off x="2044700" y="4076700"/>
            <a:ext cx="1401763" cy="654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Bottom-Up Parser Example</a:t>
            </a:r>
          </a:p>
        </p:txBody>
      </p:sp>
      <p:sp>
        <p:nvSpPr>
          <p:cNvPr id="117763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580474D-5E7A-4C5A-A1AB-D4F766F9F7B0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117764" name="Rectangle 3"/>
          <p:cNvSpPr>
            <a:spLocks noChangeArrowheads="1"/>
          </p:cNvSpPr>
          <p:nvPr/>
        </p:nvSpPr>
        <p:spPr bwMode="auto">
          <a:xfrm>
            <a:off x="31750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a</a:t>
            </a:r>
            <a:endParaRPr lang="en-US" altLang="en-US" sz="1600"/>
          </a:p>
        </p:txBody>
      </p:sp>
      <p:sp>
        <p:nvSpPr>
          <p:cNvPr id="117765" name="Rectangle 4"/>
          <p:cNvSpPr>
            <a:spLocks noChangeArrowheads="1"/>
          </p:cNvSpPr>
          <p:nvPr/>
        </p:nvSpPr>
        <p:spPr bwMode="auto">
          <a:xfrm>
            <a:off x="50038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d</a:t>
            </a:r>
            <a:endParaRPr lang="en-US" altLang="en-US" sz="1600"/>
          </a:p>
        </p:txBody>
      </p:sp>
      <p:sp>
        <p:nvSpPr>
          <p:cNvPr id="117766" name="Rectangle 5"/>
          <p:cNvSpPr>
            <a:spLocks noChangeArrowheads="1"/>
          </p:cNvSpPr>
          <p:nvPr/>
        </p:nvSpPr>
        <p:spPr bwMode="auto">
          <a:xfrm>
            <a:off x="40894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b</a:t>
            </a:r>
            <a:endParaRPr lang="en-US" altLang="en-US" sz="1600"/>
          </a:p>
        </p:txBody>
      </p:sp>
      <p:sp>
        <p:nvSpPr>
          <p:cNvPr id="117767" name="Rectangle 6"/>
          <p:cNvSpPr>
            <a:spLocks noChangeArrowheads="1"/>
          </p:cNvSpPr>
          <p:nvPr/>
        </p:nvSpPr>
        <p:spPr bwMode="auto">
          <a:xfrm>
            <a:off x="36322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b</a:t>
            </a:r>
            <a:endParaRPr lang="en-US" altLang="en-US" sz="1600"/>
          </a:p>
        </p:txBody>
      </p:sp>
      <p:sp>
        <p:nvSpPr>
          <p:cNvPr id="117768" name="Rectangle 7"/>
          <p:cNvSpPr>
            <a:spLocks noChangeArrowheads="1"/>
          </p:cNvSpPr>
          <p:nvPr/>
        </p:nvSpPr>
        <p:spPr bwMode="auto">
          <a:xfrm>
            <a:off x="45466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c</a:t>
            </a:r>
            <a:endParaRPr lang="en-US" altLang="en-US" sz="1600"/>
          </a:p>
        </p:txBody>
      </p:sp>
      <p:sp>
        <p:nvSpPr>
          <p:cNvPr id="117769" name="Text Box 8"/>
          <p:cNvSpPr txBox="1">
            <a:spLocks noChangeArrowheads="1"/>
          </p:cNvSpPr>
          <p:nvPr/>
        </p:nvSpPr>
        <p:spPr bwMode="auto">
          <a:xfrm>
            <a:off x="2254250" y="25479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117770" name="Text Box 9"/>
          <p:cNvSpPr txBox="1">
            <a:spLocks noChangeArrowheads="1"/>
          </p:cNvSpPr>
          <p:nvPr/>
        </p:nvSpPr>
        <p:spPr bwMode="auto">
          <a:xfrm>
            <a:off x="3446463" y="3660775"/>
            <a:ext cx="2770187" cy="831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Bottom-Up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cxnSp>
        <p:nvCxnSpPr>
          <p:cNvPr id="117771" name="AutoShape 10"/>
          <p:cNvCxnSpPr>
            <a:cxnSpLocks noChangeShapeType="1"/>
            <a:stCxn id="117770" idx="0"/>
            <a:endCxn id="117767" idx="2"/>
          </p:cNvCxnSpPr>
          <p:nvPr/>
        </p:nvCxnSpPr>
        <p:spPr bwMode="auto">
          <a:xfrm rot="5400000" flipH="1">
            <a:off x="3955256" y="2783682"/>
            <a:ext cx="782637" cy="971550"/>
          </a:xfrm>
          <a:prstGeom prst="curvedConnector3">
            <a:avLst>
              <a:gd name="adj1" fmla="val 4989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17772" name="Rectangle 11"/>
          <p:cNvSpPr>
            <a:spLocks noChangeArrowheads="1"/>
          </p:cNvSpPr>
          <p:nvPr/>
        </p:nvSpPr>
        <p:spPr bwMode="auto">
          <a:xfrm>
            <a:off x="54610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e</a:t>
            </a:r>
            <a:endParaRPr lang="en-US" altLang="en-US" sz="1600"/>
          </a:p>
        </p:txBody>
      </p:sp>
      <p:sp>
        <p:nvSpPr>
          <p:cNvPr id="117773" name="Rectangle 12"/>
          <p:cNvSpPr>
            <a:spLocks noChangeArrowheads="1"/>
          </p:cNvSpPr>
          <p:nvPr/>
        </p:nvSpPr>
        <p:spPr bwMode="auto">
          <a:xfrm>
            <a:off x="6819900" y="2832100"/>
            <a:ext cx="2159000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7774" name="Text Box 13"/>
          <p:cNvSpPr txBox="1">
            <a:spLocks noChangeArrowheads="1"/>
          </p:cNvSpPr>
          <p:nvPr/>
        </p:nvSpPr>
        <p:spPr bwMode="auto">
          <a:xfrm>
            <a:off x="6724650" y="24717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6911975" y="3981450"/>
            <a:ext cx="358775" cy="950913"/>
            <a:chOff x="4354" y="2508"/>
            <a:chExt cx="226" cy="599"/>
          </a:xfrm>
        </p:grpSpPr>
        <p:sp>
          <p:nvSpPr>
            <p:cNvPr id="117787" name="Rectangle 18"/>
            <p:cNvSpPr>
              <a:spLocks noChangeArrowheads="1"/>
            </p:cNvSpPr>
            <p:nvPr/>
          </p:nvSpPr>
          <p:spPr bwMode="auto">
            <a:xfrm>
              <a:off x="4368" y="2508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A</a:t>
              </a:r>
            </a:p>
          </p:txBody>
        </p:sp>
        <p:grpSp>
          <p:nvGrpSpPr>
            <p:cNvPr id="117788" name="Group 25"/>
            <p:cNvGrpSpPr>
              <a:grpSpLocks/>
            </p:cNvGrpSpPr>
            <p:nvPr/>
          </p:nvGrpSpPr>
          <p:grpSpPr bwMode="auto">
            <a:xfrm>
              <a:off x="4354" y="2720"/>
              <a:ext cx="204" cy="387"/>
              <a:chOff x="4834" y="3256"/>
              <a:chExt cx="204" cy="387"/>
            </a:xfrm>
          </p:grpSpPr>
          <p:sp>
            <p:nvSpPr>
              <p:cNvPr id="117789" name="Line 26"/>
              <p:cNvSpPr>
                <a:spLocks noChangeShapeType="1"/>
              </p:cNvSpPr>
              <p:nvPr/>
            </p:nvSpPr>
            <p:spPr bwMode="auto">
              <a:xfrm>
                <a:off x="4928" y="325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790" name="Rectangle 27"/>
              <p:cNvSpPr>
                <a:spLocks noChangeArrowheads="1"/>
              </p:cNvSpPr>
              <p:nvPr/>
            </p:nvSpPr>
            <p:spPr bwMode="auto">
              <a:xfrm>
                <a:off x="4834" y="3412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>
                    <a:sym typeface="Symbol" pitchFamily="18" charset="2"/>
                  </a:rPr>
                  <a:t>b</a:t>
                </a:r>
              </a:p>
            </p:txBody>
          </p:sp>
        </p:grpSp>
      </p:grpSp>
      <p:sp>
        <p:nvSpPr>
          <p:cNvPr id="117776" name="Rectangle 28"/>
          <p:cNvSpPr>
            <a:spLocks noChangeArrowheads="1"/>
          </p:cNvSpPr>
          <p:nvPr/>
        </p:nvSpPr>
        <p:spPr bwMode="auto">
          <a:xfrm>
            <a:off x="59182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117777" name="Rectangle 29"/>
          <p:cNvSpPr>
            <a:spLocks noChangeArrowheads="1"/>
          </p:cNvSpPr>
          <p:nvPr/>
        </p:nvSpPr>
        <p:spPr bwMode="auto">
          <a:xfrm>
            <a:off x="762000" y="3302000"/>
            <a:ext cx="1282700" cy="3175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Production</a:t>
            </a:r>
          </a:p>
        </p:txBody>
      </p:sp>
      <p:sp>
        <p:nvSpPr>
          <p:cNvPr id="117778" name="Rectangle 30"/>
          <p:cNvSpPr>
            <a:spLocks noChangeArrowheads="1"/>
          </p:cNvSpPr>
          <p:nvPr/>
        </p:nvSpPr>
        <p:spPr bwMode="auto">
          <a:xfrm>
            <a:off x="762000" y="3619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S </a:t>
            </a:r>
            <a:r>
              <a:rPr lang="en-US" altLang="en-US">
                <a:sym typeface="Symbol" pitchFamily="18" charset="2"/>
              </a:rPr>
              <a:t> aABe</a:t>
            </a:r>
            <a:endParaRPr lang="en-US" altLang="en-US"/>
          </a:p>
        </p:txBody>
      </p:sp>
      <p:sp>
        <p:nvSpPr>
          <p:cNvPr id="117779" name="Rectangle 31"/>
          <p:cNvSpPr>
            <a:spLocks noChangeArrowheads="1"/>
          </p:cNvSpPr>
          <p:nvPr/>
        </p:nvSpPr>
        <p:spPr bwMode="auto">
          <a:xfrm>
            <a:off x="762000" y="3937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A </a:t>
            </a:r>
            <a:r>
              <a:rPr lang="en-US" altLang="en-US">
                <a:sym typeface="Symbol" pitchFamily="18" charset="2"/>
              </a:rPr>
              <a:t> Abc</a:t>
            </a:r>
            <a:endParaRPr lang="en-US" altLang="en-US"/>
          </a:p>
        </p:txBody>
      </p:sp>
      <p:sp>
        <p:nvSpPr>
          <p:cNvPr id="117780" name="Rectangle 32"/>
          <p:cNvSpPr>
            <a:spLocks noChangeArrowheads="1"/>
          </p:cNvSpPr>
          <p:nvPr/>
        </p:nvSpPr>
        <p:spPr bwMode="auto">
          <a:xfrm>
            <a:off x="762000" y="4254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A </a:t>
            </a:r>
            <a:r>
              <a:rPr lang="en-US" altLang="en-US">
                <a:sym typeface="Symbol" pitchFamily="18" charset="2"/>
              </a:rPr>
              <a:t> b</a:t>
            </a:r>
            <a:endParaRPr lang="en-US" altLang="en-US"/>
          </a:p>
        </p:txBody>
      </p:sp>
      <p:sp>
        <p:nvSpPr>
          <p:cNvPr id="117781" name="Rectangle 33"/>
          <p:cNvSpPr>
            <a:spLocks noChangeArrowheads="1"/>
          </p:cNvSpPr>
          <p:nvPr/>
        </p:nvSpPr>
        <p:spPr bwMode="auto">
          <a:xfrm>
            <a:off x="762000" y="4572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B </a:t>
            </a:r>
            <a:r>
              <a:rPr lang="en-US" altLang="en-US">
                <a:sym typeface="Symbol" pitchFamily="18" charset="2"/>
              </a:rPr>
              <a:t> d</a:t>
            </a:r>
            <a:endParaRPr lang="en-US" altLang="en-US"/>
          </a:p>
        </p:txBody>
      </p:sp>
      <p:cxnSp>
        <p:nvCxnSpPr>
          <p:cNvPr id="413730" name="AutoShape 34"/>
          <p:cNvCxnSpPr>
            <a:cxnSpLocks noChangeShapeType="1"/>
            <a:stCxn id="117770" idx="1"/>
            <a:endCxn id="117778" idx="3"/>
          </p:cNvCxnSpPr>
          <p:nvPr/>
        </p:nvCxnSpPr>
        <p:spPr bwMode="auto">
          <a:xfrm rot="10800000">
            <a:off x="2044700" y="3778250"/>
            <a:ext cx="1401763" cy="2984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3731" name="AutoShape 35"/>
          <p:cNvCxnSpPr>
            <a:cxnSpLocks noChangeShapeType="1"/>
            <a:stCxn id="117770" idx="1"/>
            <a:endCxn id="117779" idx="3"/>
          </p:cNvCxnSpPr>
          <p:nvPr/>
        </p:nvCxnSpPr>
        <p:spPr bwMode="auto">
          <a:xfrm rot="10800000" flipV="1">
            <a:off x="2044700" y="4076700"/>
            <a:ext cx="1401763" cy="19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3732" name="AutoShape 36"/>
          <p:cNvCxnSpPr>
            <a:cxnSpLocks noChangeShapeType="1"/>
            <a:stCxn id="117770" idx="1"/>
            <a:endCxn id="117780" idx="3"/>
          </p:cNvCxnSpPr>
          <p:nvPr/>
        </p:nvCxnSpPr>
        <p:spPr bwMode="auto">
          <a:xfrm rot="10800000" flipV="1">
            <a:off x="2044700" y="4076700"/>
            <a:ext cx="1401763" cy="3365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13735" name="AutoShape 39"/>
          <p:cNvSpPr>
            <a:spLocks noChangeArrowheads="1"/>
          </p:cNvSpPr>
          <p:nvPr/>
        </p:nvSpPr>
        <p:spPr bwMode="auto">
          <a:xfrm>
            <a:off x="6292850" y="3981450"/>
            <a:ext cx="469900" cy="190500"/>
          </a:xfrm>
          <a:prstGeom prst="rightArrow">
            <a:avLst>
              <a:gd name="adj1" fmla="val 50000"/>
              <a:gd name="adj2" fmla="val 6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7786" name="Text Box 40"/>
          <p:cNvSpPr txBox="1">
            <a:spLocks noChangeArrowheads="1"/>
          </p:cNvSpPr>
          <p:nvPr/>
        </p:nvSpPr>
        <p:spPr bwMode="auto">
          <a:xfrm>
            <a:off x="6542088" y="6521450"/>
            <a:ext cx="2601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Times New Roman" pitchFamily="18" charset="0"/>
              </a:rPr>
              <a:t>(Aho,Sethi,Ullman, pp. 195)</a:t>
            </a:r>
            <a:endParaRPr lang="en-US" alt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3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Bottom-Up Parser Example</a:t>
            </a:r>
          </a:p>
        </p:txBody>
      </p:sp>
      <p:sp>
        <p:nvSpPr>
          <p:cNvPr id="119811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1A97B8F-08B3-4F89-90AB-12F1AA4C1D1A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119812" name="Rectangle 3"/>
          <p:cNvSpPr>
            <a:spLocks noChangeArrowheads="1"/>
          </p:cNvSpPr>
          <p:nvPr/>
        </p:nvSpPr>
        <p:spPr bwMode="auto">
          <a:xfrm>
            <a:off x="31750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a</a:t>
            </a:r>
            <a:endParaRPr lang="en-US" altLang="en-US" sz="1600"/>
          </a:p>
        </p:txBody>
      </p:sp>
      <p:sp>
        <p:nvSpPr>
          <p:cNvPr id="119813" name="Rectangle 4"/>
          <p:cNvSpPr>
            <a:spLocks noChangeArrowheads="1"/>
          </p:cNvSpPr>
          <p:nvPr/>
        </p:nvSpPr>
        <p:spPr bwMode="auto">
          <a:xfrm>
            <a:off x="50038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d</a:t>
            </a:r>
            <a:endParaRPr lang="en-US" altLang="en-US" sz="1600"/>
          </a:p>
        </p:txBody>
      </p:sp>
      <p:sp>
        <p:nvSpPr>
          <p:cNvPr id="119814" name="Rectangle 5"/>
          <p:cNvSpPr>
            <a:spLocks noChangeArrowheads="1"/>
          </p:cNvSpPr>
          <p:nvPr/>
        </p:nvSpPr>
        <p:spPr bwMode="auto">
          <a:xfrm>
            <a:off x="40894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b</a:t>
            </a:r>
            <a:endParaRPr lang="en-US" altLang="en-US" sz="1600"/>
          </a:p>
        </p:txBody>
      </p:sp>
      <p:sp>
        <p:nvSpPr>
          <p:cNvPr id="119815" name="Rectangle 6"/>
          <p:cNvSpPr>
            <a:spLocks noChangeArrowheads="1"/>
          </p:cNvSpPr>
          <p:nvPr/>
        </p:nvSpPr>
        <p:spPr bwMode="auto">
          <a:xfrm>
            <a:off x="36322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A</a:t>
            </a:r>
            <a:endParaRPr lang="en-US" altLang="en-US" sz="1600"/>
          </a:p>
        </p:txBody>
      </p:sp>
      <p:sp>
        <p:nvSpPr>
          <p:cNvPr id="119816" name="Rectangle 7"/>
          <p:cNvSpPr>
            <a:spLocks noChangeArrowheads="1"/>
          </p:cNvSpPr>
          <p:nvPr/>
        </p:nvSpPr>
        <p:spPr bwMode="auto">
          <a:xfrm>
            <a:off x="45466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c</a:t>
            </a:r>
            <a:endParaRPr lang="en-US" altLang="en-US" sz="1600"/>
          </a:p>
        </p:txBody>
      </p:sp>
      <p:sp>
        <p:nvSpPr>
          <p:cNvPr id="119817" name="Text Box 8"/>
          <p:cNvSpPr txBox="1">
            <a:spLocks noChangeArrowheads="1"/>
          </p:cNvSpPr>
          <p:nvPr/>
        </p:nvSpPr>
        <p:spPr bwMode="auto">
          <a:xfrm>
            <a:off x="2254250" y="25479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119818" name="Text Box 9"/>
          <p:cNvSpPr txBox="1">
            <a:spLocks noChangeArrowheads="1"/>
          </p:cNvSpPr>
          <p:nvPr/>
        </p:nvSpPr>
        <p:spPr bwMode="auto">
          <a:xfrm>
            <a:off x="3446463" y="3660775"/>
            <a:ext cx="2770187" cy="831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Bottom-Up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cxnSp>
        <p:nvCxnSpPr>
          <p:cNvPr id="119819" name="AutoShape 10"/>
          <p:cNvCxnSpPr>
            <a:cxnSpLocks noChangeShapeType="1"/>
            <a:stCxn id="119818" idx="0"/>
            <a:endCxn id="119815" idx="2"/>
          </p:cNvCxnSpPr>
          <p:nvPr/>
        </p:nvCxnSpPr>
        <p:spPr bwMode="auto">
          <a:xfrm rot="5400000" flipH="1">
            <a:off x="3955256" y="2783682"/>
            <a:ext cx="782637" cy="971550"/>
          </a:xfrm>
          <a:prstGeom prst="curvedConnector3">
            <a:avLst>
              <a:gd name="adj1" fmla="val 4989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19820" name="Rectangle 11"/>
          <p:cNvSpPr>
            <a:spLocks noChangeArrowheads="1"/>
          </p:cNvSpPr>
          <p:nvPr/>
        </p:nvSpPr>
        <p:spPr bwMode="auto">
          <a:xfrm>
            <a:off x="54610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e</a:t>
            </a:r>
            <a:endParaRPr lang="en-US" altLang="en-US" sz="1600"/>
          </a:p>
        </p:txBody>
      </p:sp>
      <p:sp>
        <p:nvSpPr>
          <p:cNvPr id="119821" name="Rectangle 12"/>
          <p:cNvSpPr>
            <a:spLocks noChangeArrowheads="1"/>
          </p:cNvSpPr>
          <p:nvPr/>
        </p:nvSpPr>
        <p:spPr bwMode="auto">
          <a:xfrm>
            <a:off x="6819900" y="2832100"/>
            <a:ext cx="2159000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9822" name="Text Box 13"/>
          <p:cNvSpPr txBox="1">
            <a:spLocks noChangeArrowheads="1"/>
          </p:cNvSpPr>
          <p:nvPr/>
        </p:nvSpPr>
        <p:spPr bwMode="auto">
          <a:xfrm>
            <a:off x="6724650" y="24717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sp>
        <p:nvSpPr>
          <p:cNvPr id="119823" name="Rectangle 18"/>
          <p:cNvSpPr>
            <a:spLocks noChangeArrowheads="1"/>
          </p:cNvSpPr>
          <p:nvPr/>
        </p:nvSpPr>
        <p:spPr bwMode="auto">
          <a:xfrm>
            <a:off x="6934200" y="398145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A</a:t>
            </a:r>
          </a:p>
        </p:txBody>
      </p:sp>
      <p:grpSp>
        <p:nvGrpSpPr>
          <p:cNvPr id="119824" name="Group 25"/>
          <p:cNvGrpSpPr>
            <a:grpSpLocks/>
          </p:cNvGrpSpPr>
          <p:nvPr/>
        </p:nvGrpSpPr>
        <p:grpSpPr bwMode="auto">
          <a:xfrm>
            <a:off x="6911975" y="4318000"/>
            <a:ext cx="323850" cy="614363"/>
            <a:chOff x="4834" y="3256"/>
            <a:chExt cx="204" cy="387"/>
          </a:xfrm>
        </p:grpSpPr>
        <p:sp>
          <p:nvSpPr>
            <p:cNvPr id="119836" name="Line 26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7" name="Rectangle 27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b</a:t>
              </a:r>
            </a:p>
          </p:txBody>
        </p:sp>
      </p:grpSp>
      <p:sp>
        <p:nvSpPr>
          <p:cNvPr id="119825" name="Rectangle 28"/>
          <p:cNvSpPr>
            <a:spLocks noChangeArrowheads="1"/>
          </p:cNvSpPr>
          <p:nvPr/>
        </p:nvSpPr>
        <p:spPr bwMode="auto">
          <a:xfrm>
            <a:off x="59182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119826" name="Rectangle 29"/>
          <p:cNvSpPr>
            <a:spLocks noChangeArrowheads="1"/>
          </p:cNvSpPr>
          <p:nvPr/>
        </p:nvSpPr>
        <p:spPr bwMode="auto">
          <a:xfrm>
            <a:off x="762000" y="3302000"/>
            <a:ext cx="1282700" cy="3175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Production</a:t>
            </a:r>
          </a:p>
        </p:txBody>
      </p:sp>
      <p:sp>
        <p:nvSpPr>
          <p:cNvPr id="119827" name="Rectangle 30"/>
          <p:cNvSpPr>
            <a:spLocks noChangeArrowheads="1"/>
          </p:cNvSpPr>
          <p:nvPr/>
        </p:nvSpPr>
        <p:spPr bwMode="auto">
          <a:xfrm>
            <a:off x="762000" y="3619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S </a:t>
            </a:r>
            <a:r>
              <a:rPr lang="en-US" altLang="en-US">
                <a:sym typeface="Symbol" pitchFamily="18" charset="2"/>
              </a:rPr>
              <a:t> aABe</a:t>
            </a:r>
            <a:endParaRPr lang="en-US" altLang="en-US"/>
          </a:p>
        </p:txBody>
      </p:sp>
      <p:sp>
        <p:nvSpPr>
          <p:cNvPr id="119828" name="Rectangle 31"/>
          <p:cNvSpPr>
            <a:spLocks noChangeArrowheads="1"/>
          </p:cNvSpPr>
          <p:nvPr/>
        </p:nvSpPr>
        <p:spPr bwMode="auto">
          <a:xfrm>
            <a:off x="762000" y="3937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A </a:t>
            </a:r>
            <a:r>
              <a:rPr lang="en-US" altLang="en-US">
                <a:sym typeface="Symbol" pitchFamily="18" charset="2"/>
              </a:rPr>
              <a:t> Abc</a:t>
            </a:r>
            <a:endParaRPr lang="en-US" altLang="en-US"/>
          </a:p>
        </p:txBody>
      </p:sp>
      <p:sp>
        <p:nvSpPr>
          <p:cNvPr id="119829" name="Rectangle 32"/>
          <p:cNvSpPr>
            <a:spLocks noChangeArrowheads="1"/>
          </p:cNvSpPr>
          <p:nvPr/>
        </p:nvSpPr>
        <p:spPr bwMode="auto">
          <a:xfrm>
            <a:off x="762000" y="4254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A </a:t>
            </a:r>
            <a:r>
              <a:rPr lang="en-US" altLang="en-US">
                <a:sym typeface="Symbol" pitchFamily="18" charset="2"/>
              </a:rPr>
              <a:t> b</a:t>
            </a:r>
            <a:endParaRPr lang="en-US" altLang="en-US"/>
          </a:p>
        </p:txBody>
      </p:sp>
      <p:sp>
        <p:nvSpPr>
          <p:cNvPr id="119830" name="Rectangle 33"/>
          <p:cNvSpPr>
            <a:spLocks noChangeArrowheads="1"/>
          </p:cNvSpPr>
          <p:nvPr/>
        </p:nvSpPr>
        <p:spPr bwMode="auto">
          <a:xfrm>
            <a:off x="762000" y="4572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B </a:t>
            </a:r>
            <a:r>
              <a:rPr lang="en-US" altLang="en-US">
                <a:sym typeface="Symbol" pitchFamily="18" charset="2"/>
              </a:rPr>
              <a:t> d</a:t>
            </a:r>
            <a:endParaRPr lang="en-US" altLang="en-US"/>
          </a:p>
        </p:txBody>
      </p:sp>
      <p:cxnSp>
        <p:nvCxnSpPr>
          <p:cNvPr id="414754" name="AutoShape 34"/>
          <p:cNvCxnSpPr>
            <a:cxnSpLocks noChangeShapeType="1"/>
            <a:stCxn id="119818" idx="1"/>
            <a:endCxn id="119827" idx="3"/>
          </p:cNvCxnSpPr>
          <p:nvPr/>
        </p:nvCxnSpPr>
        <p:spPr bwMode="auto">
          <a:xfrm rot="10800000">
            <a:off x="2044700" y="3778250"/>
            <a:ext cx="1401763" cy="2984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4755" name="AutoShape 35"/>
          <p:cNvCxnSpPr>
            <a:cxnSpLocks noChangeShapeType="1"/>
            <a:stCxn id="119818" idx="1"/>
            <a:endCxn id="119828" idx="3"/>
          </p:cNvCxnSpPr>
          <p:nvPr/>
        </p:nvCxnSpPr>
        <p:spPr bwMode="auto">
          <a:xfrm rot="10800000" flipV="1">
            <a:off x="2044700" y="4076700"/>
            <a:ext cx="1401763" cy="19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4756" name="AutoShape 36"/>
          <p:cNvCxnSpPr>
            <a:cxnSpLocks noChangeShapeType="1"/>
            <a:stCxn id="119818" idx="1"/>
            <a:endCxn id="119829" idx="3"/>
          </p:cNvCxnSpPr>
          <p:nvPr/>
        </p:nvCxnSpPr>
        <p:spPr bwMode="auto">
          <a:xfrm rot="10800000" flipV="1">
            <a:off x="2044700" y="4076700"/>
            <a:ext cx="1401763" cy="3365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4757" name="AutoShape 37"/>
          <p:cNvCxnSpPr>
            <a:cxnSpLocks noChangeShapeType="1"/>
            <a:stCxn id="119818" idx="1"/>
            <a:endCxn id="119830" idx="3"/>
          </p:cNvCxnSpPr>
          <p:nvPr/>
        </p:nvCxnSpPr>
        <p:spPr bwMode="auto">
          <a:xfrm rot="10800000" flipV="1">
            <a:off x="2044700" y="4076700"/>
            <a:ext cx="1401763" cy="654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19835" name="Text Box 38"/>
          <p:cNvSpPr txBox="1">
            <a:spLocks noChangeArrowheads="1"/>
          </p:cNvSpPr>
          <p:nvPr/>
        </p:nvSpPr>
        <p:spPr bwMode="auto">
          <a:xfrm>
            <a:off x="6542088" y="6521450"/>
            <a:ext cx="2601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Times New Roman" pitchFamily="18" charset="0"/>
              </a:rPr>
              <a:t>(Aho,Sethi,Ullman, pp. 195)</a:t>
            </a:r>
            <a:endParaRPr lang="en-US" alt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Bottom-Up Parser Example</a:t>
            </a:r>
          </a:p>
        </p:txBody>
      </p:sp>
      <p:sp>
        <p:nvSpPr>
          <p:cNvPr id="121859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317869DC-FCC6-493A-9315-37B15ECA9463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121860" name="Rectangle 3"/>
          <p:cNvSpPr>
            <a:spLocks noChangeArrowheads="1"/>
          </p:cNvSpPr>
          <p:nvPr/>
        </p:nvSpPr>
        <p:spPr bwMode="auto">
          <a:xfrm>
            <a:off x="31750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a</a:t>
            </a:r>
            <a:endParaRPr lang="en-US" altLang="en-US" sz="1600"/>
          </a:p>
        </p:txBody>
      </p:sp>
      <p:sp>
        <p:nvSpPr>
          <p:cNvPr id="121861" name="Rectangle 4"/>
          <p:cNvSpPr>
            <a:spLocks noChangeArrowheads="1"/>
          </p:cNvSpPr>
          <p:nvPr/>
        </p:nvSpPr>
        <p:spPr bwMode="auto">
          <a:xfrm>
            <a:off x="50038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d</a:t>
            </a:r>
            <a:endParaRPr lang="en-US" altLang="en-US" sz="1600"/>
          </a:p>
        </p:txBody>
      </p:sp>
      <p:sp>
        <p:nvSpPr>
          <p:cNvPr id="121862" name="Rectangle 5"/>
          <p:cNvSpPr>
            <a:spLocks noChangeArrowheads="1"/>
          </p:cNvSpPr>
          <p:nvPr/>
        </p:nvSpPr>
        <p:spPr bwMode="auto">
          <a:xfrm>
            <a:off x="40894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b</a:t>
            </a:r>
            <a:endParaRPr lang="en-US" altLang="en-US" sz="1600"/>
          </a:p>
        </p:txBody>
      </p:sp>
      <p:sp>
        <p:nvSpPr>
          <p:cNvPr id="121863" name="Rectangle 6"/>
          <p:cNvSpPr>
            <a:spLocks noChangeArrowheads="1"/>
          </p:cNvSpPr>
          <p:nvPr/>
        </p:nvSpPr>
        <p:spPr bwMode="auto">
          <a:xfrm>
            <a:off x="36322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A</a:t>
            </a:r>
            <a:endParaRPr lang="en-US" altLang="en-US" sz="1600"/>
          </a:p>
        </p:txBody>
      </p:sp>
      <p:sp>
        <p:nvSpPr>
          <p:cNvPr id="121864" name="Rectangle 7"/>
          <p:cNvSpPr>
            <a:spLocks noChangeArrowheads="1"/>
          </p:cNvSpPr>
          <p:nvPr/>
        </p:nvSpPr>
        <p:spPr bwMode="auto">
          <a:xfrm>
            <a:off x="45466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c</a:t>
            </a:r>
            <a:endParaRPr lang="en-US" altLang="en-US" sz="1600"/>
          </a:p>
        </p:txBody>
      </p:sp>
      <p:sp>
        <p:nvSpPr>
          <p:cNvPr id="121865" name="Text Box 8"/>
          <p:cNvSpPr txBox="1">
            <a:spLocks noChangeArrowheads="1"/>
          </p:cNvSpPr>
          <p:nvPr/>
        </p:nvSpPr>
        <p:spPr bwMode="auto">
          <a:xfrm>
            <a:off x="2254250" y="25479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121866" name="Text Box 9"/>
          <p:cNvSpPr txBox="1">
            <a:spLocks noChangeArrowheads="1"/>
          </p:cNvSpPr>
          <p:nvPr/>
        </p:nvSpPr>
        <p:spPr bwMode="auto">
          <a:xfrm>
            <a:off x="3446463" y="3660775"/>
            <a:ext cx="2770187" cy="831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Bottom-Up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cxnSp>
        <p:nvCxnSpPr>
          <p:cNvPr id="121867" name="AutoShape 10"/>
          <p:cNvCxnSpPr>
            <a:cxnSpLocks noChangeShapeType="1"/>
            <a:stCxn id="121866" idx="0"/>
            <a:endCxn id="121862" idx="2"/>
          </p:cNvCxnSpPr>
          <p:nvPr/>
        </p:nvCxnSpPr>
        <p:spPr bwMode="auto">
          <a:xfrm rot="5400000" flipH="1">
            <a:off x="4183856" y="3012282"/>
            <a:ext cx="782637" cy="514350"/>
          </a:xfrm>
          <a:prstGeom prst="curvedConnector3">
            <a:avLst>
              <a:gd name="adj1" fmla="val 4989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21868" name="Rectangle 11"/>
          <p:cNvSpPr>
            <a:spLocks noChangeArrowheads="1"/>
          </p:cNvSpPr>
          <p:nvPr/>
        </p:nvSpPr>
        <p:spPr bwMode="auto">
          <a:xfrm>
            <a:off x="54610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e</a:t>
            </a:r>
            <a:endParaRPr lang="en-US" altLang="en-US" sz="1600"/>
          </a:p>
        </p:txBody>
      </p:sp>
      <p:sp>
        <p:nvSpPr>
          <p:cNvPr id="121869" name="Rectangle 12"/>
          <p:cNvSpPr>
            <a:spLocks noChangeArrowheads="1"/>
          </p:cNvSpPr>
          <p:nvPr/>
        </p:nvSpPr>
        <p:spPr bwMode="auto">
          <a:xfrm>
            <a:off x="6819900" y="2832100"/>
            <a:ext cx="2159000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1870" name="Text Box 13"/>
          <p:cNvSpPr txBox="1">
            <a:spLocks noChangeArrowheads="1"/>
          </p:cNvSpPr>
          <p:nvPr/>
        </p:nvSpPr>
        <p:spPr bwMode="auto">
          <a:xfrm>
            <a:off x="6724650" y="24717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sp>
        <p:nvSpPr>
          <p:cNvPr id="121871" name="Rectangle 18"/>
          <p:cNvSpPr>
            <a:spLocks noChangeArrowheads="1"/>
          </p:cNvSpPr>
          <p:nvPr/>
        </p:nvSpPr>
        <p:spPr bwMode="auto">
          <a:xfrm>
            <a:off x="6934200" y="398145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A</a:t>
            </a:r>
          </a:p>
        </p:txBody>
      </p:sp>
      <p:grpSp>
        <p:nvGrpSpPr>
          <p:cNvPr id="121872" name="Group 25"/>
          <p:cNvGrpSpPr>
            <a:grpSpLocks/>
          </p:cNvGrpSpPr>
          <p:nvPr/>
        </p:nvGrpSpPr>
        <p:grpSpPr bwMode="auto">
          <a:xfrm>
            <a:off x="6911975" y="4318000"/>
            <a:ext cx="323850" cy="614363"/>
            <a:chOff x="4834" y="3256"/>
            <a:chExt cx="204" cy="387"/>
          </a:xfrm>
        </p:grpSpPr>
        <p:sp>
          <p:nvSpPr>
            <p:cNvPr id="121885" name="Line 26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6" name="Rectangle 27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b</a:t>
              </a:r>
            </a:p>
          </p:txBody>
        </p:sp>
      </p:grpSp>
      <p:sp>
        <p:nvSpPr>
          <p:cNvPr id="121873" name="Rectangle 28"/>
          <p:cNvSpPr>
            <a:spLocks noChangeArrowheads="1"/>
          </p:cNvSpPr>
          <p:nvPr/>
        </p:nvSpPr>
        <p:spPr bwMode="auto">
          <a:xfrm>
            <a:off x="59182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121874" name="Rectangle 29"/>
          <p:cNvSpPr>
            <a:spLocks noChangeArrowheads="1"/>
          </p:cNvSpPr>
          <p:nvPr/>
        </p:nvSpPr>
        <p:spPr bwMode="auto">
          <a:xfrm>
            <a:off x="762000" y="3302000"/>
            <a:ext cx="1282700" cy="3175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Production</a:t>
            </a:r>
          </a:p>
        </p:txBody>
      </p:sp>
      <p:sp>
        <p:nvSpPr>
          <p:cNvPr id="121875" name="Rectangle 30"/>
          <p:cNvSpPr>
            <a:spLocks noChangeArrowheads="1"/>
          </p:cNvSpPr>
          <p:nvPr/>
        </p:nvSpPr>
        <p:spPr bwMode="auto">
          <a:xfrm>
            <a:off x="762000" y="3619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S </a:t>
            </a:r>
            <a:r>
              <a:rPr lang="en-US" altLang="en-US">
                <a:sym typeface="Symbol" pitchFamily="18" charset="2"/>
              </a:rPr>
              <a:t> aABe</a:t>
            </a:r>
            <a:endParaRPr lang="en-US" altLang="en-US"/>
          </a:p>
        </p:txBody>
      </p:sp>
      <p:sp>
        <p:nvSpPr>
          <p:cNvPr id="121876" name="Rectangle 31"/>
          <p:cNvSpPr>
            <a:spLocks noChangeArrowheads="1"/>
          </p:cNvSpPr>
          <p:nvPr/>
        </p:nvSpPr>
        <p:spPr bwMode="auto">
          <a:xfrm>
            <a:off x="762000" y="3937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A </a:t>
            </a:r>
            <a:r>
              <a:rPr lang="en-US" altLang="en-US">
                <a:sym typeface="Symbol" pitchFamily="18" charset="2"/>
              </a:rPr>
              <a:t> Abc</a:t>
            </a:r>
            <a:endParaRPr lang="en-US" altLang="en-US"/>
          </a:p>
        </p:txBody>
      </p:sp>
      <p:sp>
        <p:nvSpPr>
          <p:cNvPr id="121877" name="Rectangle 32"/>
          <p:cNvSpPr>
            <a:spLocks noChangeArrowheads="1"/>
          </p:cNvSpPr>
          <p:nvPr/>
        </p:nvSpPr>
        <p:spPr bwMode="auto">
          <a:xfrm>
            <a:off x="762000" y="4254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A </a:t>
            </a:r>
            <a:r>
              <a:rPr lang="en-US" altLang="en-US">
                <a:sym typeface="Symbol" pitchFamily="18" charset="2"/>
              </a:rPr>
              <a:t> b</a:t>
            </a:r>
            <a:endParaRPr lang="en-US" altLang="en-US"/>
          </a:p>
        </p:txBody>
      </p:sp>
      <p:sp>
        <p:nvSpPr>
          <p:cNvPr id="121878" name="Rectangle 33"/>
          <p:cNvSpPr>
            <a:spLocks noChangeArrowheads="1"/>
          </p:cNvSpPr>
          <p:nvPr/>
        </p:nvSpPr>
        <p:spPr bwMode="auto">
          <a:xfrm>
            <a:off x="762000" y="4572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B </a:t>
            </a:r>
            <a:r>
              <a:rPr lang="en-US" altLang="en-US">
                <a:sym typeface="Symbol" pitchFamily="18" charset="2"/>
              </a:rPr>
              <a:t> d</a:t>
            </a:r>
            <a:endParaRPr lang="en-US" altLang="en-US"/>
          </a:p>
        </p:txBody>
      </p:sp>
      <p:cxnSp>
        <p:nvCxnSpPr>
          <p:cNvPr id="415778" name="AutoShape 34"/>
          <p:cNvCxnSpPr>
            <a:cxnSpLocks noChangeShapeType="1"/>
            <a:stCxn id="121866" idx="1"/>
            <a:endCxn id="121875" idx="3"/>
          </p:cNvCxnSpPr>
          <p:nvPr/>
        </p:nvCxnSpPr>
        <p:spPr bwMode="auto">
          <a:xfrm rot="10800000">
            <a:off x="2044700" y="3778250"/>
            <a:ext cx="1401763" cy="2984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5779" name="AutoShape 35"/>
          <p:cNvCxnSpPr>
            <a:cxnSpLocks noChangeShapeType="1"/>
            <a:stCxn id="121866" idx="1"/>
            <a:endCxn id="121876" idx="3"/>
          </p:cNvCxnSpPr>
          <p:nvPr/>
        </p:nvCxnSpPr>
        <p:spPr bwMode="auto">
          <a:xfrm rot="10800000" flipV="1">
            <a:off x="2044700" y="4076700"/>
            <a:ext cx="1401763" cy="19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5781" name="AutoShape 37"/>
          <p:cNvCxnSpPr>
            <a:cxnSpLocks noChangeShapeType="1"/>
            <a:stCxn id="121866" idx="1"/>
            <a:endCxn id="121878" idx="3"/>
          </p:cNvCxnSpPr>
          <p:nvPr/>
        </p:nvCxnSpPr>
        <p:spPr bwMode="auto">
          <a:xfrm rot="10800000" flipV="1">
            <a:off x="2044700" y="4076700"/>
            <a:ext cx="1401763" cy="654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1943100" y="4076700"/>
            <a:ext cx="6170613" cy="2084388"/>
            <a:chOff x="1224" y="2568"/>
            <a:chExt cx="3887" cy="1313"/>
          </a:xfrm>
        </p:grpSpPr>
        <p:cxnSp>
          <p:nvCxnSpPr>
            <p:cNvPr id="121883" name="AutoShape 36"/>
            <p:cNvCxnSpPr>
              <a:cxnSpLocks noChangeShapeType="1"/>
              <a:stCxn id="121866" idx="1"/>
              <a:endCxn id="121877" idx="3"/>
            </p:cNvCxnSpPr>
            <p:nvPr/>
          </p:nvCxnSpPr>
          <p:spPr bwMode="auto">
            <a:xfrm rot="10800000" flipV="1">
              <a:off x="1288" y="2568"/>
              <a:ext cx="883" cy="212"/>
            </a:xfrm>
            <a:prstGeom prst="curvedConnector3">
              <a:avLst>
                <a:gd name="adj1" fmla="val 49944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21884" name="Text Box 38"/>
            <p:cNvSpPr txBox="1">
              <a:spLocks noChangeArrowheads="1"/>
            </p:cNvSpPr>
            <p:nvPr/>
          </p:nvSpPr>
          <p:spPr bwMode="auto">
            <a:xfrm>
              <a:off x="1224" y="3366"/>
              <a:ext cx="3887" cy="51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/>
                <a:t>We are not reducing here in this example.</a:t>
              </a:r>
            </a:p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altLang="en-US" sz="2000"/>
                <a:t>A parser would reduce, get stuck and then backtrack!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Bottom-Up Parser Example</a:t>
            </a:r>
          </a:p>
        </p:txBody>
      </p:sp>
      <p:sp>
        <p:nvSpPr>
          <p:cNvPr id="123907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4D24576F-B6BB-4B2A-95B1-E889963C50DD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123908" name="Rectangle 3"/>
          <p:cNvSpPr>
            <a:spLocks noChangeArrowheads="1"/>
          </p:cNvSpPr>
          <p:nvPr/>
        </p:nvSpPr>
        <p:spPr bwMode="auto">
          <a:xfrm>
            <a:off x="31750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a</a:t>
            </a:r>
            <a:endParaRPr lang="en-US" altLang="en-US" sz="1600"/>
          </a:p>
        </p:txBody>
      </p:sp>
      <p:sp>
        <p:nvSpPr>
          <p:cNvPr id="123909" name="Rectangle 4"/>
          <p:cNvSpPr>
            <a:spLocks noChangeArrowheads="1"/>
          </p:cNvSpPr>
          <p:nvPr/>
        </p:nvSpPr>
        <p:spPr bwMode="auto">
          <a:xfrm>
            <a:off x="50038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d</a:t>
            </a:r>
            <a:endParaRPr lang="en-US" altLang="en-US" sz="1600"/>
          </a:p>
        </p:txBody>
      </p:sp>
      <p:sp>
        <p:nvSpPr>
          <p:cNvPr id="123910" name="Rectangle 5"/>
          <p:cNvSpPr>
            <a:spLocks noChangeArrowheads="1"/>
          </p:cNvSpPr>
          <p:nvPr/>
        </p:nvSpPr>
        <p:spPr bwMode="auto">
          <a:xfrm>
            <a:off x="40894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b</a:t>
            </a:r>
            <a:endParaRPr lang="en-US" altLang="en-US" sz="1600"/>
          </a:p>
        </p:txBody>
      </p:sp>
      <p:sp>
        <p:nvSpPr>
          <p:cNvPr id="123911" name="Rectangle 6"/>
          <p:cNvSpPr>
            <a:spLocks noChangeArrowheads="1"/>
          </p:cNvSpPr>
          <p:nvPr/>
        </p:nvSpPr>
        <p:spPr bwMode="auto">
          <a:xfrm>
            <a:off x="36322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A</a:t>
            </a:r>
            <a:endParaRPr lang="en-US" altLang="en-US" sz="1600"/>
          </a:p>
        </p:txBody>
      </p:sp>
      <p:sp>
        <p:nvSpPr>
          <p:cNvPr id="123912" name="Rectangle 7"/>
          <p:cNvSpPr>
            <a:spLocks noChangeArrowheads="1"/>
          </p:cNvSpPr>
          <p:nvPr/>
        </p:nvSpPr>
        <p:spPr bwMode="auto">
          <a:xfrm>
            <a:off x="45466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c</a:t>
            </a:r>
            <a:endParaRPr lang="en-US" altLang="en-US" sz="1600"/>
          </a:p>
        </p:txBody>
      </p:sp>
      <p:sp>
        <p:nvSpPr>
          <p:cNvPr id="123913" name="Text Box 8"/>
          <p:cNvSpPr txBox="1">
            <a:spLocks noChangeArrowheads="1"/>
          </p:cNvSpPr>
          <p:nvPr/>
        </p:nvSpPr>
        <p:spPr bwMode="auto">
          <a:xfrm>
            <a:off x="2254250" y="25479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123914" name="Text Box 9"/>
          <p:cNvSpPr txBox="1">
            <a:spLocks noChangeArrowheads="1"/>
          </p:cNvSpPr>
          <p:nvPr/>
        </p:nvSpPr>
        <p:spPr bwMode="auto">
          <a:xfrm>
            <a:off x="3446463" y="3660775"/>
            <a:ext cx="2770187" cy="831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Bottom-Up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cxnSp>
        <p:nvCxnSpPr>
          <p:cNvPr id="123915" name="AutoShape 10"/>
          <p:cNvCxnSpPr>
            <a:cxnSpLocks noChangeShapeType="1"/>
            <a:stCxn id="123914" idx="0"/>
            <a:endCxn id="123912" idx="2"/>
          </p:cNvCxnSpPr>
          <p:nvPr/>
        </p:nvCxnSpPr>
        <p:spPr bwMode="auto">
          <a:xfrm rot="5400000" flipH="1">
            <a:off x="4412456" y="3240882"/>
            <a:ext cx="782637" cy="57150"/>
          </a:xfrm>
          <a:prstGeom prst="curvedConnector3">
            <a:avLst>
              <a:gd name="adj1" fmla="val 4989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23916" name="Rectangle 11"/>
          <p:cNvSpPr>
            <a:spLocks noChangeArrowheads="1"/>
          </p:cNvSpPr>
          <p:nvPr/>
        </p:nvSpPr>
        <p:spPr bwMode="auto">
          <a:xfrm>
            <a:off x="54610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e</a:t>
            </a:r>
            <a:endParaRPr lang="en-US" altLang="en-US" sz="1600"/>
          </a:p>
        </p:txBody>
      </p:sp>
      <p:sp>
        <p:nvSpPr>
          <p:cNvPr id="123917" name="Rectangle 12"/>
          <p:cNvSpPr>
            <a:spLocks noChangeArrowheads="1"/>
          </p:cNvSpPr>
          <p:nvPr/>
        </p:nvSpPr>
        <p:spPr bwMode="auto">
          <a:xfrm>
            <a:off x="6819900" y="2832100"/>
            <a:ext cx="2159000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3918" name="Text Box 13"/>
          <p:cNvSpPr txBox="1">
            <a:spLocks noChangeArrowheads="1"/>
          </p:cNvSpPr>
          <p:nvPr/>
        </p:nvSpPr>
        <p:spPr bwMode="auto">
          <a:xfrm>
            <a:off x="6724650" y="24717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sp>
        <p:nvSpPr>
          <p:cNvPr id="123919" name="Rectangle 17"/>
          <p:cNvSpPr>
            <a:spLocks noChangeArrowheads="1"/>
          </p:cNvSpPr>
          <p:nvPr/>
        </p:nvSpPr>
        <p:spPr bwMode="auto">
          <a:xfrm>
            <a:off x="6934200" y="398145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A</a:t>
            </a:r>
          </a:p>
        </p:txBody>
      </p:sp>
      <p:grpSp>
        <p:nvGrpSpPr>
          <p:cNvPr id="123920" name="Group 23"/>
          <p:cNvGrpSpPr>
            <a:grpSpLocks/>
          </p:cNvGrpSpPr>
          <p:nvPr/>
        </p:nvGrpSpPr>
        <p:grpSpPr bwMode="auto">
          <a:xfrm>
            <a:off x="6911975" y="4318000"/>
            <a:ext cx="323850" cy="614363"/>
            <a:chOff x="4834" y="3256"/>
            <a:chExt cx="204" cy="387"/>
          </a:xfrm>
        </p:grpSpPr>
        <p:sp>
          <p:nvSpPr>
            <p:cNvPr id="123939" name="Line 24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40" name="Rectangle 25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b</a:t>
              </a:r>
            </a:p>
          </p:txBody>
        </p:sp>
      </p:grpSp>
      <p:sp>
        <p:nvSpPr>
          <p:cNvPr id="123921" name="Rectangle 26"/>
          <p:cNvSpPr>
            <a:spLocks noChangeArrowheads="1"/>
          </p:cNvSpPr>
          <p:nvPr/>
        </p:nvSpPr>
        <p:spPr bwMode="auto">
          <a:xfrm>
            <a:off x="59182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123922" name="Rectangle 27"/>
          <p:cNvSpPr>
            <a:spLocks noChangeArrowheads="1"/>
          </p:cNvSpPr>
          <p:nvPr/>
        </p:nvSpPr>
        <p:spPr bwMode="auto">
          <a:xfrm>
            <a:off x="762000" y="3302000"/>
            <a:ext cx="1282700" cy="3175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Production</a:t>
            </a:r>
          </a:p>
        </p:txBody>
      </p:sp>
      <p:sp>
        <p:nvSpPr>
          <p:cNvPr id="123923" name="Rectangle 28"/>
          <p:cNvSpPr>
            <a:spLocks noChangeArrowheads="1"/>
          </p:cNvSpPr>
          <p:nvPr/>
        </p:nvSpPr>
        <p:spPr bwMode="auto">
          <a:xfrm>
            <a:off x="762000" y="3619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S </a:t>
            </a:r>
            <a:r>
              <a:rPr lang="en-US" altLang="en-US">
                <a:sym typeface="Symbol" pitchFamily="18" charset="2"/>
              </a:rPr>
              <a:t> aABe</a:t>
            </a:r>
            <a:endParaRPr lang="en-US" altLang="en-US"/>
          </a:p>
        </p:txBody>
      </p:sp>
      <p:sp>
        <p:nvSpPr>
          <p:cNvPr id="123924" name="Rectangle 29"/>
          <p:cNvSpPr>
            <a:spLocks noChangeArrowheads="1"/>
          </p:cNvSpPr>
          <p:nvPr/>
        </p:nvSpPr>
        <p:spPr bwMode="auto">
          <a:xfrm>
            <a:off x="762000" y="3937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A </a:t>
            </a:r>
            <a:r>
              <a:rPr lang="en-US" altLang="en-US">
                <a:sym typeface="Symbol" pitchFamily="18" charset="2"/>
              </a:rPr>
              <a:t> Abc</a:t>
            </a:r>
            <a:endParaRPr lang="en-US" altLang="en-US"/>
          </a:p>
        </p:txBody>
      </p:sp>
      <p:sp>
        <p:nvSpPr>
          <p:cNvPr id="123925" name="Rectangle 30"/>
          <p:cNvSpPr>
            <a:spLocks noChangeArrowheads="1"/>
          </p:cNvSpPr>
          <p:nvPr/>
        </p:nvSpPr>
        <p:spPr bwMode="auto">
          <a:xfrm>
            <a:off x="762000" y="4254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A </a:t>
            </a:r>
            <a:r>
              <a:rPr lang="en-US" altLang="en-US">
                <a:sym typeface="Symbol" pitchFamily="18" charset="2"/>
              </a:rPr>
              <a:t> b</a:t>
            </a:r>
            <a:endParaRPr lang="en-US" altLang="en-US"/>
          </a:p>
        </p:txBody>
      </p:sp>
      <p:sp>
        <p:nvSpPr>
          <p:cNvPr id="123926" name="Rectangle 31"/>
          <p:cNvSpPr>
            <a:spLocks noChangeArrowheads="1"/>
          </p:cNvSpPr>
          <p:nvPr/>
        </p:nvSpPr>
        <p:spPr bwMode="auto">
          <a:xfrm>
            <a:off x="762000" y="4572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B </a:t>
            </a:r>
            <a:r>
              <a:rPr lang="en-US" altLang="en-US">
                <a:sym typeface="Symbol" pitchFamily="18" charset="2"/>
              </a:rPr>
              <a:t> d</a:t>
            </a:r>
            <a:endParaRPr lang="en-US" altLang="en-US"/>
          </a:p>
        </p:txBody>
      </p:sp>
      <p:cxnSp>
        <p:nvCxnSpPr>
          <p:cNvPr id="416800" name="AutoShape 32"/>
          <p:cNvCxnSpPr>
            <a:cxnSpLocks noChangeShapeType="1"/>
            <a:stCxn id="123914" idx="1"/>
            <a:endCxn id="123923" idx="3"/>
          </p:cNvCxnSpPr>
          <p:nvPr/>
        </p:nvCxnSpPr>
        <p:spPr bwMode="auto">
          <a:xfrm rot="10800000">
            <a:off x="2044700" y="3778250"/>
            <a:ext cx="1401763" cy="2984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6801" name="AutoShape 33"/>
          <p:cNvCxnSpPr>
            <a:cxnSpLocks noChangeShapeType="1"/>
            <a:stCxn id="123914" idx="1"/>
            <a:endCxn id="123924" idx="3"/>
          </p:cNvCxnSpPr>
          <p:nvPr/>
        </p:nvCxnSpPr>
        <p:spPr bwMode="auto">
          <a:xfrm rot="10800000" flipV="1">
            <a:off x="2044700" y="4076700"/>
            <a:ext cx="1401763" cy="19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7205663" y="3435350"/>
            <a:ext cx="1006475" cy="925513"/>
            <a:chOff x="4539" y="2164"/>
            <a:chExt cx="634" cy="583"/>
          </a:xfrm>
        </p:grpSpPr>
        <p:sp>
          <p:nvSpPr>
            <p:cNvPr id="123932" name="Line 15"/>
            <p:cNvSpPr>
              <a:spLocks noChangeShapeType="1"/>
            </p:cNvSpPr>
            <p:nvPr/>
          </p:nvSpPr>
          <p:spPr bwMode="auto">
            <a:xfrm>
              <a:off x="4843" y="2360"/>
              <a:ext cx="160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3" name="Line 16"/>
            <p:cNvSpPr>
              <a:spLocks noChangeShapeType="1"/>
            </p:cNvSpPr>
            <p:nvPr/>
          </p:nvSpPr>
          <p:spPr bwMode="auto">
            <a:xfrm flipH="1">
              <a:off x="4539" y="2360"/>
              <a:ext cx="160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4" name="Rectangle 18"/>
            <p:cNvSpPr>
              <a:spLocks noChangeArrowheads="1"/>
            </p:cNvSpPr>
            <p:nvPr/>
          </p:nvSpPr>
          <p:spPr bwMode="auto">
            <a:xfrm>
              <a:off x="4977" y="25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/>
                <a:t>c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123935" name="Rectangle 21"/>
            <p:cNvSpPr>
              <a:spLocks noChangeArrowheads="1"/>
            </p:cNvSpPr>
            <p:nvPr/>
          </p:nvSpPr>
          <p:spPr bwMode="auto">
            <a:xfrm>
              <a:off x="4656" y="2164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A</a:t>
              </a:r>
            </a:p>
          </p:txBody>
        </p:sp>
        <p:grpSp>
          <p:nvGrpSpPr>
            <p:cNvPr id="123936" name="Group 36"/>
            <p:cNvGrpSpPr>
              <a:grpSpLocks/>
            </p:cNvGrpSpPr>
            <p:nvPr/>
          </p:nvGrpSpPr>
          <p:grpSpPr bwMode="auto">
            <a:xfrm>
              <a:off x="4666" y="2360"/>
              <a:ext cx="204" cy="387"/>
              <a:chOff x="4834" y="3256"/>
              <a:chExt cx="204" cy="387"/>
            </a:xfrm>
          </p:grpSpPr>
          <p:sp>
            <p:nvSpPr>
              <p:cNvPr id="123937" name="Line 37"/>
              <p:cNvSpPr>
                <a:spLocks noChangeShapeType="1"/>
              </p:cNvSpPr>
              <p:nvPr/>
            </p:nvSpPr>
            <p:spPr bwMode="auto">
              <a:xfrm>
                <a:off x="4928" y="325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38" name="Rectangle 38"/>
              <p:cNvSpPr>
                <a:spLocks noChangeArrowheads="1"/>
              </p:cNvSpPr>
              <p:nvPr/>
            </p:nvSpPr>
            <p:spPr bwMode="auto">
              <a:xfrm>
                <a:off x="4834" y="3412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>
                    <a:sym typeface="Symbol" pitchFamily="18" charset="2"/>
                  </a:rPr>
                  <a:t>b</a:t>
                </a:r>
              </a:p>
            </p:txBody>
          </p:sp>
        </p:grpSp>
      </p:grpSp>
      <p:sp>
        <p:nvSpPr>
          <p:cNvPr id="416807" name="AutoShape 39"/>
          <p:cNvSpPr>
            <a:spLocks noChangeArrowheads="1"/>
          </p:cNvSpPr>
          <p:nvPr/>
        </p:nvSpPr>
        <p:spPr bwMode="auto">
          <a:xfrm>
            <a:off x="6292850" y="3981450"/>
            <a:ext cx="469900" cy="190500"/>
          </a:xfrm>
          <a:prstGeom prst="rightArrow">
            <a:avLst>
              <a:gd name="adj1" fmla="val 50000"/>
              <a:gd name="adj2" fmla="val 6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3931" name="Text Box 41"/>
          <p:cNvSpPr txBox="1">
            <a:spLocks noChangeArrowheads="1"/>
          </p:cNvSpPr>
          <p:nvPr/>
        </p:nvSpPr>
        <p:spPr bwMode="auto">
          <a:xfrm>
            <a:off x="6542088" y="6521450"/>
            <a:ext cx="2601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Times New Roman" pitchFamily="18" charset="0"/>
              </a:rPr>
              <a:t>(Aho,Sethi,Ullman, pp. 195)</a:t>
            </a:r>
            <a:endParaRPr lang="en-US" alt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80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Bottom-Up Parser Example</a:t>
            </a:r>
          </a:p>
        </p:txBody>
      </p:sp>
      <p:sp>
        <p:nvSpPr>
          <p:cNvPr id="125955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4F4CE96C-459E-4EEF-850C-A8D4F72FB98E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125956" name="Rectangle 3"/>
          <p:cNvSpPr>
            <a:spLocks noChangeArrowheads="1"/>
          </p:cNvSpPr>
          <p:nvPr/>
        </p:nvSpPr>
        <p:spPr bwMode="auto">
          <a:xfrm>
            <a:off x="31750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a</a:t>
            </a:r>
            <a:endParaRPr lang="en-US" altLang="en-US" sz="1600"/>
          </a:p>
        </p:txBody>
      </p:sp>
      <p:sp>
        <p:nvSpPr>
          <p:cNvPr id="125957" name="Rectangle 4"/>
          <p:cNvSpPr>
            <a:spLocks noChangeArrowheads="1"/>
          </p:cNvSpPr>
          <p:nvPr/>
        </p:nvSpPr>
        <p:spPr bwMode="auto">
          <a:xfrm>
            <a:off x="40894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d</a:t>
            </a:r>
            <a:endParaRPr lang="en-US" altLang="en-US" sz="1600"/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36322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A</a:t>
            </a:r>
            <a:endParaRPr lang="en-US" altLang="en-US" sz="1600"/>
          </a:p>
        </p:txBody>
      </p:sp>
      <p:sp>
        <p:nvSpPr>
          <p:cNvPr id="125959" name="Text Box 8"/>
          <p:cNvSpPr txBox="1">
            <a:spLocks noChangeArrowheads="1"/>
          </p:cNvSpPr>
          <p:nvPr/>
        </p:nvSpPr>
        <p:spPr bwMode="auto">
          <a:xfrm>
            <a:off x="2254250" y="25479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125960" name="Text Box 9"/>
          <p:cNvSpPr txBox="1">
            <a:spLocks noChangeArrowheads="1"/>
          </p:cNvSpPr>
          <p:nvPr/>
        </p:nvSpPr>
        <p:spPr bwMode="auto">
          <a:xfrm>
            <a:off x="3446463" y="3660775"/>
            <a:ext cx="2770187" cy="831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Bottom-Up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cxnSp>
        <p:nvCxnSpPr>
          <p:cNvPr id="125961" name="AutoShape 10"/>
          <p:cNvCxnSpPr>
            <a:cxnSpLocks noChangeShapeType="1"/>
            <a:stCxn id="125960" idx="0"/>
            <a:endCxn id="125958" idx="2"/>
          </p:cNvCxnSpPr>
          <p:nvPr/>
        </p:nvCxnSpPr>
        <p:spPr bwMode="auto">
          <a:xfrm rot="5400000" flipH="1">
            <a:off x="3955256" y="2783682"/>
            <a:ext cx="782637" cy="971550"/>
          </a:xfrm>
          <a:prstGeom prst="curvedConnector3">
            <a:avLst>
              <a:gd name="adj1" fmla="val 4989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25962" name="Rectangle 11"/>
          <p:cNvSpPr>
            <a:spLocks noChangeArrowheads="1"/>
          </p:cNvSpPr>
          <p:nvPr/>
        </p:nvSpPr>
        <p:spPr bwMode="auto">
          <a:xfrm>
            <a:off x="45466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e</a:t>
            </a:r>
            <a:endParaRPr lang="en-US" altLang="en-US" sz="1600"/>
          </a:p>
        </p:txBody>
      </p:sp>
      <p:sp>
        <p:nvSpPr>
          <p:cNvPr id="125963" name="Rectangle 12"/>
          <p:cNvSpPr>
            <a:spLocks noChangeArrowheads="1"/>
          </p:cNvSpPr>
          <p:nvPr/>
        </p:nvSpPr>
        <p:spPr bwMode="auto">
          <a:xfrm>
            <a:off x="6819900" y="2832100"/>
            <a:ext cx="2159000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5964" name="Text Box 13"/>
          <p:cNvSpPr txBox="1">
            <a:spLocks noChangeArrowheads="1"/>
          </p:cNvSpPr>
          <p:nvPr/>
        </p:nvSpPr>
        <p:spPr bwMode="auto">
          <a:xfrm>
            <a:off x="6724650" y="24717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sp>
        <p:nvSpPr>
          <p:cNvPr id="125965" name="Line 15"/>
          <p:cNvSpPr>
            <a:spLocks noChangeShapeType="1"/>
          </p:cNvSpPr>
          <p:nvPr/>
        </p:nvSpPr>
        <p:spPr bwMode="auto">
          <a:xfrm>
            <a:off x="7688263" y="3746500"/>
            <a:ext cx="25400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66" name="Line 16"/>
          <p:cNvSpPr>
            <a:spLocks noChangeShapeType="1"/>
          </p:cNvSpPr>
          <p:nvPr/>
        </p:nvSpPr>
        <p:spPr bwMode="auto">
          <a:xfrm flipH="1">
            <a:off x="7205663" y="3746500"/>
            <a:ext cx="25400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67" name="Rectangle 17"/>
          <p:cNvSpPr>
            <a:spLocks noChangeArrowheads="1"/>
          </p:cNvSpPr>
          <p:nvPr/>
        </p:nvSpPr>
        <p:spPr bwMode="auto">
          <a:xfrm>
            <a:off x="6934200" y="398145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25968" name="Rectangle 18"/>
          <p:cNvSpPr>
            <a:spLocks noChangeArrowheads="1"/>
          </p:cNvSpPr>
          <p:nvPr/>
        </p:nvSpPr>
        <p:spPr bwMode="auto">
          <a:xfrm>
            <a:off x="7900988" y="39814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/>
              <a:t>c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25969" name="Rectangle 21"/>
          <p:cNvSpPr>
            <a:spLocks noChangeArrowheads="1"/>
          </p:cNvSpPr>
          <p:nvPr/>
        </p:nvSpPr>
        <p:spPr bwMode="auto">
          <a:xfrm>
            <a:off x="7391400" y="343535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A</a:t>
            </a:r>
          </a:p>
        </p:txBody>
      </p:sp>
      <p:grpSp>
        <p:nvGrpSpPr>
          <p:cNvPr id="125970" name="Group 23"/>
          <p:cNvGrpSpPr>
            <a:grpSpLocks/>
          </p:cNvGrpSpPr>
          <p:nvPr/>
        </p:nvGrpSpPr>
        <p:grpSpPr bwMode="auto">
          <a:xfrm>
            <a:off x="6911975" y="4318000"/>
            <a:ext cx="323850" cy="614363"/>
            <a:chOff x="4834" y="3256"/>
            <a:chExt cx="204" cy="387"/>
          </a:xfrm>
        </p:grpSpPr>
        <p:sp>
          <p:nvSpPr>
            <p:cNvPr id="125985" name="Line 24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6" name="Rectangle 25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b</a:t>
              </a:r>
            </a:p>
          </p:txBody>
        </p:sp>
      </p:grpSp>
      <p:sp>
        <p:nvSpPr>
          <p:cNvPr id="125971" name="Rectangle 26"/>
          <p:cNvSpPr>
            <a:spLocks noChangeArrowheads="1"/>
          </p:cNvSpPr>
          <p:nvPr/>
        </p:nvSpPr>
        <p:spPr bwMode="auto">
          <a:xfrm>
            <a:off x="50038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125972" name="Rectangle 27"/>
          <p:cNvSpPr>
            <a:spLocks noChangeArrowheads="1"/>
          </p:cNvSpPr>
          <p:nvPr/>
        </p:nvSpPr>
        <p:spPr bwMode="auto">
          <a:xfrm>
            <a:off x="762000" y="3302000"/>
            <a:ext cx="1282700" cy="3175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Production</a:t>
            </a:r>
          </a:p>
        </p:txBody>
      </p:sp>
      <p:sp>
        <p:nvSpPr>
          <p:cNvPr id="125973" name="Rectangle 28"/>
          <p:cNvSpPr>
            <a:spLocks noChangeArrowheads="1"/>
          </p:cNvSpPr>
          <p:nvPr/>
        </p:nvSpPr>
        <p:spPr bwMode="auto">
          <a:xfrm>
            <a:off x="762000" y="3619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S </a:t>
            </a:r>
            <a:r>
              <a:rPr lang="en-US" altLang="en-US">
                <a:sym typeface="Symbol" pitchFamily="18" charset="2"/>
              </a:rPr>
              <a:t> aABe</a:t>
            </a:r>
            <a:endParaRPr lang="en-US" altLang="en-US"/>
          </a:p>
        </p:txBody>
      </p:sp>
      <p:sp>
        <p:nvSpPr>
          <p:cNvPr id="125974" name="Rectangle 29"/>
          <p:cNvSpPr>
            <a:spLocks noChangeArrowheads="1"/>
          </p:cNvSpPr>
          <p:nvPr/>
        </p:nvSpPr>
        <p:spPr bwMode="auto">
          <a:xfrm>
            <a:off x="762000" y="3937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A </a:t>
            </a:r>
            <a:r>
              <a:rPr lang="en-US" altLang="en-US">
                <a:sym typeface="Symbol" pitchFamily="18" charset="2"/>
              </a:rPr>
              <a:t> Abc</a:t>
            </a:r>
            <a:endParaRPr lang="en-US" altLang="en-US"/>
          </a:p>
        </p:txBody>
      </p:sp>
      <p:sp>
        <p:nvSpPr>
          <p:cNvPr id="125975" name="Rectangle 30"/>
          <p:cNvSpPr>
            <a:spLocks noChangeArrowheads="1"/>
          </p:cNvSpPr>
          <p:nvPr/>
        </p:nvSpPr>
        <p:spPr bwMode="auto">
          <a:xfrm>
            <a:off x="762000" y="4254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A </a:t>
            </a:r>
            <a:r>
              <a:rPr lang="en-US" altLang="en-US">
                <a:sym typeface="Symbol" pitchFamily="18" charset="2"/>
              </a:rPr>
              <a:t> b</a:t>
            </a:r>
            <a:endParaRPr lang="en-US" altLang="en-US"/>
          </a:p>
        </p:txBody>
      </p:sp>
      <p:sp>
        <p:nvSpPr>
          <p:cNvPr id="125976" name="Rectangle 31"/>
          <p:cNvSpPr>
            <a:spLocks noChangeArrowheads="1"/>
          </p:cNvSpPr>
          <p:nvPr/>
        </p:nvSpPr>
        <p:spPr bwMode="auto">
          <a:xfrm>
            <a:off x="762000" y="4572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B </a:t>
            </a:r>
            <a:r>
              <a:rPr lang="en-US" altLang="en-US">
                <a:sym typeface="Symbol" pitchFamily="18" charset="2"/>
              </a:rPr>
              <a:t> d</a:t>
            </a:r>
            <a:endParaRPr lang="en-US" altLang="en-US"/>
          </a:p>
        </p:txBody>
      </p:sp>
      <p:grpSp>
        <p:nvGrpSpPr>
          <p:cNvPr id="125977" name="Group 34"/>
          <p:cNvGrpSpPr>
            <a:grpSpLocks/>
          </p:cNvGrpSpPr>
          <p:nvPr/>
        </p:nvGrpSpPr>
        <p:grpSpPr bwMode="auto">
          <a:xfrm>
            <a:off x="7407275" y="3746500"/>
            <a:ext cx="323850" cy="614363"/>
            <a:chOff x="4834" y="3256"/>
            <a:chExt cx="204" cy="387"/>
          </a:xfrm>
        </p:grpSpPr>
        <p:sp>
          <p:nvSpPr>
            <p:cNvPr id="125983" name="Line 35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4" name="Rectangle 36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b</a:t>
              </a:r>
            </a:p>
          </p:txBody>
        </p:sp>
      </p:grpSp>
      <p:cxnSp>
        <p:nvCxnSpPr>
          <p:cNvPr id="417830" name="AutoShape 38"/>
          <p:cNvCxnSpPr>
            <a:cxnSpLocks noChangeShapeType="1"/>
          </p:cNvCxnSpPr>
          <p:nvPr/>
        </p:nvCxnSpPr>
        <p:spPr bwMode="auto">
          <a:xfrm rot="10800000">
            <a:off x="2044700" y="3778250"/>
            <a:ext cx="1401763" cy="2984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7831" name="AutoShape 39"/>
          <p:cNvCxnSpPr>
            <a:cxnSpLocks noChangeShapeType="1"/>
          </p:cNvCxnSpPr>
          <p:nvPr/>
        </p:nvCxnSpPr>
        <p:spPr bwMode="auto">
          <a:xfrm rot="10800000" flipV="1">
            <a:off x="2044700" y="4076700"/>
            <a:ext cx="1401763" cy="19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7832" name="AutoShape 40"/>
          <p:cNvCxnSpPr>
            <a:cxnSpLocks noChangeShapeType="1"/>
          </p:cNvCxnSpPr>
          <p:nvPr/>
        </p:nvCxnSpPr>
        <p:spPr bwMode="auto">
          <a:xfrm rot="10800000" flipV="1">
            <a:off x="2044700" y="4076700"/>
            <a:ext cx="1401763" cy="3365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7833" name="AutoShape 41"/>
          <p:cNvCxnSpPr>
            <a:cxnSpLocks noChangeShapeType="1"/>
          </p:cNvCxnSpPr>
          <p:nvPr/>
        </p:nvCxnSpPr>
        <p:spPr bwMode="auto">
          <a:xfrm rot="10800000" flipV="1">
            <a:off x="2044700" y="4076700"/>
            <a:ext cx="1401763" cy="654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25982" name="Text Box 49"/>
          <p:cNvSpPr txBox="1">
            <a:spLocks noChangeArrowheads="1"/>
          </p:cNvSpPr>
          <p:nvPr/>
        </p:nvSpPr>
        <p:spPr bwMode="auto">
          <a:xfrm>
            <a:off x="6542088" y="6521450"/>
            <a:ext cx="2601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Times New Roman" pitchFamily="18" charset="0"/>
              </a:rPr>
              <a:t>(Aho,Sethi,Ullman, pp. 195)</a:t>
            </a:r>
            <a:endParaRPr lang="en-US" alt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3600" b="1"/>
              <a:t>Syntax Analysis</a:t>
            </a:r>
          </a:p>
        </p:txBody>
      </p:sp>
      <p:sp>
        <p:nvSpPr>
          <p:cNvPr id="17411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7FE3ECAE-D578-4469-8AD8-2FC35F7CD71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65200" y="3195638"/>
            <a:ext cx="8178800" cy="1647825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 pitchFamily="1" charset="2"/>
              <a:buNone/>
              <a:defRPr/>
            </a:pPr>
            <a:r>
              <a:rPr lang="en-US" sz="2800" b="1" u="sng"/>
              <a:t>Syntax Analysis Problem Statement:</a:t>
            </a:r>
            <a:r>
              <a:rPr lang="en-US" sz="2800"/>
              <a:t> To find a </a:t>
            </a:r>
            <a:r>
              <a:rPr lang="en-US" sz="2800">
                <a:solidFill>
                  <a:srgbClr val="CC0000"/>
                </a:solidFill>
              </a:rPr>
              <a:t>derivation sequence</a:t>
            </a:r>
            <a:r>
              <a:rPr lang="en-US" sz="2800"/>
              <a:t> in a grammar </a:t>
            </a:r>
            <a:r>
              <a:rPr lang="en-US" sz="2400" b="1" i="1">
                <a:solidFill>
                  <a:srgbClr val="0066CC"/>
                </a:solidFill>
              </a:rPr>
              <a:t>G</a:t>
            </a:r>
            <a:r>
              <a:rPr lang="en-US" sz="2800"/>
              <a:t>  for the input token stream (or say that none exists).</a:t>
            </a:r>
          </a:p>
          <a:p>
            <a:pPr>
              <a:lnSpc>
                <a:spcPct val="30000"/>
              </a:lnSpc>
              <a:buFont typeface="Monotype Sorts" pitchFamily="1" charset="2"/>
              <a:buNone/>
              <a:defRPr/>
            </a:pPr>
            <a:endParaRPr lang="en-US" sz="2800"/>
          </a:p>
          <a:p>
            <a:pPr>
              <a:buFont typeface="Monotype Sorts" pitchFamily="1" charset="2"/>
              <a:buNone/>
              <a:defRPr/>
            </a:pPr>
            <a:r>
              <a:rPr lang="en-US" sz="2800" i="1"/>
              <a:t>	</a:t>
            </a:r>
            <a:endParaRPr lang="en-US" sz="280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CCF3EC-BD3F-49B3-872B-CF53B79E1DF6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Bottom-Up Parser Example</a:t>
            </a:r>
          </a:p>
        </p:txBody>
      </p:sp>
      <p:sp>
        <p:nvSpPr>
          <p:cNvPr id="128003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0A96618B-1230-4B68-B88D-92F23C9EB47E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31750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a</a:t>
            </a:r>
            <a:endParaRPr lang="en-US" altLang="en-US" sz="1600"/>
          </a:p>
        </p:txBody>
      </p:sp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40894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d</a:t>
            </a:r>
            <a:endParaRPr lang="en-US" altLang="en-US" sz="1600"/>
          </a:p>
        </p:txBody>
      </p:sp>
      <p:sp>
        <p:nvSpPr>
          <p:cNvPr id="128006" name="Rectangle 5"/>
          <p:cNvSpPr>
            <a:spLocks noChangeArrowheads="1"/>
          </p:cNvSpPr>
          <p:nvPr/>
        </p:nvSpPr>
        <p:spPr bwMode="auto">
          <a:xfrm>
            <a:off x="36322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A</a:t>
            </a:r>
            <a:endParaRPr lang="en-US" altLang="en-US" sz="1600"/>
          </a:p>
        </p:txBody>
      </p:sp>
      <p:sp>
        <p:nvSpPr>
          <p:cNvPr id="128007" name="Text Box 6"/>
          <p:cNvSpPr txBox="1">
            <a:spLocks noChangeArrowheads="1"/>
          </p:cNvSpPr>
          <p:nvPr/>
        </p:nvSpPr>
        <p:spPr bwMode="auto">
          <a:xfrm>
            <a:off x="2254250" y="25479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128008" name="Text Box 7"/>
          <p:cNvSpPr txBox="1">
            <a:spLocks noChangeArrowheads="1"/>
          </p:cNvSpPr>
          <p:nvPr/>
        </p:nvSpPr>
        <p:spPr bwMode="auto">
          <a:xfrm>
            <a:off x="3446463" y="3660775"/>
            <a:ext cx="2770187" cy="831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Bottom-Up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cxnSp>
        <p:nvCxnSpPr>
          <p:cNvPr id="128009" name="AutoShape 8"/>
          <p:cNvCxnSpPr>
            <a:cxnSpLocks noChangeShapeType="1"/>
            <a:stCxn id="128008" idx="0"/>
            <a:endCxn id="128005" idx="2"/>
          </p:cNvCxnSpPr>
          <p:nvPr/>
        </p:nvCxnSpPr>
        <p:spPr bwMode="auto">
          <a:xfrm rot="5400000" flipH="1">
            <a:off x="4183856" y="3012282"/>
            <a:ext cx="782637" cy="514350"/>
          </a:xfrm>
          <a:prstGeom prst="curvedConnector3">
            <a:avLst>
              <a:gd name="adj1" fmla="val 4989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28010" name="Rectangle 9"/>
          <p:cNvSpPr>
            <a:spLocks noChangeArrowheads="1"/>
          </p:cNvSpPr>
          <p:nvPr/>
        </p:nvSpPr>
        <p:spPr bwMode="auto">
          <a:xfrm>
            <a:off x="45466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e</a:t>
            </a:r>
            <a:endParaRPr lang="en-US" altLang="en-US" sz="1600"/>
          </a:p>
        </p:txBody>
      </p:sp>
      <p:sp>
        <p:nvSpPr>
          <p:cNvPr id="128011" name="Rectangle 10"/>
          <p:cNvSpPr>
            <a:spLocks noChangeArrowheads="1"/>
          </p:cNvSpPr>
          <p:nvPr/>
        </p:nvSpPr>
        <p:spPr bwMode="auto">
          <a:xfrm>
            <a:off x="6819900" y="2832100"/>
            <a:ext cx="2159000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8012" name="Text Box 11"/>
          <p:cNvSpPr txBox="1">
            <a:spLocks noChangeArrowheads="1"/>
          </p:cNvSpPr>
          <p:nvPr/>
        </p:nvSpPr>
        <p:spPr bwMode="auto">
          <a:xfrm>
            <a:off x="6724650" y="24717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sp>
        <p:nvSpPr>
          <p:cNvPr id="128013" name="Line 12"/>
          <p:cNvSpPr>
            <a:spLocks noChangeShapeType="1"/>
          </p:cNvSpPr>
          <p:nvPr/>
        </p:nvSpPr>
        <p:spPr bwMode="auto">
          <a:xfrm>
            <a:off x="7688263" y="3746500"/>
            <a:ext cx="25400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14" name="Line 13"/>
          <p:cNvSpPr>
            <a:spLocks noChangeShapeType="1"/>
          </p:cNvSpPr>
          <p:nvPr/>
        </p:nvSpPr>
        <p:spPr bwMode="auto">
          <a:xfrm flipH="1">
            <a:off x="7205663" y="3746500"/>
            <a:ext cx="25400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15" name="Rectangle 14"/>
          <p:cNvSpPr>
            <a:spLocks noChangeArrowheads="1"/>
          </p:cNvSpPr>
          <p:nvPr/>
        </p:nvSpPr>
        <p:spPr bwMode="auto">
          <a:xfrm>
            <a:off x="6934200" y="398145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28016" name="Rectangle 15"/>
          <p:cNvSpPr>
            <a:spLocks noChangeArrowheads="1"/>
          </p:cNvSpPr>
          <p:nvPr/>
        </p:nvSpPr>
        <p:spPr bwMode="auto">
          <a:xfrm>
            <a:off x="7900988" y="39814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/>
              <a:t>c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28017" name="Rectangle 16"/>
          <p:cNvSpPr>
            <a:spLocks noChangeArrowheads="1"/>
          </p:cNvSpPr>
          <p:nvPr/>
        </p:nvSpPr>
        <p:spPr bwMode="auto">
          <a:xfrm>
            <a:off x="7391400" y="343535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A</a:t>
            </a:r>
          </a:p>
        </p:txBody>
      </p:sp>
      <p:grpSp>
        <p:nvGrpSpPr>
          <p:cNvPr id="128018" name="Group 17"/>
          <p:cNvGrpSpPr>
            <a:grpSpLocks/>
          </p:cNvGrpSpPr>
          <p:nvPr/>
        </p:nvGrpSpPr>
        <p:grpSpPr bwMode="auto">
          <a:xfrm>
            <a:off x="6911975" y="4318000"/>
            <a:ext cx="323850" cy="614363"/>
            <a:chOff x="4834" y="3256"/>
            <a:chExt cx="204" cy="387"/>
          </a:xfrm>
        </p:grpSpPr>
        <p:sp>
          <p:nvSpPr>
            <p:cNvPr id="128039" name="Line 18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0" name="Rectangle 19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b</a:t>
              </a:r>
            </a:p>
          </p:txBody>
        </p:sp>
      </p:grpSp>
      <p:sp>
        <p:nvSpPr>
          <p:cNvPr id="128019" name="Rectangle 20"/>
          <p:cNvSpPr>
            <a:spLocks noChangeArrowheads="1"/>
          </p:cNvSpPr>
          <p:nvPr/>
        </p:nvSpPr>
        <p:spPr bwMode="auto">
          <a:xfrm>
            <a:off x="50038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128020" name="Rectangle 21"/>
          <p:cNvSpPr>
            <a:spLocks noChangeArrowheads="1"/>
          </p:cNvSpPr>
          <p:nvPr/>
        </p:nvSpPr>
        <p:spPr bwMode="auto">
          <a:xfrm>
            <a:off x="762000" y="3302000"/>
            <a:ext cx="1282700" cy="3175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Production</a:t>
            </a:r>
          </a:p>
        </p:txBody>
      </p:sp>
      <p:sp>
        <p:nvSpPr>
          <p:cNvPr id="128021" name="Rectangle 22"/>
          <p:cNvSpPr>
            <a:spLocks noChangeArrowheads="1"/>
          </p:cNvSpPr>
          <p:nvPr/>
        </p:nvSpPr>
        <p:spPr bwMode="auto">
          <a:xfrm>
            <a:off x="762000" y="3619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S </a:t>
            </a:r>
            <a:r>
              <a:rPr lang="en-US" altLang="en-US">
                <a:sym typeface="Symbol" pitchFamily="18" charset="2"/>
              </a:rPr>
              <a:t> aABe</a:t>
            </a:r>
            <a:endParaRPr lang="en-US" altLang="en-US"/>
          </a:p>
        </p:txBody>
      </p:sp>
      <p:sp>
        <p:nvSpPr>
          <p:cNvPr id="128022" name="Rectangle 23"/>
          <p:cNvSpPr>
            <a:spLocks noChangeArrowheads="1"/>
          </p:cNvSpPr>
          <p:nvPr/>
        </p:nvSpPr>
        <p:spPr bwMode="auto">
          <a:xfrm>
            <a:off x="762000" y="3937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A </a:t>
            </a:r>
            <a:r>
              <a:rPr lang="en-US" altLang="en-US">
                <a:sym typeface="Symbol" pitchFamily="18" charset="2"/>
              </a:rPr>
              <a:t> Abc</a:t>
            </a:r>
            <a:endParaRPr lang="en-US" altLang="en-US"/>
          </a:p>
        </p:txBody>
      </p:sp>
      <p:sp>
        <p:nvSpPr>
          <p:cNvPr id="128023" name="Rectangle 24"/>
          <p:cNvSpPr>
            <a:spLocks noChangeArrowheads="1"/>
          </p:cNvSpPr>
          <p:nvPr/>
        </p:nvSpPr>
        <p:spPr bwMode="auto">
          <a:xfrm>
            <a:off x="762000" y="4254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A </a:t>
            </a:r>
            <a:r>
              <a:rPr lang="en-US" altLang="en-US">
                <a:sym typeface="Symbol" pitchFamily="18" charset="2"/>
              </a:rPr>
              <a:t> b</a:t>
            </a:r>
            <a:endParaRPr lang="en-US" altLang="en-US"/>
          </a:p>
        </p:txBody>
      </p:sp>
      <p:sp>
        <p:nvSpPr>
          <p:cNvPr id="128024" name="Rectangle 25"/>
          <p:cNvSpPr>
            <a:spLocks noChangeArrowheads="1"/>
          </p:cNvSpPr>
          <p:nvPr/>
        </p:nvSpPr>
        <p:spPr bwMode="auto">
          <a:xfrm>
            <a:off x="762000" y="4572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B </a:t>
            </a:r>
            <a:r>
              <a:rPr lang="en-US" altLang="en-US">
                <a:sym typeface="Symbol" pitchFamily="18" charset="2"/>
              </a:rPr>
              <a:t> d</a:t>
            </a:r>
            <a:endParaRPr lang="en-US" altLang="en-US"/>
          </a:p>
        </p:txBody>
      </p:sp>
      <p:grpSp>
        <p:nvGrpSpPr>
          <p:cNvPr id="128025" name="Group 26"/>
          <p:cNvGrpSpPr>
            <a:grpSpLocks/>
          </p:cNvGrpSpPr>
          <p:nvPr/>
        </p:nvGrpSpPr>
        <p:grpSpPr bwMode="auto">
          <a:xfrm>
            <a:off x="7407275" y="3746500"/>
            <a:ext cx="323850" cy="614363"/>
            <a:chOff x="4834" y="3256"/>
            <a:chExt cx="204" cy="387"/>
          </a:xfrm>
        </p:grpSpPr>
        <p:sp>
          <p:nvSpPr>
            <p:cNvPr id="128037" name="Line 27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8" name="Rectangle 28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b</a:t>
              </a:r>
            </a:p>
          </p:txBody>
        </p:sp>
      </p:grpSp>
      <p:cxnSp>
        <p:nvCxnSpPr>
          <p:cNvPr id="421917" name="AutoShape 29"/>
          <p:cNvCxnSpPr>
            <a:cxnSpLocks noChangeShapeType="1"/>
          </p:cNvCxnSpPr>
          <p:nvPr/>
        </p:nvCxnSpPr>
        <p:spPr bwMode="auto">
          <a:xfrm rot="10800000">
            <a:off x="2044700" y="3778250"/>
            <a:ext cx="1401763" cy="2984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21918" name="AutoShape 30"/>
          <p:cNvCxnSpPr>
            <a:cxnSpLocks noChangeShapeType="1"/>
          </p:cNvCxnSpPr>
          <p:nvPr/>
        </p:nvCxnSpPr>
        <p:spPr bwMode="auto">
          <a:xfrm rot="10800000" flipV="1">
            <a:off x="2044700" y="4076700"/>
            <a:ext cx="1401763" cy="19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21919" name="AutoShape 31"/>
          <p:cNvCxnSpPr>
            <a:cxnSpLocks noChangeShapeType="1"/>
          </p:cNvCxnSpPr>
          <p:nvPr/>
        </p:nvCxnSpPr>
        <p:spPr bwMode="auto">
          <a:xfrm rot="10800000" flipV="1">
            <a:off x="2044700" y="4076700"/>
            <a:ext cx="1401763" cy="3365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21920" name="AutoShape 32"/>
          <p:cNvCxnSpPr>
            <a:cxnSpLocks noChangeShapeType="1"/>
          </p:cNvCxnSpPr>
          <p:nvPr/>
        </p:nvCxnSpPr>
        <p:spPr bwMode="auto">
          <a:xfrm rot="10800000" flipV="1">
            <a:off x="2044700" y="4076700"/>
            <a:ext cx="1401763" cy="654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8207375" y="3397250"/>
            <a:ext cx="358775" cy="950913"/>
            <a:chOff x="4450" y="2604"/>
            <a:chExt cx="226" cy="599"/>
          </a:xfrm>
        </p:grpSpPr>
        <p:sp>
          <p:nvSpPr>
            <p:cNvPr id="128033" name="Rectangle 34"/>
            <p:cNvSpPr>
              <a:spLocks noChangeArrowheads="1"/>
            </p:cNvSpPr>
            <p:nvPr/>
          </p:nvSpPr>
          <p:spPr bwMode="auto">
            <a:xfrm>
              <a:off x="4464" y="2604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B</a:t>
              </a:r>
            </a:p>
          </p:txBody>
        </p:sp>
        <p:grpSp>
          <p:nvGrpSpPr>
            <p:cNvPr id="128034" name="Group 35"/>
            <p:cNvGrpSpPr>
              <a:grpSpLocks/>
            </p:cNvGrpSpPr>
            <p:nvPr/>
          </p:nvGrpSpPr>
          <p:grpSpPr bwMode="auto">
            <a:xfrm>
              <a:off x="4450" y="2816"/>
              <a:ext cx="204" cy="387"/>
              <a:chOff x="4834" y="3256"/>
              <a:chExt cx="204" cy="387"/>
            </a:xfrm>
          </p:grpSpPr>
          <p:sp>
            <p:nvSpPr>
              <p:cNvPr id="128035" name="Line 36"/>
              <p:cNvSpPr>
                <a:spLocks noChangeShapeType="1"/>
              </p:cNvSpPr>
              <p:nvPr/>
            </p:nvSpPr>
            <p:spPr bwMode="auto">
              <a:xfrm>
                <a:off x="4928" y="325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36" name="Rectangle 37"/>
              <p:cNvSpPr>
                <a:spLocks noChangeArrowheads="1"/>
              </p:cNvSpPr>
              <p:nvPr/>
            </p:nvSpPr>
            <p:spPr bwMode="auto">
              <a:xfrm>
                <a:off x="4834" y="3412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>
                    <a:sym typeface="Symbol" pitchFamily="18" charset="2"/>
                  </a:rPr>
                  <a:t>d</a:t>
                </a:r>
              </a:p>
            </p:txBody>
          </p:sp>
        </p:grpSp>
      </p:grpSp>
      <p:sp>
        <p:nvSpPr>
          <p:cNvPr id="421926" name="AutoShape 38"/>
          <p:cNvSpPr>
            <a:spLocks noChangeArrowheads="1"/>
          </p:cNvSpPr>
          <p:nvPr/>
        </p:nvSpPr>
        <p:spPr bwMode="auto">
          <a:xfrm>
            <a:off x="6292850" y="3981450"/>
            <a:ext cx="469900" cy="190500"/>
          </a:xfrm>
          <a:prstGeom prst="rightArrow">
            <a:avLst>
              <a:gd name="adj1" fmla="val 50000"/>
              <a:gd name="adj2" fmla="val 6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8032" name="Text Box 39"/>
          <p:cNvSpPr txBox="1">
            <a:spLocks noChangeArrowheads="1"/>
          </p:cNvSpPr>
          <p:nvPr/>
        </p:nvSpPr>
        <p:spPr bwMode="auto">
          <a:xfrm>
            <a:off x="6542088" y="6521450"/>
            <a:ext cx="2601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Times New Roman" pitchFamily="18" charset="0"/>
              </a:rPr>
              <a:t>(Aho,Sethi,Ullman, pp. 195)</a:t>
            </a:r>
            <a:endParaRPr lang="en-US" alt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2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Bottom-Up Parser Example</a:t>
            </a:r>
          </a:p>
        </p:txBody>
      </p:sp>
      <p:sp>
        <p:nvSpPr>
          <p:cNvPr id="130051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CB87A63-E5A2-4993-BCEF-FD1497555682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130052" name="Rectangle 3"/>
          <p:cNvSpPr>
            <a:spLocks noChangeArrowheads="1"/>
          </p:cNvSpPr>
          <p:nvPr/>
        </p:nvSpPr>
        <p:spPr bwMode="auto">
          <a:xfrm>
            <a:off x="31750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a</a:t>
            </a:r>
            <a:endParaRPr lang="en-US" altLang="en-US" sz="1600"/>
          </a:p>
        </p:txBody>
      </p:sp>
      <p:sp>
        <p:nvSpPr>
          <p:cNvPr id="130053" name="Rectangle 4"/>
          <p:cNvSpPr>
            <a:spLocks noChangeArrowheads="1"/>
          </p:cNvSpPr>
          <p:nvPr/>
        </p:nvSpPr>
        <p:spPr bwMode="auto">
          <a:xfrm>
            <a:off x="40894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B</a:t>
            </a:r>
            <a:endParaRPr lang="en-US" altLang="en-US" sz="1600"/>
          </a:p>
        </p:txBody>
      </p:sp>
      <p:sp>
        <p:nvSpPr>
          <p:cNvPr id="130054" name="Rectangle 5"/>
          <p:cNvSpPr>
            <a:spLocks noChangeArrowheads="1"/>
          </p:cNvSpPr>
          <p:nvPr/>
        </p:nvSpPr>
        <p:spPr bwMode="auto">
          <a:xfrm>
            <a:off x="36322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A</a:t>
            </a:r>
            <a:endParaRPr lang="en-US" altLang="en-US" sz="1600"/>
          </a:p>
        </p:txBody>
      </p:sp>
      <p:sp>
        <p:nvSpPr>
          <p:cNvPr id="130055" name="Text Box 6"/>
          <p:cNvSpPr txBox="1">
            <a:spLocks noChangeArrowheads="1"/>
          </p:cNvSpPr>
          <p:nvPr/>
        </p:nvSpPr>
        <p:spPr bwMode="auto">
          <a:xfrm>
            <a:off x="2254250" y="25479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130056" name="Text Box 7"/>
          <p:cNvSpPr txBox="1">
            <a:spLocks noChangeArrowheads="1"/>
          </p:cNvSpPr>
          <p:nvPr/>
        </p:nvSpPr>
        <p:spPr bwMode="auto">
          <a:xfrm>
            <a:off x="3448050" y="3660775"/>
            <a:ext cx="2768600" cy="831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Bottom-Up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cxnSp>
        <p:nvCxnSpPr>
          <p:cNvPr id="130057" name="AutoShape 8"/>
          <p:cNvCxnSpPr>
            <a:cxnSpLocks noChangeShapeType="1"/>
            <a:stCxn id="130056" idx="0"/>
            <a:endCxn id="130053" idx="2"/>
          </p:cNvCxnSpPr>
          <p:nvPr/>
        </p:nvCxnSpPr>
        <p:spPr bwMode="auto">
          <a:xfrm rot="5400000" flipH="1">
            <a:off x="4183856" y="3012282"/>
            <a:ext cx="782637" cy="514350"/>
          </a:xfrm>
          <a:prstGeom prst="curvedConnector3">
            <a:avLst>
              <a:gd name="adj1" fmla="val 4989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30058" name="Rectangle 9"/>
          <p:cNvSpPr>
            <a:spLocks noChangeArrowheads="1"/>
          </p:cNvSpPr>
          <p:nvPr/>
        </p:nvSpPr>
        <p:spPr bwMode="auto">
          <a:xfrm>
            <a:off x="45466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e</a:t>
            </a:r>
            <a:endParaRPr lang="en-US" altLang="en-US" sz="1600"/>
          </a:p>
        </p:txBody>
      </p:sp>
      <p:sp>
        <p:nvSpPr>
          <p:cNvPr id="130059" name="Rectangle 10"/>
          <p:cNvSpPr>
            <a:spLocks noChangeArrowheads="1"/>
          </p:cNvSpPr>
          <p:nvPr/>
        </p:nvSpPr>
        <p:spPr bwMode="auto">
          <a:xfrm>
            <a:off x="6819900" y="2832100"/>
            <a:ext cx="2159000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30060" name="Text Box 11"/>
          <p:cNvSpPr txBox="1">
            <a:spLocks noChangeArrowheads="1"/>
          </p:cNvSpPr>
          <p:nvPr/>
        </p:nvSpPr>
        <p:spPr bwMode="auto">
          <a:xfrm>
            <a:off x="6724650" y="24717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sp>
        <p:nvSpPr>
          <p:cNvPr id="130061" name="Line 12"/>
          <p:cNvSpPr>
            <a:spLocks noChangeShapeType="1"/>
          </p:cNvSpPr>
          <p:nvPr/>
        </p:nvSpPr>
        <p:spPr bwMode="auto">
          <a:xfrm>
            <a:off x="7688263" y="3746500"/>
            <a:ext cx="25400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62" name="Line 13"/>
          <p:cNvSpPr>
            <a:spLocks noChangeShapeType="1"/>
          </p:cNvSpPr>
          <p:nvPr/>
        </p:nvSpPr>
        <p:spPr bwMode="auto">
          <a:xfrm flipH="1">
            <a:off x="7205663" y="3746500"/>
            <a:ext cx="25400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63" name="Rectangle 14"/>
          <p:cNvSpPr>
            <a:spLocks noChangeArrowheads="1"/>
          </p:cNvSpPr>
          <p:nvPr/>
        </p:nvSpPr>
        <p:spPr bwMode="auto">
          <a:xfrm>
            <a:off x="6934200" y="398145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30064" name="Rectangle 15"/>
          <p:cNvSpPr>
            <a:spLocks noChangeArrowheads="1"/>
          </p:cNvSpPr>
          <p:nvPr/>
        </p:nvSpPr>
        <p:spPr bwMode="auto">
          <a:xfrm>
            <a:off x="7900988" y="39814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/>
              <a:t>c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30065" name="Rectangle 16"/>
          <p:cNvSpPr>
            <a:spLocks noChangeArrowheads="1"/>
          </p:cNvSpPr>
          <p:nvPr/>
        </p:nvSpPr>
        <p:spPr bwMode="auto">
          <a:xfrm>
            <a:off x="7391400" y="343535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A</a:t>
            </a:r>
          </a:p>
        </p:txBody>
      </p:sp>
      <p:grpSp>
        <p:nvGrpSpPr>
          <p:cNvPr id="130066" name="Group 17"/>
          <p:cNvGrpSpPr>
            <a:grpSpLocks/>
          </p:cNvGrpSpPr>
          <p:nvPr/>
        </p:nvGrpSpPr>
        <p:grpSpPr bwMode="auto">
          <a:xfrm>
            <a:off x="6911975" y="4318000"/>
            <a:ext cx="323850" cy="614363"/>
            <a:chOff x="4834" y="3256"/>
            <a:chExt cx="204" cy="387"/>
          </a:xfrm>
        </p:grpSpPr>
        <p:sp>
          <p:nvSpPr>
            <p:cNvPr id="130086" name="Line 18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7" name="Rectangle 19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b</a:t>
              </a:r>
            </a:p>
          </p:txBody>
        </p:sp>
      </p:grpSp>
      <p:sp>
        <p:nvSpPr>
          <p:cNvPr id="130067" name="Rectangle 20"/>
          <p:cNvSpPr>
            <a:spLocks noChangeArrowheads="1"/>
          </p:cNvSpPr>
          <p:nvPr/>
        </p:nvSpPr>
        <p:spPr bwMode="auto">
          <a:xfrm>
            <a:off x="50038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130068" name="Rectangle 21"/>
          <p:cNvSpPr>
            <a:spLocks noChangeArrowheads="1"/>
          </p:cNvSpPr>
          <p:nvPr/>
        </p:nvSpPr>
        <p:spPr bwMode="auto">
          <a:xfrm>
            <a:off x="762000" y="3302000"/>
            <a:ext cx="1282700" cy="3175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Production</a:t>
            </a:r>
          </a:p>
        </p:txBody>
      </p:sp>
      <p:sp>
        <p:nvSpPr>
          <p:cNvPr id="130069" name="Rectangle 22"/>
          <p:cNvSpPr>
            <a:spLocks noChangeArrowheads="1"/>
          </p:cNvSpPr>
          <p:nvPr/>
        </p:nvSpPr>
        <p:spPr bwMode="auto">
          <a:xfrm>
            <a:off x="762000" y="3619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S </a:t>
            </a:r>
            <a:r>
              <a:rPr lang="en-US" altLang="en-US">
                <a:sym typeface="Symbol" pitchFamily="18" charset="2"/>
              </a:rPr>
              <a:t> aABe</a:t>
            </a:r>
            <a:endParaRPr lang="en-US" altLang="en-US"/>
          </a:p>
        </p:txBody>
      </p:sp>
      <p:sp>
        <p:nvSpPr>
          <p:cNvPr id="130070" name="Rectangle 23"/>
          <p:cNvSpPr>
            <a:spLocks noChangeArrowheads="1"/>
          </p:cNvSpPr>
          <p:nvPr/>
        </p:nvSpPr>
        <p:spPr bwMode="auto">
          <a:xfrm>
            <a:off x="762000" y="3937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A </a:t>
            </a:r>
            <a:r>
              <a:rPr lang="en-US" altLang="en-US">
                <a:sym typeface="Symbol" pitchFamily="18" charset="2"/>
              </a:rPr>
              <a:t> Abc</a:t>
            </a:r>
            <a:endParaRPr lang="en-US" altLang="en-US"/>
          </a:p>
        </p:txBody>
      </p:sp>
      <p:sp>
        <p:nvSpPr>
          <p:cNvPr id="130071" name="Rectangle 24"/>
          <p:cNvSpPr>
            <a:spLocks noChangeArrowheads="1"/>
          </p:cNvSpPr>
          <p:nvPr/>
        </p:nvSpPr>
        <p:spPr bwMode="auto">
          <a:xfrm>
            <a:off x="762000" y="4254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A </a:t>
            </a:r>
            <a:r>
              <a:rPr lang="en-US" altLang="en-US">
                <a:sym typeface="Symbol" pitchFamily="18" charset="2"/>
              </a:rPr>
              <a:t> b</a:t>
            </a:r>
            <a:endParaRPr lang="en-US" altLang="en-US"/>
          </a:p>
        </p:txBody>
      </p:sp>
      <p:sp>
        <p:nvSpPr>
          <p:cNvPr id="130072" name="Rectangle 25"/>
          <p:cNvSpPr>
            <a:spLocks noChangeArrowheads="1"/>
          </p:cNvSpPr>
          <p:nvPr/>
        </p:nvSpPr>
        <p:spPr bwMode="auto">
          <a:xfrm>
            <a:off x="762000" y="4572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B </a:t>
            </a:r>
            <a:r>
              <a:rPr lang="en-US" altLang="en-US">
                <a:sym typeface="Symbol" pitchFamily="18" charset="2"/>
              </a:rPr>
              <a:t> d</a:t>
            </a:r>
            <a:endParaRPr lang="en-US" altLang="en-US"/>
          </a:p>
        </p:txBody>
      </p:sp>
      <p:grpSp>
        <p:nvGrpSpPr>
          <p:cNvPr id="130073" name="Group 26"/>
          <p:cNvGrpSpPr>
            <a:grpSpLocks/>
          </p:cNvGrpSpPr>
          <p:nvPr/>
        </p:nvGrpSpPr>
        <p:grpSpPr bwMode="auto">
          <a:xfrm>
            <a:off x="7407275" y="3746500"/>
            <a:ext cx="323850" cy="614363"/>
            <a:chOff x="4834" y="3256"/>
            <a:chExt cx="204" cy="387"/>
          </a:xfrm>
        </p:grpSpPr>
        <p:sp>
          <p:nvSpPr>
            <p:cNvPr id="130084" name="Line 27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5" name="Rectangle 28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b</a:t>
              </a:r>
            </a:p>
          </p:txBody>
        </p:sp>
      </p:grpSp>
      <p:cxnSp>
        <p:nvCxnSpPr>
          <p:cNvPr id="419869" name="AutoShape 29"/>
          <p:cNvCxnSpPr>
            <a:cxnSpLocks noChangeShapeType="1"/>
          </p:cNvCxnSpPr>
          <p:nvPr/>
        </p:nvCxnSpPr>
        <p:spPr bwMode="auto">
          <a:xfrm rot="10800000">
            <a:off x="2044700" y="3778250"/>
            <a:ext cx="1401763" cy="2984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9870" name="AutoShape 30"/>
          <p:cNvCxnSpPr>
            <a:cxnSpLocks noChangeShapeType="1"/>
          </p:cNvCxnSpPr>
          <p:nvPr/>
        </p:nvCxnSpPr>
        <p:spPr bwMode="auto">
          <a:xfrm rot="10800000" flipV="1">
            <a:off x="2044700" y="4076700"/>
            <a:ext cx="1401763" cy="19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9871" name="AutoShape 31"/>
          <p:cNvCxnSpPr>
            <a:cxnSpLocks noChangeShapeType="1"/>
          </p:cNvCxnSpPr>
          <p:nvPr/>
        </p:nvCxnSpPr>
        <p:spPr bwMode="auto">
          <a:xfrm rot="10800000" flipV="1">
            <a:off x="2044700" y="4076700"/>
            <a:ext cx="1401763" cy="3365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9872" name="AutoShape 32"/>
          <p:cNvCxnSpPr>
            <a:cxnSpLocks noChangeShapeType="1"/>
          </p:cNvCxnSpPr>
          <p:nvPr/>
        </p:nvCxnSpPr>
        <p:spPr bwMode="auto">
          <a:xfrm rot="10800000" flipV="1">
            <a:off x="2044700" y="4076700"/>
            <a:ext cx="1401763" cy="6540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grpSp>
        <p:nvGrpSpPr>
          <p:cNvPr id="130078" name="Group 39"/>
          <p:cNvGrpSpPr>
            <a:grpSpLocks/>
          </p:cNvGrpSpPr>
          <p:nvPr/>
        </p:nvGrpSpPr>
        <p:grpSpPr bwMode="auto">
          <a:xfrm>
            <a:off x="8207375" y="3397250"/>
            <a:ext cx="358775" cy="950913"/>
            <a:chOff x="4450" y="2604"/>
            <a:chExt cx="226" cy="599"/>
          </a:xfrm>
        </p:grpSpPr>
        <p:sp>
          <p:nvSpPr>
            <p:cNvPr id="130080" name="Rectangle 40"/>
            <p:cNvSpPr>
              <a:spLocks noChangeArrowheads="1"/>
            </p:cNvSpPr>
            <p:nvPr/>
          </p:nvSpPr>
          <p:spPr bwMode="auto">
            <a:xfrm>
              <a:off x="4464" y="2604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B</a:t>
              </a:r>
            </a:p>
          </p:txBody>
        </p:sp>
        <p:grpSp>
          <p:nvGrpSpPr>
            <p:cNvPr id="130081" name="Group 41"/>
            <p:cNvGrpSpPr>
              <a:grpSpLocks/>
            </p:cNvGrpSpPr>
            <p:nvPr/>
          </p:nvGrpSpPr>
          <p:grpSpPr bwMode="auto">
            <a:xfrm>
              <a:off x="4450" y="2816"/>
              <a:ext cx="204" cy="387"/>
              <a:chOff x="4834" y="3256"/>
              <a:chExt cx="204" cy="387"/>
            </a:xfrm>
          </p:grpSpPr>
          <p:sp>
            <p:nvSpPr>
              <p:cNvPr id="130082" name="Line 42"/>
              <p:cNvSpPr>
                <a:spLocks noChangeShapeType="1"/>
              </p:cNvSpPr>
              <p:nvPr/>
            </p:nvSpPr>
            <p:spPr bwMode="auto">
              <a:xfrm>
                <a:off x="4928" y="325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083" name="Rectangle 43"/>
              <p:cNvSpPr>
                <a:spLocks noChangeArrowheads="1"/>
              </p:cNvSpPr>
              <p:nvPr/>
            </p:nvSpPr>
            <p:spPr bwMode="auto">
              <a:xfrm>
                <a:off x="4834" y="3412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>
                    <a:sym typeface="Symbol" pitchFamily="18" charset="2"/>
                  </a:rPr>
                  <a:t>d</a:t>
                </a:r>
              </a:p>
            </p:txBody>
          </p:sp>
        </p:grpSp>
      </p:grpSp>
      <p:sp>
        <p:nvSpPr>
          <p:cNvPr id="130079" name="Text Box 44"/>
          <p:cNvSpPr txBox="1">
            <a:spLocks noChangeArrowheads="1"/>
          </p:cNvSpPr>
          <p:nvPr/>
        </p:nvSpPr>
        <p:spPr bwMode="auto">
          <a:xfrm>
            <a:off x="6542088" y="6521450"/>
            <a:ext cx="2600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Times New Roman" pitchFamily="18" charset="0"/>
              </a:rPr>
              <a:t>(Aho,Sethi,Ullman, pp. 195)</a:t>
            </a:r>
            <a:endParaRPr lang="en-US" alt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Bottom-Up Parser Example</a:t>
            </a:r>
          </a:p>
        </p:txBody>
      </p:sp>
      <p:sp>
        <p:nvSpPr>
          <p:cNvPr id="132099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2D5105B-F8EC-43EB-9F66-D86A96F9B88A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132100" name="Rectangle 3"/>
          <p:cNvSpPr>
            <a:spLocks noChangeArrowheads="1"/>
          </p:cNvSpPr>
          <p:nvPr/>
        </p:nvSpPr>
        <p:spPr bwMode="auto">
          <a:xfrm>
            <a:off x="31750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a</a:t>
            </a:r>
            <a:endParaRPr lang="en-US" altLang="en-US" sz="1600"/>
          </a:p>
        </p:txBody>
      </p:sp>
      <p:sp>
        <p:nvSpPr>
          <p:cNvPr id="132101" name="Rectangle 4"/>
          <p:cNvSpPr>
            <a:spLocks noChangeArrowheads="1"/>
          </p:cNvSpPr>
          <p:nvPr/>
        </p:nvSpPr>
        <p:spPr bwMode="auto">
          <a:xfrm>
            <a:off x="40894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B</a:t>
            </a:r>
            <a:endParaRPr lang="en-US" altLang="en-US" sz="1600"/>
          </a:p>
        </p:txBody>
      </p:sp>
      <p:sp>
        <p:nvSpPr>
          <p:cNvPr id="132102" name="Rectangle 5"/>
          <p:cNvSpPr>
            <a:spLocks noChangeArrowheads="1"/>
          </p:cNvSpPr>
          <p:nvPr/>
        </p:nvSpPr>
        <p:spPr bwMode="auto">
          <a:xfrm>
            <a:off x="36322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A</a:t>
            </a:r>
            <a:endParaRPr lang="en-US" altLang="en-US" sz="1600"/>
          </a:p>
        </p:txBody>
      </p:sp>
      <p:sp>
        <p:nvSpPr>
          <p:cNvPr id="132103" name="Text Box 6"/>
          <p:cNvSpPr txBox="1">
            <a:spLocks noChangeArrowheads="1"/>
          </p:cNvSpPr>
          <p:nvPr/>
        </p:nvSpPr>
        <p:spPr bwMode="auto">
          <a:xfrm>
            <a:off x="2254250" y="25479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132104" name="Text Box 7"/>
          <p:cNvSpPr txBox="1">
            <a:spLocks noChangeArrowheads="1"/>
          </p:cNvSpPr>
          <p:nvPr/>
        </p:nvSpPr>
        <p:spPr bwMode="auto">
          <a:xfrm>
            <a:off x="3448050" y="3660775"/>
            <a:ext cx="2768600" cy="831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Bottom-Up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cxnSp>
        <p:nvCxnSpPr>
          <p:cNvPr id="132105" name="AutoShape 8"/>
          <p:cNvCxnSpPr>
            <a:cxnSpLocks noChangeShapeType="1"/>
            <a:stCxn id="132104" idx="0"/>
            <a:endCxn id="132106" idx="2"/>
          </p:cNvCxnSpPr>
          <p:nvPr/>
        </p:nvCxnSpPr>
        <p:spPr bwMode="auto">
          <a:xfrm rot="5400000" flipH="1">
            <a:off x="4412456" y="3240882"/>
            <a:ext cx="782637" cy="57150"/>
          </a:xfrm>
          <a:prstGeom prst="curvedConnector3">
            <a:avLst>
              <a:gd name="adj1" fmla="val 4989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32106" name="Rectangle 9"/>
          <p:cNvSpPr>
            <a:spLocks noChangeArrowheads="1"/>
          </p:cNvSpPr>
          <p:nvPr/>
        </p:nvSpPr>
        <p:spPr bwMode="auto">
          <a:xfrm>
            <a:off x="45466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e</a:t>
            </a:r>
            <a:endParaRPr lang="en-US" altLang="en-US" sz="1600"/>
          </a:p>
        </p:txBody>
      </p:sp>
      <p:sp>
        <p:nvSpPr>
          <p:cNvPr id="132107" name="Rectangle 10"/>
          <p:cNvSpPr>
            <a:spLocks noChangeArrowheads="1"/>
          </p:cNvSpPr>
          <p:nvPr/>
        </p:nvSpPr>
        <p:spPr bwMode="auto">
          <a:xfrm>
            <a:off x="6819900" y="2832100"/>
            <a:ext cx="2159000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32108" name="Text Box 11"/>
          <p:cNvSpPr txBox="1">
            <a:spLocks noChangeArrowheads="1"/>
          </p:cNvSpPr>
          <p:nvPr/>
        </p:nvSpPr>
        <p:spPr bwMode="auto">
          <a:xfrm>
            <a:off x="6724650" y="24717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sp>
        <p:nvSpPr>
          <p:cNvPr id="132109" name="Line 12"/>
          <p:cNvSpPr>
            <a:spLocks noChangeShapeType="1"/>
          </p:cNvSpPr>
          <p:nvPr/>
        </p:nvSpPr>
        <p:spPr bwMode="auto">
          <a:xfrm>
            <a:off x="7688263" y="3746500"/>
            <a:ext cx="25400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10" name="Line 13"/>
          <p:cNvSpPr>
            <a:spLocks noChangeShapeType="1"/>
          </p:cNvSpPr>
          <p:nvPr/>
        </p:nvSpPr>
        <p:spPr bwMode="auto">
          <a:xfrm flipH="1">
            <a:off x="7205663" y="3746500"/>
            <a:ext cx="25400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11" name="Rectangle 14"/>
          <p:cNvSpPr>
            <a:spLocks noChangeArrowheads="1"/>
          </p:cNvSpPr>
          <p:nvPr/>
        </p:nvSpPr>
        <p:spPr bwMode="auto">
          <a:xfrm>
            <a:off x="6934200" y="398145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32112" name="Rectangle 15"/>
          <p:cNvSpPr>
            <a:spLocks noChangeArrowheads="1"/>
          </p:cNvSpPr>
          <p:nvPr/>
        </p:nvSpPr>
        <p:spPr bwMode="auto">
          <a:xfrm>
            <a:off x="7900988" y="39814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/>
              <a:t>c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32113" name="Rectangle 16"/>
          <p:cNvSpPr>
            <a:spLocks noChangeArrowheads="1"/>
          </p:cNvSpPr>
          <p:nvPr/>
        </p:nvSpPr>
        <p:spPr bwMode="auto">
          <a:xfrm>
            <a:off x="7391400" y="343535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A</a:t>
            </a:r>
          </a:p>
        </p:txBody>
      </p:sp>
      <p:grpSp>
        <p:nvGrpSpPr>
          <p:cNvPr id="132114" name="Group 17"/>
          <p:cNvGrpSpPr>
            <a:grpSpLocks/>
          </p:cNvGrpSpPr>
          <p:nvPr/>
        </p:nvGrpSpPr>
        <p:grpSpPr bwMode="auto">
          <a:xfrm>
            <a:off x="6911975" y="4318000"/>
            <a:ext cx="323850" cy="614363"/>
            <a:chOff x="4834" y="3256"/>
            <a:chExt cx="204" cy="387"/>
          </a:xfrm>
        </p:grpSpPr>
        <p:sp>
          <p:nvSpPr>
            <p:cNvPr id="132141" name="Line 18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42" name="Rectangle 19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b</a:t>
              </a:r>
            </a:p>
          </p:txBody>
        </p:sp>
      </p:grpSp>
      <p:sp>
        <p:nvSpPr>
          <p:cNvPr id="132115" name="Rectangle 20"/>
          <p:cNvSpPr>
            <a:spLocks noChangeArrowheads="1"/>
          </p:cNvSpPr>
          <p:nvPr/>
        </p:nvSpPr>
        <p:spPr bwMode="auto">
          <a:xfrm>
            <a:off x="5003800" y="25860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132116" name="Rectangle 21"/>
          <p:cNvSpPr>
            <a:spLocks noChangeArrowheads="1"/>
          </p:cNvSpPr>
          <p:nvPr/>
        </p:nvSpPr>
        <p:spPr bwMode="auto">
          <a:xfrm>
            <a:off x="762000" y="3302000"/>
            <a:ext cx="1282700" cy="3175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Production</a:t>
            </a:r>
          </a:p>
        </p:txBody>
      </p:sp>
      <p:sp>
        <p:nvSpPr>
          <p:cNvPr id="132117" name="Rectangle 22"/>
          <p:cNvSpPr>
            <a:spLocks noChangeArrowheads="1"/>
          </p:cNvSpPr>
          <p:nvPr/>
        </p:nvSpPr>
        <p:spPr bwMode="auto">
          <a:xfrm>
            <a:off x="762000" y="3619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S </a:t>
            </a:r>
            <a:r>
              <a:rPr lang="en-US" altLang="en-US">
                <a:sym typeface="Symbol" pitchFamily="18" charset="2"/>
              </a:rPr>
              <a:t> aABe</a:t>
            </a:r>
            <a:endParaRPr lang="en-US" altLang="en-US"/>
          </a:p>
        </p:txBody>
      </p:sp>
      <p:sp>
        <p:nvSpPr>
          <p:cNvPr id="132118" name="Rectangle 23"/>
          <p:cNvSpPr>
            <a:spLocks noChangeArrowheads="1"/>
          </p:cNvSpPr>
          <p:nvPr/>
        </p:nvSpPr>
        <p:spPr bwMode="auto">
          <a:xfrm>
            <a:off x="762000" y="3937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A </a:t>
            </a:r>
            <a:r>
              <a:rPr lang="en-US" altLang="en-US">
                <a:sym typeface="Symbol" pitchFamily="18" charset="2"/>
              </a:rPr>
              <a:t> Abc</a:t>
            </a:r>
            <a:endParaRPr lang="en-US" altLang="en-US"/>
          </a:p>
        </p:txBody>
      </p:sp>
      <p:sp>
        <p:nvSpPr>
          <p:cNvPr id="132119" name="Rectangle 24"/>
          <p:cNvSpPr>
            <a:spLocks noChangeArrowheads="1"/>
          </p:cNvSpPr>
          <p:nvPr/>
        </p:nvSpPr>
        <p:spPr bwMode="auto">
          <a:xfrm>
            <a:off x="762000" y="4254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A </a:t>
            </a:r>
            <a:r>
              <a:rPr lang="en-US" altLang="en-US">
                <a:sym typeface="Symbol" pitchFamily="18" charset="2"/>
              </a:rPr>
              <a:t> b</a:t>
            </a:r>
            <a:endParaRPr lang="en-US" altLang="en-US"/>
          </a:p>
        </p:txBody>
      </p:sp>
      <p:sp>
        <p:nvSpPr>
          <p:cNvPr id="132120" name="Rectangle 25"/>
          <p:cNvSpPr>
            <a:spLocks noChangeArrowheads="1"/>
          </p:cNvSpPr>
          <p:nvPr/>
        </p:nvSpPr>
        <p:spPr bwMode="auto">
          <a:xfrm>
            <a:off x="762000" y="4572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B </a:t>
            </a:r>
            <a:r>
              <a:rPr lang="en-US" altLang="en-US">
                <a:sym typeface="Symbol" pitchFamily="18" charset="2"/>
              </a:rPr>
              <a:t> d</a:t>
            </a:r>
            <a:endParaRPr lang="en-US" altLang="en-US"/>
          </a:p>
        </p:txBody>
      </p:sp>
      <p:grpSp>
        <p:nvGrpSpPr>
          <p:cNvPr id="132121" name="Group 26"/>
          <p:cNvGrpSpPr>
            <a:grpSpLocks/>
          </p:cNvGrpSpPr>
          <p:nvPr/>
        </p:nvGrpSpPr>
        <p:grpSpPr bwMode="auto">
          <a:xfrm>
            <a:off x="7407275" y="3746500"/>
            <a:ext cx="323850" cy="614363"/>
            <a:chOff x="4834" y="3256"/>
            <a:chExt cx="204" cy="387"/>
          </a:xfrm>
        </p:grpSpPr>
        <p:sp>
          <p:nvSpPr>
            <p:cNvPr id="132139" name="Line 27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40" name="Rectangle 28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b</a:t>
              </a:r>
            </a:p>
          </p:txBody>
        </p:sp>
      </p:grpSp>
      <p:cxnSp>
        <p:nvCxnSpPr>
          <p:cNvPr id="420893" name="AutoShape 29"/>
          <p:cNvCxnSpPr>
            <a:cxnSpLocks noChangeShapeType="1"/>
          </p:cNvCxnSpPr>
          <p:nvPr/>
        </p:nvCxnSpPr>
        <p:spPr bwMode="auto">
          <a:xfrm rot="10800000">
            <a:off x="2044700" y="3778250"/>
            <a:ext cx="1401763" cy="298450"/>
          </a:xfrm>
          <a:prstGeom prst="curvedConnector3">
            <a:avLst>
              <a:gd name="adj1" fmla="val 49944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20897" name="AutoShape 33"/>
          <p:cNvSpPr>
            <a:spLocks noChangeArrowheads="1"/>
          </p:cNvSpPr>
          <p:nvPr/>
        </p:nvSpPr>
        <p:spPr bwMode="auto">
          <a:xfrm>
            <a:off x="6292850" y="3981450"/>
            <a:ext cx="469900" cy="190500"/>
          </a:xfrm>
          <a:prstGeom prst="rightArrow">
            <a:avLst>
              <a:gd name="adj1" fmla="val 50000"/>
              <a:gd name="adj2" fmla="val 6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132124" name="Group 39"/>
          <p:cNvGrpSpPr>
            <a:grpSpLocks/>
          </p:cNvGrpSpPr>
          <p:nvPr/>
        </p:nvGrpSpPr>
        <p:grpSpPr bwMode="auto">
          <a:xfrm>
            <a:off x="8207375" y="3397250"/>
            <a:ext cx="358775" cy="950913"/>
            <a:chOff x="4450" y="2604"/>
            <a:chExt cx="226" cy="599"/>
          </a:xfrm>
        </p:grpSpPr>
        <p:sp>
          <p:nvSpPr>
            <p:cNvPr id="132135" name="Rectangle 40"/>
            <p:cNvSpPr>
              <a:spLocks noChangeArrowheads="1"/>
            </p:cNvSpPr>
            <p:nvPr/>
          </p:nvSpPr>
          <p:spPr bwMode="auto">
            <a:xfrm>
              <a:off x="4464" y="2604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B</a:t>
              </a:r>
            </a:p>
          </p:txBody>
        </p:sp>
        <p:grpSp>
          <p:nvGrpSpPr>
            <p:cNvPr id="132136" name="Group 41"/>
            <p:cNvGrpSpPr>
              <a:grpSpLocks/>
            </p:cNvGrpSpPr>
            <p:nvPr/>
          </p:nvGrpSpPr>
          <p:grpSpPr bwMode="auto">
            <a:xfrm>
              <a:off x="4450" y="2816"/>
              <a:ext cx="204" cy="387"/>
              <a:chOff x="4834" y="3256"/>
              <a:chExt cx="204" cy="387"/>
            </a:xfrm>
          </p:grpSpPr>
          <p:sp>
            <p:nvSpPr>
              <p:cNvPr id="132137" name="Line 42"/>
              <p:cNvSpPr>
                <a:spLocks noChangeShapeType="1"/>
              </p:cNvSpPr>
              <p:nvPr/>
            </p:nvSpPr>
            <p:spPr bwMode="auto">
              <a:xfrm>
                <a:off x="4928" y="325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8" name="Rectangle 43"/>
              <p:cNvSpPr>
                <a:spLocks noChangeArrowheads="1"/>
              </p:cNvSpPr>
              <p:nvPr/>
            </p:nvSpPr>
            <p:spPr bwMode="auto">
              <a:xfrm>
                <a:off x="4834" y="3412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>
                    <a:sym typeface="Symbol" pitchFamily="18" charset="2"/>
                  </a:rPr>
                  <a:t>d</a:t>
                </a:r>
              </a:p>
            </p:txBody>
          </p:sp>
        </p:grp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6867525" y="2876550"/>
            <a:ext cx="2089150" cy="912813"/>
            <a:chOff x="4326" y="1812"/>
            <a:chExt cx="1316" cy="575"/>
          </a:xfrm>
        </p:grpSpPr>
        <p:sp>
          <p:nvSpPr>
            <p:cNvPr id="132127" name="Rectangle 49"/>
            <p:cNvSpPr>
              <a:spLocks noChangeArrowheads="1"/>
            </p:cNvSpPr>
            <p:nvPr/>
          </p:nvSpPr>
          <p:spPr bwMode="auto">
            <a:xfrm>
              <a:off x="4326" y="215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a</a:t>
              </a:r>
            </a:p>
          </p:txBody>
        </p:sp>
        <p:grpSp>
          <p:nvGrpSpPr>
            <p:cNvPr id="132128" name="Group 54"/>
            <p:cNvGrpSpPr>
              <a:grpSpLocks/>
            </p:cNvGrpSpPr>
            <p:nvPr/>
          </p:nvGrpSpPr>
          <p:grpSpPr bwMode="auto">
            <a:xfrm>
              <a:off x="4456" y="1812"/>
              <a:ext cx="1186" cy="543"/>
              <a:chOff x="4456" y="1812"/>
              <a:chExt cx="1186" cy="543"/>
            </a:xfrm>
          </p:grpSpPr>
          <p:sp>
            <p:nvSpPr>
              <p:cNvPr id="132129" name="Rectangle 45"/>
              <p:cNvSpPr>
                <a:spLocks noChangeArrowheads="1"/>
              </p:cNvSpPr>
              <p:nvPr/>
            </p:nvSpPr>
            <p:spPr bwMode="auto">
              <a:xfrm>
                <a:off x="4888" y="1812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FF"/>
                    </a:solidFill>
                  </a:rPr>
                  <a:t>S</a:t>
                </a:r>
              </a:p>
            </p:txBody>
          </p:sp>
          <p:sp>
            <p:nvSpPr>
              <p:cNvPr id="132130" name="Rectangle 48"/>
              <p:cNvSpPr>
                <a:spLocks noChangeArrowheads="1"/>
              </p:cNvSpPr>
              <p:nvPr/>
            </p:nvSpPr>
            <p:spPr bwMode="auto">
              <a:xfrm>
                <a:off x="5446" y="2124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>
                    <a:sym typeface="Symbol" pitchFamily="18" charset="2"/>
                  </a:rPr>
                  <a:t>e</a:t>
                </a:r>
              </a:p>
            </p:txBody>
          </p:sp>
          <p:sp>
            <p:nvSpPr>
              <p:cNvPr id="132131" name="Line 50"/>
              <p:cNvSpPr>
                <a:spLocks noChangeShapeType="1"/>
              </p:cNvSpPr>
              <p:nvPr/>
            </p:nvSpPr>
            <p:spPr bwMode="auto">
              <a:xfrm flipH="1">
                <a:off x="4456" y="1976"/>
                <a:ext cx="472" cy="2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2" name="Line 51"/>
              <p:cNvSpPr>
                <a:spLocks noChangeShapeType="1"/>
              </p:cNvSpPr>
              <p:nvPr/>
            </p:nvSpPr>
            <p:spPr bwMode="auto">
              <a:xfrm flipH="1">
                <a:off x="4784" y="2000"/>
                <a:ext cx="184" cy="2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3" name="Line 52"/>
              <p:cNvSpPr>
                <a:spLocks noChangeShapeType="1"/>
              </p:cNvSpPr>
              <p:nvPr/>
            </p:nvSpPr>
            <p:spPr bwMode="auto">
              <a:xfrm>
                <a:off x="5024" y="2000"/>
                <a:ext cx="200" cy="2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4" name="Line 53"/>
              <p:cNvSpPr>
                <a:spLocks noChangeShapeType="1"/>
              </p:cNvSpPr>
              <p:nvPr/>
            </p:nvSpPr>
            <p:spPr bwMode="auto">
              <a:xfrm>
                <a:off x="5064" y="1968"/>
                <a:ext cx="424" cy="21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26" name="Text Box 56"/>
          <p:cNvSpPr txBox="1">
            <a:spLocks noChangeArrowheads="1"/>
          </p:cNvSpPr>
          <p:nvPr/>
        </p:nvSpPr>
        <p:spPr bwMode="auto">
          <a:xfrm>
            <a:off x="6542088" y="6521450"/>
            <a:ext cx="2600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Times New Roman" pitchFamily="18" charset="0"/>
              </a:rPr>
              <a:t>(Aho,Sethi,Ullman, pp. 195)</a:t>
            </a:r>
            <a:endParaRPr lang="en-US" alt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9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Bottom-Up Parser Example</a:t>
            </a:r>
          </a:p>
        </p:txBody>
      </p:sp>
      <p:sp>
        <p:nvSpPr>
          <p:cNvPr id="134147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EB5F380-924C-4C93-9610-68BB110C9F72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134148" name="Rectangle 3"/>
          <p:cNvSpPr>
            <a:spLocks noChangeArrowheads="1"/>
          </p:cNvSpPr>
          <p:nvPr/>
        </p:nvSpPr>
        <p:spPr bwMode="auto">
          <a:xfrm>
            <a:off x="3175000" y="25860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S</a:t>
            </a:r>
            <a:endParaRPr lang="en-US" altLang="en-US" sz="1600"/>
          </a:p>
        </p:txBody>
      </p:sp>
      <p:sp>
        <p:nvSpPr>
          <p:cNvPr id="134149" name="Text Box 6"/>
          <p:cNvSpPr txBox="1">
            <a:spLocks noChangeArrowheads="1"/>
          </p:cNvSpPr>
          <p:nvPr/>
        </p:nvSpPr>
        <p:spPr bwMode="auto">
          <a:xfrm>
            <a:off x="2254250" y="25479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134150" name="Text Box 7"/>
          <p:cNvSpPr txBox="1">
            <a:spLocks noChangeArrowheads="1"/>
          </p:cNvSpPr>
          <p:nvPr/>
        </p:nvSpPr>
        <p:spPr bwMode="auto">
          <a:xfrm>
            <a:off x="3446463" y="3660775"/>
            <a:ext cx="2770187" cy="831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Bottom-Up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cxnSp>
        <p:nvCxnSpPr>
          <p:cNvPr id="134151" name="AutoShape 8"/>
          <p:cNvCxnSpPr>
            <a:cxnSpLocks noChangeShapeType="1"/>
            <a:stCxn id="134150" idx="0"/>
            <a:endCxn id="134160" idx="2"/>
          </p:cNvCxnSpPr>
          <p:nvPr/>
        </p:nvCxnSpPr>
        <p:spPr bwMode="auto">
          <a:xfrm rot="5400000" flipH="1">
            <a:off x="3955256" y="2783682"/>
            <a:ext cx="782637" cy="971550"/>
          </a:xfrm>
          <a:prstGeom prst="curvedConnector3">
            <a:avLst>
              <a:gd name="adj1" fmla="val 4989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34152" name="Rectangle 10"/>
          <p:cNvSpPr>
            <a:spLocks noChangeArrowheads="1"/>
          </p:cNvSpPr>
          <p:nvPr/>
        </p:nvSpPr>
        <p:spPr bwMode="auto">
          <a:xfrm>
            <a:off x="6819900" y="2832100"/>
            <a:ext cx="2159000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34153" name="Text Box 11"/>
          <p:cNvSpPr txBox="1">
            <a:spLocks noChangeArrowheads="1"/>
          </p:cNvSpPr>
          <p:nvPr/>
        </p:nvSpPr>
        <p:spPr bwMode="auto">
          <a:xfrm>
            <a:off x="6724650" y="24717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sp>
        <p:nvSpPr>
          <p:cNvPr id="134154" name="Line 12"/>
          <p:cNvSpPr>
            <a:spLocks noChangeShapeType="1"/>
          </p:cNvSpPr>
          <p:nvPr/>
        </p:nvSpPr>
        <p:spPr bwMode="auto">
          <a:xfrm>
            <a:off x="7688263" y="3746500"/>
            <a:ext cx="25400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5" name="Line 13"/>
          <p:cNvSpPr>
            <a:spLocks noChangeShapeType="1"/>
          </p:cNvSpPr>
          <p:nvPr/>
        </p:nvSpPr>
        <p:spPr bwMode="auto">
          <a:xfrm flipH="1">
            <a:off x="7205663" y="3746500"/>
            <a:ext cx="25400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6" name="Rectangle 14"/>
          <p:cNvSpPr>
            <a:spLocks noChangeArrowheads="1"/>
          </p:cNvSpPr>
          <p:nvPr/>
        </p:nvSpPr>
        <p:spPr bwMode="auto">
          <a:xfrm>
            <a:off x="6934200" y="398145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34157" name="Rectangle 15"/>
          <p:cNvSpPr>
            <a:spLocks noChangeArrowheads="1"/>
          </p:cNvSpPr>
          <p:nvPr/>
        </p:nvSpPr>
        <p:spPr bwMode="auto">
          <a:xfrm>
            <a:off x="7900988" y="39814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/>
              <a:t>c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34158" name="Rectangle 16"/>
          <p:cNvSpPr>
            <a:spLocks noChangeArrowheads="1"/>
          </p:cNvSpPr>
          <p:nvPr/>
        </p:nvSpPr>
        <p:spPr bwMode="auto">
          <a:xfrm>
            <a:off x="7391400" y="343535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A</a:t>
            </a:r>
          </a:p>
        </p:txBody>
      </p:sp>
      <p:grpSp>
        <p:nvGrpSpPr>
          <p:cNvPr id="134159" name="Group 17"/>
          <p:cNvGrpSpPr>
            <a:grpSpLocks/>
          </p:cNvGrpSpPr>
          <p:nvPr/>
        </p:nvGrpSpPr>
        <p:grpSpPr bwMode="auto">
          <a:xfrm>
            <a:off x="6911975" y="4318000"/>
            <a:ext cx="323850" cy="614363"/>
            <a:chOff x="4834" y="3256"/>
            <a:chExt cx="204" cy="387"/>
          </a:xfrm>
        </p:grpSpPr>
        <p:sp>
          <p:nvSpPr>
            <p:cNvPr id="134185" name="Line 18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86" name="Rectangle 19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b</a:t>
              </a:r>
            </a:p>
          </p:txBody>
        </p:sp>
      </p:grpSp>
      <p:sp>
        <p:nvSpPr>
          <p:cNvPr id="134160" name="Rectangle 20"/>
          <p:cNvSpPr>
            <a:spLocks noChangeArrowheads="1"/>
          </p:cNvSpPr>
          <p:nvPr/>
        </p:nvSpPr>
        <p:spPr bwMode="auto">
          <a:xfrm>
            <a:off x="3632200" y="2586038"/>
            <a:ext cx="457200" cy="2921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134161" name="Rectangle 21"/>
          <p:cNvSpPr>
            <a:spLocks noChangeArrowheads="1"/>
          </p:cNvSpPr>
          <p:nvPr/>
        </p:nvSpPr>
        <p:spPr bwMode="auto">
          <a:xfrm>
            <a:off x="762000" y="3333750"/>
            <a:ext cx="1282700" cy="3175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Production</a:t>
            </a:r>
          </a:p>
        </p:txBody>
      </p:sp>
      <p:sp>
        <p:nvSpPr>
          <p:cNvPr id="134162" name="Rectangle 22"/>
          <p:cNvSpPr>
            <a:spLocks noChangeArrowheads="1"/>
          </p:cNvSpPr>
          <p:nvPr/>
        </p:nvSpPr>
        <p:spPr bwMode="auto">
          <a:xfrm>
            <a:off x="762000" y="3619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S </a:t>
            </a:r>
            <a:r>
              <a:rPr lang="en-US" altLang="en-US">
                <a:sym typeface="Symbol" pitchFamily="18" charset="2"/>
              </a:rPr>
              <a:t> aABe</a:t>
            </a:r>
            <a:endParaRPr lang="en-US" altLang="en-US"/>
          </a:p>
        </p:txBody>
      </p:sp>
      <p:sp>
        <p:nvSpPr>
          <p:cNvPr id="134163" name="Rectangle 23"/>
          <p:cNvSpPr>
            <a:spLocks noChangeArrowheads="1"/>
          </p:cNvSpPr>
          <p:nvPr/>
        </p:nvSpPr>
        <p:spPr bwMode="auto">
          <a:xfrm>
            <a:off x="762000" y="3937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A </a:t>
            </a:r>
            <a:r>
              <a:rPr lang="en-US" altLang="en-US">
                <a:sym typeface="Symbol" pitchFamily="18" charset="2"/>
              </a:rPr>
              <a:t> Abc</a:t>
            </a:r>
            <a:endParaRPr lang="en-US" altLang="en-US"/>
          </a:p>
        </p:txBody>
      </p:sp>
      <p:sp>
        <p:nvSpPr>
          <p:cNvPr id="134164" name="Rectangle 24"/>
          <p:cNvSpPr>
            <a:spLocks noChangeArrowheads="1"/>
          </p:cNvSpPr>
          <p:nvPr/>
        </p:nvSpPr>
        <p:spPr bwMode="auto">
          <a:xfrm>
            <a:off x="762000" y="42545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A </a:t>
            </a:r>
            <a:r>
              <a:rPr lang="en-US" altLang="en-US">
                <a:sym typeface="Symbol" pitchFamily="18" charset="2"/>
              </a:rPr>
              <a:t> b</a:t>
            </a:r>
            <a:endParaRPr lang="en-US" altLang="en-US"/>
          </a:p>
        </p:txBody>
      </p:sp>
      <p:sp>
        <p:nvSpPr>
          <p:cNvPr id="134165" name="Rectangle 25"/>
          <p:cNvSpPr>
            <a:spLocks noChangeArrowheads="1"/>
          </p:cNvSpPr>
          <p:nvPr/>
        </p:nvSpPr>
        <p:spPr bwMode="auto">
          <a:xfrm>
            <a:off x="762000" y="4572000"/>
            <a:ext cx="1282700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B </a:t>
            </a:r>
            <a:r>
              <a:rPr lang="en-US" altLang="en-US">
                <a:sym typeface="Symbol" pitchFamily="18" charset="2"/>
              </a:rPr>
              <a:t> d</a:t>
            </a:r>
            <a:endParaRPr lang="en-US" altLang="en-US"/>
          </a:p>
        </p:txBody>
      </p:sp>
      <p:grpSp>
        <p:nvGrpSpPr>
          <p:cNvPr id="134166" name="Group 26"/>
          <p:cNvGrpSpPr>
            <a:grpSpLocks/>
          </p:cNvGrpSpPr>
          <p:nvPr/>
        </p:nvGrpSpPr>
        <p:grpSpPr bwMode="auto">
          <a:xfrm>
            <a:off x="7407275" y="3746500"/>
            <a:ext cx="323850" cy="614363"/>
            <a:chOff x="4834" y="3256"/>
            <a:chExt cx="204" cy="387"/>
          </a:xfrm>
        </p:grpSpPr>
        <p:sp>
          <p:nvSpPr>
            <p:cNvPr id="134183" name="Line 27"/>
            <p:cNvSpPr>
              <a:spLocks noChangeShapeType="1"/>
            </p:cNvSpPr>
            <p:nvPr/>
          </p:nvSpPr>
          <p:spPr bwMode="auto">
            <a:xfrm>
              <a:off x="4928" y="3256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84" name="Rectangle 28"/>
            <p:cNvSpPr>
              <a:spLocks noChangeArrowheads="1"/>
            </p:cNvSpPr>
            <p:nvPr/>
          </p:nvSpPr>
          <p:spPr bwMode="auto">
            <a:xfrm>
              <a:off x="4834" y="341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b</a:t>
              </a:r>
            </a:p>
          </p:txBody>
        </p:sp>
      </p:grpSp>
      <p:grpSp>
        <p:nvGrpSpPr>
          <p:cNvPr id="134167" name="Group 31"/>
          <p:cNvGrpSpPr>
            <a:grpSpLocks/>
          </p:cNvGrpSpPr>
          <p:nvPr/>
        </p:nvGrpSpPr>
        <p:grpSpPr bwMode="auto">
          <a:xfrm>
            <a:off x="8207375" y="3397250"/>
            <a:ext cx="358775" cy="950913"/>
            <a:chOff x="4450" y="2604"/>
            <a:chExt cx="226" cy="599"/>
          </a:xfrm>
        </p:grpSpPr>
        <p:sp>
          <p:nvSpPr>
            <p:cNvPr id="134179" name="Rectangle 32"/>
            <p:cNvSpPr>
              <a:spLocks noChangeArrowheads="1"/>
            </p:cNvSpPr>
            <p:nvPr/>
          </p:nvSpPr>
          <p:spPr bwMode="auto">
            <a:xfrm>
              <a:off x="4464" y="2604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B</a:t>
              </a:r>
            </a:p>
          </p:txBody>
        </p:sp>
        <p:grpSp>
          <p:nvGrpSpPr>
            <p:cNvPr id="134180" name="Group 33"/>
            <p:cNvGrpSpPr>
              <a:grpSpLocks/>
            </p:cNvGrpSpPr>
            <p:nvPr/>
          </p:nvGrpSpPr>
          <p:grpSpPr bwMode="auto">
            <a:xfrm>
              <a:off x="4450" y="2816"/>
              <a:ext cx="204" cy="387"/>
              <a:chOff x="4834" y="3256"/>
              <a:chExt cx="204" cy="387"/>
            </a:xfrm>
          </p:grpSpPr>
          <p:sp>
            <p:nvSpPr>
              <p:cNvPr id="134181" name="Line 34"/>
              <p:cNvSpPr>
                <a:spLocks noChangeShapeType="1"/>
              </p:cNvSpPr>
              <p:nvPr/>
            </p:nvSpPr>
            <p:spPr bwMode="auto">
              <a:xfrm>
                <a:off x="4928" y="325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82" name="Rectangle 35"/>
              <p:cNvSpPr>
                <a:spLocks noChangeArrowheads="1"/>
              </p:cNvSpPr>
              <p:nvPr/>
            </p:nvSpPr>
            <p:spPr bwMode="auto">
              <a:xfrm>
                <a:off x="4834" y="3412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>
                    <a:sym typeface="Symbol" pitchFamily="18" charset="2"/>
                  </a:rPr>
                  <a:t>d</a:t>
                </a:r>
              </a:p>
            </p:txBody>
          </p:sp>
        </p:grpSp>
      </p:grpSp>
      <p:grpSp>
        <p:nvGrpSpPr>
          <p:cNvPr id="134168" name="Group 36"/>
          <p:cNvGrpSpPr>
            <a:grpSpLocks/>
          </p:cNvGrpSpPr>
          <p:nvPr/>
        </p:nvGrpSpPr>
        <p:grpSpPr bwMode="auto">
          <a:xfrm>
            <a:off x="6867525" y="2876550"/>
            <a:ext cx="2089150" cy="912813"/>
            <a:chOff x="4326" y="1812"/>
            <a:chExt cx="1316" cy="575"/>
          </a:xfrm>
        </p:grpSpPr>
        <p:sp>
          <p:nvSpPr>
            <p:cNvPr id="134171" name="Rectangle 37"/>
            <p:cNvSpPr>
              <a:spLocks noChangeArrowheads="1"/>
            </p:cNvSpPr>
            <p:nvPr/>
          </p:nvSpPr>
          <p:spPr bwMode="auto">
            <a:xfrm>
              <a:off x="4326" y="215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a</a:t>
              </a:r>
            </a:p>
          </p:txBody>
        </p:sp>
        <p:grpSp>
          <p:nvGrpSpPr>
            <p:cNvPr id="134172" name="Group 38"/>
            <p:cNvGrpSpPr>
              <a:grpSpLocks/>
            </p:cNvGrpSpPr>
            <p:nvPr/>
          </p:nvGrpSpPr>
          <p:grpSpPr bwMode="auto">
            <a:xfrm>
              <a:off x="4456" y="1812"/>
              <a:ext cx="1186" cy="543"/>
              <a:chOff x="4456" y="1812"/>
              <a:chExt cx="1186" cy="543"/>
            </a:xfrm>
          </p:grpSpPr>
          <p:sp>
            <p:nvSpPr>
              <p:cNvPr id="134173" name="Rectangle 39"/>
              <p:cNvSpPr>
                <a:spLocks noChangeArrowheads="1"/>
              </p:cNvSpPr>
              <p:nvPr/>
            </p:nvSpPr>
            <p:spPr bwMode="auto">
              <a:xfrm>
                <a:off x="4888" y="1812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rgbClr val="0000FF"/>
                    </a:solidFill>
                  </a:rPr>
                  <a:t>S</a:t>
                </a:r>
              </a:p>
            </p:txBody>
          </p:sp>
          <p:sp>
            <p:nvSpPr>
              <p:cNvPr id="134174" name="Rectangle 40"/>
              <p:cNvSpPr>
                <a:spLocks noChangeArrowheads="1"/>
              </p:cNvSpPr>
              <p:nvPr/>
            </p:nvSpPr>
            <p:spPr bwMode="auto">
              <a:xfrm>
                <a:off x="5446" y="2124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>
                    <a:sym typeface="Symbol" pitchFamily="18" charset="2"/>
                  </a:rPr>
                  <a:t>e</a:t>
                </a:r>
              </a:p>
            </p:txBody>
          </p:sp>
          <p:sp>
            <p:nvSpPr>
              <p:cNvPr id="134175" name="Line 41"/>
              <p:cNvSpPr>
                <a:spLocks noChangeShapeType="1"/>
              </p:cNvSpPr>
              <p:nvPr/>
            </p:nvSpPr>
            <p:spPr bwMode="auto">
              <a:xfrm flipH="1">
                <a:off x="4456" y="1976"/>
                <a:ext cx="472" cy="2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76" name="Line 42"/>
              <p:cNvSpPr>
                <a:spLocks noChangeShapeType="1"/>
              </p:cNvSpPr>
              <p:nvPr/>
            </p:nvSpPr>
            <p:spPr bwMode="auto">
              <a:xfrm flipH="1">
                <a:off x="4784" y="2000"/>
                <a:ext cx="184" cy="2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77" name="Line 43"/>
              <p:cNvSpPr>
                <a:spLocks noChangeShapeType="1"/>
              </p:cNvSpPr>
              <p:nvPr/>
            </p:nvSpPr>
            <p:spPr bwMode="auto">
              <a:xfrm>
                <a:off x="5024" y="2000"/>
                <a:ext cx="200" cy="2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78" name="Line 44"/>
              <p:cNvSpPr>
                <a:spLocks noChangeShapeType="1"/>
              </p:cNvSpPr>
              <p:nvPr/>
            </p:nvSpPr>
            <p:spPr bwMode="auto">
              <a:xfrm>
                <a:off x="5064" y="1968"/>
                <a:ext cx="424" cy="21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4169" name="Text Box 45"/>
          <p:cNvSpPr txBox="1">
            <a:spLocks noChangeArrowheads="1"/>
          </p:cNvSpPr>
          <p:nvPr/>
        </p:nvSpPr>
        <p:spPr bwMode="auto">
          <a:xfrm>
            <a:off x="1350963" y="5207000"/>
            <a:ext cx="7170737" cy="1196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This parser is known as an </a:t>
            </a:r>
            <a:r>
              <a:rPr lang="en-US" altLang="en-US">
                <a:solidFill>
                  <a:srgbClr val="FF0000"/>
                </a:solidFill>
              </a:rPr>
              <a:t>LR Parser</a:t>
            </a:r>
            <a:r>
              <a:rPr lang="en-US" altLang="en-US"/>
              <a:t> because </a:t>
            </a:r>
          </a:p>
          <a:p>
            <a:pPr algn="ctr"/>
            <a:r>
              <a:rPr lang="en-US" altLang="en-US"/>
              <a:t>it scans the input from </a:t>
            </a:r>
            <a:r>
              <a:rPr lang="en-US" altLang="en-US" u="sng">
                <a:solidFill>
                  <a:srgbClr val="FF0000"/>
                </a:solidFill>
              </a:rPr>
              <a:t>L</a:t>
            </a:r>
            <a:r>
              <a:rPr lang="en-US" altLang="en-US">
                <a:solidFill>
                  <a:srgbClr val="FF0000"/>
                </a:solidFill>
              </a:rPr>
              <a:t>eft to right</a:t>
            </a:r>
            <a:r>
              <a:rPr lang="en-US" altLang="en-US"/>
              <a:t>, and it constructs</a:t>
            </a:r>
          </a:p>
          <a:p>
            <a:pPr algn="ctr"/>
            <a:r>
              <a:rPr lang="en-US" altLang="en-US"/>
              <a:t>a </a:t>
            </a:r>
            <a:r>
              <a:rPr lang="en-US" altLang="en-US" u="sng">
                <a:solidFill>
                  <a:srgbClr val="FF0000"/>
                </a:solidFill>
              </a:rPr>
              <a:t>R</a:t>
            </a:r>
            <a:r>
              <a:rPr lang="en-US" altLang="en-US">
                <a:solidFill>
                  <a:srgbClr val="FF0000"/>
                </a:solidFill>
              </a:rPr>
              <a:t>ightmost derivation</a:t>
            </a:r>
            <a:r>
              <a:rPr lang="en-US" altLang="en-US"/>
              <a:t> in reverse order. </a:t>
            </a:r>
          </a:p>
        </p:txBody>
      </p:sp>
      <p:sp>
        <p:nvSpPr>
          <p:cNvPr id="134170" name="Text Box 46"/>
          <p:cNvSpPr txBox="1">
            <a:spLocks noChangeArrowheads="1"/>
          </p:cNvSpPr>
          <p:nvPr/>
        </p:nvSpPr>
        <p:spPr bwMode="auto">
          <a:xfrm>
            <a:off x="6542088" y="6521450"/>
            <a:ext cx="2601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Times New Roman" pitchFamily="18" charset="0"/>
              </a:rPr>
              <a:t>(Aho,Sethi,Ullman, pp. 195)</a:t>
            </a:r>
            <a:endParaRPr lang="en-US" alt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1050925" y="228600"/>
            <a:ext cx="8229600" cy="868363"/>
          </a:xfrm>
        </p:spPr>
        <p:txBody>
          <a:bodyPr/>
          <a:lstStyle/>
          <a:p>
            <a:pPr>
              <a:defRPr/>
            </a:pPr>
            <a:r>
              <a:rPr lang="en-US" altLang="en-US" sz="3200"/>
              <a:t>Handle pruning</a:t>
            </a:r>
            <a:endParaRPr lang="en-US" altLang="en-US" dirty="0"/>
          </a:p>
        </p:txBody>
      </p:sp>
      <p:sp>
        <p:nvSpPr>
          <p:cNvPr id="136195" name="Content Placeholder 2"/>
          <p:cNvSpPr>
            <a:spLocks noGrp="1"/>
          </p:cNvSpPr>
          <p:nvPr>
            <p:ph idx="1"/>
          </p:nvPr>
        </p:nvSpPr>
        <p:spPr>
          <a:xfrm>
            <a:off x="1054100" y="1096963"/>
            <a:ext cx="8229600" cy="5502275"/>
          </a:xfrm>
        </p:spPr>
        <p:txBody>
          <a:bodyPr/>
          <a:lstStyle/>
          <a:p>
            <a:r>
              <a:rPr lang="en-US" altLang="en-US" sz="2000" b="1" smtClean="0">
                <a:latin typeface="Times New Roman" pitchFamily="18" charset="0"/>
                <a:cs typeface="Times New Roman" pitchFamily="18" charset="0"/>
              </a:rPr>
              <a:t>Principles of Bottom Up Parsing – </a:t>
            </a:r>
            <a:r>
              <a:rPr lang="en-US" altLang="en-US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Handles</a:t>
            </a:r>
          </a:p>
          <a:p>
            <a:r>
              <a:rPr lang="en-US" altLang="en-US" sz="2000" smtClean="0"/>
              <a:t>The </a:t>
            </a:r>
            <a:r>
              <a:rPr lang="en-US" altLang="en-US" sz="2000" b="1" smtClean="0"/>
              <a:t>leftmost simple phrase </a:t>
            </a:r>
            <a:r>
              <a:rPr lang="en-US" altLang="en-US" sz="2000" smtClean="0"/>
              <a:t>of a sentential form is called the </a:t>
            </a:r>
            <a:r>
              <a:rPr lang="en-US" altLang="en-US" sz="2000" i="1" smtClean="0">
                <a:solidFill>
                  <a:srgbClr val="FF0000"/>
                </a:solidFill>
              </a:rPr>
              <a:t>handle</a:t>
            </a:r>
            <a:r>
              <a:rPr lang="en-US" altLang="en-US" sz="2000" smtClean="0"/>
              <a:t>. </a:t>
            </a:r>
            <a:endParaRPr lang="en-US" altLang="en-US" sz="2000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en-US" alt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The basic steps of a bottom-up parser are</a:t>
            </a:r>
          </a:p>
          <a:p>
            <a:pPr>
              <a:buFontTx/>
              <a:buChar char="-"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to identify a </a:t>
            </a:r>
            <a:r>
              <a:rPr lang="en-US" altLang="en-US" sz="20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substring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within a </a:t>
            </a:r>
            <a:r>
              <a:rPr lang="en-US" altLang="en-US" sz="20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rightmost sentential  form 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which matches the </a:t>
            </a:r>
            <a:r>
              <a:rPr lang="en-US" altLang="en-US" sz="20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RHS of a rule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when this </a:t>
            </a:r>
            <a:r>
              <a:rPr lang="en-US" altLang="en-US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substring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is replaced by the </a:t>
            </a:r>
            <a:r>
              <a:rPr lang="en-US" altLang="en-US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LHS of the  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matching rule, it must produce the previous rightmost- sentential form.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    Such a substring is called a </a:t>
            </a:r>
            <a:r>
              <a:rPr lang="en-US" altLang="en-US" sz="20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handle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en-US" sz="2000" smtClean="0"/>
              <a:t>A </a:t>
            </a:r>
            <a:r>
              <a:rPr lang="en-US" altLang="en-US" sz="2000" i="1" smtClean="0">
                <a:solidFill>
                  <a:srgbClr val="FF0000"/>
                </a:solidFill>
              </a:rPr>
              <a:t>handle </a:t>
            </a:r>
            <a:r>
              <a:rPr lang="en-US" altLang="en-US" sz="2000" smtClean="0"/>
              <a:t>of a right sentential form γ, is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/>
              <a:t> -    a production rule </a:t>
            </a:r>
            <a:r>
              <a:rPr lang="en-US" altLang="en-US" sz="2000" i="1" smtClean="0"/>
              <a:t>A </a:t>
            </a:r>
            <a:r>
              <a:rPr lang="en-US" altLang="en-US" sz="2000" smtClean="0"/>
              <a:t>→ β, and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/>
              <a:t>-    an occurrence of a sub-string β in γ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/>
              <a:t> 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     such that when the occurrence of β is replaced by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in γ, we get the previous right sentential form in a rightmost derivation of γ.</a:t>
            </a:r>
          </a:p>
          <a:p>
            <a:endParaRPr lang="en-US" altLang="en-US" sz="20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400" dirty="0"/>
              <a:t>Handle pruning</a:t>
            </a:r>
            <a:endParaRPr lang="en-US" altLang="en-US" dirty="0"/>
          </a:p>
        </p:txBody>
      </p:sp>
      <p:pic>
        <p:nvPicPr>
          <p:cNvPr id="1372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22388" y="1741488"/>
            <a:ext cx="3552825" cy="381000"/>
          </a:xfrm>
          <a:noFill/>
        </p:spPr>
      </p:pic>
      <p:sp>
        <p:nvSpPr>
          <p:cNvPr id="137220" name="TextBox 5"/>
          <p:cNvSpPr txBox="1">
            <a:spLocks noChangeArrowheads="1"/>
          </p:cNvSpPr>
          <p:nvPr/>
        </p:nvSpPr>
        <p:spPr bwMode="auto">
          <a:xfrm>
            <a:off x="1319213" y="2505075"/>
            <a:ext cx="7848600" cy="406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then the rule   A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l-GR" altLang="en-US" sz="2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β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and  the occurrence  </a:t>
            </a:r>
            <a:r>
              <a:rPr lang="el-GR" altLang="en-US" sz="2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β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is  the handle  in  </a:t>
            </a:r>
            <a:r>
              <a:rPr lang="el-GR" altLang="en-US" sz="2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β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w.</a:t>
            </a:r>
          </a:p>
          <a:p>
            <a:pPr eaLnBrk="1" hangingPunct="1"/>
            <a:endParaRPr lang="en-US" altLang="en-US" sz="200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eaLnBrk="1" hangingPunct="1"/>
            <a:endParaRPr lang="en-US" altLang="en-US" sz="200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eaLnBrk="1" hangingPunct="1"/>
            <a:r>
              <a:rPr lang="en-US" altLang="en-US" sz="2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Grammar is  </a:t>
            </a:r>
          </a:p>
          <a:p>
            <a:pPr eaLnBrk="1" hangingPunct="1"/>
            <a:r>
              <a:rPr lang="en-US" altLang="en-US" sz="2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E E+E</a:t>
            </a:r>
          </a:p>
          <a:p>
            <a:pPr eaLnBrk="1" hangingPunct="1"/>
            <a:r>
              <a:rPr lang="en-US" altLang="en-US" sz="2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E E*E</a:t>
            </a:r>
          </a:p>
          <a:p>
            <a:pPr eaLnBrk="1" hangingPunct="1"/>
            <a:r>
              <a:rPr lang="en-US" altLang="en-US" sz="2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E (E)</a:t>
            </a:r>
          </a:p>
          <a:p>
            <a:pPr eaLnBrk="1" hangingPunct="1"/>
            <a:r>
              <a:rPr lang="en-US" altLang="en-US" sz="2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Eid</a:t>
            </a:r>
          </a:p>
          <a:p>
            <a:pPr eaLnBrk="1" hangingPunct="1"/>
            <a:endParaRPr lang="en-US" altLang="en-US" sz="200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eaLnBrk="1" hangingPunct="1"/>
            <a:r>
              <a:rPr lang="en-US" altLang="en-US" sz="2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Derive string “ id+id*id” using rightmost derivation.</a:t>
            </a:r>
          </a:p>
          <a:p>
            <a:pPr eaLnBrk="1" hangingPunct="1"/>
            <a:endParaRPr lang="en-US" altLang="en-US" sz="200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eaLnBrk="1" hangingPunct="1"/>
            <a:r>
              <a:rPr lang="en-US" altLang="en-US" sz="2000" b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Note: String at the right of handle contains only terminal symbols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</a:t>
            </a:r>
            <a:endParaRPr lang="en-US" altLang="en-US" sz="20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4800" dirty="0"/>
              <a:t>Handle pruning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38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50000"/>
              </a:spcBef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 process of discovering a handle &amp; reducing it to the </a:t>
            </a:r>
          </a:p>
          <a:p>
            <a:pPr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appropriate left-hand side is called </a:t>
            </a:r>
            <a:r>
              <a:rPr lang="en-US" altLang="en-US" sz="2400" b="1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handle pruning</a:t>
            </a:r>
            <a:r>
              <a:rPr lang="en-US" altLang="en-US" sz="24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Handle pruning forms the basis for a bottom-up parsing method.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1295400" y="454025"/>
            <a:ext cx="8229600" cy="7921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/>
              <a:t>Reduction made by a shift reduce parser</a:t>
            </a:r>
          </a:p>
        </p:txBody>
      </p:sp>
      <p:sp>
        <p:nvSpPr>
          <p:cNvPr id="139267" name="Content Placeholder 2"/>
          <p:cNvSpPr>
            <a:spLocks noGrp="1"/>
          </p:cNvSpPr>
          <p:nvPr>
            <p:ph idx="1"/>
          </p:nvPr>
        </p:nvSpPr>
        <p:spPr>
          <a:xfrm>
            <a:off x="990600" y="2133600"/>
            <a:ext cx="8229600" cy="505936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Times New Roman" pitchFamily="18" charset="0"/>
                <a:cs typeface="Times New Roman" pitchFamily="18" charset="0"/>
              </a:rPr>
              <a:t>Right sentential                         Handle                        Reducing Production             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Times New Roman" pitchFamily="18" charset="0"/>
                <a:cs typeface="Times New Roman" pitchFamily="18" charset="0"/>
              </a:rPr>
              <a:t>Form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-----------------------------------------------------------------------------------------------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id1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+ id2 * id3                              id1                                 E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id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E + </a:t>
            </a:r>
            <a:r>
              <a:rPr lang="en-US" altLang="en-US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id2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* id3                               id2                                  E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id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 + E * </a:t>
            </a:r>
            <a:r>
              <a:rPr lang="en-US" altLang="en-US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id3 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              id3                                  Eid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 +  </a:t>
            </a:r>
            <a:r>
              <a:rPr lang="en-US" altLang="en-US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 * E                                    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 * E                              EE*E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</a:t>
            </a:r>
            <a:r>
              <a:rPr lang="en-US" altLang="en-US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 + E                                    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 + E                             E E+E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E </a:t>
            </a:r>
          </a:p>
          <a:p>
            <a:pPr>
              <a:buFont typeface="Arial" pitchFamily="34" charset="0"/>
              <a:buNone/>
            </a:pPr>
            <a:endParaRPr lang="en-US" altLang="en-US" sz="20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8229600" cy="792163"/>
          </a:xfrm>
        </p:spPr>
        <p:txBody>
          <a:bodyPr/>
          <a:lstStyle/>
          <a:p>
            <a:pPr>
              <a:defRPr/>
            </a:pP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40291" name="Content Placeholder 2"/>
          <p:cNvSpPr>
            <a:spLocks noGrp="1"/>
          </p:cNvSpPr>
          <p:nvPr>
            <p:ph idx="1"/>
          </p:nvPr>
        </p:nvSpPr>
        <p:spPr>
          <a:xfrm>
            <a:off x="1447800" y="1371600"/>
            <a:ext cx="8229600" cy="513556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400" i="1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en-US" sz="2400" i="1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en-US" sz="2400" i="1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en-US" sz="2400" i="1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altLang="en-US" sz="2400" i="1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en-US" sz="2400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alt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altLang="en-US" sz="2400" i="1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en-US" sz="2400" i="1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∗ </a:t>
            </a:r>
            <a:r>
              <a:rPr lang="en-US" altLang="en-US" sz="2400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en-US" sz="24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en-US" sz="2400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en-US" sz="2400" i="1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alt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altLang="en-US" sz="2400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en-US" sz="2400" i="1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∗ ∗ </a:t>
            </a:r>
            <a:r>
              <a:rPr lang="en-US" altLang="en-US" sz="2400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en-US" sz="2400" i="1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alt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altLang="en-US" sz="2400" i="1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→ −</a:t>
            </a:r>
            <a:r>
              <a:rPr lang="en-US" altLang="en-US" sz="2400" i="1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en-US" sz="2400" i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alt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altLang="en-US" sz="2400" i="1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→ (</a:t>
            </a:r>
            <a:r>
              <a:rPr lang="en-US" altLang="en-US" sz="24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) | id</a:t>
            </a:r>
          </a:p>
          <a:p>
            <a:pPr>
              <a:buFont typeface="Arial" pitchFamily="34" charset="0"/>
              <a:buNone/>
            </a:pPr>
            <a:endParaRPr lang="en-US" alt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Input string is: − id ** id/id</a:t>
            </a:r>
          </a:p>
          <a:p>
            <a:pPr>
              <a:buFont typeface="Arial" pitchFamily="34" charset="0"/>
              <a:buNone/>
            </a:pPr>
            <a:endParaRPr lang="en-US" altLang="en-US" sz="20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Contd..</a:t>
            </a:r>
          </a:p>
        </p:txBody>
      </p:sp>
      <p:sp>
        <p:nvSpPr>
          <p:cNvPr id="141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Stack               Input                      Parser move </a:t>
            </a:r>
          </a:p>
          <a:p>
            <a:pPr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----------------------------------------------------------------</a:t>
            </a:r>
          </a:p>
          <a:p>
            <a:pPr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$                  − id ** id/id$                  shift −</a:t>
            </a:r>
          </a:p>
          <a:p>
            <a:pPr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$ −                 id** id /id $                  shift id </a:t>
            </a:r>
          </a:p>
          <a:p>
            <a:pPr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$ − id              ** id / id $                   reduce by B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id</a:t>
            </a:r>
          </a:p>
          <a:p>
            <a:pPr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$ − B              ** id / id $                    reduce by P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B</a:t>
            </a:r>
          </a:p>
          <a:p>
            <a:pPr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$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− P               ** id / id $                    reduce by P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− P </a:t>
            </a:r>
          </a:p>
          <a:p>
            <a:pPr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$ P                  ** id / id $                    shift **</a:t>
            </a:r>
          </a:p>
          <a:p>
            <a:pPr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…                     …                                ….</a:t>
            </a:r>
          </a:p>
          <a:p>
            <a:pPr>
              <a:buFont typeface="Arial" pitchFamily="34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$E                    $                                  accept</a:t>
            </a: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Derivation</a:t>
            </a:r>
          </a:p>
        </p:txBody>
      </p:sp>
      <p:sp>
        <p:nvSpPr>
          <p:cNvPr id="19459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FA0B93B4-87F3-40A1-A170-AEC6633B2AD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450975" y="2476500"/>
            <a:ext cx="4568825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E </a:t>
            </a:r>
            <a:r>
              <a:rPr lang="en-US" altLang="en-US">
                <a:sym typeface="Symbol" pitchFamily="18" charset="2"/>
              </a:rPr>
              <a:t> E + E | E  E | ( E ) | - E | </a:t>
            </a:r>
            <a:r>
              <a:rPr lang="en-US" altLang="en-US" b="1">
                <a:sym typeface="Symbol" pitchFamily="18" charset="2"/>
              </a:rPr>
              <a:t>id</a:t>
            </a:r>
            <a:endParaRPr lang="en-US" altLang="en-US">
              <a:sym typeface="Symbol" pitchFamily="18" charset="2"/>
            </a:endParaRP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1784350" y="1657350"/>
            <a:ext cx="4151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Given the following grammar: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1263650" y="3290888"/>
            <a:ext cx="696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Is the string </a:t>
            </a:r>
            <a:r>
              <a:rPr lang="en-US" altLang="en-US">
                <a:solidFill>
                  <a:schemeClr val="tx2"/>
                </a:solidFill>
              </a:rPr>
              <a:t>-(</a:t>
            </a:r>
            <a:r>
              <a:rPr lang="en-US" altLang="en-US" b="1">
                <a:solidFill>
                  <a:schemeClr val="tx2"/>
                </a:solidFill>
              </a:rPr>
              <a:t>id</a:t>
            </a:r>
            <a:r>
              <a:rPr lang="en-US" altLang="en-US">
                <a:solidFill>
                  <a:schemeClr val="tx2"/>
                </a:solidFill>
              </a:rPr>
              <a:t> + </a:t>
            </a:r>
            <a:r>
              <a:rPr lang="en-US" altLang="en-US" b="1">
                <a:solidFill>
                  <a:schemeClr val="tx2"/>
                </a:solidFill>
              </a:rPr>
              <a:t>id</a:t>
            </a:r>
            <a:r>
              <a:rPr lang="en-US" altLang="en-US">
                <a:solidFill>
                  <a:schemeClr val="tx2"/>
                </a:solidFill>
              </a:rPr>
              <a:t>)</a:t>
            </a:r>
            <a:r>
              <a:rPr lang="en-US" altLang="en-US"/>
              <a:t> a sentence in this grammar?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238250" y="4065588"/>
            <a:ext cx="630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Yes because there is the following derivation: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568450" y="4699000"/>
            <a:ext cx="532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E </a:t>
            </a:r>
            <a:r>
              <a:rPr lang="en-US" altLang="en-US">
                <a:sym typeface="Symbol" pitchFamily="18" charset="2"/>
              </a:rPr>
              <a:t> -E  -(E)  -(E + E)  -(</a:t>
            </a:r>
            <a:r>
              <a:rPr lang="en-US" altLang="en-US" b="1">
                <a:sym typeface="Symbol" pitchFamily="18" charset="2"/>
              </a:rPr>
              <a:t>id </a:t>
            </a:r>
            <a:r>
              <a:rPr lang="en-US" altLang="en-US">
                <a:sym typeface="Symbol" pitchFamily="18" charset="2"/>
              </a:rPr>
              <a:t>+ </a:t>
            </a:r>
            <a:r>
              <a:rPr lang="en-US" altLang="en-US" b="1">
                <a:sym typeface="Symbol" pitchFamily="18" charset="2"/>
              </a:rPr>
              <a:t>id</a:t>
            </a:r>
            <a:r>
              <a:rPr lang="en-US" altLang="en-US">
                <a:sym typeface="Symbol" pitchFamily="18" charset="2"/>
              </a:rPr>
              <a:t>)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25600" y="5486400"/>
            <a:ext cx="5246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Where </a:t>
            </a:r>
            <a:r>
              <a:rPr lang="en-US" altLang="en-US">
                <a:sym typeface="Symbol" pitchFamily="18" charset="2"/>
              </a:rPr>
              <a:t> reads “derives in one step”.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A408370-8EAF-433B-9087-AF42120E14A6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Contd…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Shift- reduce parsers require the following data structures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buffer for holding the input string to be parsed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data structure for detecting handles (stack)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data structure for storing and accessing the LHS and RHS of rules.</a:t>
            </a:r>
          </a:p>
          <a:p>
            <a:pPr marL="457200" indent="-457200">
              <a:buFont typeface="Arial" charset="0"/>
              <a:buAutoNum type="arabicPeriod"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1219200" y="217488"/>
            <a:ext cx="8229600" cy="868362"/>
          </a:xfrm>
        </p:spPr>
        <p:txBody>
          <a:bodyPr/>
          <a:lstStyle/>
          <a:p>
            <a:pPr>
              <a:defRPr/>
            </a:pP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7763"/>
            <a:ext cx="8229600" cy="5059362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Stack implementation of shift-reduce parsing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handle pruning 2 problems are to be solved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Locate the substring to be reduced in a right sentential form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Determine what prod to choose in case there is more that one prod with that substring on the right side</a:t>
            </a:r>
          </a:p>
          <a:p>
            <a:pPr marL="457200" indent="-457200">
              <a:buFont typeface="Arial" charset="0"/>
              <a:buAutoNum type="arabicPeriod"/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charset="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- The parser operates by shifting zero or more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/p symbols  onto the stack</a:t>
            </a:r>
          </a:p>
          <a:p>
            <a:pPr marL="457200" indent="-457200">
              <a:buFont typeface="Arial" charset="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until a handle 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on top.</a:t>
            </a:r>
          </a:p>
          <a:p>
            <a:pPr marL="457200" indent="-457200">
              <a:buFont typeface="Arial" charset="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- Then reduce 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to the left side of the appropriate prod.</a:t>
            </a:r>
          </a:p>
          <a:p>
            <a:pPr marL="457200" indent="-457200">
              <a:buFont typeface="Arial" charset="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-  Repeat until an error is detected or stack contains the start symbol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/p is empty.</a:t>
            </a:r>
          </a:p>
          <a:p>
            <a:pPr marL="457200" indent="-457200">
              <a:buFont typeface="Arial" charset="0"/>
              <a:buNone/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charset="0"/>
              <a:buChar char="•"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Show moves by parser for string “id1+id2*id3” using arithmetic expression 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Contd…</a:t>
            </a:r>
          </a:p>
        </p:txBody>
      </p:sp>
      <p:sp>
        <p:nvSpPr>
          <p:cNvPr id="144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Basic actions of the shift-reduce parser are:</a:t>
            </a:r>
          </a:p>
          <a:p>
            <a:pPr>
              <a:buFont typeface="Arial" pitchFamily="34" charset="0"/>
              <a:buNone/>
            </a:pPr>
            <a:endParaRPr lang="en-US" altLang="en-US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Times New Roman" pitchFamily="18" charset="0"/>
                <a:cs typeface="Times New Roman" pitchFamily="18" charset="0"/>
              </a:rPr>
              <a:t>Shift: 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Moving a single token from the input buffer  </a:t>
            </a:r>
          </a:p>
          <a:p>
            <a:pPr>
              <a:buFont typeface="Arial" pitchFamily="34" charset="0"/>
              <a:buNone/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      onto the stack till a handle appears on the stack.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Times New Roman" pitchFamily="18" charset="0"/>
                <a:cs typeface="Times New Roman" pitchFamily="18" charset="0"/>
              </a:rPr>
              <a:t>Reduce: 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When a handle appears on the stack, it is  popped and replaced by the  left hand side of the </a:t>
            </a:r>
            <a:r>
              <a:rPr lang="en-US" altLang="en-US" smtClean="0"/>
              <a:t> 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corresponding production.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Times New Roman" pitchFamily="18" charset="0"/>
                <a:cs typeface="Times New Roman" pitchFamily="18" charset="0"/>
              </a:rPr>
              <a:t>Accept: 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When the stack contains only the start  symbol and input buffer is empty, the parser  halts announcing a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successful 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parse.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Times New Roman" pitchFamily="18" charset="0"/>
                <a:cs typeface="Times New Roman" pitchFamily="18" charset="0"/>
              </a:rPr>
              <a:t>Error: 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When the parser can neither shift nor reduce nor accept. Halts announcing an error.</a:t>
            </a:r>
          </a:p>
          <a:p>
            <a:endParaRPr lang="en-US" altLang="en-US" sz="20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1116013" y="220663"/>
            <a:ext cx="82296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err="1"/>
              <a:t>Contd</a:t>
            </a:r>
            <a:r>
              <a:rPr lang="en-US" altLang="en-US" dirty="0"/>
              <a:t>…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8229600" cy="50593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Conflicts in a Shift-Reduce Parser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Following conflicting situations may get into shift-reduce grammar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Shift - reduce conflict</a:t>
            </a:r>
          </a:p>
          <a:p>
            <a:pPr marL="457200" indent="-457200">
              <a:buFont typeface="Arial" charset="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A handle </a:t>
            </a:r>
            <a:r>
              <a:rPr lang="el-GR" sz="2000" b="1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occurs on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TOS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 the next token a is such that </a:t>
            </a:r>
            <a:r>
              <a:rPr lang="el-GR" sz="2000" b="1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l-GR" sz="2000" b="1" dirty="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happens to be another handle.</a:t>
            </a:r>
          </a:p>
          <a:p>
            <a:pPr marL="457200" indent="-457200">
              <a:buFont typeface="Arial" charset="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the parser has two options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Reduce the handle using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l-GR" sz="2000" b="1" dirty="0">
                <a:latin typeface="Times New Roman" pitchFamily="18" charset="0"/>
                <a:cs typeface="Times New Roman" pitchFamily="18" charset="0"/>
              </a:rPr>
              <a:t> β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charset="0"/>
              <a:buChar char="•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Ignore the handle 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; shift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continue parsing and eventually reduce using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000" b="1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l-GR" sz="2000" b="1" dirty="0">
                <a:latin typeface="Times New Roman" pitchFamily="18" charset="0"/>
                <a:cs typeface="Times New Roman" pitchFamily="18" charset="0"/>
              </a:rPr>
              <a:t>γ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charset="0"/>
              <a:buAutoNum type="arabicPeriod" startAt="2"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Reduce- reduce conflict</a:t>
            </a:r>
          </a:p>
          <a:p>
            <a:pPr marL="457200" indent="-457200">
              <a:buFont typeface="Arial" charset="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the stack contents are 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αβγ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both 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βγ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are handles with A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 βγ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B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as the corresponding rules.</a:t>
            </a:r>
          </a:p>
          <a:p>
            <a:pPr marL="457200" indent="-457200">
              <a:buFont typeface="Arial" charset="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Then parser has two reduce possibilities: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Choose shift(or reduce) in a shift reduce conflict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Prefer one reduce (over others) in a reduce-reduce conflict</a:t>
            </a:r>
          </a:p>
          <a:p>
            <a:pPr marL="457200" indent="-457200">
              <a:buFont typeface="Arial" charset="0"/>
              <a:buChar char="•"/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442913"/>
            <a:ext cx="7499350" cy="4857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ffectLst/>
              </a:rPr>
              <a:t>LR Parsers</a:t>
            </a:r>
          </a:p>
        </p:txBody>
      </p:sp>
      <p:sp>
        <p:nvSpPr>
          <p:cNvPr id="146435" name="Content Placeholder 2"/>
          <p:cNvSpPr>
            <a:spLocks noGrp="1"/>
          </p:cNvSpPr>
          <p:nvPr>
            <p:ph idx="1"/>
          </p:nvPr>
        </p:nvSpPr>
        <p:spPr>
          <a:xfrm>
            <a:off x="1435100" y="1905000"/>
            <a:ext cx="7499350" cy="4343400"/>
          </a:xfrm>
        </p:spPr>
        <p:txBody>
          <a:bodyPr/>
          <a:lstStyle/>
          <a:p>
            <a:r>
              <a:rPr lang="en-US" altLang="en-US" smtClean="0"/>
              <a:t>Used for Large Class of ‘G’/ CFG.</a:t>
            </a:r>
          </a:p>
          <a:p>
            <a:r>
              <a:rPr lang="en-US" altLang="en-US" smtClean="0"/>
              <a:t>Called LR(K) Parsing.</a:t>
            </a:r>
          </a:p>
        </p:txBody>
      </p:sp>
      <p:pic>
        <p:nvPicPr>
          <p:cNvPr id="14643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61DF549-1DF1-4DD0-AC0B-F12222B71086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1464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49D01D-0EBE-4EBF-80AE-833F1A2BF19C}" type="slidenum">
              <a:rPr lang="en-US" altLang="en-US"/>
              <a:pPr/>
              <a:t>84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943850" cy="3349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						  </a:t>
            </a:r>
            <a:r>
              <a:rPr lang="en-US" sz="1600" dirty="0"/>
              <a:t>Bottom Up Con…</a:t>
            </a:r>
            <a:endParaRPr lang="en-US" sz="2200" dirty="0">
              <a:solidFill>
                <a:srgbClr val="FF0000"/>
              </a:solidFill>
              <a:effectLst/>
            </a:endParaRPr>
          </a:p>
        </p:txBody>
      </p:sp>
      <p:sp>
        <p:nvSpPr>
          <p:cNvPr id="147459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8153400" cy="5486400"/>
          </a:xfrm>
        </p:spPr>
        <p:txBody>
          <a:bodyPr/>
          <a:lstStyle/>
          <a:p>
            <a:r>
              <a:rPr lang="en-US" altLang="en-US" smtClean="0"/>
              <a:t>Here 		</a:t>
            </a:r>
            <a:r>
              <a:rPr lang="en-US" altLang="en-US" sz="4000" smtClean="0">
                <a:solidFill>
                  <a:srgbClr val="FF0000"/>
                </a:solidFill>
              </a:rPr>
              <a:t>(</a:t>
            </a:r>
            <a:r>
              <a:rPr lang="en-US" altLang="en-US" sz="4000" smtClean="0">
                <a:solidFill>
                  <a:srgbClr val="572314"/>
                </a:solidFill>
              </a:rPr>
              <a:t>LR(</a:t>
            </a:r>
            <a:r>
              <a:rPr lang="en-US" altLang="en-US" sz="4000" smtClean="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sz="4000" smtClean="0">
                <a:solidFill>
                  <a:srgbClr val="572314"/>
                </a:solidFill>
              </a:rPr>
              <a:t>)</a:t>
            </a:r>
            <a:r>
              <a:rPr lang="en-US" altLang="en-US" sz="4000" smtClean="0">
                <a:solidFill>
                  <a:srgbClr val="FF0000"/>
                </a:solidFill>
              </a:rPr>
              <a:t>)</a:t>
            </a:r>
            <a:r>
              <a:rPr lang="en-US" altLang="en-US" sz="4000" smtClean="0">
                <a:solidFill>
                  <a:srgbClr val="572314"/>
                </a:solidFill>
              </a:rPr>
              <a:t> </a:t>
            </a:r>
          </a:p>
          <a:p>
            <a:endParaRPr lang="en-US" altLang="en-US" sz="4000" smtClean="0">
              <a:solidFill>
                <a:srgbClr val="572314"/>
              </a:solidFill>
            </a:endParaRPr>
          </a:p>
          <a:p>
            <a:endParaRPr lang="en-US" altLang="en-US" sz="4000" smtClean="0">
              <a:solidFill>
                <a:srgbClr val="572314"/>
              </a:solidFill>
            </a:endParaRPr>
          </a:p>
          <a:p>
            <a:pPr>
              <a:buFont typeface="Wingdings 2" pitchFamily="18" charset="2"/>
              <a:buNone/>
            </a:pPr>
            <a:endParaRPr lang="en-US" altLang="en-US" sz="4000" smtClean="0">
              <a:solidFill>
                <a:srgbClr val="572314"/>
              </a:solidFill>
            </a:endParaRPr>
          </a:p>
          <a:p>
            <a:endParaRPr lang="en-US" altLang="en-US" sz="4000" smtClean="0">
              <a:solidFill>
                <a:srgbClr val="572314"/>
              </a:solidFill>
            </a:endParaRPr>
          </a:p>
          <a:p>
            <a:pPr>
              <a:buFont typeface="Wingdings 2" pitchFamily="18" charset="2"/>
              <a:buNone/>
            </a:pPr>
            <a:endParaRPr lang="en-US" altLang="en-US" sz="4000" smtClean="0">
              <a:solidFill>
                <a:srgbClr val="572314"/>
              </a:solidFill>
            </a:endParaRPr>
          </a:p>
          <a:p>
            <a:pPr>
              <a:buFont typeface="Wingdings 2" pitchFamily="18" charset="2"/>
              <a:buNone/>
            </a:pPr>
            <a:endParaRPr lang="en-US" altLang="en-US" sz="400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50975" y="176213"/>
            <a:ext cx="7943850" cy="5334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3200" dirty="0">
                <a:latin typeface="Arial" charset="0"/>
              </a:rPr>
              <a:t>LR Parsers</a:t>
            </a:r>
            <a:endParaRPr lang="en-US" sz="3200" dirty="0">
              <a:solidFill>
                <a:srgbClr val="572314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447800" y="990600"/>
            <a:ext cx="701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019300" y="2095500"/>
            <a:ext cx="2362200" cy="1676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49" name="TextBox 24"/>
          <p:cNvSpPr txBox="1">
            <a:spLocks noChangeArrowheads="1"/>
          </p:cNvSpPr>
          <p:nvPr/>
        </p:nvSpPr>
        <p:spPr bwMode="auto">
          <a:xfrm flipH="1">
            <a:off x="1219200" y="4191000"/>
            <a:ext cx="2209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Scans Input from </a:t>
            </a:r>
            <a:r>
              <a:rPr lang="en-US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Left  to Right</a:t>
            </a:r>
          </a:p>
        </p:txBody>
      </p:sp>
      <p:pic>
        <p:nvPicPr>
          <p:cNvPr id="14746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58C2508-829E-4D07-BD78-5D888E59E21D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14746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61D4D39-E1C1-4624-B770-3F2714F1B031}" type="slidenum">
              <a:rPr lang="en-US" altLang="en-US"/>
              <a:pPr/>
              <a:t>85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943850" cy="3349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						</a:t>
            </a:r>
            <a:endParaRPr lang="en-US" sz="2200" dirty="0">
              <a:solidFill>
                <a:srgbClr val="FF0000"/>
              </a:solidFill>
              <a:effectLst/>
            </a:endParaRPr>
          </a:p>
        </p:txBody>
      </p:sp>
      <p:sp>
        <p:nvSpPr>
          <p:cNvPr id="14848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8153400" cy="5486400"/>
          </a:xfrm>
        </p:spPr>
        <p:txBody>
          <a:bodyPr/>
          <a:lstStyle/>
          <a:p>
            <a:r>
              <a:rPr lang="en-US" altLang="en-US" smtClean="0"/>
              <a:t>Here 		</a:t>
            </a:r>
            <a:r>
              <a:rPr lang="en-US" altLang="en-US" sz="4000" smtClean="0">
                <a:solidFill>
                  <a:srgbClr val="FF0000"/>
                </a:solidFill>
              </a:rPr>
              <a:t>(</a:t>
            </a:r>
            <a:r>
              <a:rPr lang="en-US" altLang="en-US" sz="4000" smtClean="0">
                <a:solidFill>
                  <a:srgbClr val="572314"/>
                </a:solidFill>
              </a:rPr>
              <a:t>LR(K)</a:t>
            </a:r>
            <a:r>
              <a:rPr lang="en-US" altLang="en-US" sz="4000" smtClean="0">
                <a:solidFill>
                  <a:srgbClr val="FF0000"/>
                </a:solidFill>
              </a:rPr>
              <a:t>)</a:t>
            </a:r>
            <a:r>
              <a:rPr lang="en-US" altLang="en-US" sz="4000" smtClean="0">
                <a:solidFill>
                  <a:srgbClr val="572314"/>
                </a:solidFill>
              </a:rPr>
              <a:t> </a:t>
            </a:r>
          </a:p>
          <a:p>
            <a:pPr>
              <a:buFont typeface="Wingdings 2" pitchFamily="18" charset="2"/>
              <a:buNone/>
            </a:pPr>
            <a:endParaRPr lang="en-US" altLang="en-US" sz="4000" smtClean="0">
              <a:solidFill>
                <a:srgbClr val="572314"/>
              </a:solidFill>
            </a:endParaRPr>
          </a:p>
          <a:p>
            <a:endParaRPr lang="en-US" altLang="en-US" sz="4000" smtClean="0">
              <a:solidFill>
                <a:srgbClr val="572314"/>
              </a:solidFill>
            </a:endParaRPr>
          </a:p>
          <a:p>
            <a:pPr>
              <a:buFont typeface="Wingdings 2" pitchFamily="18" charset="2"/>
              <a:buNone/>
            </a:pPr>
            <a:endParaRPr lang="en-US" altLang="en-US" sz="4000" smtClean="0">
              <a:solidFill>
                <a:srgbClr val="572314"/>
              </a:solidFill>
            </a:endParaRPr>
          </a:p>
          <a:p>
            <a:endParaRPr lang="en-US" altLang="en-US" sz="4000" smtClean="0">
              <a:solidFill>
                <a:srgbClr val="572314"/>
              </a:solidFill>
            </a:endParaRPr>
          </a:p>
          <a:p>
            <a:endParaRPr lang="en-US" altLang="en-US" sz="4000" smtClean="0">
              <a:solidFill>
                <a:srgbClr val="572314"/>
              </a:solidFill>
            </a:endParaRPr>
          </a:p>
          <a:p>
            <a:pPr>
              <a:buFont typeface="Wingdings 2" pitchFamily="18" charset="2"/>
              <a:buNone/>
            </a:pPr>
            <a:endParaRPr lang="en-US" altLang="en-US" sz="400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447800" y="990600"/>
            <a:ext cx="701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019300" y="2095500"/>
            <a:ext cx="2362200" cy="1676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3352800" y="2819400"/>
            <a:ext cx="23622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487" name="TextBox 24"/>
          <p:cNvSpPr txBox="1">
            <a:spLocks noChangeArrowheads="1"/>
          </p:cNvSpPr>
          <p:nvPr/>
        </p:nvSpPr>
        <p:spPr bwMode="auto">
          <a:xfrm flipH="1">
            <a:off x="1219200" y="4191000"/>
            <a:ext cx="2209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Scans Input from </a:t>
            </a:r>
            <a:r>
              <a:rPr lang="en-US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Left  to Right</a:t>
            </a:r>
          </a:p>
        </p:txBody>
      </p:sp>
      <p:sp>
        <p:nvSpPr>
          <p:cNvPr id="61451" name="TextBox 26"/>
          <p:cNvSpPr txBox="1">
            <a:spLocks noChangeArrowheads="1"/>
          </p:cNvSpPr>
          <p:nvPr/>
        </p:nvSpPr>
        <p:spPr bwMode="auto">
          <a:xfrm flipH="1">
            <a:off x="3810000" y="4191000"/>
            <a:ext cx="2209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Generates </a:t>
            </a:r>
            <a:r>
              <a:rPr lang="en-US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Rightmost Derivation Tree in </a:t>
            </a:r>
            <a:r>
              <a:rPr lang="en-US" altLang="en-US" sz="200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Reverse</a:t>
            </a:r>
          </a:p>
        </p:txBody>
      </p:sp>
      <p:pic>
        <p:nvPicPr>
          <p:cNvPr id="14848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67EDC23-5183-4508-BB30-11145557927B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14849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5BCE571-9B19-4B35-8513-A7EB28159D5B}" type="slidenum">
              <a:rPr lang="en-US" altLang="en-US"/>
              <a:pPr/>
              <a:t>86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8153400" cy="5486400"/>
          </a:xfrm>
        </p:spPr>
        <p:txBody>
          <a:bodyPr/>
          <a:lstStyle/>
          <a:p>
            <a:r>
              <a:rPr lang="en-US" altLang="en-US" smtClean="0"/>
              <a:t>Here 		</a:t>
            </a:r>
            <a:r>
              <a:rPr lang="en-US" altLang="en-US" sz="4000" smtClean="0">
                <a:solidFill>
                  <a:srgbClr val="FF0000"/>
                </a:solidFill>
              </a:rPr>
              <a:t>(</a:t>
            </a:r>
            <a:r>
              <a:rPr lang="en-US" altLang="en-US" sz="4000" smtClean="0">
                <a:solidFill>
                  <a:srgbClr val="572314"/>
                </a:solidFill>
              </a:rPr>
              <a:t>LR(K)</a:t>
            </a:r>
            <a:r>
              <a:rPr lang="en-US" altLang="en-US" sz="4000" smtClean="0">
                <a:solidFill>
                  <a:srgbClr val="FF0000"/>
                </a:solidFill>
              </a:rPr>
              <a:t>)</a:t>
            </a:r>
            <a:r>
              <a:rPr lang="en-US" altLang="en-US" sz="4000" smtClean="0">
                <a:solidFill>
                  <a:srgbClr val="572314"/>
                </a:solidFill>
              </a:rPr>
              <a:t> </a:t>
            </a:r>
          </a:p>
          <a:p>
            <a:endParaRPr lang="en-US" altLang="en-US" sz="4000" smtClean="0">
              <a:solidFill>
                <a:srgbClr val="572314"/>
              </a:solidFill>
            </a:endParaRPr>
          </a:p>
          <a:p>
            <a:endParaRPr lang="en-US" altLang="en-US" sz="4000" smtClean="0">
              <a:solidFill>
                <a:srgbClr val="572314"/>
              </a:solidFill>
            </a:endParaRPr>
          </a:p>
          <a:p>
            <a:endParaRPr lang="en-US" altLang="en-US" sz="4000" smtClean="0">
              <a:solidFill>
                <a:srgbClr val="572314"/>
              </a:solidFill>
            </a:endParaRPr>
          </a:p>
          <a:p>
            <a:endParaRPr lang="en-US" altLang="en-US" sz="4000" smtClean="0">
              <a:solidFill>
                <a:srgbClr val="572314"/>
              </a:solidFill>
            </a:endParaRPr>
          </a:p>
          <a:p>
            <a:endParaRPr lang="en-US" altLang="en-US" sz="4000" smtClean="0">
              <a:solidFill>
                <a:srgbClr val="572314"/>
              </a:solidFill>
            </a:endParaRPr>
          </a:p>
          <a:p>
            <a:pPr>
              <a:buFont typeface="Wingdings 2" pitchFamily="18" charset="2"/>
              <a:buNone/>
            </a:pPr>
            <a:endParaRPr lang="en-US" altLang="en-US" sz="400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447800" y="990600"/>
            <a:ext cx="701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019300" y="2095500"/>
            <a:ext cx="2362200" cy="1676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3352800" y="2819400"/>
            <a:ext cx="23622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76800" y="1828800"/>
            <a:ext cx="2819400" cy="2057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511" name="TextBox 24"/>
          <p:cNvSpPr txBox="1">
            <a:spLocks noChangeArrowheads="1"/>
          </p:cNvSpPr>
          <p:nvPr/>
        </p:nvSpPr>
        <p:spPr bwMode="auto">
          <a:xfrm flipH="1">
            <a:off x="1219200" y="4191000"/>
            <a:ext cx="2209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Scans Input from </a:t>
            </a:r>
            <a:r>
              <a:rPr lang="en-US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Left  to Right</a:t>
            </a:r>
          </a:p>
        </p:txBody>
      </p:sp>
      <p:sp>
        <p:nvSpPr>
          <p:cNvPr id="61450" name="TextBox 25"/>
          <p:cNvSpPr txBox="1">
            <a:spLocks noChangeArrowheads="1"/>
          </p:cNvSpPr>
          <p:nvPr/>
        </p:nvSpPr>
        <p:spPr bwMode="auto">
          <a:xfrm flipH="1">
            <a:off x="6629400" y="4038600"/>
            <a:ext cx="2209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 no of 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 Look ahead </a:t>
            </a:r>
            <a:r>
              <a:rPr lang="en-US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Symbols</a:t>
            </a:r>
          </a:p>
        </p:txBody>
      </p:sp>
      <p:sp>
        <p:nvSpPr>
          <p:cNvPr id="149513" name="TextBox 26"/>
          <p:cNvSpPr txBox="1">
            <a:spLocks noChangeArrowheads="1"/>
          </p:cNvSpPr>
          <p:nvPr/>
        </p:nvSpPr>
        <p:spPr bwMode="auto">
          <a:xfrm flipH="1">
            <a:off x="3810000" y="4191000"/>
            <a:ext cx="2209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Generates </a:t>
            </a:r>
            <a:r>
              <a:rPr lang="en-US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Rightmost Derivation Tree in </a:t>
            </a:r>
            <a:r>
              <a:rPr lang="en-US" altLang="en-US" sz="2000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Reverse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endParaRPr lang="en-US" dirty="0"/>
          </a:p>
        </p:txBody>
      </p:sp>
      <p:pic>
        <p:nvPicPr>
          <p:cNvPr id="14951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66ECDDD-6C7E-43BE-BC4C-918AF9F20F03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14951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69F72C-8D76-499A-9BF6-015F537CBA5A}" type="slidenum">
              <a:rPr lang="en-US" altLang="en-US"/>
              <a:pPr/>
              <a:t>87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0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1"/>
          <p:cNvSpPr>
            <a:spLocks noGrp="1"/>
          </p:cNvSpPr>
          <p:nvPr>
            <p:ph type="title"/>
          </p:nvPr>
        </p:nvSpPr>
        <p:spPr bwMode="auto">
          <a:xfrm>
            <a:off x="1279525" y="228600"/>
            <a:ext cx="7499350" cy="33496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600" dirty="0">
                <a:effectLst/>
              </a:rPr>
              <a:t>Properties of LR Parsers</a:t>
            </a:r>
          </a:p>
        </p:txBody>
      </p:sp>
      <p:sp>
        <p:nvSpPr>
          <p:cNvPr id="150531" name="Content Placeholder 2"/>
          <p:cNvSpPr>
            <a:spLocks noGrp="1"/>
          </p:cNvSpPr>
          <p:nvPr>
            <p:ph idx="1"/>
          </p:nvPr>
        </p:nvSpPr>
        <p:spPr>
          <a:xfrm>
            <a:off x="1447800" y="685800"/>
            <a:ext cx="7499350" cy="4267200"/>
          </a:xfrm>
        </p:spPr>
        <p:txBody>
          <a:bodyPr/>
          <a:lstStyle/>
          <a:p>
            <a:r>
              <a:rPr lang="en-US" altLang="en-US" smtClean="0"/>
              <a:t>Can be constructed for which it is possible to write </a:t>
            </a:r>
            <a:r>
              <a:rPr lang="en-US" altLang="en-US" smtClean="0">
                <a:solidFill>
                  <a:srgbClr val="FF0000"/>
                </a:solidFill>
              </a:rPr>
              <a:t>CFG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Most general </a:t>
            </a:r>
            <a:r>
              <a:rPr lang="en-US" altLang="en-US" smtClean="0">
                <a:solidFill>
                  <a:srgbClr val="FF0000"/>
                </a:solidFill>
              </a:rPr>
              <a:t>Non-backtracking S-R parsing method.</a:t>
            </a:r>
          </a:p>
          <a:p>
            <a:r>
              <a:rPr lang="en-US" altLang="en-US" smtClean="0">
                <a:solidFill>
                  <a:srgbClr val="FF0000"/>
                </a:solidFill>
              </a:rPr>
              <a:t>Proper Superset</a:t>
            </a:r>
            <a:r>
              <a:rPr lang="en-US" altLang="en-US" smtClean="0"/>
              <a:t> of CFG that can be parsed by Predictive Parsers.</a:t>
            </a:r>
          </a:p>
          <a:p>
            <a:r>
              <a:rPr lang="en-US" altLang="en-US" smtClean="0"/>
              <a:t>Can </a:t>
            </a:r>
            <a:r>
              <a:rPr lang="en-US" altLang="en-US" smtClean="0">
                <a:solidFill>
                  <a:srgbClr val="FF0000"/>
                </a:solidFill>
              </a:rPr>
              <a:t>detect Syntactic Errors</a:t>
            </a:r>
            <a:r>
              <a:rPr lang="en-US" altLang="en-US" smtClean="0"/>
              <a:t> as soon as while </a:t>
            </a:r>
            <a:r>
              <a:rPr lang="en-US" altLang="en-US" smtClean="0">
                <a:solidFill>
                  <a:srgbClr val="FF0000"/>
                </a:solidFill>
              </a:rPr>
              <a:t>Scanning the i/p.</a:t>
            </a:r>
          </a:p>
          <a:p>
            <a:pPr>
              <a:buFont typeface="Wingdings 2" pitchFamily="18" charset="2"/>
              <a:buNone/>
            </a:pPr>
            <a:endParaRPr lang="en-US" altLang="en-US" smtClean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435100" y="5257800"/>
            <a:ext cx="74993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2400" dirty="0">
                <a:solidFill>
                  <a:srgbClr val="00B050"/>
                </a:solidFill>
                <a:latin typeface="+mn-lt"/>
              </a:rPr>
              <a:t>Major drawback is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–</a:t>
            </a:r>
            <a:r>
              <a:rPr lang="en-US" sz="2400" dirty="0">
                <a:solidFill>
                  <a:srgbClr val="00B050"/>
                </a:solidFill>
                <a:latin typeface="+mn-lt"/>
              </a:rPr>
              <a:t> Too much work to construct an LR parser by hand.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en-US" sz="24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343400" y="62484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400" dirty="0">
                <a:solidFill>
                  <a:srgbClr val="00B050"/>
                </a:solidFill>
                <a:latin typeface="+mn-lt"/>
              </a:rPr>
              <a:t>Automatic Parser Generator -</a:t>
            </a:r>
            <a:r>
              <a:rPr lang="en-US" sz="2400" dirty="0">
                <a:solidFill>
                  <a:srgbClr val="CC00FF"/>
                </a:solidFill>
                <a:latin typeface="+mn-lt"/>
              </a:rPr>
              <a:t>YACC</a:t>
            </a:r>
          </a:p>
        </p:txBody>
      </p:sp>
      <p:pic>
        <p:nvPicPr>
          <p:cNvPr id="15053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282C19-2C28-455D-B0DB-B77DFCAA6CFF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15053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D4B294F-8C39-4149-8A53-A7DDEAFDDF91}" type="slidenum">
              <a:rPr lang="en-US" altLang="en-US"/>
              <a:pPr/>
              <a:t>88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227013"/>
            <a:ext cx="7924800" cy="533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altLang="en-US" sz="3900" dirty="0">
                <a:effectLst/>
              </a:rPr>
              <a:t>Block Schematic of LR Parser:</a:t>
            </a:r>
          </a:p>
        </p:txBody>
      </p:sp>
      <p:sp>
        <p:nvSpPr>
          <p:cNvPr id="151555" name="Content Placeholder 2"/>
          <p:cNvSpPr>
            <a:spLocks noGrp="1"/>
          </p:cNvSpPr>
          <p:nvPr>
            <p:ph idx="1"/>
          </p:nvPr>
        </p:nvSpPr>
        <p:spPr>
          <a:xfrm>
            <a:off x="1028700" y="990600"/>
            <a:ext cx="8153400" cy="5867400"/>
          </a:xfrm>
        </p:spPr>
        <p:txBody>
          <a:bodyPr/>
          <a:lstStyle/>
          <a:p>
            <a:pPr algn="just"/>
            <a:r>
              <a:rPr lang="en-US" altLang="en-US" sz="2400" smtClean="0"/>
              <a:t>A table driven Parser has an I/p Buffer, a Stack, a Parsing Table and O/p stream along with Driver Program.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86200" y="3429000"/>
            <a:ext cx="2209800" cy="1447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LR Parsing Program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2286000"/>
            <a:ext cx="2819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1             </a:t>
            </a:r>
            <a:r>
              <a:rPr lang="en-US" sz="2400" dirty="0">
                <a:solidFill>
                  <a:schemeClr val="tx1"/>
                </a:solidFill>
              </a:rPr>
              <a:t>… .  a</a:t>
            </a:r>
            <a:r>
              <a:rPr lang="en-US" sz="1600" dirty="0">
                <a:solidFill>
                  <a:schemeClr val="tx1"/>
                </a:solidFill>
              </a:rPr>
              <a:t>i </a:t>
            </a:r>
            <a:r>
              <a:rPr lang="en-US" sz="2400" dirty="0">
                <a:solidFill>
                  <a:schemeClr val="tx1"/>
                </a:solidFill>
              </a:rPr>
              <a:t>….a</a:t>
            </a:r>
            <a:r>
              <a:rPr lang="en-US" sz="1600" dirty="0">
                <a:solidFill>
                  <a:schemeClr val="tx1"/>
                </a:solidFill>
              </a:rPr>
              <a:t>n </a:t>
            </a:r>
            <a:r>
              <a:rPr lang="en-US" sz="2400" dirty="0">
                <a:solidFill>
                  <a:schemeClr val="tx1"/>
                </a:solidFill>
              </a:rPr>
              <a:t>$</a:t>
            </a:r>
          </a:p>
        </p:txBody>
      </p:sp>
      <p:sp>
        <p:nvSpPr>
          <p:cNvPr id="7" name="Rectangle 6"/>
          <p:cNvSpPr/>
          <p:nvPr/>
        </p:nvSpPr>
        <p:spPr>
          <a:xfrm>
            <a:off x="3962400" y="5715000"/>
            <a:ext cx="10668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action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5258594" y="25900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3810794" y="25900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801394" y="25900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267994" y="25900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057400" y="45720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5400000" flipH="1" flipV="1">
            <a:off x="4762500" y="29337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2667000" y="3200400"/>
            <a:ext cx="1219200" cy="912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4687094" y="50665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096000" y="4114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858000" y="3810000"/>
            <a:ext cx="1295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51569" name="TextBox 56"/>
          <p:cNvSpPr txBox="1">
            <a:spLocks noChangeArrowheads="1"/>
          </p:cNvSpPr>
          <p:nvPr/>
        </p:nvSpPr>
        <p:spPr bwMode="auto">
          <a:xfrm>
            <a:off x="1752600" y="54102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151570" name="TextBox 57"/>
          <p:cNvSpPr txBox="1">
            <a:spLocks noChangeArrowheads="1"/>
          </p:cNvSpPr>
          <p:nvPr/>
        </p:nvSpPr>
        <p:spPr bwMode="auto">
          <a:xfrm>
            <a:off x="6477000" y="22860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Input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5791994" y="25900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057400" y="4876800"/>
            <a:ext cx="609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S</a:t>
            </a:r>
            <a:r>
              <a:rPr lang="en-US" sz="1200" dirty="0">
                <a:solidFill>
                  <a:schemeClr val="tx1"/>
                </a:solidFill>
              </a:rPr>
              <a:t>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57400" y="38100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S</a:t>
            </a:r>
            <a:r>
              <a:rPr lang="en-US" sz="1400" dirty="0">
                <a:solidFill>
                  <a:schemeClr val="tx1"/>
                </a:solidFill>
              </a:rPr>
              <a:t>m-1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057400" y="34290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 err="1">
                <a:solidFill>
                  <a:schemeClr val="tx1"/>
                </a:solidFill>
              </a:rPr>
              <a:t>X</a:t>
            </a:r>
            <a:r>
              <a:rPr lang="en-US" sz="1400" dirty="0" err="1">
                <a:solidFill>
                  <a:schemeClr val="tx1"/>
                </a:solidFill>
              </a:rPr>
              <a:t>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57400" y="30480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 err="1">
                <a:solidFill>
                  <a:schemeClr val="tx1"/>
                </a:solidFill>
              </a:rPr>
              <a:t>S</a:t>
            </a:r>
            <a:r>
              <a:rPr lang="en-US" sz="1400" dirty="0" err="1">
                <a:solidFill>
                  <a:schemeClr val="tx1"/>
                </a:solidFill>
              </a:rPr>
              <a:t>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57400" y="4191000"/>
            <a:ext cx="609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chemeClr val="tx1"/>
                </a:solidFill>
              </a:rPr>
              <a:t>Xm-1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876800" y="5715000"/>
            <a:ext cx="7620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goto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648200" y="52578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7" idx="0"/>
          </p:cNvCxnSpPr>
          <p:nvPr/>
        </p:nvCxnSpPr>
        <p:spPr>
          <a:xfrm rot="5400000">
            <a:off x="4344194" y="5409406"/>
            <a:ext cx="457200" cy="153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9" idx="0"/>
          </p:cNvCxnSpPr>
          <p:nvPr/>
        </p:nvCxnSpPr>
        <p:spPr>
          <a:xfrm rot="16200000" flipH="1">
            <a:off x="4953000" y="54102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581" name="TextBox 56"/>
          <p:cNvSpPr txBox="1">
            <a:spLocks noChangeArrowheads="1"/>
          </p:cNvSpPr>
          <p:nvPr/>
        </p:nvSpPr>
        <p:spPr bwMode="auto">
          <a:xfrm>
            <a:off x="5867400" y="5943600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Parsing Table</a:t>
            </a:r>
          </a:p>
        </p:txBody>
      </p:sp>
      <p:pic>
        <p:nvPicPr>
          <p:cNvPr id="151582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"/>
            <a:ext cx="9906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AA5C2D6-A0F7-46FE-BA59-771E057B41F2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  <p:sp>
        <p:nvSpPr>
          <p:cNvPr id="1515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54C6E71-13FA-4A54-B335-D14DD3E91649}" type="slidenum">
              <a:rPr lang="en-US" altLang="en-US"/>
              <a:pPr/>
              <a:t>89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3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sz="4400" b="1"/>
              <a:t>Parse trees</a:t>
            </a:r>
          </a:p>
        </p:txBody>
      </p:sp>
      <p:sp>
        <p:nvSpPr>
          <p:cNvPr id="21507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0A1A71F2-C22F-4D2A-ABEC-D840831CCA6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1508" name="Rectangle 2"/>
          <p:cNvSpPr>
            <a:spLocks noGrp="1"/>
          </p:cNvSpPr>
          <p:nvPr>
            <p:ph type="body" idx="4294967295"/>
          </p:nvPr>
        </p:nvSpPr>
        <p:spPr>
          <a:xfrm>
            <a:off x="1035050" y="2855913"/>
            <a:ext cx="7118350" cy="1411287"/>
          </a:xfrm>
          <a:solidFill>
            <a:srgbClr val="FFFFCC"/>
          </a:solidFill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en-US" sz="2000" smtClean="0"/>
              <a:t>Tree nodes represent symbols of the grammar (nonterminals or terminals) and tree edges represent derivation steps</a:t>
            </a:r>
            <a:r>
              <a:rPr lang="en-US" altLang="en-US" smtClean="0"/>
              <a:t>.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1143000" y="1527175"/>
            <a:ext cx="6553200" cy="7080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en-US" sz="2000">
                <a:latin typeface="Tahoma" pitchFamily="34" charset="0"/>
              </a:rPr>
              <a:t>A </a:t>
            </a:r>
            <a:r>
              <a:rPr lang="en-US" altLang="en-US" sz="2000">
                <a:solidFill>
                  <a:srgbClr val="FF0000"/>
                </a:solidFill>
                <a:latin typeface="Tahoma" pitchFamily="34" charset="0"/>
              </a:rPr>
              <a:t>parse tree</a:t>
            </a:r>
            <a:r>
              <a:rPr lang="en-US" altLang="en-US" sz="2000">
                <a:latin typeface="Tahoma" pitchFamily="34" charset="0"/>
              </a:rPr>
              <a:t> is a graphical representation </a:t>
            </a:r>
          </a:p>
          <a:p>
            <a:r>
              <a:rPr lang="en-US" altLang="en-US" sz="2000">
                <a:latin typeface="Tahoma" pitchFamily="34" charset="0"/>
              </a:rPr>
              <a:t>of a derivation sequence of a sentential form.</a:t>
            </a:r>
            <a:r>
              <a:rPr lang="en-US" altLang="en-US" sz="2000">
                <a:latin typeface="Times New Roman" pitchFamily="18" charset="0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D444F2-1DE4-4597-8467-332169FD5D75}" type="datetime1">
              <a:rPr lang="en-US" altLang="en-US"/>
              <a:pPr>
                <a:defRPr/>
              </a:pPr>
              <a:t>03/06/2021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6600" y="249238"/>
            <a:ext cx="7497763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LR Parser Example</a:t>
            </a:r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CMPUT 680 - Compiler Design and Optimization</a:t>
            </a:r>
          </a:p>
        </p:txBody>
      </p:sp>
      <p:sp>
        <p:nvSpPr>
          <p:cNvPr id="152580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F570F433-4F39-4BE8-B3B2-5B724B05EB32}" type="slidenum">
              <a:rPr lang="en-US" altLang="en-US"/>
              <a:pPr/>
              <a:t>90</a:t>
            </a:fld>
            <a:endParaRPr lang="en-US" altLang="en-US"/>
          </a:p>
        </p:txBody>
      </p:sp>
      <p:sp>
        <p:nvSpPr>
          <p:cNvPr id="152581" name="Rectangle 7"/>
          <p:cNvSpPr>
            <a:spLocks noChangeArrowheads="1"/>
          </p:cNvSpPr>
          <p:nvPr/>
        </p:nvSpPr>
        <p:spPr bwMode="auto">
          <a:xfrm>
            <a:off x="2006600" y="3568700"/>
            <a:ext cx="4279900" cy="32639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2582" name="Rectangle 9"/>
          <p:cNvSpPr>
            <a:spLocks noChangeArrowheads="1"/>
          </p:cNvSpPr>
          <p:nvPr/>
        </p:nvSpPr>
        <p:spPr bwMode="auto">
          <a:xfrm>
            <a:off x="3136900" y="17224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52583" name="Rectangle 10"/>
          <p:cNvSpPr>
            <a:spLocks noChangeArrowheads="1"/>
          </p:cNvSpPr>
          <p:nvPr/>
        </p:nvSpPr>
        <p:spPr bwMode="auto">
          <a:xfrm>
            <a:off x="49657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52584" name="Rectangle 11"/>
          <p:cNvSpPr>
            <a:spLocks noChangeArrowheads="1"/>
          </p:cNvSpPr>
          <p:nvPr/>
        </p:nvSpPr>
        <p:spPr bwMode="auto">
          <a:xfrm>
            <a:off x="40513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52585" name="Rectangle 12"/>
          <p:cNvSpPr>
            <a:spLocks noChangeArrowheads="1"/>
          </p:cNvSpPr>
          <p:nvPr/>
        </p:nvSpPr>
        <p:spPr bwMode="auto">
          <a:xfrm>
            <a:off x="35941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</a:t>
            </a:r>
            <a:endParaRPr lang="en-US" altLang="en-US" sz="1600" b="1"/>
          </a:p>
        </p:txBody>
      </p:sp>
      <p:sp>
        <p:nvSpPr>
          <p:cNvPr id="152586" name="Rectangle 13"/>
          <p:cNvSpPr>
            <a:spLocks noChangeArrowheads="1"/>
          </p:cNvSpPr>
          <p:nvPr/>
        </p:nvSpPr>
        <p:spPr bwMode="auto">
          <a:xfrm>
            <a:off x="45085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+</a:t>
            </a:r>
            <a:endParaRPr lang="en-US" altLang="en-US" sz="1600"/>
          </a:p>
        </p:txBody>
      </p:sp>
      <p:sp>
        <p:nvSpPr>
          <p:cNvPr id="152587" name="Text Box 14"/>
          <p:cNvSpPr txBox="1">
            <a:spLocks noChangeArrowheads="1"/>
          </p:cNvSpPr>
          <p:nvPr/>
        </p:nvSpPr>
        <p:spPr bwMode="auto">
          <a:xfrm>
            <a:off x="2216150" y="16843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152588" name="Rectangle 15"/>
          <p:cNvSpPr>
            <a:spLocks noChangeArrowheads="1"/>
          </p:cNvSpPr>
          <p:nvPr/>
        </p:nvSpPr>
        <p:spPr bwMode="auto">
          <a:xfrm>
            <a:off x="5422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152589" name="Text Box 16"/>
          <p:cNvSpPr txBox="1">
            <a:spLocks noChangeArrowheads="1"/>
          </p:cNvSpPr>
          <p:nvPr/>
        </p:nvSpPr>
        <p:spPr bwMode="auto">
          <a:xfrm>
            <a:off x="234950" y="26114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STACK:</a:t>
            </a:r>
          </a:p>
        </p:txBody>
      </p:sp>
      <p:sp>
        <p:nvSpPr>
          <p:cNvPr id="152590" name="Rectangle 18"/>
          <p:cNvSpPr>
            <a:spLocks noChangeArrowheads="1"/>
          </p:cNvSpPr>
          <p:nvPr/>
        </p:nvSpPr>
        <p:spPr bwMode="auto">
          <a:xfrm>
            <a:off x="1282700" y="2647950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/>
              <a:t>E</a:t>
            </a:r>
          </a:p>
        </p:txBody>
      </p:sp>
      <p:sp>
        <p:nvSpPr>
          <p:cNvPr id="152591" name="Rectangle 21"/>
          <p:cNvSpPr>
            <a:spLocks noChangeArrowheads="1"/>
          </p:cNvSpPr>
          <p:nvPr/>
        </p:nvSpPr>
        <p:spPr bwMode="auto">
          <a:xfrm>
            <a:off x="1282700" y="2647950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/>
              <a:t>0</a:t>
            </a:r>
          </a:p>
        </p:txBody>
      </p:sp>
      <p:sp>
        <p:nvSpPr>
          <p:cNvPr id="152592" name="Text Box 24"/>
          <p:cNvSpPr txBox="1">
            <a:spLocks noChangeArrowheads="1"/>
          </p:cNvSpPr>
          <p:nvPr/>
        </p:nvSpPr>
        <p:spPr bwMode="auto">
          <a:xfrm>
            <a:off x="185738" y="423863"/>
            <a:ext cx="1657350" cy="1749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(1) E  </a:t>
            </a:r>
            <a:r>
              <a:rPr lang="en-US" altLang="en-US">
                <a:sym typeface="Symbol" pitchFamily="18" charset="2"/>
              </a:rPr>
              <a:t> E + T</a:t>
            </a:r>
          </a:p>
          <a:p>
            <a:r>
              <a:rPr lang="en-US" altLang="en-US">
                <a:sym typeface="Symbol" pitchFamily="18" charset="2"/>
              </a:rPr>
              <a:t>(2) E  T</a:t>
            </a:r>
          </a:p>
          <a:p>
            <a:r>
              <a:rPr lang="en-US" altLang="en-US">
                <a:sym typeface="Symbol" pitchFamily="18" charset="2"/>
              </a:rPr>
              <a:t>(3) T   T </a:t>
            </a:r>
            <a:r>
              <a:rPr lang="en-US" altLang="en-US"/>
              <a:t> F</a:t>
            </a:r>
          </a:p>
          <a:p>
            <a:r>
              <a:rPr lang="en-US" altLang="en-US"/>
              <a:t>(4) T  </a:t>
            </a:r>
            <a:r>
              <a:rPr lang="en-US" altLang="en-US">
                <a:sym typeface="Symbol" pitchFamily="18" charset="2"/>
              </a:rPr>
              <a:t> F</a:t>
            </a:r>
          </a:p>
          <a:p>
            <a:r>
              <a:rPr lang="en-US" altLang="en-US"/>
              <a:t>(5) F  </a:t>
            </a:r>
            <a:r>
              <a:rPr lang="en-US" altLang="en-US">
                <a:sym typeface="Symbol" pitchFamily="18" charset="2"/>
              </a:rPr>
              <a:t> ( E ) </a:t>
            </a:r>
          </a:p>
          <a:p>
            <a:r>
              <a:rPr lang="en-US" altLang="en-US">
                <a:sym typeface="Symbol" pitchFamily="18" charset="2"/>
              </a:rPr>
              <a:t>(6) F   </a:t>
            </a:r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52593" name="Text Box 25"/>
          <p:cNvSpPr txBox="1">
            <a:spLocks noChangeArrowheads="1"/>
          </p:cNvSpPr>
          <p:nvPr/>
        </p:nvSpPr>
        <p:spPr bwMode="auto">
          <a:xfrm>
            <a:off x="3644900" y="2474913"/>
            <a:ext cx="1323975" cy="650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LR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cxnSp>
        <p:nvCxnSpPr>
          <p:cNvPr id="426012" name="AutoShape 28"/>
          <p:cNvCxnSpPr>
            <a:cxnSpLocks noChangeShapeType="1"/>
            <a:stCxn id="152593" idx="1"/>
            <a:endCxn id="152591" idx="3"/>
          </p:cNvCxnSpPr>
          <p:nvPr/>
        </p:nvCxnSpPr>
        <p:spPr bwMode="auto">
          <a:xfrm flipH="1" flipV="1">
            <a:off x="1739900" y="2794000"/>
            <a:ext cx="1905000" cy="635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26013" name="AutoShape 29"/>
          <p:cNvCxnSpPr>
            <a:cxnSpLocks noChangeShapeType="1"/>
            <a:stCxn id="152593" idx="0"/>
            <a:endCxn id="152582" idx="2"/>
          </p:cNvCxnSpPr>
          <p:nvPr/>
        </p:nvCxnSpPr>
        <p:spPr bwMode="auto">
          <a:xfrm rot="5400000" flipH="1">
            <a:off x="3606006" y="1774032"/>
            <a:ext cx="460375" cy="94138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26014" name="Rectangle 30"/>
          <p:cNvSpPr>
            <a:spLocks noChangeArrowheads="1"/>
          </p:cNvSpPr>
          <p:nvPr/>
        </p:nvSpPr>
        <p:spPr bwMode="auto">
          <a:xfrm>
            <a:off x="2095500" y="4114800"/>
            <a:ext cx="4089400" cy="215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6015" name="Rectangle 31"/>
          <p:cNvSpPr>
            <a:spLocks noChangeArrowheads="1"/>
          </p:cNvSpPr>
          <p:nvPr/>
        </p:nvSpPr>
        <p:spPr bwMode="auto">
          <a:xfrm>
            <a:off x="2692400" y="3886200"/>
            <a:ext cx="419100" cy="2882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6017" name="Rectangle 33"/>
          <p:cNvSpPr>
            <a:spLocks noChangeArrowheads="1"/>
          </p:cNvSpPr>
          <p:nvPr/>
        </p:nvSpPr>
        <p:spPr bwMode="auto">
          <a:xfrm>
            <a:off x="2703513" y="4106863"/>
            <a:ext cx="407987" cy="223837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152599" name="Object 3"/>
          <p:cNvGraphicFramePr>
            <a:graphicFrameLocks noChangeAspect="1"/>
          </p:cNvGraphicFramePr>
          <p:nvPr/>
        </p:nvGraphicFramePr>
        <p:xfrm>
          <a:off x="1993900" y="3670300"/>
          <a:ext cx="4343400" cy="3263900"/>
        </p:xfrm>
        <a:graphic>
          <a:graphicData uri="http://schemas.openxmlformats.org/presentationml/2006/ole">
            <p:oleObj spid="_x0000_s152599" name="Document" r:id="rId4" imgW="9782175" imgH="7362825" progId="Word.Document.8">
              <p:embed/>
            </p:oleObj>
          </a:graphicData>
        </a:graphic>
      </p:graphicFrame>
      <p:sp>
        <p:nvSpPr>
          <p:cNvPr id="426018" name="AutoShape 34"/>
          <p:cNvSpPr>
            <a:spLocks noChangeArrowheads="1"/>
          </p:cNvSpPr>
          <p:nvPr/>
        </p:nvSpPr>
        <p:spPr bwMode="auto">
          <a:xfrm rot="5400000">
            <a:off x="4133850" y="3244850"/>
            <a:ext cx="317500" cy="1905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2601" name="Text Box 36"/>
          <p:cNvSpPr txBox="1">
            <a:spLocks noChangeArrowheads="1"/>
          </p:cNvSpPr>
          <p:nvPr/>
        </p:nvSpPr>
        <p:spPr bwMode="auto">
          <a:xfrm>
            <a:off x="95250" y="84138"/>
            <a:ext cx="144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GRAMMAR:</a:t>
            </a:r>
          </a:p>
        </p:txBody>
      </p:sp>
      <p:sp>
        <p:nvSpPr>
          <p:cNvPr id="152602" name="Rectangle 37"/>
          <p:cNvSpPr>
            <a:spLocks noChangeArrowheads="1"/>
          </p:cNvSpPr>
          <p:nvPr/>
        </p:nvSpPr>
        <p:spPr bwMode="auto">
          <a:xfrm>
            <a:off x="6811963" y="1684338"/>
            <a:ext cx="2159000" cy="328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2603" name="Text Box 38"/>
          <p:cNvSpPr txBox="1">
            <a:spLocks noChangeArrowheads="1"/>
          </p:cNvSpPr>
          <p:nvPr/>
        </p:nvSpPr>
        <p:spPr bwMode="auto">
          <a:xfrm>
            <a:off x="7137400" y="1171575"/>
            <a:ext cx="1187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sp>
        <p:nvSpPr>
          <p:cNvPr id="152604" name="Text Box 39"/>
          <p:cNvSpPr txBox="1">
            <a:spLocks noChangeArrowheads="1"/>
          </p:cNvSpPr>
          <p:nvPr/>
        </p:nvSpPr>
        <p:spPr bwMode="auto">
          <a:xfrm>
            <a:off x="6542088" y="6521450"/>
            <a:ext cx="2600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Times New Roman" pitchFamily="18" charset="0"/>
              </a:rPr>
              <a:t>(Aho,Sethi,Ullman, pp. 220)</a:t>
            </a:r>
            <a:endParaRPr lang="en-US" alt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2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2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6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2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014" grpId="0" animBg="1"/>
      <p:bldP spid="426015" grpId="0" animBg="1"/>
      <p:bldP spid="426017" grpId="0" animBg="1"/>
      <p:bldP spid="42601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Rectangle 3"/>
          <p:cNvSpPr>
            <a:spLocks noGrp="1" noChangeArrowheads="1"/>
          </p:cNvSpPr>
          <p:nvPr>
            <p:ph type="title"/>
          </p:nvPr>
        </p:nvSpPr>
        <p:spPr>
          <a:xfrm>
            <a:off x="2016125" y="300038"/>
            <a:ext cx="7497763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LR Parser Example</a:t>
            </a:r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CMPUT 680 - Compiler Design and Optimization</a:t>
            </a:r>
          </a:p>
        </p:txBody>
      </p:sp>
      <p:sp>
        <p:nvSpPr>
          <p:cNvPr id="154628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D630F2B7-DDCA-43BC-9730-64E6709AA895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154629" name="Rectangle 65"/>
          <p:cNvSpPr>
            <a:spLocks noChangeArrowheads="1"/>
          </p:cNvSpPr>
          <p:nvPr/>
        </p:nvSpPr>
        <p:spPr bwMode="auto">
          <a:xfrm>
            <a:off x="6807200" y="1473200"/>
            <a:ext cx="2159000" cy="328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4630" name="Text Box 66"/>
          <p:cNvSpPr txBox="1">
            <a:spLocks noChangeArrowheads="1"/>
          </p:cNvSpPr>
          <p:nvPr/>
        </p:nvSpPr>
        <p:spPr bwMode="auto">
          <a:xfrm>
            <a:off x="6965950" y="11255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sp>
        <p:nvSpPr>
          <p:cNvPr id="154631" name="Rectangle 2"/>
          <p:cNvSpPr>
            <a:spLocks noChangeArrowheads="1"/>
          </p:cNvSpPr>
          <p:nvPr/>
        </p:nvSpPr>
        <p:spPr bwMode="auto">
          <a:xfrm>
            <a:off x="2006600" y="3568700"/>
            <a:ext cx="4279900" cy="32639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4632" name="Rectangle 4"/>
          <p:cNvSpPr>
            <a:spLocks noChangeArrowheads="1"/>
          </p:cNvSpPr>
          <p:nvPr/>
        </p:nvSpPr>
        <p:spPr bwMode="auto">
          <a:xfrm>
            <a:off x="3136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54633" name="Rectangle 5"/>
          <p:cNvSpPr>
            <a:spLocks noChangeArrowheads="1"/>
          </p:cNvSpPr>
          <p:nvPr/>
        </p:nvSpPr>
        <p:spPr bwMode="auto">
          <a:xfrm>
            <a:off x="49657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54634" name="Rectangle 6"/>
          <p:cNvSpPr>
            <a:spLocks noChangeArrowheads="1"/>
          </p:cNvSpPr>
          <p:nvPr/>
        </p:nvSpPr>
        <p:spPr bwMode="auto">
          <a:xfrm>
            <a:off x="40513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54635" name="Rectangle 7"/>
          <p:cNvSpPr>
            <a:spLocks noChangeArrowheads="1"/>
          </p:cNvSpPr>
          <p:nvPr/>
        </p:nvSpPr>
        <p:spPr bwMode="auto">
          <a:xfrm>
            <a:off x="3594100" y="17224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</a:t>
            </a:r>
          </a:p>
        </p:txBody>
      </p:sp>
      <p:sp>
        <p:nvSpPr>
          <p:cNvPr id="154636" name="Rectangle 8"/>
          <p:cNvSpPr>
            <a:spLocks noChangeArrowheads="1"/>
          </p:cNvSpPr>
          <p:nvPr/>
        </p:nvSpPr>
        <p:spPr bwMode="auto">
          <a:xfrm>
            <a:off x="45085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+</a:t>
            </a:r>
            <a:endParaRPr lang="en-US" altLang="en-US" sz="1600"/>
          </a:p>
        </p:txBody>
      </p:sp>
      <p:sp>
        <p:nvSpPr>
          <p:cNvPr id="154637" name="Text Box 9"/>
          <p:cNvSpPr txBox="1">
            <a:spLocks noChangeArrowheads="1"/>
          </p:cNvSpPr>
          <p:nvPr/>
        </p:nvSpPr>
        <p:spPr bwMode="auto">
          <a:xfrm>
            <a:off x="2216150" y="16843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154638" name="Rectangle 10"/>
          <p:cNvSpPr>
            <a:spLocks noChangeArrowheads="1"/>
          </p:cNvSpPr>
          <p:nvPr/>
        </p:nvSpPr>
        <p:spPr bwMode="auto">
          <a:xfrm>
            <a:off x="5422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154639" name="Text Box 11"/>
          <p:cNvSpPr txBox="1">
            <a:spLocks noChangeArrowheads="1"/>
          </p:cNvSpPr>
          <p:nvPr/>
        </p:nvSpPr>
        <p:spPr bwMode="auto">
          <a:xfrm>
            <a:off x="234950" y="26114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STACK:</a:t>
            </a:r>
          </a:p>
        </p:txBody>
      </p:sp>
      <p:sp>
        <p:nvSpPr>
          <p:cNvPr id="154640" name="Text Box 14"/>
          <p:cNvSpPr txBox="1">
            <a:spLocks noChangeArrowheads="1"/>
          </p:cNvSpPr>
          <p:nvPr/>
        </p:nvSpPr>
        <p:spPr bwMode="auto">
          <a:xfrm>
            <a:off x="185738" y="423863"/>
            <a:ext cx="1657350" cy="1749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(1) E  </a:t>
            </a:r>
            <a:r>
              <a:rPr lang="en-US" altLang="en-US">
                <a:sym typeface="Symbol" pitchFamily="18" charset="2"/>
              </a:rPr>
              <a:t> E + T</a:t>
            </a:r>
          </a:p>
          <a:p>
            <a:r>
              <a:rPr lang="en-US" altLang="en-US">
                <a:sym typeface="Symbol" pitchFamily="18" charset="2"/>
              </a:rPr>
              <a:t>(2) E  T</a:t>
            </a:r>
          </a:p>
          <a:p>
            <a:r>
              <a:rPr lang="en-US" altLang="en-US">
                <a:sym typeface="Symbol" pitchFamily="18" charset="2"/>
              </a:rPr>
              <a:t>(3) T   T </a:t>
            </a:r>
            <a:r>
              <a:rPr lang="en-US" altLang="en-US"/>
              <a:t> F</a:t>
            </a:r>
          </a:p>
          <a:p>
            <a:r>
              <a:rPr lang="en-US" altLang="en-US"/>
              <a:t>(4) T  </a:t>
            </a:r>
            <a:r>
              <a:rPr lang="en-US" altLang="en-US">
                <a:sym typeface="Symbol" pitchFamily="18" charset="2"/>
              </a:rPr>
              <a:t> F</a:t>
            </a:r>
          </a:p>
          <a:p>
            <a:r>
              <a:rPr lang="en-US" altLang="en-US"/>
              <a:t>(5) F  </a:t>
            </a:r>
            <a:r>
              <a:rPr lang="en-US" altLang="en-US">
                <a:sym typeface="Symbol" pitchFamily="18" charset="2"/>
              </a:rPr>
              <a:t> ( E ) </a:t>
            </a:r>
          </a:p>
          <a:p>
            <a:r>
              <a:rPr lang="en-US" altLang="en-US">
                <a:sym typeface="Symbol" pitchFamily="18" charset="2"/>
              </a:rPr>
              <a:t>(6) F   </a:t>
            </a:r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54641" name="Text Box 15"/>
          <p:cNvSpPr txBox="1">
            <a:spLocks noChangeArrowheads="1"/>
          </p:cNvSpPr>
          <p:nvPr/>
        </p:nvSpPr>
        <p:spPr bwMode="auto">
          <a:xfrm>
            <a:off x="3644900" y="2474913"/>
            <a:ext cx="1323975" cy="650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LR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cxnSp>
        <p:nvCxnSpPr>
          <p:cNvPr id="427026" name="AutoShape 18"/>
          <p:cNvCxnSpPr>
            <a:cxnSpLocks noChangeShapeType="1"/>
            <a:stCxn id="154641" idx="1"/>
            <a:endCxn id="154659" idx="3"/>
          </p:cNvCxnSpPr>
          <p:nvPr/>
        </p:nvCxnSpPr>
        <p:spPr bwMode="auto">
          <a:xfrm flipH="1">
            <a:off x="1739900" y="2800350"/>
            <a:ext cx="1905000" cy="635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27027" name="AutoShape 19"/>
          <p:cNvCxnSpPr>
            <a:cxnSpLocks noChangeShapeType="1"/>
            <a:stCxn id="154641" idx="0"/>
            <a:endCxn id="154635" idx="2"/>
          </p:cNvCxnSpPr>
          <p:nvPr/>
        </p:nvCxnSpPr>
        <p:spPr bwMode="auto">
          <a:xfrm rot="5400000" flipH="1">
            <a:off x="3834606" y="2002632"/>
            <a:ext cx="460375" cy="48418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27028" name="Rectangle 20"/>
          <p:cNvSpPr>
            <a:spLocks noChangeArrowheads="1"/>
          </p:cNvSpPr>
          <p:nvPr/>
        </p:nvSpPr>
        <p:spPr bwMode="auto">
          <a:xfrm>
            <a:off x="2095500" y="5207000"/>
            <a:ext cx="4089400" cy="215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7029" name="Rectangle 21"/>
          <p:cNvSpPr>
            <a:spLocks noChangeArrowheads="1"/>
          </p:cNvSpPr>
          <p:nvPr/>
        </p:nvSpPr>
        <p:spPr bwMode="auto">
          <a:xfrm>
            <a:off x="3505200" y="3886200"/>
            <a:ext cx="419100" cy="2882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7030" name="Rectangle 22"/>
          <p:cNvSpPr>
            <a:spLocks noChangeArrowheads="1"/>
          </p:cNvSpPr>
          <p:nvPr/>
        </p:nvSpPr>
        <p:spPr bwMode="auto">
          <a:xfrm>
            <a:off x="3516313" y="5213350"/>
            <a:ext cx="407987" cy="20955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282700" y="2660650"/>
            <a:ext cx="457200" cy="876300"/>
            <a:chOff x="808" y="1676"/>
            <a:chExt cx="288" cy="552"/>
          </a:xfrm>
        </p:grpSpPr>
        <p:sp>
          <p:nvSpPr>
            <p:cNvPr id="154658" name="Rectangle 12"/>
            <p:cNvSpPr>
              <a:spLocks noChangeArrowheads="1"/>
            </p:cNvSpPr>
            <p:nvPr/>
          </p:nvSpPr>
          <p:spPr bwMode="auto">
            <a:xfrm>
              <a:off x="808" y="167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E</a:t>
              </a:r>
            </a:p>
          </p:txBody>
        </p:sp>
        <p:sp>
          <p:nvSpPr>
            <p:cNvPr id="154659" name="Rectangle 13"/>
            <p:cNvSpPr>
              <a:spLocks noChangeArrowheads="1"/>
            </p:cNvSpPr>
            <p:nvPr/>
          </p:nvSpPr>
          <p:spPr bwMode="auto">
            <a:xfrm>
              <a:off x="808" y="167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5</a:t>
              </a:r>
            </a:p>
          </p:txBody>
        </p:sp>
        <p:sp>
          <p:nvSpPr>
            <p:cNvPr id="154660" name="Rectangle 24"/>
            <p:cNvSpPr>
              <a:spLocks noChangeArrowheads="1"/>
            </p:cNvSpPr>
            <p:nvPr/>
          </p:nvSpPr>
          <p:spPr bwMode="auto">
            <a:xfrm>
              <a:off x="808" y="1860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 b="1"/>
                <a:t>id</a:t>
              </a:r>
              <a:endParaRPr lang="en-US" altLang="en-US" sz="1600"/>
            </a:p>
          </p:txBody>
        </p:sp>
        <p:sp>
          <p:nvSpPr>
            <p:cNvPr id="154661" name="Rectangle 25"/>
            <p:cNvSpPr>
              <a:spLocks noChangeArrowheads="1"/>
            </p:cNvSpPr>
            <p:nvPr/>
          </p:nvSpPr>
          <p:spPr bwMode="auto">
            <a:xfrm>
              <a:off x="808" y="2044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0</a:t>
              </a:r>
            </a:p>
          </p:txBody>
        </p:sp>
      </p:grpSp>
      <p:sp>
        <p:nvSpPr>
          <p:cNvPr id="427035" name="Rectangle 27"/>
          <p:cNvSpPr>
            <a:spLocks noChangeArrowheads="1"/>
          </p:cNvSpPr>
          <p:nvPr/>
        </p:nvSpPr>
        <p:spPr bwMode="auto">
          <a:xfrm>
            <a:off x="215900" y="1866900"/>
            <a:ext cx="1447800" cy="317500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7036" name="AutoShape 28"/>
          <p:cNvSpPr>
            <a:spLocks noChangeArrowheads="1"/>
          </p:cNvSpPr>
          <p:nvPr/>
        </p:nvSpPr>
        <p:spPr bwMode="auto">
          <a:xfrm rot="5400000">
            <a:off x="4133850" y="3244850"/>
            <a:ext cx="317500" cy="1905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154650" name="Object 23"/>
          <p:cNvGraphicFramePr>
            <a:graphicFrameLocks noChangeAspect="1"/>
          </p:cNvGraphicFramePr>
          <p:nvPr/>
        </p:nvGraphicFramePr>
        <p:xfrm>
          <a:off x="1993900" y="3670300"/>
          <a:ext cx="4343400" cy="3263900"/>
        </p:xfrm>
        <a:graphic>
          <a:graphicData uri="http://schemas.openxmlformats.org/presentationml/2006/ole">
            <p:oleObj spid="_x0000_s154650" name="Document" r:id="rId4" imgW="9782175" imgH="7362825" progId="Word.Document.8">
              <p:embed/>
            </p:oleObj>
          </a:graphicData>
        </a:graphic>
      </p:graphicFrame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7016750" y="3790950"/>
            <a:ext cx="387350" cy="925513"/>
            <a:chOff x="4420" y="2388"/>
            <a:chExt cx="244" cy="583"/>
          </a:xfrm>
        </p:grpSpPr>
        <p:sp>
          <p:nvSpPr>
            <p:cNvPr id="154655" name="Rectangle 53"/>
            <p:cNvSpPr>
              <a:spLocks noChangeArrowheads="1"/>
            </p:cNvSpPr>
            <p:nvPr/>
          </p:nvSpPr>
          <p:spPr bwMode="auto">
            <a:xfrm>
              <a:off x="4440" y="238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  <a:sym typeface="Symbol" pitchFamily="18" charset="2"/>
                </a:rPr>
                <a:t>F</a:t>
              </a:r>
              <a:endParaRPr lang="en-US" altLang="en-US">
                <a:solidFill>
                  <a:schemeClr val="tx2"/>
                </a:solidFill>
                <a:sym typeface="Symbol" pitchFamily="18" charset="2"/>
              </a:endParaRPr>
            </a:p>
          </p:txBody>
        </p:sp>
        <p:sp>
          <p:nvSpPr>
            <p:cNvPr id="154656" name="Line 54"/>
            <p:cNvSpPr>
              <a:spLocks noChangeShapeType="1"/>
            </p:cNvSpPr>
            <p:nvPr/>
          </p:nvSpPr>
          <p:spPr bwMode="auto">
            <a:xfrm>
              <a:off x="4547" y="2592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7" name="Rectangle 55"/>
            <p:cNvSpPr>
              <a:spLocks noChangeArrowheads="1"/>
            </p:cNvSpPr>
            <p:nvPr/>
          </p:nvSpPr>
          <p:spPr bwMode="auto">
            <a:xfrm>
              <a:off x="4420" y="2740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id</a:t>
              </a:r>
            </a:p>
          </p:txBody>
        </p:sp>
      </p:grpSp>
      <p:sp>
        <p:nvSpPr>
          <p:cNvPr id="427070" name="AutoShape 62"/>
          <p:cNvSpPr>
            <a:spLocks noChangeArrowheads="1"/>
          </p:cNvSpPr>
          <p:nvPr/>
        </p:nvSpPr>
        <p:spPr bwMode="auto">
          <a:xfrm>
            <a:off x="5200650" y="2698750"/>
            <a:ext cx="1295400" cy="177800"/>
          </a:xfrm>
          <a:prstGeom prst="rightArrow">
            <a:avLst>
              <a:gd name="adj1" fmla="val 50000"/>
              <a:gd name="adj2" fmla="val 182143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4653" name="Text Box 64"/>
          <p:cNvSpPr txBox="1">
            <a:spLocks noChangeArrowheads="1"/>
          </p:cNvSpPr>
          <p:nvPr/>
        </p:nvSpPr>
        <p:spPr bwMode="auto">
          <a:xfrm>
            <a:off x="95250" y="84138"/>
            <a:ext cx="144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GRAMMAR:</a:t>
            </a:r>
          </a:p>
        </p:txBody>
      </p:sp>
      <p:sp>
        <p:nvSpPr>
          <p:cNvPr id="154654" name="Text Box 67"/>
          <p:cNvSpPr txBox="1">
            <a:spLocks noChangeArrowheads="1"/>
          </p:cNvSpPr>
          <p:nvPr/>
        </p:nvSpPr>
        <p:spPr bwMode="auto">
          <a:xfrm>
            <a:off x="6542088" y="6521450"/>
            <a:ext cx="2600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Times New Roman" pitchFamily="18" charset="0"/>
              </a:rPr>
              <a:t>(Aho,Sethi,Ullman, pp. 220)</a:t>
            </a:r>
            <a:endParaRPr lang="en-US" alt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2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7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28" grpId="0" animBg="1"/>
      <p:bldP spid="427029" grpId="0" animBg="1"/>
      <p:bldP spid="427030" grpId="0" animBg="1"/>
      <p:bldP spid="427035" grpId="0" animBg="1"/>
      <p:bldP spid="427036" grpId="0" animBg="1"/>
      <p:bldP spid="42707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Rectangle 3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LR Parser Example</a:t>
            </a:r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CMPUT 680 - Compiler Design and Optimization</a:t>
            </a:r>
          </a:p>
        </p:txBody>
      </p:sp>
      <p:sp>
        <p:nvSpPr>
          <p:cNvPr id="156676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A7FEA476-501D-4DD5-9A7F-D3640CC926A7}" type="slidenum">
              <a:rPr lang="en-US" altLang="en-US"/>
              <a:pPr/>
              <a:t>92</a:t>
            </a:fld>
            <a:endParaRPr lang="en-US" altLang="en-US"/>
          </a:p>
        </p:txBody>
      </p:sp>
      <p:sp>
        <p:nvSpPr>
          <p:cNvPr id="156677" name="Rectangle 39"/>
          <p:cNvSpPr>
            <a:spLocks noChangeArrowheads="1"/>
          </p:cNvSpPr>
          <p:nvPr/>
        </p:nvSpPr>
        <p:spPr bwMode="auto">
          <a:xfrm>
            <a:off x="6807200" y="1473200"/>
            <a:ext cx="2159000" cy="328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6678" name="Text Box 40"/>
          <p:cNvSpPr txBox="1">
            <a:spLocks noChangeArrowheads="1"/>
          </p:cNvSpPr>
          <p:nvPr/>
        </p:nvSpPr>
        <p:spPr bwMode="auto">
          <a:xfrm>
            <a:off x="6965950" y="11255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sp>
        <p:nvSpPr>
          <p:cNvPr id="434199" name="Rectangle 23"/>
          <p:cNvSpPr>
            <a:spLocks noChangeArrowheads="1"/>
          </p:cNvSpPr>
          <p:nvPr/>
        </p:nvSpPr>
        <p:spPr bwMode="auto">
          <a:xfrm>
            <a:off x="1277938" y="2660650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/>
              <a:t>0</a:t>
            </a:r>
          </a:p>
        </p:txBody>
      </p:sp>
      <p:sp>
        <p:nvSpPr>
          <p:cNvPr id="156680" name="Rectangle 2"/>
          <p:cNvSpPr>
            <a:spLocks noChangeArrowheads="1"/>
          </p:cNvSpPr>
          <p:nvPr/>
        </p:nvSpPr>
        <p:spPr bwMode="auto">
          <a:xfrm>
            <a:off x="2006600" y="3568700"/>
            <a:ext cx="4279900" cy="32639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6681" name="Rectangle 4"/>
          <p:cNvSpPr>
            <a:spLocks noChangeArrowheads="1"/>
          </p:cNvSpPr>
          <p:nvPr/>
        </p:nvSpPr>
        <p:spPr bwMode="auto">
          <a:xfrm>
            <a:off x="3136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56682" name="Rectangle 5"/>
          <p:cNvSpPr>
            <a:spLocks noChangeArrowheads="1"/>
          </p:cNvSpPr>
          <p:nvPr/>
        </p:nvSpPr>
        <p:spPr bwMode="auto">
          <a:xfrm>
            <a:off x="49657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56683" name="Rectangle 6"/>
          <p:cNvSpPr>
            <a:spLocks noChangeArrowheads="1"/>
          </p:cNvSpPr>
          <p:nvPr/>
        </p:nvSpPr>
        <p:spPr bwMode="auto">
          <a:xfrm>
            <a:off x="40513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56684" name="Rectangle 7"/>
          <p:cNvSpPr>
            <a:spLocks noChangeArrowheads="1"/>
          </p:cNvSpPr>
          <p:nvPr/>
        </p:nvSpPr>
        <p:spPr bwMode="auto">
          <a:xfrm>
            <a:off x="3594100" y="17224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</a:t>
            </a:r>
          </a:p>
        </p:txBody>
      </p:sp>
      <p:sp>
        <p:nvSpPr>
          <p:cNvPr id="156685" name="Rectangle 8"/>
          <p:cNvSpPr>
            <a:spLocks noChangeArrowheads="1"/>
          </p:cNvSpPr>
          <p:nvPr/>
        </p:nvSpPr>
        <p:spPr bwMode="auto">
          <a:xfrm>
            <a:off x="45085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+</a:t>
            </a:r>
            <a:endParaRPr lang="en-US" altLang="en-US" sz="1600"/>
          </a:p>
        </p:txBody>
      </p:sp>
      <p:sp>
        <p:nvSpPr>
          <p:cNvPr id="156686" name="Text Box 9"/>
          <p:cNvSpPr txBox="1">
            <a:spLocks noChangeArrowheads="1"/>
          </p:cNvSpPr>
          <p:nvPr/>
        </p:nvSpPr>
        <p:spPr bwMode="auto">
          <a:xfrm>
            <a:off x="2216150" y="16843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156687" name="Rectangle 10"/>
          <p:cNvSpPr>
            <a:spLocks noChangeArrowheads="1"/>
          </p:cNvSpPr>
          <p:nvPr/>
        </p:nvSpPr>
        <p:spPr bwMode="auto">
          <a:xfrm>
            <a:off x="5422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156688" name="Text Box 11"/>
          <p:cNvSpPr txBox="1">
            <a:spLocks noChangeArrowheads="1"/>
          </p:cNvSpPr>
          <p:nvPr/>
        </p:nvSpPr>
        <p:spPr bwMode="auto">
          <a:xfrm>
            <a:off x="234950" y="26114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STACK:</a:t>
            </a:r>
          </a:p>
        </p:txBody>
      </p:sp>
      <p:sp>
        <p:nvSpPr>
          <p:cNvPr id="156689" name="Text Box 12"/>
          <p:cNvSpPr txBox="1">
            <a:spLocks noChangeArrowheads="1"/>
          </p:cNvSpPr>
          <p:nvPr/>
        </p:nvSpPr>
        <p:spPr bwMode="auto">
          <a:xfrm>
            <a:off x="185738" y="423863"/>
            <a:ext cx="1657350" cy="1749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(1) E  </a:t>
            </a:r>
            <a:r>
              <a:rPr lang="en-US" altLang="en-US">
                <a:sym typeface="Symbol" pitchFamily="18" charset="2"/>
              </a:rPr>
              <a:t> E + T</a:t>
            </a:r>
          </a:p>
          <a:p>
            <a:r>
              <a:rPr lang="en-US" altLang="en-US">
                <a:sym typeface="Symbol" pitchFamily="18" charset="2"/>
              </a:rPr>
              <a:t>(2) E  T</a:t>
            </a:r>
          </a:p>
          <a:p>
            <a:r>
              <a:rPr lang="en-US" altLang="en-US">
                <a:sym typeface="Symbol" pitchFamily="18" charset="2"/>
              </a:rPr>
              <a:t>(3) T   T </a:t>
            </a:r>
            <a:r>
              <a:rPr lang="en-US" altLang="en-US"/>
              <a:t> F</a:t>
            </a:r>
          </a:p>
          <a:p>
            <a:r>
              <a:rPr lang="en-US" altLang="en-US"/>
              <a:t>(4) T  </a:t>
            </a:r>
            <a:r>
              <a:rPr lang="en-US" altLang="en-US">
                <a:sym typeface="Symbol" pitchFamily="18" charset="2"/>
              </a:rPr>
              <a:t> F</a:t>
            </a:r>
          </a:p>
          <a:p>
            <a:r>
              <a:rPr lang="en-US" altLang="en-US"/>
              <a:t>(5) F  </a:t>
            </a:r>
            <a:r>
              <a:rPr lang="en-US" altLang="en-US">
                <a:sym typeface="Symbol" pitchFamily="18" charset="2"/>
              </a:rPr>
              <a:t> ( E ) </a:t>
            </a:r>
          </a:p>
          <a:p>
            <a:r>
              <a:rPr lang="en-US" altLang="en-US">
                <a:sym typeface="Symbol" pitchFamily="18" charset="2"/>
              </a:rPr>
              <a:t>(6) F   </a:t>
            </a:r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56690" name="Text Box 13"/>
          <p:cNvSpPr txBox="1">
            <a:spLocks noChangeArrowheads="1"/>
          </p:cNvSpPr>
          <p:nvPr/>
        </p:nvSpPr>
        <p:spPr bwMode="auto">
          <a:xfrm>
            <a:off x="3644900" y="2474913"/>
            <a:ext cx="1323975" cy="650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LR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cxnSp>
        <p:nvCxnSpPr>
          <p:cNvPr id="434192" name="AutoShape 16"/>
          <p:cNvCxnSpPr>
            <a:cxnSpLocks noChangeShapeType="1"/>
            <a:stCxn id="156690" idx="1"/>
            <a:endCxn id="434199" idx="3"/>
          </p:cNvCxnSpPr>
          <p:nvPr/>
        </p:nvCxnSpPr>
        <p:spPr bwMode="auto">
          <a:xfrm flipH="1">
            <a:off x="1735138" y="2800350"/>
            <a:ext cx="1909762" cy="635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34193" name="AutoShape 17"/>
          <p:cNvCxnSpPr>
            <a:cxnSpLocks noChangeShapeType="1"/>
            <a:stCxn id="156690" idx="0"/>
            <a:endCxn id="156693" idx="2"/>
          </p:cNvCxnSpPr>
          <p:nvPr/>
        </p:nvCxnSpPr>
        <p:spPr bwMode="auto">
          <a:xfrm rot="5400000" flipH="1">
            <a:off x="2485231" y="653257"/>
            <a:ext cx="276225" cy="3367088"/>
          </a:xfrm>
          <a:prstGeom prst="curvedConnector3">
            <a:avLst>
              <a:gd name="adj1" fmla="val 52301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56693" name="Rectangle 26"/>
          <p:cNvSpPr>
            <a:spLocks noChangeArrowheads="1"/>
          </p:cNvSpPr>
          <p:nvPr/>
        </p:nvSpPr>
        <p:spPr bwMode="auto">
          <a:xfrm>
            <a:off x="215900" y="1866900"/>
            <a:ext cx="1447800" cy="317500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4203" name="AutoShape 27"/>
          <p:cNvSpPr>
            <a:spLocks noChangeArrowheads="1"/>
          </p:cNvSpPr>
          <p:nvPr/>
        </p:nvSpPr>
        <p:spPr bwMode="auto">
          <a:xfrm rot="5400000">
            <a:off x="4133850" y="3244850"/>
            <a:ext cx="317500" cy="1905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4205" name="Rectangle 29"/>
          <p:cNvSpPr>
            <a:spLocks noChangeArrowheads="1"/>
          </p:cNvSpPr>
          <p:nvPr/>
        </p:nvSpPr>
        <p:spPr bwMode="auto">
          <a:xfrm>
            <a:off x="2082800" y="4114800"/>
            <a:ext cx="4089400" cy="2286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4206" name="Rectangle 30"/>
          <p:cNvSpPr>
            <a:spLocks noChangeArrowheads="1"/>
          </p:cNvSpPr>
          <p:nvPr/>
        </p:nvSpPr>
        <p:spPr bwMode="auto">
          <a:xfrm>
            <a:off x="5867400" y="3886200"/>
            <a:ext cx="304800" cy="2870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4207" name="Rectangle 31"/>
          <p:cNvSpPr>
            <a:spLocks noChangeArrowheads="1"/>
          </p:cNvSpPr>
          <p:nvPr/>
        </p:nvSpPr>
        <p:spPr bwMode="auto">
          <a:xfrm>
            <a:off x="5867400" y="4114800"/>
            <a:ext cx="311150" cy="212725"/>
          </a:xfrm>
          <a:prstGeom prst="rect">
            <a:avLst/>
          </a:prstGeom>
          <a:solidFill>
            <a:srgbClr val="66FF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156698" name="Object 32"/>
          <p:cNvGraphicFramePr>
            <a:graphicFrameLocks noChangeAspect="1"/>
          </p:cNvGraphicFramePr>
          <p:nvPr/>
        </p:nvGraphicFramePr>
        <p:xfrm>
          <a:off x="1993900" y="3670300"/>
          <a:ext cx="4343400" cy="3263900"/>
        </p:xfrm>
        <a:graphic>
          <a:graphicData uri="http://schemas.openxmlformats.org/presentationml/2006/ole">
            <p:oleObj spid="_x0000_s156698" name="Document" r:id="rId4" imgW="9782175" imgH="7362825" progId="Word.Document.8">
              <p:embed/>
            </p:oleObj>
          </a:graphicData>
        </a:graphic>
      </p:graphicFrame>
      <p:grpSp>
        <p:nvGrpSpPr>
          <p:cNvPr id="156699" name="Group 34"/>
          <p:cNvGrpSpPr>
            <a:grpSpLocks/>
          </p:cNvGrpSpPr>
          <p:nvPr/>
        </p:nvGrpSpPr>
        <p:grpSpPr bwMode="auto">
          <a:xfrm>
            <a:off x="7016750" y="3790950"/>
            <a:ext cx="387350" cy="925513"/>
            <a:chOff x="4420" y="2388"/>
            <a:chExt cx="244" cy="583"/>
          </a:xfrm>
        </p:grpSpPr>
        <p:sp>
          <p:nvSpPr>
            <p:cNvPr id="156702" name="Rectangle 35"/>
            <p:cNvSpPr>
              <a:spLocks noChangeArrowheads="1"/>
            </p:cNvSpPr>
            <p:nvPr/>
          </p:nvSpPr>
          <p:spPr bwMode="auto">
            <a:xfrm>
              <a:off x="4440" y="238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  <a:sym typeface="Symbol" pitchFamily="18" charset="2"/>
                </a:rPr>
                <a:t>F</a:t>
              </a:r>
              <a:endParaRPr lang="en-US" altLang="en-US">
                <a:solidFill>
                  <a:schemeClr val="tx2"/>
                </a:solidFill>
                <a:sym typeface="Symbol" pitchFamily="18" charset="2"/>
              </a:endParaRPr>
            </a:p>
          </p:txBody>
        </p:sp>
        <p:sp>
          <p:nvSpPr>
            <p:cNvPr id="156703" name="Line 36"/>
            <p:cNvSpPr>
              <a:spLocks noChangeShapeType="1"/>
            </p:cNvSpPr>
            <p:nvPr/>
          </p:nvSpPr>
          <p:spPr bwMode="auto">
            <a:xfrm>
              <a:off x="4547" y="2592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704" name="Rectangle 37"/>
            <p:cNvSpPr>
              <a:spLocks noChangeArrowheads="1"/>
            </p:cNvSpPr>
            <p:nvPr/>
          </p:nvSpPr>
          <p:spPr bwMode="auto">
            <a:xfrm>
              <a:off x="4420" y="2740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id</a:t>
              </a:r>
            </a:p>
          </p:txBody>
        </p:sp>
      </p:grpSp>
      <p:sp>
        <p:nvSpPr>
          <p:cNvPr id="156700" name="Text Box 38"/>
          <p:cNvSpPr txBox="1">
            <a:spLocks noChangeArrowheads="1"/>
          </p:cNvSpPr>
          <p:nvPr/>
        </p:nvSpPr>
        <p:spPr bwMode="auto">
          <a:xfrm>
            <a:off x="95250" y="84138"/>
            <a:ext cx="144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GRAMMAR:</a:t>
            </a:r>
          </a:p>
        </p:txBody>
      </p:sp>
      <p:sp>
        <p:nvSpPr>
          <p:cNvPr id="156701" name="Text Box 41"/>
          <p:cNvSpPr txBox="1">
            <a:spLocks noChangeArrowheads="1"/>
          </p:cNvSpPr>
          <p:nvPr/>
        </p:nvSpPr>
        <p:spPr bwMode="auto">
          <a:xfrm>
            <a:off x="6542088" y="6521450"/>
            <a:ext cx="2600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Times New Roman" pitchFamily="18" charset="0"/>
              </a:rPr>
              <a:t>(Aho,Sethi,Ullman, pp. 220)</a:t>
            </a:r>
            <a:endParaRPr lang="en-US" alt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3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99" grpId="0" animBg="1" autoUpdateAnimBg="0"/>
      <p:bldP spid="434203" grpId="0" animBg="1"/>
      <p:bldP spid="434205" grpId="0" animBg="1"/>
      <p:bldP spid="434206" grpId="0" animBg="1"/>
      <p:bldP spid="43420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" name="Rectangle 3"/>
          <p:cNvSpPr>
            <a:spLocks noGrp="1" noChangeArrowheads="1"/>
          </p:cNvSpPr>
          <p:nvPr>
            <p:ph type="title"/>
          </p:nvPr>
        </p:nvSpPr>
        <p:spPr>
          <a:xfrm>
            <a:off x="2216150" y="447675"/>
            <a:ext cx="7497763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LR Parser Example</a:t>
            </a:r>
          </a:p>
        </p:txBody>
      </p:sp>
      <p:sp>
        <p:nvSpPr>
          <p:cNvPr id="2150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CMPUT 680 - Compiler Design and Optimization</a:t>
            </a:r>
          </a:p>
        </p:txBody>
      </p:sp>
      <p:sp>
        <p:nvSpPr>
          <p:cNvPr id="158724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74DA451A-5FB2-440C-865F-B21A1446F62E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158725" name="Rectangle 65"/>
          <p:cNvSpPr>
            <a:spLocks noChangeArrowheads="1"/>
          </p:cNvSpPr>
          <p:nvPr/>
        </p:nvSpPr>
        <p:spPr bwMode="auto">
          <a:xfrm>
            <a:off x="6807200" y="1473200"/>
            <a:ext cx="2159000" cy="328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8726" name="Text Box 66"/>
          <p:cNvSpPr txBox="1">
            <a:spLocks noChangeArrowheads="1"/>
          </p:cNvSpPr>
          <p:nvPr/>
        </p:nvSpPr>
        <p:spPr bwMode="auto">
          <a:xfrm>
            <a:off x="6965950" y="11255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282700" y="2660650"/>
            <a:ext cx="457200" cy="876300"/>
            <a:chOff x="808" y="1676"/>
            <a:chExt cx="288" cy="552"/>
          </a:xfrm>
        </p:grpSpPr>
        <p:sp>
          <p:nvSpPr>
            <p:cNvPr id="158756" name="Rectangle 22"/>
            <p:cNvSpPr>
              <a:spLocks noChangeArrowheads="1"/>
            </p:cNvSpPr>
            <p:nvPr/>
          </p:nvSpPr>
          <p:spPr bwMode="auto">
            <a:xfrm>
              <a:off x="808" y="167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E</a:t>
              </a:r>
            </a:p>
          </p:txBody>
        </p:sp>
        <p:sp>
          <p:nvSpPr>
            <p:cNvPr id="158757" name="Rectangle 23"/>
            <p:cNvSpPr>
              <a:spLocks noChangeArrowheads="1"/>
            </p:cNvSpPr>
            <p:nvPr/>
          </p:nvSpPr>
          <p:spPr bwMode="auto">
            <a:xfrm>
              <a:off x="808" y="167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3</a:t>
              </a:r>
            </a:p>
          </p:txBody>
        </p:sp>
        <p:sp>
          <p:nvSpPr>
            <p:cNvPr id="158758" name="Rectangle 24"/>
            <p:cNvSpPr>
              <a:spLocks noChangeArrowheads="1"/>
            </p:cNvSpPr>
            <p:nvPr/>
          </p:nvSpPr>
          <p:spPr bwMode="auto">
            <a:xfrm>
              <a:off x="808" y="1860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 b="1"/>
                <a:t>F</a:t>
              </a:r>
              <a:endParaRPr lang="en-US" altLang="en-US" sz="1600"/>
            </a:p>
          </p:txBody>
        </p:sp>
        <p:sp>
          <p:nvSpPr>
            <p:cNvPr id="158759" name="Rectangle 25"/>
            <p:cNvSpPr>
              <a:spLocks noChangeArrowheads="1"/>
            </p:cNvSpPr>
            <p:nvPr/>
          </p:nvSpPr>
          <p:spPr bwMode="auto">
            <a:xfrm>
              <a:off x="808" y="2044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0</a:t>
              </a:r>
            </a:p>
          </p:txBody>
        </p:sp>
      </p:grpSp>
      <p:sp>
        <p:nvSpPr>
          <p:cNvPr id="158728" name="Rectangle 2"/>
          <p:cNvSpPr>
            <a:spLocks noChangeArrowheads="1"/>
          </p:cNvSpPr>
          <p:nvPr/>
        </p:nvSpPr>
        <p:spPr bwMode="auto">
          <a:xfrm>
            <a:off x="2006600" y="3568700"/>
            <a:ext cx="4279900" cy="32639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8729" name="Rectangle 4"/>
          <p:cNvSpPr>
            <a:spLocks noChangeArrowheads="1"/>
          </p:cNvSpPr>
          <p:nvPr/>
        </p:nvSpPr>
        <p:spPr bwMode="auto">
          <a:xfrm>
            <a:off x="3136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58730" name="Rectangle 5"/>
          <p:cNvSpPr>
            <a:spLocks noChangeArrowheads="1"/>
          </p:cNvSpPr>
          <p:nvPr/>
        </p:nvSpPr>
        <p:spPr bwMode="auto">
          <a:xfrm>
            <a:off x="49657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58731" name="Rectangle 6"/>
          <p:cNvSpPr>
            <a:spLocks noChangeArrowheads="1"/>
          </p:cNvSpPr>
          <p:nvPr/>
        </p:nvSpPr>
        <p:spPr bwMode="auto">
          <a:xfrm>
            <a:off x="40513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58732" name="Rectangle 7"/>
          <p:cNvSpPr>
            <a:spLocks noChangeArrowheads="1"/>
          </p:cNvSpPr>
          <p:nvPr/>
        </p:nvSpPr>
        <p:spPr bwMode="auto">
          <a:xfrm>
            <a:off x="3594100" y="17224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</a:t>
            </a:r>
          </a:p>
        </p:txBody>
      </p:sp>
      <p:sp>
        <p:nvSpPr>
          <p:cNvPr id="158733" name="Rectangle 8"/>
          <p:cNvSpPr>
            <a:spLocks noChangeArrowheads="1"/>
          </p:cNvSpPr>
          <p:nvPr/>
        </p:nvSpPr>
        <p:spPr bwMode="auto">
          <a:xfrm>
            <a:off x="45085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+</a:t>
            </a:r>
            <a:endParaRPr lang="en-US" altLang="en-US" sz="1600"/>
          </a:p>
        </p:txBody>
      </p:sp>
      <p:sp>
        <p:nvSpPr>
          <p:cNvPr id="158734" name="Text Box 9"/>
          <p:cNvSpPr txBox="1">
            <a:spLocks noChangeArrowheads="1"/>
          </p:cNvSpPr>
          <p:nvPr/>
        </p:nvSpPr>
        <p:spPr bwMode="auto">
          <a:xfrm>
            <a:off x="2216150" y="16843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158735" name="Rectangle 10"/>
          <p:cNvSpPr>
            <a:spLocks noChangeArrowheads="1"/>
          </p:cNvSpPr>
          <p:nvPr/>
        </p:nvSpPr>
        <p:spPr bwMode="auto">
          <a:xfrm>
            <a:off x="5422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158736" name="Text Box 11"/>
          <p:cNvSpPr txBox="1">
            <a:spLocks noChangeArrowheads="1"/>
          </p:cNvSpPr>
          <p:nvPr/>
        </p:nvSpPr>
        <p:spPr bwMode="auto">
          <a:xfrm>
            <a:off x="234950" y="26114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STACK:</a:t>
            </a:r>
          </a:p>
        </p:txBody>
      </p:sp>
      <p:sp>
        <p:nvSpPr>
          <p:cNvPr id="158737" name="Text Box 12"/>
          <p:cNvSpPr txBox="1">
            <a:spLocks noChangeArrowheads="1"/>
          </p:cNvSpPr>
          <p:nvPr/>
        </p:nvSpPr>
        <p:spPr bwMode="auto">
          <a:xfrm>
            <a:off x="185738" y="423863"/>
            <a:ext cx="1657350" cy="1749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(1) E  </a:t>
            </a:r>
            <a:r>
              <a:rPr lang="en-US" altLang="en-US">
                <a:sym typeface="Symbol" pitchFamily="18" charset="2"/>
              </a:rPr>
              <a:t> E + T</a:t>
            </a:r>
          </a:p>
          <a:p>
            <a:r>
              <a:rPr lang="en-US" altLang="en-US">
                <a:sym typeface="Symbol" pitchFamily="18" charset="2"/>
              </a:rPr>
              <a:t>(2) E  T</a:t>
            </a:r>
          </a:p>
          <a:p>
            <a:r>
              <a:rPr lang="en-US" altLang="en-US">
                <a:sym typeface="Symbol" pitchFamily="18" charset="2"/>
              </a:rPr>
              <a:t>(3) T   T </a:t>
            </a:r>
            <a:r>
              <a:rPr lang="en-US" altLang="en-US"/>
              <a:t> F</a:t>
            </a:r>
          </a:p>
          <a:p>
            <a:r>
              <a:rPr lang="en-US" altLang="en-US"/>
              <a:t>(4) T  </a:t>
            </a:r>
            <a:r>
              <a:rPr lang="en-US" altLang="en-US">
                <a:sym typeface="Symbol" pitchFamily="18" charset="2"/>
              </a:rPr>
              <a:t> F</a:t>
            </a:r>
          </a:p>
          <a:p>
            <a:r>
              <a:rPr lang="en-US" altLang="en-US"/>
              <a:t>(5) F  </a:t>
            </a:r>
            <a:r>
              <a:rPr lang="en-US" altLang="en-US">
                <a:sym typeface="Symbol" pitchFamily="18" charset="2"/>
              </a:rPr>
              <a:t> ( E ) </a:t>
            </a:r>
          </a:p>
          <a:p>
            <a:r>
              <a:rPr lang="en-US" altLang="en-US">
                <a:sym typeface="Symbol" pitchFamily="18" charset="2"/>
              </a:rPr>
              <a:t>(6) F   </a:t>
            </a:r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58738" name="Text Box 13"/>
          <p:cNvSpPr txBox="1">
            <a:spLocks noChangeArrowheads="1"/>
          </p:cNvSpPr>
          <p:nvPr/>
        </p:nvSpPr>
        <p:spPr bwMode="auto">
          <a:xfrm>
            <a:off x="3644900" y="2474913"/>
            <a:ext cx="1323975" cy="650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LR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cxnSp>
        <p:nvCxnSpPr>
          <p:cNvPr id="428048" name="AutoShape 16"/>
          <p:cNvCxnSpPr>
            <a:cxnSpLocks noChangeShapeType="1"/>
            <a:stCxn id="158738" idx="1"/>
            <a:endCxn id="158757" idx="3"/>
          </p:cNvCxnSpPr>
          <p:nvPr/>
        </p:nvCxnSpPr>
        <p:spPr bwMode="auto">
          <a:xfrm flipH="1">
            <a:off x="1739900" y="2800350"/>
            <a:ext cx="1905000" cy="635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28049" name="AutoShape 17"/>
          <p:cNvCxnSpPr>
            <a:cxnSpLocks noChangeShapeType="1"/>
            <a:stCxn id="158738" idx="0"/>
            <a:endCxn id="158732" idx="2"/>
          </p:cNvCxnSpPr>
          <p:nvPr/>
        </p:nvCxnSpPr>
        <p:spPr bwMode="auto">
          <a:xfrm rot="5400000" flipH="1">
            <a:off x="3834606" y="2002632"/>
            <a:ext cx="460375" cy="48418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28050" name="Rectangle 18"/>
          <p:cNvSpPr>
            <a:spLocks noChangeArrowheads="1"/>
          </p:cNvSpPr>
          <p:nvPr/>
        </p:nvSpPr>
        <p:spPr bwMode="auto">
          <a:xfrm>
            <a:off x="2095500" y="4775200"/>
            <a:ext cx="4089400" cy="215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8051" name="Rectangle 19"/>
          <p:cNvSpPr>
            <a:spLocks noChangeArrowheads="1"/>
          </p:cNvSpPr>
          <p:nvPr/>
        </p:nvSpPr>
        <p:spPr bwMode="auto">
          <a:xfrm>
            <a:off x="3505200" y="3886200"/>
            <a:ext cx="419100" cy="2882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8052" name="Rectangle 20"/>
          <p:cNvSpPr>
            <a:spLocks noChangeArrowheads="1"/>
          </p:cNvSpPr>
          <p:nvPr/>
        </p:nvSpPr>
        <p:spPr bwMode="auto">
          <a:xfrm>
            <a:off x="3516313" y="4781550"/>
            <a:ext cx="407987" cy="20955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8058" name="Rectangle 26"/>
          <p:cNvSpPr>
            <a:spLocks noChangeArrowheads="1"/>
          </p:cNvSpPr>
          <p:nvPr/>
        </p:nvSpPr>
        <p:spPr bwMode="auto">
          <a:xfrm>
            <a:off x="215900" y="1295400"/>
            <a:ext cx="1447800" cy="317500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8059" name="AutoShape 27"/>
          <p:cNvSpPr>
            <a:spLocks noChangeArrowheads="1"/>
          </p:cNvSpPr>
          <p:nvPr/>
        </p:nvSpPr>
        <p:spPr bwMode="auto">
          <a:xfrm rot="5400000">
            <a:off x="4133850" y="3244850"/>
            <a:ext cx="317500" cy="1905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158746" name="Object 32"/>
          <p:cNvGraphicFramePr>
            <a:graphicFrameLocks noChangeAspect="1"/>
          </p:cNvGraphicFramePr>
          <p:nvPr/>
        </p:nvGraphicFramePr>
        <p:xfrm>
          <a:off x="1993900" y="3670300"/>
          <a:ext cx="4343400" cy="3263900"/>
        </p:xfrm>
        <a:graphic>
          <a:graphicData uri="http://schemas.openxmlformats.org/presentationml/2006/ole">
            <p:oleObj spid="_x0000_s158746" name="Document" r:id="rId4" imgW="9782175" imgH="7362825" progId="Word.Document.8">
              <p:embed/>
            </p:oleObj>
          </a:graphicData>
        </a:graphic>
      </p:graphicFrame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7029450" y="3232150"/>
            <a:ext cx="323850" cy="615950"/>
            <a:chOff x="4428" y="2036"/>
            <a:chExt cx="204" cy="388"/>
          </a:xfrm>
        </p:grpSpPr>
        <p:sp>
          <p:nvSpPr>
            <p:cNvPr id="158754" name="Rectangle 50"/>
            <p:cNvSpPr>
              <a:spLocks noChangeArrowheads="1"/>
            </p:cNvSpPr>
            <p:nvPr/>
          </p:nvSpPr>
          <p:spPr bwMode="auto">
            <a:xfrm>
              <a:off x="4428" y="203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158755" name="Line 52"/>
            <p:cNvSpPr>
              <a:spLocks noChangeShapeType="1"/>
            </p:cNvSpPr>
            <p:nvPr/>
          </p:nvSpPr>
          <p:spPr bwMode="auto">
            <a:xfrm>
              <a:off x="4547" y="2240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8748" name="Rectangle 53"/>
          <p:cNvSpPr>
            <a:spLocks noChangeArrowheads="1"/>
          </p:cNvSpPr>
          <p:nvPr/>
        </p:nvSpPr>
        <p:spPr bwMode="auto">
          <a:xfrm>
            <a:off x="7048500" y="37909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F</a:t>
            </a:r>
            <a:endParaRPr lang="en-US" altLang="en-US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158749" name="Line 54"/>
          <p:cNvSpPr>
            <a:spLocks noChangeShapeType="1"/>
          </p:cNvSpPr>
          <p:nvPr/>
        </p:nvSpPr>
        <p:spPr bwMode="auto">
          <a:xfrm>
            <a:off x="7218363" y="41148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50" name="Rectangle 55"/>
          <p:cNvSpPr>
            <a:spLocks noChangeArrowheads="1"/>
          </p:cNvSpPr>
          <p:nvPr/>
        </p:nvSpPr>
        <p:spPr bwMode="auto">
          <a:xfrm>
            <a:off x="7016750" y="43497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428094" name="AutoShape 62"/>
          <p:cNvSpPr>
            <a:spLocks noChangeArrowheads="1"/>
          </p:cNvSpPr>
          <p:nvPr/>
        </p:nvSpPr>
        <p:spPr bwMode="auto">
          <a:xfrm>
            <a:off x="5200650" y="2698750"/>
            <a:ext cx="1295400" cy="177800"/>
          </a:xfrm>
          <a:prstGeom prst="rightArrow">
            <a:avLst>
              <a:gd name="adj1" fmla="val 50000"/>
              <a:gd name="adj2" fmla="val 182143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8752" name="Text Box 64"/>
          <p:cNvSpPr txBox="1">
            <a:spLocks noChangeArrowheads="1"/>
          </p:cNvSpPr>
          <p:nvPr/>
        </p:nvSpPr>
        <p:spPr bwMode="auto">
          <a:xfrm>
            <a:off x="95250" y="84138"/>
            <a:ext cx="144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GRAMMAR:</a:t>
            </a:r>
          </a:p>
        </p:txBody>
      </p:sp>
      <p:sp>
        <p:nvSpPr>
          <p:cNvPr id="158753" name="Text Box 67"/>
          <p:cNvSpPr txBox="1">
            <a:spLocks noChangeArrowheads="1"/>
          </p:cNvSpPr>
          <p:nvPr/>
        </p:nvSpPr>
        <p:spPr bwMode="auto">
          <a:xfrm>
            <a:off x="6542088" y="6521450"/>
            <a:ext cx="2601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Times New Roman" pitchFamily="18" charset="0"/>
              </a:rPr>
              <a:t>(Aho,Sethi,Ullman, pp. 220)</a:t>
            </a:r>
            <a:endParaRPr lang="en-US" alt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2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2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0" grpId="0" animBg="1"/>
      <p:bldP spid="428051" grpId="0" animBg="1"/>
      <p:bldP spid="428052" grpId="0" animBg="1"/>
      <p:bldP spid="428058" grpId="0" animBg="1"/>
      <p:bldP spid="428059" grpId="0" animBg="1"/>
      <p:bldP spid="42809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7" name="Rectangle 3"/>
          <p:cNvSpPr>
            <a:spLocks noGrp="1" noChangeArrowheads="1"/>
          </p:cNvSpPr>
          <p:nvPr>
            <p:ph type="title"/>
          </p:nvPr>
        </p:nvSpPr>
        <p:spPr>
          <a:xfrm>
            <a:off x="2012950" y="328613"/>
            <a:ext cx="7497763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LR Parser Example</a:t>
            </a:r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CMPUT 680 - Compiler Design and Optimization</a:t>
            </a:r>
          </a:p>
        </p:txBody>
      </p:sp>
      <p:sp>
        <p:nvSpPr>
          <p:cNvPr id="160772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243545B3-2B62-435A-8AB0-CDBC7647202B}" type="slidenum">
              <a:rPr lang="en-US" altLang="en-US"/>
              <a:pPr/>
              <a:t>94</a:t>
            </a:fld>
            <a:endParaRPr lang="en-US" altLang="en-US"/>
          </a:p>
        </p:txBody>
      </p:sp>
      <p:sp>
        <p:nvSpPr>
          <p:cNvPr id="160773" name="Rectangle 42"/>
          <p:cNvSpPr>
            <a:spLocks noChangeArrowheads="1"/>
          </p:cNvSpPr>
          <p:nvPr/>
        </p:nvSpPr>
        <p:spPr bwMode="auto">
          <a:xfrm>
            <a:off x="6807200" y="1473200"/>
            <a:ext cx="2159000" cy="328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60774" name="Text Box 43"/>
          <p:cNvSpPr txBox="1">
            <a:spLocks noChangeArrowheads="1"/>
          </p:cNvSpPr>
          <p:nvPr/>
        </p:nvSpPr>
        <p:spPr bwMode="auto">
          <a:xfrm>
            <a:off x="6965950" y="11255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sp>
        <p:nvSpPr>
          <p:cNvPr id="435223" name="Rectangle 23"/>
          <p:cNvSpPr>
            <a:spLocks noChangeArrowheads="1"/>
          </p:cNvSpPr>
          <p:nvPr/>
        </p:nvSpPr>
        <p:spPr bwMode="auto">
          <a:xfrm>
            <a:off x="1282700" y="2660650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/>
              <a:t>0</a:t>
            </a:r>
          </a:p>
        </p:txBody>
      </p:sp>
      <p:sp>
        <p:nvSpPr>
          <p:cNvPr id="160776" name="Rectangle 2"/>
          <p:cNvSpPr>
            <a:spLocks noChangeArrowheads="1"/>
          </p:cNvSpPr>
          <p:nvPr/>
        </p:nvSpPr>
        <p:spPr bwMode="auto">
          <a:xfrm>
            <a:off x="2006600" y="3568700"/>
            <a:ext cx="4279900" cy="32639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60777" name="Rectangle 4"/>
          <p:cNvSpPr>
            <a:spLocks noChangeArrowheads="1"/>
          </p:cNvSpPr>
          <p:nvPr/>
        </p:nvSpPr>
        <p:spPr bwMode="auto">
          <a:xfrm>
            <a:off x="3136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60778" name="Rectangle 5"/>
          <p:cNvSpPr>
            <a:spLocks noChangeArrowheads="1"/>
          </p:cNvSpPr>
          <p:nvPr/>
        </p:nvSpPr>
        <p:spPr bwMode="auto">
          <a:xfrm>
            <a:off x="49657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60779" name="Rectangle 6"/>
          <p:cNvSpPr>
            <a:spLocks noChangeArrowheads="1"/>
          </p:cNvSpPr>
          <p:nvPr/>
        </p:nvSpPr>
        <p:spPr bwMode="auto">
          <a:xfrm>
            <a:off x="40513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60780" name="Rectangle 7"/>
          <p:cNvSpPr>
            <a:spLocks noChangeArrowheads="1"/>
          </p:cNvSpPr>
          <p:nvPr/>
        </p:nvSpPr>
        <p:spPr bwMode="auto">
          <a:xfrm>
            <a:off x="3594100" y="17224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</a:t>
            </a:r>
          </a:p>
        </p:txBody>
      </p:sp>
      <p:sp>
        <p:nvSpPr>
          <p:cNvPr id="160781" name="Rectangle 8"/>
          <p:cNvSpPr>
            <a:spLocks noChangeArrowheads="1"/>
          </p:cNvSpPr>
          <p:nvPr/>
        </p:nvSpPr>
        <p:spPr bwMode="auto">
          <a:xfrm>
            <a:off x="45085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+</a:t>
            </a:r>
            <a:endParaRPr lang="en-US" altLang="en-US" sz="1600"/>
          </a:p>
        </p:txBody>
      </p:sp>
      <p:sp>
        <p:nvSpPr>
          <p:cNvPr id="160782" name="Text Box 9"/>
          <p:cNvSpPr txBox="1">
            <a:spLocks noChangeArrowheads="1"/>
          </p:cNvSpPr>
          <p:nvPr/>
        </p:nvSpPr>
        <p:spPr bwMode="auto">
          <a:xfrm>
            <a:off x="2216150" y="16843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160783" name="Rectangle 10"/>
          <p:cNvSpPr>
            <a:spLocks noChangeArrowheads="1"/>
          </p:cNvSpPr>
          <p:nvPr/>
        </p:nvSpPr>
        <p:spPr bwMode="auto">
          <a:xfrm>
            <a:off x="5422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160784" name="Text Box 11"/>
          <p:cNvSpPr txBox="1">
            <a:spLocks noChangeArrowheads="1"/>
          </p:cNvSpPr>
          <p:nvPr/>
        </p:nvSpPr>
        <p:spPr bwMode="auto">
          <a:xfrm>
            <a:off x="234950" y="26114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STACK:</a:t>
            </a:r>
          </a:p>
        </p:txBody>
      </p:sp>
      <p:sp>
        <p:nvSpPr>
          <p:cNvPr id="160785" name="Text Box 12"/>
          <p:cNvSpPr txBox="1">
            <a:spLocks noChangeArrowheads="1"/>
          </p:cNvSpPr>
          <p:nvPr/>
        </p:nvSpPr>
        <p:spPr bwMode="auto">
          <a:xfrm>
            <a:off x="185738" y="423863"/>
            <a:ext cx="1657350" cy="1749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(1) E  </a:t>
            </a:r>
            <a:r>
              <a:rPr lang="en-US" altLang="en-US">
                <a:sym typeface="Symbol" pitchFamily="18" charset="2"/>
              </a:rPr>
              <a:t> E + T</a:t>
            </a:r>
          </a:p>
          <a:p>
            <a:r>
              <a:rPr lang="en-US" altLang="en-US">
                <a:sym typeface="Symbol" pitchFamily="18" charset="2"/>
              </a:rPr>
              <a:t>(2) E  T</a:t>
            </a:r>
          </a:p>
          <a:p>
            <a:r>
              <a:rPr lang="en-US" altLang="en-US">
                <a:sym typeface="Symbol" pitchFamily="18" charset="2"/>
              </a:rPr>
              <a:t>(3) T   T </a:t>
            </a:r>
            <a:r>
              <a:rPr lang="en-US" altLang="en-US"/>
              <a:t> F</a:t>
            </a:r>
          </a:p>
          <a:p>
            <a:r>
              <a:rPr lang="en-US" altLang="en-US"/>
              <a:t>(4) T  </a:t>
            </a:r>
            <a:r>
              <a:rPr lang="en-US" altLang="en-US">
                <a:sym typeface="Symbol" pitchFamily="18" charset="2"/>
              </a:rPr>
              <a:t> F</a:t>
            </a:r>
          </a:p>
          <a:p>
            <a:r>
              <a:rPr lang="en-US" altLang="en-US"/>
              <a:t>(5) F  </a:t>
            </a:r>
            <a:r>
              <a:rPr lang="en-US" altLang="en-US">
                <a:sym typeface="Symbol" pitchFamily="18" charset="2"/>
              </a:rPr>
              <a:t> ( E ) </a:t>
            </a:r>
          </a:p>
          <a:p>
            <a:r>
              <a:rPr lang="en-US" altLang="en-US">
                <a:sym typeface="Symbol" pitchFamily="18" charset="2"/>
              </a:rPr>
              <a:t>(6) F   </a:t>
            </a:r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60786" name="Text Box 13"/>
          <p:cNvSpPr txBox="1">
            <a:spLocks noChangeArrowheads="1"/>
          </p:cNvSpPr>
          <p:nvPr/>
        </p:nvSpPr>
        <p:spPr bwMode="auto">
          <a:xfrm>
            <a:off x="3644900" y="2474913"/>
            <a:ext cx="1323975" cy="650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LR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cxnSp>
        <p:nvCxnSpPr>
          <p:cNvPr id="435216" name="AutoShape 16"/>
          <p:cNvCxnSpPr>
            <a:cxnSpLocks noChangeShapeType="1"/>
            <a:stCxn id="160786" idx="1"/>
            <a:endCxn id="435223" idx="3"/>
          </p:cNvCxnSpPr>
          <p:nvPr/>
        </p:nvCxnSpPr>
        <p:spPr bwMode="auto">
          <a:xfrm flipH="1">
            <a:off x="1739900" y="2800350"/>
            <a:ext cx="1905000" cy="635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35217" name="AutoShape 17"/>
          <p:cNvCxnSpPr>
            <a:cxnSpLocks noChangeShapeType="1"/>
            <a:stCxn id="160786" idx="0"/>
            <a:endCxn id="160789" idx="2"/>
          </p:cNvCxnSpPr>
          <p:nvPr/>
        </p:nvCxnSpPr>
        <p:spPr bwMode="auto">
          <a:xfrm rot="5400000" flipH="1">
            <a:off x="2199481" y="367507"/>
            <a:ext cx="847725" cy="3367088"/>
          </a:xfrm>
          <a:prstGeom prst="curvedConnector3">
            <a:avLst>
              <a:gd name="adj1" fmla="val 5075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60789" name="Rectangle 26"/>
          <p:cNvSpPr>
            <a:spLocks noChangeArrowheads="1"/>
          </p:cNvSpPr>
          <p:nvPr/>
        </p:nvSpPr>
        <p:spPr bwMode="auto">
          <a:xfrm>
            <a:off x="215900" y="1295400"/>
            <a:ext cx="1447800" cy="317500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5227" name="AutoShape 27"/>
          <p:cNvSpPr>
            <a:spLocks noChangeArrowheads="1"/>
          </p:cNvSpPr>
          <p:nvPr/>
        </p:nvSpPr>
        <p:spPr bwMode="auto">
          <a:xfrm rot="5400000">
            <a:off x="4133850" y="3244850"/>
            <a:ext cx="317500" cy="1905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5229" name="Rectangle 29"/>
          <p:cNvSpPr>
            <a:spLocks noChangeArrowheads="1"/>
          </p:cNvSpPr>
          <p:nvPr/>
        </p:nvSpPr>
        <p:spPr bwMode="auto">
          <a:xfrm>
            <a:off x="2082800" y="4114800"/>
            <a:ext cx="4089400" cy="2286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5230" name="Rectangle 30"/>
          <p:cNvSpPr>
            <a:spLocks noChangeArrowheads="1"/>
          </p:cNvSpPr>
          <p:nvPr/>
        </p:nvSpPr>
        <p:spPr bwMode="auto">
          <a:xfrm>
            <a:off x="5626100" y="3886200"/>
            <a:ext cx="241300" cy="2870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5231" name="Rectangle 31"/>
          <p:cNvSpPr>
            <a:spLocks noChangeArrowheads="1"/>
          </p:cNvSpPr>
          <p:nvPr/>
        </p:nvSpPr>
        <p:spPr bwMode="auto">
          <a:xfrm>
            <a:off x="5626100" y="4114800"/>
            <a:ext cx="247650" cy="217488"/>
          </a:xfrm>
          <a:prstGeom prst="rect">
            <a:avLst/>
          </a:prstGeom>
          <a:solidFill>
            <a:srgbClr val="66FF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160794" name="Object 32"/>
          <p:cNvGraphicFramePr>
            <a:graphicFrameLocks noChangeAspect="1"/>
          </p:cNvGraphicFramePr>
          <p:nvPr/>
        </p:nvGraphicFramePr>
        <p:xfrm>
          <a:off x="1993900" y="3670300"/>
          <a:ext cx="4343400" cy="3263900"/>
        </p:xfrm>
        <a:graphic>
          <a:graphicData uri="http://schemas.openxmlformats.org/presentationml/2006/ole">
            <p:oleObj spid="_x0000_s160794" name="Document" r:id="rId4" imgW="9782175" imgH="7362825" progId="Word.Document.8">
              <p:embed/>
            </p:oleObj>
          </a:graphicData>
        </a:graphic>
      </p:graphicFrame>
      <p:grpSp>
        <p:nvGrpSpPr>
          <p:cNvPr id="160795" name="Group 35"/>
          <p:cNvGrpSpPr>
            <a:grpSpLocks/>
          </p:cNvGrpSpPr>
          <p:nvPr/>
        </p:nvGrpSpPr>
        <p:grpSpPr bwMode="auto">
          <a:xfrm>
            <a:off x="7029450" y="3232150"/>
            <a:ext cx="323850" cy="615950"/>
            <a:chOff x="4428" y="2036"/>
            <a:chExt cx="204" cy="388"/>
          </a:xfrm>
        </p:grpSpPr>
        <p:sp>
          <p:nvSpPr>
            <p:cNvPr id="160801" name="Rectangle 36"/>
            <p:cNvSpPr>
              <a:spLocks noChangeArrowheads="1"/>
            </p:cNvSpPr>
            <p:nvPr/>
          </p:nvSpPr>
          <p:spPr bwMode="auto">
            <a:xfrm>
              <a:off x="4428" y="203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160802" name="Line 37"/>
            <p:cNvSpPr>
              <a:spLocks noChangeShapeType="1"/>
            </p:cNvSpPr>
            <p:nvPr/>
          </p:nvSpPr>
          <p:spPr bwMode="auto">
            <a:xfrm>
              <a:off x="4547" y="2240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0796" name="Rectangle 38"/>
          <p:cNvSpPr>
            <a:spLocks noChangeArrowheads="1"/>
          </p:cNvSpPr>
          <p:nvPr/>
        </p:nvSpPr>
        <p:spPr bwMode="auto">
          <a:xfrm>
            <a:off x="7048500" y="37909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F</a:t>
            </a:r>
            <a:endParaRPr lang="en-US" altLang="en-US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160797" name="Line 39"/>
          <p:cNvSpPr>
            <a:spLocks noChangeShapeType="1"/>
          </p:cNvSpPr>
          <p:nvPr/>
        </p:nvSpPr>
        <p:spPr bwMode="auto">
          <a:xfrm>
            <a:off x="7218363" y="41148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0798" name="Rectangle 40"/>
          <p:cNvSpPr>
            <a:spLocks noChangeArrowheads="1"/>
          </p:cNvSpPr>
          <p:nvPr/>
        </p:nvSpPr>
        <p:spPr bwMode="auto">
          <a:xfrm>
            <a:off x="7016750" y="43497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60799" name="Text Box 41"/>
          <p:cNvSpPr txBox="1">
            <a:spLocks noChangeArrowheads="1"/>
          </p:cNvSpPr>
          <p:nvPr/>
        </p:nvSpPr>
        <p:spPr bwMode="auto">
          <a:xfrm>
            <a:off x="95250" y="84138"/>
            <a:ext cx="144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GRAMMAR:</a:t>
            </a:r>
          </a:p>
        </p:txBody>
      </p:sp>
      <p:sp>
        <p:nvSpPr>
          <p:cNvPr id="160800" name="Text Box 44"/>
          <p:cNvSpPr txBox="1">
            <a:spLocks noChangeArrowheads="1"/>
          </p:cNvSpPr>
          <p:nvPr/>
        </p:nvSpPr>
        <p:spPr bwMode="auto">
          <a:xfrm>
            <a:off x="6542088" y="6521450"/>
            <a:ext cx="2601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Times New Roman" pitchFamily="18" charset="0"/>
              </a:rPr>
              <a:t>(Aho,Sethi,Ullman, pp. 220)</a:t>
            </a:r>
            <a:endParaRPr lang="en-US" alt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3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23" grpId="0" animBg="1" autoUpdateAnimBg="0"/>
      <p:bldP spid="435227" grpId="0" animBg="1"/>
      <p:bldP spid="435229" grpId="0" animBg="1"/>
      <p:bldP spid="435230" grpId="0" animBg="1"/>
      <p:bldP spid="43523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Rectangle 3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/>
              <a:t>LR Parser Example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CMPUT 680 - Compiler Design and Optimization</a:t>
            </a:r>
          </a:p>
        </p:txBody>
      </p:sp>
      <p:sp>
        <p:nvSpPr>
          <p:cNvPr id="162820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01A52109-5A9A-422A-AE81-572A0D543E53}" type="slidenum">
              <a:rPr lang="en-US" altLang="en-US"/>
              <a:pPr/>
              <a:t>95</a:t>
            </a:fld>
            <a:endParaRPr lang="en-US" altLang="en-US"/>
          </a:p>
        </p:txBody>
      </p:sp>
      <p:sp>
        <p:nvSpPr>
          <p:cNvPr id="162821" name="Rectangle 42"/>
          <p:cNvSpPr>
            <a:spLocks noChangeArrowheads="1"/>
          </p:cNvSpPr>
          <p:nvPr/>
        </p:nvSpPr>
        <p:spPr bwMode="auto">
          <a:xfrm>
            <a:off x="6807200" y="1473200"/>
            <a:ext cx="2159000" cy="328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62822" name="Text Box 43"/>
          <p:cNvSpPr txBox="1">
            <a:spLocks noChangeArrowheads="1"/>
          </p:cNvSpPr>
          <p:nvPr/>
        </p:nvSpPr>
        <p:spPr bwMode="auto">
          <a:xfrm>
            <a:off x="6965950" y="11255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sp>
        <p:nvSpPr>
          <p:cNvPr id="162823" name="Rectangle 2"/>
          <p:cNvSpPr>
            <a:spLocks noChangeArrowheads="1"/>
          </p:cNvSpPr>
          <p:nvPr/>
        </p:nvSpPr>
        <p:spPr bwMode="auto">
          <a:xfrm>
            <a:off x="2006600" y="3568700"/>
            <a:ext cx="4279900" cy="32639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62824" name="Rectangle 4"/>
          <p:cNvSpPr>
            <a:spLocks noChangeArrowheads="1"/>
          </p:cNvSpPr>
          <p:nvPr/>
        </p:nvSpPr>
        <p:spPr bwMode="auto">
          <a:xfrm>
            <a:off x="3136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62825" name="Rectangle 5"/>
          <p:cNvSpPr>
            <a:spLocks noChangeArrowheads="1"/>
          </p:cNvSpPr>
          <p:nvPr/>
        </p:nvSpPr>
        <p:spPr bwMode="auto">
          <a:xfrm>
            <a:off x="49657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62826" name="Rectangle 6"/>
          <p:cNvSpPr>
            <a:spLocks noChangeArrowheads="1"/>
          </p:cNvSpPr>
          <p:nvPr/>
        </p:nvSpPr>
        <p:spPr bwMode="auto">
          <a:xfrm>
            <a:off x="40513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62827" name="Rectangle 7"/>
          <p:cNvSpPr>
            <a:spLocks noChangeArrowheads="1"/>
          </p:cNvSpPr>
          <p:nvPr/>
        </p:nvSpPr>
        <p:spPr bwMode="auto">
          <a:xfrm>
            <a:off x="3594100" y="17224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</a:t>
            </a:r>
          </a:p>
        </p:txBody>
      </p:sp>
      <p:sp>
        <p:nvSpPr>
          <p:cNvPr id="162828" name="Rectangle 8"/>
          <p:cNvSpPr>
            <a:spLocks noChangeArrowheads="1"/>
          </p:cNvSpPr>
          <p:nvPr/>
        </p:nvSpPr>
        <p:spPr bwMode="auto">
          <a:xfrm>
            <a:off x="45085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+</a:t>
            </a:r>
            <a:endParaRPr lang="en-US" altLang="en-US" sz="1600"/>
          </a:p>
        </p:txBody>
      </p:sp>
      <p:sp>
        <p:nvSpPr>
          <p:cNvPr id="162829" name="Text Box 9"/>
          <p:cNvSpPr txBox="1">
            <a:spLocks noChangeArrowheads="1"/>
          </p:cNvSpPr>
          <p:nvPr/>
        </p:nvSpPr>
        <p:spPr bwMode="auto">
          <a:xfrm>
            <a:off x="2216150" y="16843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162830" name="Rectangle 10"/>
          <p:cNvSpPr>
            <a:spLocks noChangeArrowheads="1"/>
          </p:cNvSpPr>
          <p:nvPr/>
        </p:nvSpPr>
        <p:spPr bwMode="auto">
          <a:xfrm>
            <a:off x="5422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162831" name="Text Box 11"/>
          <p:cNvSpPr txBox="1">
            <a:spLocks noChangeArrowheads="1"/>
          </p:cNvSpPr>
          <p:nvPr/>
        </p:nvSpPr>
        <p:spPr bwMode="auto">
          <a:xfrm>
            <a:off x="234950" y="26114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STACK:</a:t>
            </a:r>
          </a:p>
        </p:txBody>
      </p:sp>
      <p:sp>
        <p:nvSpPr>
          <p:cNvPr id="162832" name="Text Box 12"/>
          <p:cNvSpPr txBox="1">
            <a:spLocks noChangeArrowheads="1"/>
          </p:cNvSpPr>
          <p:nvPr/>
        </p:nvSpPr>
        <p:spPr bwMode="auto">
          <a:xfrm>
            <a:off x="185738" y="423863"/>
            <a:ext cx="1657350" cy="1749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(1) E  </a:t>
            </a:r>
            <a:r>
              <a:rPr lang="en-US" altLang="en-US">
                <a:sym typeface="Symbol" pitchFamily="18" charset="2"/>
              </a:rPr>
              <a:t> E + T</a:t>
            </a:r>
          </a:p>
          <a:p>
            <a:r>
              <a:rPr lang="en-US" altLang="en-US">
                <a:sym typeface="Symbol" pitchFamily="18" charset="2"/>
              </a:rPr>
              <a:t>(2) E  T</a:t>
            </a:r>
          </a:p>
          <a:p>
            <a:r>
              <a:rPr lang="en-US" altLang="en-US">
                <a:sym typeface="Symbol" pitchFamily="18" charset="2"/>
              </a:rPr>
              <a:t>(3) T   T </a:t>
            </a:r>
            <a:r>
              <a:rPr lang="en-US" altLang="en-US"/>
              <a:t> F</a:t>
            </a:r>
          </a:p>
          <a:p>
            <a:r>
              <a:rPr lang="en-US" altLang="en-US"/>
              <a:t>(4) T  </a:t>
            </a:r>
            <a:r>
              <a:rPr lang="en-US" altLang="en-US">
                <a:sym typeface="Symbol" pitchFamily="18" charset="2"/>
              </a:rPr>
              <a:t> F</a:t>
            </a:r>
          </a:p>
          <a:p>
            <a:r>
              <a:rPr lang="en-US" altLang="en-US"/>
              <a:t>(5) F  </a:t>
            </a:r>
            <a:r>
              <a:rPr lang="en-US" altLang="en-US">
                <a:sym typeface="Symbol" pitchFamily="18" charset="2"/>
              </a:rPr>
              <a:t> ( E ) </a:t>
            </a:r>
          </a:p>
          <a:p>
            <a:r>
              <a:rPr lang="en-US" altLang="en-US">
                <a:sym typeface="Symbol" pitchFamily="18" charset="2"/>
              </a:rPr>
              <a:t>(6) F   </a:t>
            </a:r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62833" name="Text Box 13"/>
          <p:cNvSpPr txBox="1">
            <a:spLocks noChangeArrowheads="1"/>
          </p:cNvSpPr>
          <p:nvPr/>
        </p:nvSpPr>
        <p:spPr bwMode="auto">
          <a:xfrm>
            <a:off x="3644900" y="2474913"/>
            <a:ext cx="1323975" cy="650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LR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cxnSp>
        <p:nvCxnSpPr>
          <p:cNvPr id="429072" name="AutoShape 16"/>
          <p:cNvCxnSpPr>
            <a:cxnSpLocks noChangeShapeType="1"/>
            <a:stCxn id="162833" idx="1"/>
            <a:endCxn id="162851" idx="3"/>
          </p:cNvCxnSpPr>
          <p:nvPr/>
        </p:nvCxnSpPr>
        <p:spPr bwMode="auto">
          <a:xfrm flipH="1">
            <a:off x="1739900" y="2800350"/>
            <a:ext cx="1905000" cy="635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29073" name="AutoShape 17"/>
          <p:cNvCxnSpPr>
            <a:cxnSpLocks noChangeShapeType="1"/>
            <a:stCxn id="162833" idx="0"/>
            <a:endCxn id="162827" idx="2"/>
          </p:cNvCxnSpPr>
          <p:nvPr/>
        </p:nvCxnSpPr>
        <p:spPr bwMode="auto">
          <a:xfrm rot="5400000" flipH="1">
            <a:off x="3834606" y="2002632"/>
            <a:ext cx="460375" cy="48418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29074" name="Rectangle 18"/>
          <p:cNvSpPr>
            <a:spLocks noChangeArrowheads="1"/>
          </p:cNvSpPr>
          <p:nvPr/>
        </p:nvSpPr>
        <p:spPr bwMode="auto">
          <a:xfrm>
            <a:off x="2095500" y="4546600"/>
            <a:ext cx="4089400" cy="215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9075" name="Rectangle 19"/>
          <p:cNvSpPr>
            <a:spLocks noChangeArrowheads="1"/>
          </p:cNvSpPr>
          <p:nvPr/>
        </p:nvSpPr>
        <p:spPr bwMode="auto">
          <a:xfrm>
            <a:off x="3505200" y="3886200"/>
            <a:ext cx="419100" cy="2882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9076" name="Rectangle 20"/>
          <p:cNvSpPr>
            <a:spLocks noChangeArrowheads="1"/>
          </p:cNvSpPr>
          <p:nvPr/>
        </p:nvSpPr>
        <p:spPr bwMode="auto">
          <a:xfrm>
            <a:off x="3516313" y="4552950"/>
            <a:ext cx="407987" cy="219075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282700" y="2660650"/>
            <a:ext cx="457200" cy="876300"/>
            <a:chOff x="808" y="1676"/>
            <a:chExt cx="288" cy="552"/>
          </a:xfrm>
        </p:grpSpPr>
        <p:sp>
          <p:nvSpPr>
            <p:cNvPr id="162850" name="Rectangle 22"/>
            <p:cNvSpPr>
              <a:spLocks noChangeArrowheads="1"/>
            </p:cNvSpPr>
            <p:nvPr/>
          </p:nvSpPr>
          <p:spPr bwMode="auto">
            <a:xfrm>
              <a:off x="808" y="167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E</a:t>
              </a:r>
            </a:p>
          </p:txBody>
        </p:sp>
        <p:sp>
          <p:nvSpPr>
            <p:cNvPr id="162851" name="Rectangle 23"/>
            <p:cNvSpPr>
              <a:spLocks noChangeArrowheads="1"/>
            </p:cNvSpPr>
            <p:nvPr/>
          </p:nvSpPr>
          <p:spPr bwMode="auto">
            <a:xfrm>
              <a:off x="808" y="167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2</a:t>
              </a:r>
            </a:p>
          </p:txBody>
        </p:sp>
        <p:sp>
          <p:nvSpPr>
            <p:cNvPr id="162852" name="Rectangle 24"/>
            <p:cNvSpPr>
              <a:spLocks noChangeArrowheads="1"/>
            </p:cNvSpPr>
            <p:nvPr/>
          </p:nvSpPr>
          <p:spPr bwMode="auto">
            <a:xfrm>
              <a:off x="808" y="1860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 b="1"/>
                <a:t>T</a:t>
              </a:r>
              <a:endParaRPr lang="en-US" altLang="en-US" sz="1600"/>
            </a:p>
          </p:txBody>
        </p:sp>
        <p:sp>
          <p:nvSpPr>
            <p:cNvPr id="162853" name="Rectangle 25"/>
            <p:cNvSpPr>
              <a:spLocks noChangeArrowheads="1"/>
            </p:cNvSpPr>
            <p:nvPr/>
          </p:nvSpPr>
          <p:spPr bwMode="auto">
            <a:xfrm>
              <a:off x="808" y="2044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0</a:t>
              </a:r>
            </a:p>
          </p:txBody>
        </p:sp>
      </p:grpSp>
      <p:sp>
        <p:nvSpPr>
          <p:cNvPr id="429083" name="AutoShape 27"/>
          <p:cNvSpPr>
            <a:spLocks noChangeArrowheads="1"/>
          </p:cNvSpPr>
          <p:nvPr/>
        </p:nvSpPr>
        <p:spPr bwMode="auto">
          <a:xfrm rot="5400000">
            <a:off x="4133850" y="3244850"/>
            <a:ext cx="317500" cy="1905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162841" name="Object 32"/>
          <p:cNvGraphicFramePr>
            <a:graphicFrameLocks noChangeAspect="1"/>
          </p:cNvGraphicFramePr>
          <p:nvPr/>
        </p:nvGraphicFramePr>
        <p:xfrm>
          <a:off x="1993900" y="3670300"/>
          <a:ext cx="4343400" cy="3263900"/>
        </p:xfrm>
        <a:graphic>
          <a:graphicData uri="http://schemas.openxmlformats.org/presentationml/2006/ole">
            <p:oleObj spid="_x0000_s162841" name="Document" r:id="rId4" imgW="9782175" imgH="7362825" progId="Word.Document.8">
              <p:embed/>
            </p:oleObj>
          </a:graphicData>
        </a:graphic>
      </p:graphicFrame>
      <p:grpSp>
        <p:nvGrpSpPr>
          <p:cNvPr id="162842" name="Group 35"/>
          <p:cNvGrpSpPr>
            <a:grpSpLocks/>
          </p:cNvGrpSpPr>
          <p:nvPr/>
        </p:nvGrpSpPr>
        <p:grpSpPr bwMode="auto">
          <a:xfrm>
            <a:off x="7029450" y="3232150"/>
            <a:ext cx="323850" cy="615950"/>
            <a:chOff x="4428" y="2036"/>
            <a:chExt cx="204" cy="388"/>
          </a:xfrm>
        </p:grpSpPr>
        <p:sp>
          <p:nvSpPr>
            <p:cNvPr id="162848" name="Rectangle 36"/>
            <p:cNvSpPr>
              <a:spLocks noChangeArrowheads="1"/>
            </p:cNvSpPr>
            <p:nvPr/>
          </p:nvSpPr>
          <p:spPr bwMode="auto">
            <a:xfrm>
              <a:off x="4428" y="203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162849" name="Line 37"/>
            <p:cNvSpPr>
              <a:spLocks noChangeShapeType="1"/>
            </p:cNvSpPr>
            <p:nvPr/>
          </p:nvSpPr>
          <p:spPr bwMode="auto">
            <a:xfrm>
              <a:off x="4547" y="2240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2843" name="Rectangle 38"/>
          <p:cNvSpPr>
            <a:spLocks noChangeArrowheads="1"/>
          </p:cNvSpPr>
          <p:nvPr/>
        </p:nvSpPr>
        <p:spPr bwMode="auto">
          <a:xfrm>
            <a:off x="7048500" y="37909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F</a:t>
            </a:r>
            <a:endParaRPr lang="en-US" altLang="en-US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162844" name="Line 39"/>
          <p:cNvSpPr>
            <a:spLocks noChangeShapeType="1"/>
          </p:cNvSpPr>
          <p:nvPr/>
        </p:nvSpPr>
        <p:spPr bwMode="auto">
          <a:xfrm>
            <a:off x="7218363" y="41148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2845" name="Rectangle 40"/>
          <p:cNvSpPr>
            <a:spLocks noChangeArrowheads="1"/>
          </p:cNvSpPr>
          <p:nvPr/>
        </p:nvSpPr>
        <p:spPr bwMode="auto">
          <a:xfrm>
            <a:off x="7016750" y="43497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62846" name="Text Box 41"/>
          <p:cNvSpPr txBox="1">
            <a:spLocks noChangeArrowheads="1"/>
          </p:cNvSpPr>
          <p:nvPr/>
        </p:nvSpPr>
        <p:spPr bwMode="auto">
          <a:xfrm>
            <a:off x="95250" y="84138"/>
            <a:ext cx="144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GRAMMAR:</a:t>
            </a:r>
          </a:p>
        </p:txBody>
      </p:sp>
      <p:sp>
        <p:nvSpPr>
          <p:cNvPr id="162847" name="Text Box 44"/>
          <p:cNvSpPr txBox="1">
            <a:spLocks noChangeArrowheads="1"/>
          </p:cNvSpPr>
          <p:nvPr/>
        </p:nvSpPr>
        <p:spPr bwMode="auto">
          <a:xfrm>
            <a:off x="6542088" y="6521450"/>
            <a:ext cx="2601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Times New Roman" pitchFamily="18" charset="0"/>
              </a:rPr>
              <a:t>(Aho,Sethi,Ullman, pp. 220)</a:t>
            </a:r>
            <a:endParaRPr lang="en-US" alt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29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2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74" grpId="0" animBg="1"/>
      <p:bldP spid="429075" grpId="0" animBg="1"/>
      <p:bldP spid="429076" grpId="0" animBg="1"/>
      <p:bldP spid="42908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Rectangle 3"/>
          <p:cNvSpPr>
            <a:spLocks noGrp="1" noChangeArrowheads="1"/>
          </p:cNvSpPr>
          <p:nvPr>
            <p:ph type="title"/>
          </p:nvPr>
        </p:nvSpPr>
        <p:spPr>
          <a:xfrm>
            <a:off x="2216150" y="379413"/>
            <a:ext cx="7497763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LR Parser Example</a:t>
            </a: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CMPUT 680 - Compiler Design and Optimization</a:t>
            </a:r>
          </a:p>
        </p:txBody>
      </p:sp>
      <p:sp>
        <p:nvSpPr>
          <p:cNvPr id="164868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B375CE8A-31D8-4C0E-B207-B04232FD2DCB}" type="slidenum">
              <a:rPr lang="en-US" altLang="en-US"/>
              <a:pPr/>
              <a:t>96</a:t>
            </a:fld>
            <a:endParaRPr lang="en-US" altLang="en-US"/>
          </a:p>
        </p:txBody>
      </p:sp>
      <p:sp>
        <p:nvSpPr>
          <p:cNvPr id="164869" name="Rectangle 40"/>
          <p:cNvSpPr>
            <a:spLocks noChangeArrowheads="1"/>
          </p:cNvSpPr>
          <p:nvPr/>
        </p:nvSpPr>
        <p:spPr bwMode="auto">
          <a:xfrm>
            <a:off x="6807200" y="1473200"/>
            <a:ext cx="2159000" cy="328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64870" name="Text Box 41"/>
          <p:cNvSpPr txBox="1">
            <a:spLocks noChangeArrowheads="1"/>
          </p:cNvSpPr>
          <p:nvPr/>
        </p:nvSpPr>
        <p:spPr bwMode="auto">
          <a:xfrm>
            <a:off x="6965950" y="11255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sp>
        <p:nvSpPr>
          <p:cNvPr id="164871" name="Rectangle 2"/>
          <p:cNvSpPr>
            <a:spLocks noChangeArrowheads="1"/>
          </p:cNvSpPr>
          <p:nvPr/>
        </p:nvSpPr>
        <p:spPr bwMode="auto">
          <a:xfrm>
            <a:off x="2006600" y="3568700"/>
            <a:ext cx="4279900" cy="32639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64872" name="Rectangle 4"/>
          <p:cNvSpPr>
            <a:spLocks noChangeArrowheads="1"/>
          </p:cNvSpPr>
          <p:nvPr/>
        </p:nvSpPr>
        <p:spPr bwMode="auto">
          <a:xfrm>
            <a:off x="3136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64873" name="Rectangle 5"/>
          <p:cNvSpPr>
            <a:spLocks noChangeArrowheads="1"/>
          </p:cNvSpPr>
          <p:nvPr/>
        </p:nvSpPr>
        <p:spPr bwMode="auto">
          <a:xfrm>
            <a:off x="49657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64874" name="Rectangle 6"/>
          <p:cNvSpPr>
            <a:spLocks noChangeArrowheads="1"/>
          </p:cNvSpPr>
          <p:nvPr/>
        </p:nvSpPr>
        <p:spPr bwMode="auto">
          <a:xfrm>
            <a:off x="4051300" y="17224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64875" name="Rectangle 7"/>
          <p:cNvSpPr>
            <a:spLocks noChangeArrowheads="1"/>
          </p:cNvSpPr>
          <p:nvPr/>
        </p:nvSpPr>
        <p:spPr bwMode="auto">
          <a:xfrm>
            <a:off x="35941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</a:t>
            </a:r>
          </a:p>
        </p:txBody>
      </p:sp>
      <p:sp>
        <p:nvSpPr>
          <p:cNvPr id="164876" name="Rectangle 8"/>
          <p:cNvSpPr>
            <a:spLocks noChangeArrowheads="1"/>
          </p:cNvSpPr>
          <p:nvPr/>
        </p:nvSpPr>
        <p:spPr bwMode="auto">
          <a:xfrm>
            <a:off x="45085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+</a:t>
            </a:r>
            <a:endParaRPr lang="en-US" altLang="en-US" sz="1600"/>
          </a:p>
        </p:txBody>
      </p:sp>
      <p:sp>
        <p:nvSpPr>
          <p:cNvPr id="164877" name="Text Box 9"/>
          <p:cNvSpPr txBox="1">
            <a:spLocks noChangeArrowheads="1"/>
          </p:cNvSpPr>
          <p:nvPr/>
        </p:nvSpPr>
        <p:spPr bwMode="auto">
          <a:xfrm>
            <a:off x="2216150" y="16843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164878" name="Rectangle 10"/>
          <p:cNvSpPr>
            <a:spLocks noChangeArrowheads="1"/>
          </p:cNvSpPr>
          <p:nvPr/>
        </p:nvSpPr>
        <p:spPr bwMode="auto">
          <a:xfrm>
            <a:off x="5422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164879" name="Text Box 11"/>
          <p:cNvSpPr txBox="1">
            <a:spLocks noChangeArrowheads="1"/>
          </p:cNvSpPr>
          <p:nvPr/>
        </p:nvSpPr>
        <p:spPr bwMode="auto">
          <a:xfrm>
            <a:off x="234950" y="26114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STACK:</a:t>
            </a:r>
          </a:p>
        </p:txBody>
      </p:sp>
      <p:sp>
        <p:nvSpPr>
          <p:cNvPr id="164880" name="Text Box 12"/>
          <p:cNvSpPr txBox="1">
            <a:spLocks noChangeArrowheads="1"/>
          </p:cNvSpPr>
          <p:nvPr/>
        </p:nvSpPr>
        <p:spPr bwMode="auto">
          <a:xfrm>
            <a:off x="185738" y="423863"/>
            <a:ext cx="1657350" cy="1749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(1) E  </a:t>
            </a:r>
            <a:r>
              <a:rPr lang="en-US" altLang="en-US">
                <a:sym typeface="Symbol" pitchFamily="18" charset="2"/>
              </a:rPr>
              <a:t> E + T</a:t>
            </a:r>
          </a:p>
          <a:p>
            <a:r>
              <a:rPr lang="en-US" altLang="en-US">
                <a:sym typeface="Symbol" pitchFamily="18" charset="2"/>
              </a:rPr>
              <a:t>(2) E’  T</a:t>
            </a:r>
          </a:p>
          <a:p>
            <a:r>
              <a:rPr lang="en-US" altLang="en-US">
                <a:sym typeface="Symbol" pitchFamily="18" charset="2"/>
              </a:rPr>
              <a:t>(3) T   T </a:t>
            </a:r>
            <a:r>
              <a:rPr lang="en-US" altLang="en-US"/>
              <a:t> F</a:t>
            </a:r>
          </a:p>
          <a:p>
            <a:r>
              <a:rPr lang="en-US" altLang="en-US"/>
              <a:t>(4) T  </a:t>
            </a:r>
            <a:r>
              <a:rPr lang="en-US" altLang="en-US">
                <a:sym typeface="Symbol" pitchFamily="18" charset="2"/>
              </a:rPr>
              <a:t> F</a:t>
            </a:r>
          </a:p>
          <a:p>
            <a:r>
              <a:rPr lang="en-US" altLang="en-US"/>
              <a:t>(5) F  </a:t>
            </a:r>
            <a:r>
              <a:rPr lang="en-US" altLang="en-US">
                <a:sym typeface="Symbol" pitchFamily="18" charset="2"/>
              </a:rPr>
              <a:t> ( E ) </a:t>
            </a:r>
          </a:p>
          <a:p>
            <a:r>
              <a:rPr lang="en-US" altLang="en-US">
                <a:sym typeface="Symbol" pitchFamily="18" charset="2"/>
              </a:rPr>
              <a:t>(6) F   </a:t>
            </a:r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64881" name="Text Box 13"/>
          <p:cNvSpPr txBox="1">
            <a:spLocks noChangeArrowheads="1"/>
          </p:cNvSpPr>
          <p:nvPr/>
        </p:nvSpPr>
        <p:spPr bwMode="auto">
          <a:xfrm>
            <a:off x="3644900" y="2474913"/>
            <a:ext cx="1323975" cy="650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LR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cxnSp>
        <p:nvCxnSpPr>
          <p:cNvPr id="430096" name="AutoShape 16"/>
          <p:cNvCxnSpPr>
            <a:cxnSpLocks noChangeShapeType="1"/>
            <a:stCxn id="164881" idx="1"/>
            <a:endCxn id="164899" idx="3"/>
          </p:cNvCxnSpPr>
          <p:nvPr/>
        </p:nvCxnSpPr>
        <p:spPr bwMode="auto">
          <a:xfrm flipH="1">
            <a:off x="1739900" y="2800350"/>
            <a:ext cx="1905000" cy="635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4883" name="AutoShape 17"/>
          <p:cNvCxnSpPr>
            <a:cxnSpLocks noChangeShapeType="1"/>
            <a:stCxn id="164881" idx="0"/>
            <a:endCxn id="164874" idx="2"/>
          </p:cNvCxnSpPr>
          <p:nvPr/>
        </p:nvCxnSpPr>
        <p:spPr bwMode="auto">
          <a:xfrm rot="5400000" flipH="1">
            <a:off x="4063206" y="2231232"/>
            <a:ext cx="460375" cy="2698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30098" name="Rectangle 18"/>
          <p:cNvSpPr>
            <a:spLocks noChangeArrowheads="1"/>
          </p:cNvSpPr>
          <p:nvPr/>
        </p:nvSpPr>
        <p:spPr bwMode="auto">
          <a:xfrm>
            <a:off x="2095500" y="5651500"/>
            <a:ext cx="4089400" cy="215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0099" name="Rectangle 19"/>
          <p:cNvSpPr>
            <a:spLocks noChangeArrowheads="1"/>
          </p:cNvSpPr>
          <p:nvPr/>
        </p:nvSpPr>
        <p:spPr bwMode="auto">
          <a:xfrm>
            <a:off x="2692400" y="3886200"/>
            <a:ext cx="419100" cy="2882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0100" name="Rectangle 20"/>
          <p:cNvSpPr>
            <a:spLocks noChangeArrowheads="1"/>
          </p:cNvSpPr>
          <p:nvPr/>
        </p:nvSpPr>
        <p:spPr bwMode="auto">
          <a:xfrm>
            <a:off x="2703513" y="5657850"/>
            <a:ext cx="407987" cy="219075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0106" name="AutoShape 26"/>
          <p:cNvSpPr>
            <a:spLocks noChangeArrowheads="1"/>
          </p:cNvSpPr>
          <p:nvPr/>
        </p:nvSpPr>
        <p:spPr bwMode="auto">
          <a:xfrm rot="5400000">
            <a:off x="4133850" y="3244850"/>
            <a:ext cx="317500" cy="1905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164888" name="Object 27"/>
          <p:cNvGraphicFramePr>
            <a:graphicFrameLocks noChangeAspect="1"/>
          </p:cNvGraphicFramePr>
          <p:nvPr/>
        </p:nvGraphicFramePr>
        <p:xfrm>
          <a:off x="1993900" y="3670300"/>
          <a:ext cx="4343400" cy="3263900"/>
        </p:xfrm>
        <a:graphic>
          <a:graphicData uri="http://schemas.openxmlformats.org/presentationml/2006/ole">
            <p:oleObj spid="_x0000_s164888" name="Document" r:id="rId4" imgW="9782175" imgH="7362825" progId="Word.Document.8">
              <p:embed/>
            </p:oleObj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282700" y="2660650"/>
            <a:ext cx="457200" cy="1460500"/>
            <a:chOff x="808" y="1676"/>
            <a:chExt cx="288" cy="920"/>
          </a:xfrm>
        </p:grpSpPr>
        <p:sp>
          <p:nvSpPr>
            <p:cNvPr id="164898" name="Rectangle 22"/>
            <p:cNvSpPr>
              <a:spLocks noChangeArrowheads="1"/>
            </p:cNvSpPr>
            <p:nvPr/>
          </p:nvSpPr>
          <p:spPr bwMode="auto">
            <a:xfrm>
              <a:off x="808" y="167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E</a:t>
              </a:r>
            </a:p>
          </p:txBody>
        </p:sp>
        <p:sp>
          <p:nvSpPr>
            <p:cNvPr id="164899" name="Rectangle 23"/>
            <p:cNvSpPr>
              <a:spLocks noChangeArrowheads="1"/>
            </p:cNvSpPr>
            <p:nvPr/>
          </p:nvSpPr>
          <p:spPr bwMode="auto">
            <a:xfrm>
              <a:off x="808" y="167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7</a:t>
              </a:r>
            </a:p>
          </p:txBody>
        </p:sp>
        <p:sp>
          <p:nvSpPr>
            <p:cNvPr id="164900" name="Rectangle 24"/>
            <p:cNvSpPr>
              <a:spLocks noChangeArrowheads="1"/>
            </p:cNvSpPr>
            <p:nvPr/>
          </p:nvSpPr>
          <p:spPr bwMode="auto">
            <a:xfrm>
              <a:off x="808" y="1860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sym typeface="Symbol" pitchFamily="18" charset="2"/>
                </a:rPr>
                <a:t></a:t>
              </a:r>
            </a:p>
          </p:txBody>
        </p:sp>
        <p:sp>
          <p:nvSpPr>
            <p:cNvPr id="164901" name="Rectangle 25"/>
            <p:cNvSpPr>
              <a:spLocks noChangeArrowheads="1"/>
            </p:cNvSpPr>
            <p:nvPr/>
          </p:nvSpPr>
          <p:spPr bwMode="auto">
            <a:xfrm>
              <a:off x="808" y="2044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2</a:t>
              </a:r>
            </a:p>
          </p:txBody>
        </p:sp>
        <p:sp>
          <p:nvSpPr>
            <p:cNvPr id="164902" name="Rectangle 28"/>
            <p:cNvSpPr>
              <a:spLocks noChangeArrowheads="1"/>
            </p:cNvSpPr>
            <p:nvPr/>
          </p:nvSpPr>
          <p:spPr bwMode="auto">
            <a:xfrm>
              <a:off x="808" y="2228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 b="1"/>
                <a:t>T</a:t>
              </a:r>
              <a:endParaRPr lang="en-US" altLang="en-US" sz="1600"/>
            </a:p>
          </p:txBody>
        </p:sp>
        <p:sp>
          <p:nvSpPr>
            <p:cNvPr id="164903" name="Rectangle 29"/>
            <p:cNvSpPr>
              <a:spLocks noChangeArrowheads="1"/>
            </p:cNvSpPr>
            <p:nvPr/>
          </p:nvSpPr>
          <p:spPr bwMode="auto">
            <a:xfrm>
              <a:off x="808" y="2412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0</a:t>
              </a:r>
            </a:p>
          </p:txBody>
        </p:sp>
      </p:grpSp>
      <p:grpSp>
        <p:nvGrpSpPr>
          <p:cNvPr id="164890" name="Group 33"/>
          <p:cNvGrpSpPr>
            <a:grpSpLocks/>
          </p:cNvGrpSpPr>
          <p:nvPr/>
        </p:nvGrpSpPr>
        <p:grpSpPr bwMode="auto">
          <a:xfrm>
            <a:off x="7029450" y="3232150"/>
            <a:ext cx="323850" cy="615950"/>
            <a:chOff x="4428" y="2036"/>
            <a:chExt cx="204" cy="388"/>
          </a:xfrm>
        </p:grpSpPr>
        <p:sp>
          <p:nvSpPr>
            <p:cNvPr id="164896" name="Rectangle 34"/>
            <p:cNvSpPr>
              <a:spLocks noChangeArrowheads="1"/>
            </p:cNvSpPr>
            <p:nvPr/>
          </p:nvSpPr>
          <p:spPr bwMode="auto">
            <a:xfrm>
              <a:off x="4428" y="203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164897" name="Line 35"/>
            <p:cNvSpPr>
              <a:spLocks noChangeShapeType="1"/>
            </p:cNvSpPr>
            <p:nvPr/>
          </p:nvSpPr>
          <p:spPr bwMode="auto">
            <a:xfrm>
              <a:off x="4547" y="2240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891" name="Rectangle 36"/>
          <p:cNvSpPr>
            <a:spLocks noChangeArrowheads="1"/>
          </p:cNvSpPr>
          <p:nvPr/>
        </p:nvSpPr>
        <p:spPr bwMode="auto">
          <a:xfrm>
            <a:off x="7048500" y="37909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F</a:t>
            </a:r>
            <a:endParaRPr lang="en-US" altLang="en-US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164892" name="Line 37"/>
          <p:cNvSpPr>
            <a:spLocks noChangeShapeType="1"/>
          </p:cNvSpPr>
          <p:nvPr/>
        </p:nvSpPr>
        <p:spPr bwMode="auto">
          <a:xfrm>
            <a:off x="7218363" y="41148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893" name="Rectangle 38"/>
          <p:cNvSpPr>
            <a:spLocks noChangeArrowheads="1"/>
          </p:cNvSpPr>
          <p:nvPr/>
        </p:nvSpPr>
        <p:spPr bwMode="auto">
          <a:xfrm>
            <a:off x="7016750" y="43497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64894" name="Text Box 39"/>
          <p:cNvSpPr txBox="1">
            <a:spLocks noChangeArrowheads="1"/>
          </p:cNvSpPr>
          <p:nvPr/>
        </p:nvSpPr>
        <p:spPr bwMode="auto">
          <a:xfrm>
            <a:off x="95250" y="84138"/>
            <a:ext cx="144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GRAMMAR:</a:t>
            </a:r>
          </a:p>
        </p:txBody>
      </p:sp>
      <p:sp>
        <p:nvSpPr>
          <p:cNvPr id="164895" name="Text Box 42"/>
          <p:cNvSpPr txBox="1">
            <a:spLocks noChangeArrowheads="1"/>
          </p:cNvSpPr>
          <p:nvPr/>
        </p:nvSpPr>
        <p:spPr bwMode="auto">
          <a:xfrm>
            <a:off x="6542088" y="6521450"/>
            <a:ext cx="2601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Times New Roman" pitchFamily="18" charset="0"/>
              </a:rPr>
              <a:t>(Aho,Sethi,Ullman, pp. 220)</a:t>
            </a:r>
            <a:endParaRPr lang="en-US" alt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3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98" grpId="0" animBg="1"/>
      <p:bldP spid="430099" grpId="0" animBg="1"/>
      <p:bldP spid="430100" grpId="0" animBg="1"/>
      <p:bldP spid="43010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3"/>
          <p:cNvSpPr>
            <a:spLocks noGrp="1" noChangeArrowheads="1"/>
          </p:cNvSpPr>
          <p:nvPr>
            <p:ph type="title"/>
          </p:nvPr>
        </p:nvSpPr>
        <p:spPr>
          <a:xfrm>
            <a:off x="2130425" y="314325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LR Parser Example</a:t>
            </a: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CMPUT 680 - Compiler Design and Optimization</a:t>
            </a:r>
          </a:p>
        </p:txBody>
      </p:sp>
      <p:sp>
        <p:nvSpPr>
          <p:cNvPr id="166916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9A18C0A2-3894-41E5-987F-F938D388369D}" type="slidenum">
              <a:rPr lang="en-US" altLang="en-US"/>
              <a:pPr/>
              <a:t>97</a:t>
            </a:fld>
            <a:endParaRPr lang="en-US" altLang="en-US"/>
          </a:p>
        </p:txBody>
      </p:sp>
      <p:sp>
        <p:nvSpPr>
          <p:cNvPr id="166917" name="Rectangle 69"/>
          <p:cNvSpPr>
            <a:spLocks noChangeArrowheads="1"/>
          </p:cNvSpPr>
          <p:nvPr/>
        </p:nvSpPr>
        <p:spPr bwMode="auto">
          <a:xfrm>
            <a:off x="6807200" y="1473200"/>
            <a:ext cx="2159000" cy="328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66918" name="Text Box 70"/>
          <p:cNvSpPr txBox="1">
            <a:spLocks noChangeArrowheads="1"/>
          </p:cNvSpPr>
          <p:nvPr/>
        </p:nvSpPr>
        <p:spPr bwMode="auto">
          <a:xfrm>
            <a:off x="6965950" y="11255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sp>
        <p:nvSpPr>
          <p:cNvPr id="166919" name="Rectangle 2"/>
          <p:cNvSpPr>
            <a:spLocks noChangeArrowheads="1"/>
          </p:cNvSpPr>
          <p:nvPr/>
        </p:nvSpPr>
        <p:spPr bwMode="auto">
          <a:xfrm>
            <a:off x="2006600" y="3568700"/>
            <a:ext cx="4279900" cy="32639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66920" name="Rectangle 4"/>
          <p:cNvSpPr>
            <a:spLocks noChangeArrowheads="1"/>
          </p:cNvSpPr>
          <p:nvPr/>
        </p:nvSpPr>
        <p:spPr bwMode="auto">
          <a:xfrm>
            <a:off x="3136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66921" name="Rectangle 5"/>
          <p:cNvSpPr>
            <a:spLocks noChangeArrowheads="1"/>
          </p:cNvSpPr>
          <p:nvPr/>
        </p:nvSpPr>
        <p:spPr bwMode="auto">
          <a:xfrm>
            <a:off x="49657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66922" name="Rectangle 6"/>
          <p:cNvSpPr>
            <a:spLocks noChangeArrowheads="1"/>
          </p:cNvSpPr>
          <p:nvPr/>
        </p:nvSpPr>
        <p:spPr bwMode="auto">
          <a:xfrm>
            <a:off x="40513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66923" name="Rectangle 7"/>
          <p:cNvSpPr>
            <a:spLocks noChangeArrowheads="1"/>
          </p:cNvSpPr>
          <p:nvPr/>
        </p:nvSpPr>
        <p:spPr bwMode="auto">
          <a:xfrm>
            <a:off x="35941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</a:t>
            </a:r>
          </a:p>
        </p:txBody>
      </p:sp>
      <p:sp>
        <p:nvSpPr>
          <p:cNvPr id="166924" name="Rectangle 8"/>
          <p:cNvSpPr>
            <a:spLocks noChangeArrowheads="1"/>
          </p:cNvSpPr>
          <p:nvPr/>
        </p:nvSpPr>
        <p:spPr bwMode="auto">
          <a:xfrm>
            <a:off x="4508500" y="17224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+</a:t>
            </a:r>
            <a:endParaRPr lang="en-US" altLang="en-US" sz="1600"/>
          </a:p>
        </p:txBody>
      </p:sp>
      <p:sp>
        <p:nvSpPr>
          <p:cNvPr id="166925" name="Text Box 9"/>
          <p:cNvSpPr txBox="1">
            <a:spLocks noChangeArrowheads="1"/>
          </p:cNvSpPr>
          <p:nvPr/>
        </p:nvSpPr>
        <p:spPr bwMode="auto">
          <a:xfrm>
            <a:off x="2216150" y="16843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166926" name="Rectangle 10"/>
          <p:cNvSpPr>
            <a:spLocks noChangeArrowheads="1"/>
          </p:cNvSpPr>
          <p:nvPr/>
        </p:nvSpPr>
        <p:spPr bwMode="auto">
          <a:xfrm>
            <a:off x="5422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166927" name="Text Box 11"/>
          <p:cNvSpPr txBox="1">
            <a:spLocks noChangeArrowheads="1"/>
          </p:cNvSpPr>
          <p:nvPr/>
        </p:nvSpPr>
        <p:spPr bwMode="auto">
          <a:xfrm>
            <a:off x="234950" y="26114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STACK:</a:t>
            </a:r>
          </a:p>
        </p:txBody>
      </p:sp>
      <p:sp>
        <p:nvSpPr>
          <p:cNvPr id="166928" name="Text Box 12"/>
          <p:cNvSpPr txBox="1">
            <a:spLocks noChangeArrowheads="1"/>
          </p:cNvSpPr>
          <p:nvPr/>
        </p:nvSpPr>
        <p:spPr bwMode="auto">
          <a:xfrm>
            <a:off x="185738" y="423863"/>
            <a:ext cx="1657350" cy="1749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(1) E  </a:t>
            </a:r>
            <a:r>
              <a:rPr lang="en-US" altLang="en-US">
                <a:sym typeface="Symbol" pitchFamily="18" charset="2"/>
              </a:rPr>
              <a:t> E + T</a:t>
            </a:r>
          </a:p>
          <a:p>
            <a:r>
              <a:rPr lang="en-US" altLang="en-US">
                <a:sym typeface="Symbol" pitchFamily="18" charset="2"/>
              </a:rPr>
              <a:t>(2) E’  T</a:t>
            </a:r>
          </a:p>
          <a:p>
            <a:r>
              <a:rPr lang="en-US" altLang="en-US">
                <a:sym typeface="Symbol" pitchFamily="18" charset="2"/>
              </a:rPr>
              <a:t>(3) T   T </a:t>
            </a:r>
            <a:r>
              <a:rPr lang="en-US" altLang="en-US"/>
              <a:t> F</a:t>
            </a:r>
          </a:p>
          <a:p>
            <a:r>
              <a:rPr lang="en-US" altLang="en-US"/>
              <a:t>(4) T  </a:t>
            </a:r>
            <a:r>
              <a:rPr lang="en-US" altLang="en-US">
                <a:sym typeface="Symbol" pitchFamily="18" charset="2"/>
              </a:rPr>
              <a:t> F</a:t>
            </a:r>
          </a:p>
          <a:p>
            <a:r>
              <a:rPr lang="en-US" altLang="en-US"/>
              <a:t>(5) F  </a:t>
            </a:r>
            <a:r>
              <a:rPr lang="en-US" altLang="en-US">
                <a:sym typeface="Symbol" pitchFamily="18" charset="2"/>
              </a:rPr>
              <a:t> ( E ) </a:t>
            </a:r>
          </a:p>
          <a:p>
            <a:r>
              <a:rPr lang="en-US" altLang="en-US">
                <a:sym typeface="Symbol" pitchFamily="18" charset="2"/>
              </a:rPr>
              <a:t>(6) F   </a:t>
            </a:r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66929" name="Text Box 13"/>
          <p:cNvSpPr txBox="1">
            <a:spLocks noChangeArrowheads="1"/>
          </p:cNvSpPr>
          <p:nvPr/>
        </p:nvSpPr>
        <p:spPr bwMode="auto">
          <a:xfrm>
            <a:off x="3644900" y="2474913"/>
            <a:ext cx="1323975" cy="650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LR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cxnSp>
        <p:nvCxnSpPr>
          <p:cNvPr id="431120" name="AutoShape 16"/>
          <p:cNvCxnSpPr>
            <a:cxnSpLocks noChangeShapeType="1"/>
            <a:stCxn id="166929" idx="1"/>
            <a:endCxn id="166937" idx="3"/>
          </p:cNvCxnSpPr>
          <p:nvPr/>
        </p:nvCxnSpPr>
        <p:spPr bwMode="auto">
          <a:xfrm flipH="1">
            <a:off x="1739900" y="2800350"/>
            <a:ext cx="1905000" cy="635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6931" name="AutoShape 17"/>
          <p:cNvCxnSpPr>
            <a:cxnSpLocks noChangeShapeType="1"/>
            <a:stCxn id="166929" idx="0"/>
            <a:endCxn id="166924" idx="2"/>
          </p:cNvCxnSpPr>
          <p:nvPr/>
        </p:nvCxnSpPr>
        <p:spPr bwMode="auto">
          <a:xfrm rot="-5400000">
            <a:off x="4291806" y="2029620"/>
            <a:ext cx="460375" cy="43021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31122" name="Rectangle 18"/>
          <p:cNvSpPr>
            <a:spLocks noChangeArrowheads="1"/>
          </p:cNvSpPr>
          <p:nvPr/>
        </p:nvSpPr>
        <p:spPr bwMode="auto">
          <a:xfrm>
            <a:off x="2095500" y="5207000"/>
            <a:ext cx="4089400" cy="215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1123" name="Rectangle 19"/>
          <p:cNvSpPr>
            <a:spLocks noChangeArrowheads="1"/>
          </p:cNvSpPr>
          <p:nvPr/>
        </p:nvSpPr>
        <p:spPr bwMode="auto">
          <a:xfrm>
            <a:off x="3086100" y="3886200"/>
            <a:ext cx="419100" cy="2882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1124" name="Rectangle 20"/>
          <p:cNvSpPr>
            <a:spLocks noChangeArrowheads="1"/>
          </p:cNvSpPr>
          <p:nvPr/>
        </p:nvSpPr>
        <p:spPr bwMode="auto">
          <a:xfrm>
            <a:off x="3101975" y="5218113"/>
            <a:ext cx="407988" cy="20955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1125" name="AutoShape 21"/>
          <p:cNvSpPr>
            <a:spLocks noChangeArrowheads="1"/>
          </p:cNvSpPr>
          <p:nvPr/>
        </p:nvSpPr>
        <p:spPr bwMode="auto">
          <a:xfrm rot="5400000">
            <a:off x="4133850" y="3244850"/>
            <a:ext cx="317500" cy="1905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66936" name="Rectangle 24"/>
          <p:cNvSpPr>
            <a:spLocks noChangeArrowheads="1"/>
          </p:cNvSpPr>
          <p:nvPr/>
        </p:nvSpPr>
        <p:spPr bwMode="auto">
          <a:xfrm>
            <a:off x="1282700" y="2660650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/>
              <a:t>E</a:t>
            </a:r>
          </a:p>
        </p:txBody>
      </p:sp>
      <p:sp>
        <p:nvSpPr>
          <p:cNvPr id="166937" name="Rectangle 25"/>
          <p:cNvSpPr>
            <a:spLocks noChangeArrowheads="1"/>
          </p:cNvSpPr>
          <p:nvPr/>
        </p:nvSpPr>
        <p:spPr bwMode="auto">
          <a:xfrm>
            <a:off x="1282700" y="2660650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/>
              <a:t>5</a:t>
            </a:r>
          </a:p>
        </p:txBody>
      </p:sp>
      <p:sp>
        <p:nvSpPr>
          <p:cNvPr id="166938" name="Rectangle 26"/>
          <p:cNvSpPr>
            <a:spLocks noChangeArrowheads="1"/>
          </p:cNvSpPr>
          <p:nvPr/>
        </p:nvSpPr>
        <p:spPr bwMode="auto">
          <a:xfrm>
            <a:off x="1282700" y="2952750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id</a:t>
            </a:r>
          </a:p>
        </p:txBody>
      </p:sp>
      <p:sp>
        <p:nvSpPr>
          <p:cNvPr id="166939" name="Rectangle 27"/>
          <p:cNvSpPr>
            <a:spLocks noChangeArrowheads="1"/>
          </p:cNvSpPr>
          <p:nvPr/>
        </p:nvSpPr>
        <p:spPr bwMode="auto">
          <a:xfrm>
            <a:off x="1282700" y="3244850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/>
              <a:t>7</a:t>
            </a:r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1282700" y="3536950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</a:t>
            </a:r>
          </a:p>
        </p:txBody>
      </p:sp>
      <p:sp>
        <p:nvSpPr>
          <p:cNvPr id="166941" name="Rectangle 29"/>
          <p:cNvSpPr>
            <a:spLocks noChangeArrowheads="1"/>
          </p:cNvSpPr>
          <p:nvPr/>
        </p:nvSpPr>
        <p:spPr bwMode="auto">
          <a:xfrm>
            <a:off x="1282700" y="3829050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/>
              <a:t>2</a:t>
            </a:r>
          </a:p>
        </p:txBody>
      </p:sp>
      <p:sp>
        <p:nvSpPr>
          <p:cNvPr id="166942" name="Rectangle 30"/>
          <p:cNvSpPr>
            <a:spLocks noChangeArrowheads="1"/>
          </p:cNvSpPr>
          <p:nvPr/>
        </p:nvSpPr>
        <p:spPr bwMode="auto">
          <a:xfrm>
            <a:off x="1282700" y="4121150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T</a:t>
            </a:r>
            <a:endParaRPr lang="en-US" altLang="en-US" sz="1600"/>
          </a:p>
        </p:txBody>
      </p:sp>
      <p:sp>
        <p:nvSpPr>
          <p:cNvPr id="166943" name="Rectangle 31"/>
          <p:cNvSpPr>
            <a:spLocks noChangeArrowheads="1"/>
          </p:cNvSpPr>
          <p:nvPr/>
        </p:nvSpPr>
        <p:spPr bwMode="auto">
          <a:xfrm>
            <a:off x="1282700" y="4413250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/>
              <a:t>0</a:t>
            </a:r>
          </a:p>
        </p:txBody>
      </p:sp>
      <p:sp>
        <p:nvSpPr>
          <p:cNvPr id="431136" name="Rectangle 32"/>
          <p:cNvSpPr>
            <a:spLocks noChangeArrowheads="1"/>
          </p:cNvSpPr>
          <p:nvPr/>
        </p:nvSpPr>
        <p:spPr bwMode="auto">
          <a:xfrm>
            <a:off x="215900" y="1841500"/>
            <a:ext cx="1447800" cy="317500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166945" name="Object 22"/>
          <p:cNvGraphicFramePr>
            <a:graphicFrameLocks noChangeAspect="1"/>
          </p:cNvGraphicFramePr>
          <p:nvPr/>
        </p:nvGraphicFramePr>
        <p:xfrm>
          <a:off x="1993900" y="3670300"/>
          <a:ext cx="4343400" cy="3263900"/>
        </p:xfrm>
        <a:graphic>
          <a:graphicData uri="http://schemas.openxmlformats.org/presentationml/2006/ole">
            <p:oleObj spid="_x0000_s166945" name="Document" r:id="rId4" imgW="9782175" imgH="7362825" progId="Word.Document.8">
              <p:embed/>
            </p:oleObj>
          </a:graphicData>
        </a:graphic>
      </p:graphicFrame>
      <p:sp>
        <p:nvSpPr>
          <p:cNvPr id="166946" name="Rectangle 54"/>
          <p:cNvSpPr>
            <a:spLocks noChangeArrowheads="1"/>
          </p:cNvSpPr>
          <p:nvPr/>
        </p:nvSpPr>
        <p:spPr bwMode="auto">
          <a:xfrm>
            <a:off x="7029450" y="32321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166947" name="Line 56"/>
          <p:cNvSpPr>
            <a:spLocks noChangeShapeType="1"/>
          </p:cNvSpPr>
          <p:nvPr/>
        </p:nvSpPr>
        <p:spPr bwMode="auto">
          <a:xfrm>
            <a:off x="7218363" y="35560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6948" name="Rectangle 57"/>
          <p:cNvSpPr>
            <a:spLocks noChangeArrowheads="1"/>
          </p:cNvSpPr>
          <p:nvPr/>
        </p:nvSpPr>
        <p:spPr bwMode="auto">
          <a:xfrm>
            <a:off x="7048500" y="37909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F</a:t>
            </a:r>
            <a:endParaRPr lang="en-US" altLang="en-US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166949" name="Line 58"/>
          <p:cNvSpPr>
            <a:spLocks noChangeShapeType="1"/>
          </p:cNvSpPr>
          <p:nvPr/>
        </p:nvSpPr>
        <p:spPr bwMode="auto">
          <a:xfrm>
            <a:off x="7218363" y="41148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6950" name="Rectangle 59"/>
          <p:cNvSpPr>
            <a:spLocks noChangeArrowheads="1"/>
          </p:cNvSpPr>
          <p:nvPr/>
        </p:nvSpPr>
        <p:spPr bwMode="auto">
          <a:xfrm>
            <a:off x="7016750" y="43497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sym typeface="Symbol" pitchFamily="18" charset="2"/>
              </a:rPr>
              <a:t>id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7943850" y="3232150"/>
            <a:ext cx="387350" cy="938213"/>
            <a:chOff x="5004" y="2036"/>
            <a:chExt cx="244" cy="591"/>
          </a:xfrm>
        </p:grpSpPr>
        <p:sp>
          <p:nvSpPr>
            <p:cNvPr id="166955" name="Rectangle 55"/>
            <p:cNvSpPr>
              <a:spLocks noChangeArrowheads="1"/>
            </p:cNvSpPr>
            <p:nvPr/>
          </p:nvSpPr>
          <p:spPr bwMode="auto">
            <a:xfrm>
              <a:off x="5028" y="203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F</a:t>
              </a:r>
            </a:p>
          </p:txBody>
        </p:sp>
        <p:sp>
          <p:nvSpPr>
            <p:cNvPr id="166956" name="Line 60"/>
            <p:cNvSpPr>
              <a:spLocks noChangeShapeType="1"/>
            </p:cNvSpPr>
            <p:nvPr/>
          </p:nvSpPr>
          <p:spPr bwMode="auto">
            <a:xfrm>
              <a:off x="5131" y="2248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957" name="Rectangle 61"/>
            <p:cNvSpPr>
              <a:spLocks noChangeArrowheads="1"/>
            </p:cNvSpPr>
            <p:nvPr/>
          </p:nvSpPr>
          <p:spPr bwMode="auto">
            <a:xfrm>
              <a:off x="5004" y="2396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id</a:t>
              </a:r>
            </a:p>
          </p:txBody>
        </p:sp>
      </p:grpSp>
      <p:sp>
        <p:nvSpPr>
          <p:cNvPr id="431170" name="AutoShape 66"/>
          <p:cNvSpPr>
            <a:spLocks noChangeArrowheads="1"/>
          </p:cNvSpPr>
          <p:nvPr/>
        </p:nvSpPr>
        <p:spPr bwMode="auto">
          <a:xfrm>
            <a:off x="5200650" y="2698750"/>
            <a:ext cx="1295400" cy="177800"/>
          </a:xfrm>
          <a:prstGeom prst="rightArrow">
            <a:avLst>
              <a:gd name="adj1" fmla="val 50000"/>
              <a:gd name="adj2" fmla="val 182143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66953" name="Text Box 68"/>
          <p:cNvSpPr txBox="1">
            <a:spLocks noChangeArrowheads="1"/>
          </p:cNvSpPr>
          <p:nvPr/>
        </p:nvSpPr>
        <p:spPr bwMode="auto">
          <a:xfrm>
            <a:off x="95250" y="84138"/>
            <a:ext cx="144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GRAMMAR:</a:t>
            </a:r>
          </a:p>
        </p:txBody>
      </p:sp>
      <p:sp>
        <p:nvSpPr>
          <p:cNvPr id="166954" name="Text Box 71"/>
          <p:cNvSpPr txBox="1">
            <a:spLocks noChangeArrowheads="1"/>
          </p:cNvSpPr>
          <p:nvPr/>
        </p:nvSpPr>
        <p:spPr bwMode="auto">
          <a:xfrm>
            <a:off x="6542088" y="6521450"/>
            <a:ext cx="2601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Times New Roman" pitchFamily="18" charset="0"/>
              </a:rPr>
              <a:t>(Aho,Sethi,Ullman, pp. 220)</a:t>
            </a:r>
            <a:endParaRPr lang="en-US" alt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3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22" grpId="0" animBg="1"/>
      <p:bldP spid="431123" grpId="0" animBg="1"/>
      <p:bldP spid="431124" grpId="0" animBg="1"/>
      <p:bldP spid="431125" grpId="0" animBg="1"/>
      <p:bldP spid="431136" grpId="0" animBg="1"/>
      <p:bldP spid="43117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2" name="Rectangle 3"/>
          <p:cNvSpPr>
            <a:spLocks noGrp="1" noChangeArrowheads="1"/>
          </p:cNvSpPr>
          <p:nvPr>
            <p:ph type="title"/>
          </p:nvPr>
        </p:nvSpPr>
        <p:spPr>
          <a:xfrm>
            <a:off x="1933575" y="366713"/>
            <a:ext cx="7497763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LR Parser Example</a:t>
            </a: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CMPUT 680 - Compiler Design and Optimization</a:t>
            </a:r>
          </a:p>
        </p:txBody>
      </p:sp>
      <p:sp>
        <p:nvSpPr>
          <p:cNvPr id="168964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25AAAF0E-4862-457F-AAD6-84A223D86842}" type="slidenum">
              <a:rPr lang="en-US" altLang="en-US"/>
              <a:pPr/>
              <a:t>98</a:t>
            </a:fld>
            <a:endParaRPr lang="en-US" altLang="en-US"/>
          </a:p>
        </p:txBody>
      </p:sp>
      <p:sp>
        <p:nvSpPr>
          <p:cNvPr id="168965" name="Rectangle 48"/>
          <p:cNvSpPr>
            <a:spLocks noChangeArrowheads="1"/>
          </p:cNvSpPr>
          <p:nvPr/>
        </p:nvSpPr>
        <p:spPr bwMode="auto">
          <a:xfrm>
            <a:off x="6807200" y="1473200"/>
            <a:ext cx="2159000" cy="328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68966" name="Text Box 49"/>
          <p:cNvSpPr txBox="1">
            <a:spLocks noChangeArrowheads="1"/>
          </p:cNvSpPr>
          <p:nvPr/>
        </p:nvSpPr>
        <p:spPr bwMode="auto">
          <a:xfrm>
            <a:off x="6965950" y="11255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sp>
        <p:nvSpPr>
          <p:cNvPr id="168967" name="Rectangle 2"/>
          <p:cNvSpPr>
            <a:spLocks noChangeArrowheads="1"/>
          </p:cNvSpPr>
          <p:nvPr/>
        </p:nvSpPr>
        <p:spPr bwMode="auto">
          <a:xfrm>
            <a:off x="2006600" y="3568700"/>
            <a:ext cx="4279900" cy="32639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68968" name="Rectangle 4"/>
          <p:cNvSpPr>
            <a:spLocks noChangeArrowheads="1"/>
          </p:cNvSpPr>
          <p:nvPr/>
        </p:nvSpPr>
        <p:spPr bwMode="auto">
          <a:xfrm>
            <a:off x="3136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68969" name="Rectangle 5"/>
          <p:cNvSpPr>
            <a:spLocks noChangeArrowheads="1"/>
          </p:cNvSpPr>
          <p:nvPr/>
        </p:nvSpPr>
        <p:spPr bwMode="auto">
          <a:xfrm>
            <a:off x="49657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68970" name="Rectangle 6"/>
          <p:cNvSpPr>
            <a:spLocks noChangeArrowheads="1"/>
          </p:cNvSpPr>
          <p:nvPr/>
        </p:nvSpPr>
        <p:spPr bwMode="auto">
          <a:xfrm>
            <a:off x="40513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68971" name="Rectangle 7"/>
          <p:cNvSpPr>
            <a:spLocks noChangeArrowheads="1"/>
          </p:cNvSpPr>
          <p:nvPr/>
        </p:nvSpPr>
        <p:spPr bwMode="auto">
          <a:xfrm>
            <a:off x="35941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</a:t>
            </a:r>
          </a:p>
        </p:txBody>
      </p:sp>
      <p:sp>
        <p:nvSpPr>
          <p:cNvPr id="168972" name="Rectangle 8"/>
          <p:cNvSpPr>
            <a:spLocks noChangeArrowheads="1"/>
          </p:cNvSpPr>
          <p:nvPr/>
        </p:nvSpPr>
        <p:spPr bwMode="auto">
          <a:xfrm>
            <a:off x="4508500" y="17224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+</a:t>
            </a:r>
            <a:endParaRPr lang="en-US" altLang="en-US" sz="1600"/>
          </a:p>
        </p:txBody>
      </p:sp>
      <p:sp>
        <p:nvSpPr>
          <p:cNvPr id="168973" name="Text Box 9"/>
          <p:cNvSpPr txBox="1">
            <a:spLocks noChangeArrowheads="1"/>
          </p:cNvSpPr>
          <p:nvPr/>
        </p:nvSpPr>
        <p:spPr bwMode="auto">
          <a:xfrm>
            <a:off x="2216150" y="16843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168974" name="Rectangle 10"/>
          <p:cNvSpPr>
            <a:spLocks noChangeArrowheads="1"/>
          </p:cNvSpPr>
          <p:nvPr/>
        </p:nvSpPr>
        <p:spPr bwMode="auto">
          <a:xfrm>
            <a:off x="5422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168975" name="Text Box 11"/>
          <p:cNvSpPr txBox="1">
            <a:spLocks noChangeArrowheads="1"/>
          </p:cNvSpPr>
          <p:nvPr/>
        </p:nvSpPr>
        <p:spPr bwMode="auto">
          <a:xfrm>
            <a:off x="234950" y="26114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STACK:</a:t>
            </a:r>
          </a:p>
        </p:txBody>
      </p:sp>
      <p:sp>
        <p:nvSpPr>
          <p:cNvPr id="168976" name="Text Box 12"/>
          <p:cNvSpPr txBox="1">
            <a:spLocks noChangeArrowheads="1"/>
          </p:cNvSpPr>
          <p:nvPr/>
        </p:nvSpPr>
        <p:spPr bwMode="auto">
          <a:xfrm>
            <a:off x="185738" y="423863"/>
            <a:ext cx="1657350" cy="1749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(1) E  </a:t>
            </a:r>
            <a:r>
              <a:rPr lang="en-US" altLang="en-US">
                <a:sym typeface="Symbol" pitchFamily="18" charset="2"/>
              </a:rPr>
              <a:t> E + T</a:t>
            </a:r>
          </a:p>
          <a:p>
            <a:r>
              <a:rPr lang="en-US" altLang="en-US">
                <a:sym typeface="Symbol" pitchFamily="18" charset="2"/>
              </a:rPr>
              <a:t>(2) E’  T</a:t>
            </a:r>
          </a:p>
          <a:p>
            <a:r>
              <a:rPr lang="en-US" altLang="en-US">
                <a:sym typeface="Symbol" pitchFamily="18" charset="2"/>
              </a:rPr>
              <a:t>(3) T   T </a:t>
            </a:r>
            <a:r>
              <a:rPr lang="en-US" altLang="en-US"/>
              <a:t> F</a:t>
            </a:r>
          </a:p>
          <a:p>
            <a:r>
              <a:rPr lang="en-US" altLang="en-US"/>
              <a:t>(4) T  </a:t>
            </a:r>
            <a:r>
              <a:rPr lang="en-US" altLang="en-US">
                <a:sym typeface="Symbol" pitchFamily="18" charset="2"/>
              </a:rPr>
              <a:t> F</a:t>
            </a:r>
          </a:p>
          <a:p>
            <a:r>
              <a:rPr lang="en-US" altLang="en-US"/>
              <a:t>(5) F  </a:t>
            </a:r>
            <a:r>
              <a:rPr lang="en-US" altLang="en-US">
                <a:sym typeface="Symbol" pitchFamily="18" charset="2"/>
              </a:rPr>
              <a:t> ( E ) </a:t>
            </a:r>
          </a:p>
          <a:p>
            <a:r>
              <a:rPr lang="en-US" altLang="en-US">
                <a:sym typeface="Symbol" pitchFamily="18" charset="2"/>
              </a:rPr>
              <a:t>(6) F   </a:t>
            </a:r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68977" name="Text Box 13"/>
          <p:cNvSpPr txBox="1">
            <a:spLocks noChangeArrowheads="1"/>
          </p:cNvSpPr>
          <p:nvPr/>
        </p:nvSpPr>
        <p:spPr bwMode="auto">
          <a:xfrm>
            <a:off x="3644900" y="2474913"/>
            <a:ext cx="1323975" cy="650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LR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cxnSp>
        <p:nvCxnSpPr>
          <p:cNvPr id="436240" name="AutoShape 16"/>
          <p:cNvCxnSpPr>
            <a:cxnSpLocks noChangeShapeType="1"/>
            <a:stCxn id="168977" idx="1"/>
            <a:endCxn id="168982" idx="3"/>
          </p:cNvCxnSpPr>
          <p:nvPr/>
        </p:nvCxnSpPr>
        <p:spPr bwMode="auto">
          <a:xfrm flipH="1">
            <a:off x="1739900" y="2800350"/>
            <a:ext cx="1905000" cy="635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36241" name="AutoShape 17"/>
          <p:cNvCxnSpPr>
            <a:cxnSpLocks noChangeShapeType="1"/>
            <a:stCxn id="168977" idx="0"/>
            <a:endCxn id="168987" idx="2"/>
          </p:cNvCxnSpPr>
          <p:nvPr/>
        </p:nvCxnSpPr>
        <p:spPr bwMode="auto">
          <a:xfrm rot="5400000" flipH="1">
            <a:off x="2472531" y="640557"/>
            <a:ext cx="301625" cy="3367088"/>
          </a:xfrm>
          <a:prstGeom prst="curvedConnector3">
            <a:avLst>
              <a:gd name="adj1" fmla="val 52106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36245" name="AutoShape 21"/>
          <p:cNvSpPr>
            <a:spLocks noChangeArrowheads="1"/>
          </p:cNvSpPr>
          <p:nvPr/>
        </p:nvSpPr>
        <p:spPr bwMode="auto">
          <a:xfrm rot="5400000">
            <a:off x="4133850" y="3244850"/>
            <a:ext cx="317500" cy="1905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68981" name="Rectangle 22"/>
          <p:cNvSpPr>
            <a:spLocks noChangeArrowheads="1"/>
          </p:cNvSpPr>
          <p:nvPr/>
        </p:nvSpPr>
        <p:spPr bwMode="auto">
          <a:xfrm>
            <a:off x="1282700" y="2660650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/>
              <a:t>E</a:t>
            </a:r>
          </a:p>
        </p:txBody>
      </p:sp>
      <p:sp>
        <p:nvSpPr>
          <p:cNvPr id="168982" name="Rectangle 23"/>
          <p:cNvSpPr>
            <a:spLocks noChangeArrowheads="1"/>
          </p:cNvSpPr>
          <p:nvPr/>
        </p:nvSpPr>
        <p:spPr bwMode="auto">
          <a:xfrm>
            <a:off x="1282700" y="2660650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/>
              <a:t>7</a:t>
            </a:r>
          </a:p>
        </p:txBody>
      </p:sp>
      <p:sp>
        <p:nvSpPr>
          <p:cNvPr id="168983" name="Rectangle 24"/>
          <p:cNvSpPr>
            <a:spLocks noChangeArrowheads="1"/>
          </p:cNvSpPr>
          <p:nvPr/>
        </p:nvSpPr>
        <p:spPr bwMode="auto">
          <a:xfrm>
            <a:off x="1282700" y="2952750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</a:t>
            </a:r>
          </a:p>
        </p:txBody>
      </p:sp>
      <p:sp>
        <p:nvSpPr>
          <p:cNvPr id="168984" name="Rectangle 25"/>
          <p:cNvSpPr>
            <a:spLocks noChangeArrowheads="1"/>
          </p:cNvSpPr>
          <p:nvPr/>
        </p:nvSpPr>
        <p:spPr bwMode="auto">
          <a:xfrm>
            <a:off x="1282700" y="3244850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/>
              <a:t>2</a:t>
            </a:r>
          </a:p>
        </p:txBody>
      </p:sp>
      <p:sp>
        <p:nvSpPr>
          <p:cNvPr id="168985" name="Rectangle 26"/>
          <p:cNvSpPr>
            <a:spLocks noChangeArrowheads="1"/>
          </p:cNvSpPr>
          <p:nvPr/>
        </p:nvSpPr>
        <p:spPr bwMode="auto">
          <a:xfrm>
            <a:off x="1282700" y="3536950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T</a:t>
            </a:r>
          </a:p>
        </p:txBody>
      </p:sp>
      <p:sp>
        <p:nvSpPr>
          <p:cNvPr id="168986" name="Rectangle 27"/>
          <p:cNvSpPr>
            <a:spLocks noChangeArrowheads="1"/>
          </p:cNvSpPr>
          <p:nvPr/>
        </p:nvSpPr>
        <p:spPr bwMode="auto">
          <a:xfrm>
            <a:off x="1282700" y="3829050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/>
              <a:t>0</a:t>
            </a:r>
          </a:p>
        </p:txBody>
      </p:sp>
      <p:sp>
        <p:nvSpPr>
          <p:cNvPr id="168987" name="Rectangle 30"/>
          <p:cNvSpPr>
            <a:spLocks noChangeArrowheads="1"/>
          </p:cNvSpPr>
          <p:nvPr/>
        </p:nvSpPr>
        <p:spPr bwMode="auto">
          <a:xfrm>
            <a:off x="215900" y="1841500"/>
            <a:ext cx="1447800" cy="317500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6256" name="Rectangle 32"/>
          <p:cNvSpPr>
            <a:spLocks noChangeArrowheads="1"/>
          </p:cNvSpPr>
          <p:nvPr/>
        </p:nvSpPr>
        <p:spPr bwMode="auto">
          <a:xfrm>
            <a:off x="2082800" y="5651500"/>
            <a:ext cx="4089400" cy="2286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6257" name="Rectangle 33"/>
          <p:cNvSpPr>
            <a:spLocks noChangeArrowheads="1"/>
          </p:cNvSpPr>
          <p:nvPr/>
        </p:nvSpPr>
        <p:spPr bwMode="auto">
          <a:xfrm>
            <a:off x="5870575" y="3894138"/>
            <a:ext cx="292100" cy="2870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6258" name="Rectangle 34"/>
          <p:cNvSpPr>
            <a:spLocks noChangeArrowheads="1"/>
          </p:cNvSpPr>
          <p:nvPr/>
        </p:nvSpPr>
        <p:spPr bwMode="auto">
          <a:xfrm>
            <a:off x="5870575" y="5645150"/>
            <a:ext cx="303213" cy="227013"/>
          </a:xfrm>
          <a:prstGeom prst="rect">
            <a:avLst/>
          </a:prstGeom>
          <a:solidFill>
            <a:srgbClr val="66FF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168991" name="Object 35"/>
          <p:cNvGraphicFramePr>
            <a:graphicFrameLocks noChangeAspect="1"/>
          </p:cNvGraphicFramePr>
          <p:nvPr/>
        </p:nvGraphicFramePr>
        <p:xfrm>
          <a:off x="1993900" y="3670300"/>
          <a:ext cx="4343400" cy="3263900"/>
        </p:xfrm>
        <a:graphic>
          <a:graphicData uri="http://schemas.openxmlformats.org/presentationml/2006/ole">
            <p:oleObj spid="_x0000_s168991" name="Document" r:id="rId4" imgW="9782175" imgH="7362825" progId="Word.Document.8">
              <p:embed/>
            </p:oleObj>
          </a:graphicData>
        </a:graphic>
      </p:graphicFrame>
      <p:sp>
        <p:nvSpPr>
          <p:cNvPr id="168992" name="Rectangle 38"/>
          <p:cNvSpPr>
            <a:spLocks noChangeArrowheads="1"/>
          </p:cNvSpPr>
          <p:nvPr/>
        </p:nvSpPr>
        <p:spPr bwMode="auto">
          <a:xfrm>
            <a:off x="7029450" y="32321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168993" name="Line 39"/>
          <p:cNvSpPr>
            <a:spLocks noChangeShapeType="1"/>
          </p:cNvSpPr>
          <p:nvPr/>
        </p:nvSpPr>
        <p:spPr bwMode="auto">
          <a:xfrm>
            <a:off x="7218363" y="35560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94" name="Rectangle 40"/>
          <p:cNvSpPr>
            <a:spLocks noChangeArrowheads="1"/>
          </p:cNvSpPr>
          <p:nvPr/>
        </p:nvSpPr>
        <p:spPr bwMode="auto">
          <a:xfrm>
            <a:off x="7048500" y="37909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F</a:t>
            </a:r>
            <a:endParaRPr lang="en-US" altLang="en-US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168995" name="Line 41"/>
          <p:cNvSpPr>
            <a:spLocks noChangeShapeType="1"/>
          </p:cNvSpPr>
          <p:nvPr/>
        </p:nvSpPr>
        <p:spPr bwMode="auto">
          <a:xfrm>
            <a:off x="7218363" y="41148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96" name="Rectangle 42"/>
          <p:cNvSpPr>
            <a:spLocks noChangeArrowheads="1"/>
          </p:cNvSpPr>
          <p:nvPr/>
        </p:nvSpPr>
        <p:spPr bwMode="auto">
          <a:xfrm>
            <a:off x="7016750" y="43497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sym typeface="Symbol" pitchFamily="18" charset="2"/>
              </a:rPr>
              <a:t>id</a:t>
            </a:r>
          </a:p>
        </p:txBody>
      </p:sp>
      <p:grpSp>
        <p:nvGrpSpPr>
          <p:cNvPr id="168997" name="Group 43"/>
          <p:cNvGrpSpPr>
            <a:grpSpLocks/>
          </p:cNvGrpSpPr>
          <p:nvPr/>
        </p:nvGrpSpPr>
        <p:grpSpPr bwMode="auto">
          <a:xfrm>
            <a:off x="7943850" y="3232150"/>
            <a:ext cx="387350" cy="938213"/>
            <a:chOff x="5004" y="2036"/>
            <a:chExt cx="244" cy="591"/>
          </a:xfrm>
        </p:grpSpPr>
        <p:sp>
          <p:nvSpPr>
            <p:cNvPr id="169000" name="Rectangle 44"/>
            <p:cNvSpPr>
              <a:spLocks noChangeArrowheads="1"/>
            </p:cNvSpPr>
            <p:nvPr/>
          </p:nvSpPr>
          <p:spPr bwMode="auto">
            <a:xfrm>
              <a:off x="5028" y="203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F</a:t>
              </a:r>
            </a:p>
          </p:txBody>
        </p:sp>
        <p:sp>
          <p:nvSpPr>
            <p:cNvPr id="169001" name="Line 45"/>
            <p:cNvSpPr>
              <a:spLocks noChangeShapeType="1"/>
            </p:cNvSpPr>
            <p:nvPr/>
          </p:nvSpPr>
          <p:spPr bwMode="auto">
            <a:xfrm>
              <a:off x="5131" y="2248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002" name="Rectangle 46"/>
            <p:cNvSpPr>
              <a:spLocks noChangeArrowheads="1"/>
            </p:cNvSpPr>
            <p:nvPr/>
          </p:nvSpPr>
          <p:spPr bwMode="auto">
            <a:xfrm>
              <a:off x="5004" y="2396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ym typeface="Symbol" pitchFamily="18" charset="2"/>
                </a:rPr>
                <a:t>id</a:t>
              </a:r>
            </a:p>
          </p:txBody>
        </p:sp>
      </p:grpSp>
      <p:sp>
        <p:nvSpPr>
          <p:cNvPr id="168998" name="Text Box 47"/>
          <p:cNvSpPr txBox="1">
            <a:spLocks noChangeArrowheads="1"/>
          </p:cNvSpPr>
          <p:nvPr/>
        </p:nvSpPr>
        <p:spPr bwMode="auto">
          <a:xfrm>
            <a:off x="95250" y="84138"/>
            <a:ext cx="144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GRAMMAR:</a:t>
            </a:r>
          </a:p>
        </p:txBody>
      </p:sp>
      <p:sp>
        <p:nvSpPr>
          <p:cNvPr id="168999" name="Text Box 50"/>
          <p:cNvSpPr txBox="1">
            <a:spLocks noChangeArrowheads="1"/>
          </p:cNvSpPr>
          <p:nvPr/>
        </p:nvSpPr>
        <p:spPr bwMode="auto">
          <a:xfrm>
            <a:off x="6542088" y="6521450"/>
            <a:ext cx="2601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Times New Roman" pitchFamily="18" charset="0"/>
              </a:rPr>
              <a:t>(Aho,Sethi,Ullman, pp. 220)</a:t>
            </a:r>
            <a:endParaRPr lang="en-US" alt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3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36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3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3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45" grpId="0" animBg="1"/>
      <p:bldP spid="436256" grpId="0" animBg="1"/>
      <p:bldP spid="436257" grpId="0" animBg="1"/>
      <p:bldP spid="43625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Rectangle 3"/>
          <p:cNvSpPr>
            <a:spLocks noGrp="1" noChangeArrowheads="1"/>
          </p:cNvSpPr>
          <p:nvPr>
            <p:ph type="title"/>
          </p:nvPr>
        </p:nvSpPr>
        <p:spPr>
          <a:xfrm>
            <a:off x="2049463" y="357188"/>
            <a:ext cx="7497762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LR Parser Example</a:t>
            </a: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CMPUT 680 - Compiler Design and Optimization</a:t>
            </a:r>
          </a:p>
        </p:txBody>
      </p:sp>
      <p:sp>
        <p:nvSpPr>
          <p:cNvPr id="171012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31000" y="622935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035BAA23-F5CF-40C7-966A-B482A29CEDBF}" type="slidenum">
              <a:rPr lang="en-US" altLang="en-US"/>
              <a:pPr/>
              <a:t>99</a:t>
            </a:fld>
            <a:endParaRPr lang="en-US" altLang="en-US"/>
          </a:p>
        </p:txBody>
      </p:sp>
      <p:sp>
        <p:nvSpPr>
          <p:cNvPr id="171013" name="Rectangle 71"/>
          <p:cNvSpPr>
            <a:spLocks noChangeArrowheads="1"/>
          </p:cNvSpPr>
          <p:nvPr/>
        </p:nvSpPr>
        <p:spPr bwMode="auto">
          <a:xfrm>
            <a:off x="6807200" y="1473200"/>
            <a:ext cx="2159000" cy="328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1014" name="Text Box 72"/>
          <p:cNvSpPr txBox="1">
            <a:spLocks noChangeArrowheads="1"/>
          </p:cNvSpPr>
          <p:nvPr/>
        </p:nvSpPr>
        <p:spPr bwMode="auto">
          <a:xfrm>
            <a:off x="6965950" y="11255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OUTPUT:</a:t>
            </a:r>
          </a:p>
        </p:txBody>
      </p:sp>
      <p:sp>
        <p:nvSpPr>
          <p:cNvPr id="171015" name="Rectangle 2"/>
          <p:cNvSpPr>
            <a:spLocks noChangeArrowheads="1"/>
          </p:cNvSpPr>
          <p:nvPr/>
        </p:nvSpPr>
        <p:spPr bwMode="auto">
          <a:xfrm>
            <a:off x="2006600" y="3568700"/>
            <a:ext cx="4279900" cy="3263900"/>
          </a:xfrm>
          <a:prstGeom prst="rect">
            <a:avLst/>
          </a:pr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1016" name="Rectangle 4"/>
          <p:cNvSpPr>
            <a:spLocks noChangeArrowheads="1"/>
          </p:cNvSpPr>
          <p:nvPr/>
        </p:nvSpPr>
        <p:spPr bwMode="auto">
          <a:xfrm>
            <a:off x="3136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71017" name="Rectangle 5"/>
          <p:cNvSpPr>
            <a:spLocks noChangeArrowheads="1"/>
          </p:cNvSpPr>
          <p:nvPr/>
        </p:nvSpPr>
        <p:spPr bwMode="auto">
          <a:xfrm>
            <a:off x="49657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71018" name="Rectangle 6"/>
          <p:cNvSpPr>
            <a:spLocks noChangeArrowheads="1"/>
          </p:cNvSpPr>
          <p:nvPr/>
        </p:nvSpPr>
        <p:spPr bwMode="auto">
          <a:xfrm>
            <a:off x="40513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id</a:t>
            </a:r>
            <a:endParaRPr lang="en-US" altLang="en-US" sz="1600"/>
          </a:p>
        </p:txBody>
      </p:sp>
      <p:sp>
        <p:nvSpPr>
          <p:cNvPr id="171019" name="Rectangle 7"/>
          <p:cNvSpPr>
            <a:spLocks noChangeArrowheads="1"/>
          </p:cNvSpPr>
          <p:nvPr/>
        </p:nvSpPr>
        <p:spPr bwMode="auto">
          <a:xfrm>
            <a:off x="35941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</a:t>
            </a:r>
          </a:p>
        </p:txBody>
      </p:sp>
      <p:sp>
        <p:nvSpPr>
          <p:cNvPr id="171020" name="Rectangle 8"/>
          <p:cNvSpPr>
            <a:spLocks noChangeArrowheads="1"/>
          </p:cNvSpPr>
          <p:nvPr/>
        </p:nvSpPr>
        <p:spPr bwMode="auto">
          <a:xfrm>
            <a:off x="4508500" y="1722438"/>
            <a:ext cx="457200" cy="2921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>
                <a:sym typeface="Symbol" pitchFamily="18" charset="2"/>
              </a:rPr>
              <a:t>+</a:t>
            </a:r>
            <a:endParaRPr lang="en-US" altLang="en-US" sz="1600"/>
          </a:p>
        </p:txBody>
      </p:sp>
      <p:sp>
        <p:nvSpPr>
          <p:cNvPr id="171021" name="Text Box 9"/>
          <p:cNvSpPr txBox="1">
            <a:spLocks noChangeArrowheads="1"/>
          </p:cNvSpPr>
          <p:nvPr/>
        </p:nvSpPr>
        <p:spPr bwMode="auto">
          <a:xfrm>
            <a:off x="2216150" y="16843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INPUT:</a:t>
            </a:r>
          </a:p>
        </p:txBody>
      </p:sp>
      <p:sp>
        <p:nvSpPr>
          <p:cNvPr id="171022" name="Rectangle 10"/>
          <p:cNvSpPr>
            <a:spLocks noChangeArrowheads="1"/>
          </p:cNvSpPr>
          <p:nvPr/>
        </p:nvSpPr>
        <p:spPr bwMode="auto">
          <a:xfrm>
            <a:off x="5422900" y="1722438"/>
            <a:ext cx="457200" cy="29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 b="1"/>
              <a:t>$</a:t>
            </a:r>
            <a:endParaRPr lang="en-US" altLang="en-US" sz="1600"/>
          </a:p>
        </p:txBody>
      </p:sp>
      <p:sp>
        <p:nvSpPr>
          <p:cNvPr id="171023" name="Text Box 11"/>
          <p:cNvSpPr txBox="1">
            <a:spLocks noChangeArrowheads="1"/>
          </p:cNvSpPr>
          <p:nvPr/>
        </p:nvSpPr>
        <p:spPr bwMode="auto">
          <a:xfrm>
            <a:off x="234950" y="26114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STACK:</a:t>
            </a:r>
          </a:p>
        </p:txBody>
      </p:sp>
      <p:sp>
        <p:nvSpPr>
          <p:cNvPr id="171024" name="Text Box 12"/>
          <p:cNvSpPr txBox="1">
            <a:spLocks noChangeArrowheads="1"/>
          </p:cNvSpPr>
          <p:nvPr/>
        </p:nvSpPr>
        <p:spPr bwMode="auto">
          <a:xfrm>
            <a:off x="185738" y="423863"/>
            <a:ext cx="1657350" cy="1749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/>
              <a:t>(1) E  </a:t>
            </a:r>
            <a:r>
              <a:rPr lang="en-US" altLang="en-US">
                <a:sym typeface="Symbol" pitchFamily="18" charset="2"/>
              </a:rPr>
              <a:t> E + T</a:t>
            </a:r>
          </a:p>
          <a:p>
            <a:r>
              <a:rPr lang="en-US" altLang="en-US">
                <a:sym typeface="Symbol" pitchFamily="18" charset="2"/>
              </a:rPr>
              <a:t>(2) E’  T</a:t>
            </a:r>
          </a:p>
          <a:p>
            <a:r>
              <a:rPr lang="en-US" altLang="en-US">
                <a:sym typeface="Symbol" pitchFamily="18" charset="2"/>
              </a:rPr>
              <a:t>(3) T   T </a:t>
            </a:r>
            <a:r>
              <a:rPr lang="en-US" altLang="en-US"/>
              <a:t> F</a:t>
            </a:r>
          </a:p>
          <a:p>
            <a:r>
              <a:rPr lang="en-US" altLang="en-US"/>
              <a:t>(4) T  </a:t>
            </a:r>
            <a:r>
              <a:rPr lang="en-US" altLang="en-US">
                <a:sym typeface="Symbol" pitchFamily="18" charset="2"/>
              </a:rPr>
              <a:t> F</a:t>
            </a:r>
          </a:p>
          <a:p>
            <a:r>
              <a:rPr lang="en-US" altLang="en-US"/>
              <a:t>(5) F  </a:t>
            </a:r>
            <a:r>
              <a:rPr lang="en-US" altLang="en-US">
                <a:sym typeface="Symbol" pitchFamily="18" charset="2"/>
              </a:rPr>
              <a:t> ( E ) </a:t>
            </a:r>
          </a:p>
          <a:p>
            <a:r>
              <a:rPr lang="en-US" altLang="en-US">
                <a:sym typeface="Symbol" pitchFamily="18" charset="2"/>
              </a:rPr>
              <a:t>(6) F   </a:t>
            </a:r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71025" name="Text Box 13"/>
          <p:cNvSpPr txBox="1">
            <a:spLocks noChangeArrowheads="1"/>
          </p:cNvSpPr>
          <p:nvPr/>
        </p:nvSpPr>
        <p:spPr bwMode="auto">
          <a:xfrm>
            <a:off x="3644900" y="2474913"/>
            <a:ext cx="1323975" cy="650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LR Parsing</a:t>
            </a:r>
          </a:p>
          <a:p>
            <a:pPr algn="ctr"/>
            <a:r>
              <a:rPr lang="en-US" altLang="en-US"/>
              <a:t>Program</a:t>
            </a:r>
          </a:p>
        </p:txBody>
      </p:sp>
      <p:cxnSp>
        <p:nvCxnSpPr>
          <p:cNvPr id="438288" name="AutoShape 16"/>
          <p:cNvCxnSpPr>
            <a:cxnSpLocks noChangeShapeType="1"/>
            <a:stCxn id="171025" idx="1"/>
            <a:endCxn id="171054" idx="3"/>
          </p:cNvCxnSpPr>
          <p:nvPr/>
        </p:nvCxnSpPr>
        <p:spPr bwMode="auto">
          <a:xfrm flipH="1">
            <a:off x="1739900" y="2800350"/>
            <a:ext cx="1905000" cy="635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38289" name="AutoShape 17"/>
          <p:cNvCxnSpPr>
            <a:cxnSpLocks noChangeShapeType="1"/>
            <a:stCxn id="171025" idx="0"/>
            <a:endCxn id="171020" idx="2"/>
          </p:cNvCxnSpPr>
          <p:nvPr/>
        </p:nvCxnSpPr>
        <p:spPr bwMode="auto">
          <a:xfrm rot="-5400000">
            <a:off x="4291806" y="2029620"/>
            <a:ext cx="460375" cy="43021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38290" name="AutoShape 18"/>
          <p:cNvSpPr>
            <a:spLocks noChangeArrowheads="1"/>
          </p:cNvSpPr>
          <p:nvPr/>
        </p:nvSpPr>
        <p:spPr bwMode="auto">
          <a:xfrm rot="5400000">
            <a:off x="4133850" y="3244850"/>
            <a:ext cx="317500" cy="1905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282700" y="2660650"/>
            <a:ext cx="457200" cy="2044700"/>
            <a:chOff x="808" y="1676"/>
            <a:chExt cx="288" cy="1288"/>
          </a:xfrm>
        </p:grpSpPr>
        <p:sp>
          <p:nvSpPr>
            <p:cNvPr id="171053" name="Rectangle 19"/>
            <p:cNvSpPr>
              <a:spLocks noChangeArrowheads="1"/>
            </p:cNvSpPr>
            <p:nvPr/>
          </p:nvSpPr>
          <p:spPr bwMode="auto">
            <a:xfrm>
              <a:off x="808" y="167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E</a:t>
              </a:r>
            </a:p>
          </p:txBody>
        </p:sp>
        <p:sp>
          <p:nvSpPr>
            <p:cNvPr id="171054" name="Rectangle 20"/>
            <p:cNvSpPr>
              <a:spLocks noChangeArrowheads="1"/>
            </p:cNvSpPr>
            <p:nvPr/>
          </p:nvSpPr>
          <p:spPr bwMode="auto">
            <a:xfrm>
              <a:off x="808" y="167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10</a:t>
              </a:r>
            </a:p>
          </p:txBody>
        </p:sp>
        <p:sp>
          <p:nvSpPr>
            <p:cNvPr id="171055" name="Rectangle 21"/>
            <p:cNvSpPr>
              <a:spLocks noChangeArrowheads="1"/>
            </p:cNvSpPr>
            <p:nvPr/>
          </p:nvSpPr>
          <p:spPr bwMode="auto">
            <a:xfrm>
              <a:off x="808" y="1860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sym typeface="Symbol" pitchFamily="18" charset="2"/>
                </a:rPr>
                <a:t>F</a:t>
              </a:r>
            </a:p>
          </p:txBody>
        </p:sp>
        <p:sp>
          <p:nvSpPr>
            <p:cNvPr id="171056" name="Rectangle 22"/>
            <p:cNvSpPr>
              <a:spLocks noChangeArrowheads="1"/>
            </p:cNvSpPr>
            <p:nvPr/>
          </p:nvSpPr>
          <p:spPr bwMode="auto">
            <a:xfrm>
              <a:off x="808" y="2044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7</a:t>
              </a:r>
            </a:p>
          </p:txBody>
        </p:sp>
        <p:sp>
          <p:nvSpPr>
            <p:cNvPr id="171057" name="Rectangle 23"/>
            <p:cNvSpPr>
              <a:spLocks noChangeArrowheads="1"/>
            </p:cNvSpPr>
            <p:nvPr/>
          </p:nvSpPr>
          <p:spPr bwMode="auto">
            <a:xfrm>
              <a:off x="808" y="2228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sym typeface="Symbol" pitchFamily="18" charset="2"/>
                </a:rPr>
                <a:t></a:t>
              </a:r>
            </a:p>
          </p:txBody>
        </p:sp>
        <p:sp>
          <p:nvSpPr>
            <p:cNvPr id="171058" name="Rectangle 24"/>
            <p:cNvSpPr>
              <a:spLocks noChangeArrowheads="1"/>
            </p:cNvSpPr>
            <p:nvPr/>
          </p:nvSpPr>
          <p:spPr bwMode="auto">
            <a:xfrm>
              <a:off x="808" y="2412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2</a:t>
              </a:r>
            </a:p>
          </p:txBody>
        </p:sp>
        <p:sp>
          <p:nvSpPr>
            <p:cNvPr id="171059" name="Rectangle 30"/>
            <p:cNvSpPr>
              <a:spLocks noChangeArrowheads="1"/>
            </p:cNvSpPr>
            <p:nvPr/>
          </p:nvSpPr>
          <p:spPr bwMode="auto">
            <a:xfrm>
              <a:off x="808" y="2596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 b="1"/>
                <a:t>T</a:t>
              </a:r>
            </a:p>
          </p:txBody>
        </p:sp>
        <p:sp>
          <p:nvSpPr>
            <p:cNvPr id="171060" name="Rectangle 31"/>
            <p:cNvSpPr>
              <a:spLocks noChangeArrowheads="1"/>
            </p:cNvSpPr>
            <p:nvPr/>
          </p:nvSpPr>
          <p:spPr bwMode="auto">
            <a:xfrm>
              <a:off x="808" y="2780"/>
              <a:ext cx="28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600"/>
                <a:t>0</a:t>
              </a:r>
            </a:p>
          </p:txBody>
        </p:sp>
      </p:grpSp>
      <p:sp>
        <p:nvSpPr>
          <p:cNvPr id="438305" name="Rectangle 33"/>
          <p:cNvSpPr>
            <a:spLocks noChangeArrowheads="1"/>
          </p:cNvSpPr>
          <p:nvPr/>
        </p:nvSpPr>
        <p:spPr bwMode="auto">
          <a:xfrm>
            <a:off x="2076450" y="6315075"/>
            <a:ext cx="4114800" cy="2190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8306" name="Rectangle 34"/>
          <p:cNvSpPr>
            <a:spLocks noChangeArrowheads="1"/>
          </p:cNvSpPr>
          <p:nvPr/>
        </p:nvSpPr>
        <p:spPr bwMode="auto">
          <a:xfrm>
            <a:off x="3095625" y="3886200"/>
            <a:ext cx="409575" cy="28765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8307" name="Rectangle 35"/>
          <p:cNvSpPr>
            <a:spLocks noChangeArrowheads="1"/>
          </p:cNvSpPr>
          <p:nvPr/>
        </p:nvSpPr>
        <p:spPr bwMode="auto">
          <a:xfrm>
            <a:off x="3095625" y="6315075"/>
            <a:ext cx="419100" cy="219075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aphicFrame>
        <p:nvGraphicFramePr>
          <p:cNvPr id="171033" name="Object 29"/>
          <p:cNvGraphicFramePr>
            <a:graphicFrameLocks noChangeAspect="1"/>
          </p:cNvGraphicFramePr>
          <p:nvPr/>
        </p:nvGraphicFramePr>
        <p:xfrm>
          <a:off x="1993900" y="3670300"/>
          <a:ext cx="4343400" cy="3263900"/>
        </p:xfrm>
        <a:graphic>
          <a:graphicData uri="http://schemas.openxmlformats.org/presentationml/2006/ole">
            <p:oleObj spid="_x0000_s171033" name="Document" r:id="rId4" imgW="9782175" imgH="7362825" progId="Word.Document.8">
              <p:embed/>
            </p:oleObj>
          </a:graphicData>
        </a:graphic>
      </p:graphicFrame>
      <p:sp>
        <p:nvSpPr>
          <p:cNvPr id="438309" name="Rectangle 37"/>
          <p:cNvSpPr>
            <a:spLocks noChangeArrowheads="1"/>
          </p:cNvSpPr>
          <p:nvPr/>
        </p:nvSpPr>
        <p:spPr bwMode="auto">
          <a:xfrm>
            <a:off x="215900" y="1028700"/>
            <a:ext cx="1612900" cy="317500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7294563" y="2647950"/>
            <a:ext cx="736600" cy="936625"/>
            <a:chOff x="4595" y="1668"/>
            <a:chExt cx="464" cy="590"/>
          </a:xfrm>
        </p:grpSpPr>
        <p:sp>
          <p:nvSpPr>
            <p:cNvPr id="171047" name="Rectangle 48"/>
            <p:cNvSpPr>
              <a:spLocks noChangeArrowheads="1"/>
            </p:cNvSpPr>
            <p:nvPr/>
          </p:nvSpPr>
          <p:spPr bwMode="auto">
            <a:xfrm>
              <a:off x="4724" y="166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00FF"/>
                  </a:solidFill>
                </a:rPr>
                <a:t>T</a:t>
              </a:r>
            </a:p>
          </p:txBody>
        </p:sp>
        <p:grpSp>
          <p:nvGrpSpPr>
            <p:cNvPr id="171048" name="Group 51"/>
            <p:cNvGrpSpPr>
              <a:grpSpLocks/>
            </p:cNvGrpSpPr>
            <p:nvPr/>
          </p:nvGrpSpPr>
          <p:grpSpPr bwMode="auto">
            <a:xfrm>
              <a:off x="4595" y="1888"/>
              <a:ext cx="464" cy="184"/>
              <a:chOff x="4504" y="2496"/>
              <a:chExt cx="464" cy="184"/>
            </a:xfrm>
          </p:grpSpPr>
          <p:sp>
            <p:nvSpPr>
              <p:cNvPr id="171050" name="Line 52"/>
              <p:cNvSpPr>
                <a:spLocks noChangeShapeType="1"/>
              </p:cNvSpPr>
              <p:nvPr/>
            </p:nvSpPr>
            <p:spPr bwMode="auto">
              <a:xfrm>
                <a:off x="4808" y="2496"/>
                <a:ext cx="160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51" name="Line 53"/>
              <p:cNvSpPr>
                <a:spLocks noChangeShapeType="1"/>
              </p:cNvSpPr>
              <p:nvPr/>
            </p:nvSpPr>
            <p:spPr bwMode="auto">
              <a:xfrm flipH="1">
                <a:off x="4504" y="2496"/>
                <a:ext cx="160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52" name="Line 54"/>
              <p:cNvSpPr>
                <a:spLocks noChangeShapeType="1"/>
              </p:cNvSpPr>
              <p:nvPr/>
            </p:nvSpPr>
            <p:spPr bwMode="auto">
              <a:xfrm>
                <a:off x="4736" y="2496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1049" name="Rectangle 55"/>
            <p:cNvSpPr>
              <a:spLocks noChangeArrowheads="1"/>
            </p:cNvSpPr>
            <p:nvPr/>
          </p:nvSpPr>
          <p:spPr bwMode="auto">
            <a:xfrm>
              <a:off x="4732" y="204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71036" name="Rectangle 56"/>
          <p:cNvSpPr>
            <a:spLocks noChangeArrowheads="1"/>
          </p:cNvSpPr>
          <p:nvPr/>
        </p:nvSpPr>
        <p:spPr bwMode="auto">
          <a:xfrm>
            <a:off x="7029450" y="32321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171037" name="Rectangle 57"/>
          <p:cNvSpPr>
            <a:spLocks noChangeArrowheads="1"/>
          </p:cNvSpPr>
          <p:nvPr/>
        </p:nvSpPr>
        <p:spPr bwMode="auto">
          <a:xfrm>
            <a:off x="7981950" y="32321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171038" name="Line 58"/>
          <p:cNvSpPr>
            <a:spLocks noChangeShapeType="1"/>
          </p:cNvSpPr>
          <p:nvPr/>
        </p:nvSpPr>
        <p:spPr bwMode="auto">
          <a:xfrm>
            <a:off x="7218363" y="35560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39" name="Rectangle 59"/>
          <p:cNvSpPr>
            <a:spLocks noChangeArrowheads="1"/>
          </p:cNvSpPr>
          <p:nvPr/>
        </p:nvSpPr>
        <p:spPr bwMode="auto">
          <a:xfrm>
            <a:off x="7048500" y="37909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F</a:t>
            </a:r>
            <a:endParaRPr lang="en-US" altLang="en-US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171040" name="Line 60"/>
          <p:cNvSpPr>
            <a:spLocks noChangeShapeType="1"/>
          </p:cNvSpPr>
          <p:nvPr/>
        </p:nvSpPr>
        <p:spPr bwMode="auto">
          <a:xfrm>
            <a:off x="7218363" y="41148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41" name="Rectangle 61"/>
          <p:cNvSpPr>
            <a:spLocks noChangeArrowheads="1"/>
          </p:cNvSpPr>
          <p:nvPr/>
        </p:nvSpPr>
        <p:spPr bwMode="auto">
          <a:xfrm>
            <a:off x="7016750" y="43497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171042" name="Line 62"/>
          <p:cNvSpPr>
            <a:spLocks noChangeShapeType="1"/>
          </p:cNvSpPr>
          <p:nvPr/>
        </p:nvSpPr>
        <p:spPr bwMode="auto">
          <a:xfrm>
            <a:off x="8145463" y="3568700"/>
            <a:ext cx="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43" name="Rectangle 63"/>
          <p:cNvSpPr>
            <a:spLocks noChangeArrowheads="1"/>
          </p:cNvSpPr>
          <p:nvPr/>
        </p:nvSpPr>
        <p:spPr bwMode="auto">
          <a:xfrm>
            <a:off x="7943850" y="38036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b="1">
                <a:sym typeface="Symbol" pitchFamily="18" charset="2"/>
              </a:rPr>
              <a:t>id</a:t>
            </a:r>
          </a:p>
        </p:txBody>
      </p:sp>
      <p:sp>
        <p:nvSpPr>
          <p:cNvPr id="438340" name="AutoShape 68"/>
          <p:cNvSpPr>
            <a:spLocks noChangeArrowheads="1"/>
          </p:cNvSpPr>
          <p:nvPr/>
        </p:nvSpPr>
        <p:spPr bwMode="auto">
          <a:xfrm>
            <a:off x="5200650" y="2698750"/>
            <a:ext cx="1295400" cy="177800"/>
          </a:xfrm>
          <a:prstGeom prst="rightArrow">
            <a:avLst>
              <a:gd name="adj1" fmla="val 50000"/>
              <a:gd name="adj2" fmla="val 182143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1045" name="Text Box 70"/>
          <p:cNvSpPr txBox="1">
            <a:spLocks noChangeArrowheads="1"/>
          </p:cNvSpPr>
          <p:nvPr/>
        </p:nvSpPr>
        <p:spPr bwMode="auto">
          <a:xfrm>
            <a:off x="95250" y="84138"/>
            <a:ext cx="144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GRAMMAR:</a:t>
            </a:r>
          </a:p>
        </p:txBody>
      </p:sp>
      <p:sp>
        <p:nvSpPr>
          <p:cNvPr id="171046" name="Text Box 73"/>
          <p:cNvSpPr txBox="1">
            <a:spLocks noChangeArrowheads="1"/>
          </p:cNvSpPr>
          <p:nvPr/>
        </p:nvSpPr>
        <p:spPr bwMode="auto">
          <a:xfrm>
            <a:off x="6542088" y="6521450"/>
            <a:ext cx="2601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Times New Roman" pitchFamily="18" charset="0"/>
              </a:rPr>
              <a:t>(Aho,Sethi,Ullman, pp. 220)</a:t>
            </a:r>
            <a:endParaRPr lang="en-US" alt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8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3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3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90" grpId="0" animBg="1"/>
      <p:bldP spid="438305" grpId="0" animBg="1"/>
      <p:bldP spid="438306" grpId="0" animBg="1"/>
      <p:bldP spid="438307" grpId="0" animBg="1"/>
      <p:bldP spid="438309" grpId="0" animBg="1"/>
      <p:bldP spid="43834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3871958</TotalTime>
  <Pages>6</Pages>
  <Words>11688</Words>
  <Application>Microsoft Macintosh PowerPoint</Application>
  <PresentationFormat>On-screen Show (4:3)</PresentationFormat>
  <Paragraphs>3003</Paragraphs>
  <Slides>149</Slides>
  <Notes>76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149</vt:i4>
      </vt:variant>
    </vt:vector>
  </HeadingPairs>
  <TitlesOfParts>
    <vt:vector size="168" baseType="lpstr">
      <vt:lpstr>Arial</vt:lpstr>
      <vt:lpstr>Gill Sans MT</vt:lpstr>
      <vt:lpstr>Wingdings 2</vt:lpstr>
      <vt:lpstr>Verdana</vt:lpstr>
      <vt:lpstr>Times New Roman</vt:lpstr>
      <vt:lpstr>Cordia New</vt:lpstr>
      <vt:lpstr>Symbol</vt:lpstr>
      <vt:lpstr>Monotype Sorts</vt:lpstr>
      <vt:lpstr>Batang</vt:lpstr>
      <vt:lpstr>Tahoma</vt:lpstr>
      <vt:lpstr>Wingdings</vt:lpstr>
      <vt:lpstr>Akshar Unicode</vt:lpstr>
      <vt:lpstr>Corbel</vt:lpstr>
      <vt:lpstr>Andalus</vt:lpstr>
      <vt:lpstr>휴먼매직체</vt:lpstr>
      <vt:lpstr>HY엽서L</vt:lpstr>
      <vt:lpstr>Gulim</vt:lpstr>
      <vt:lpstr>Solstice</vt:lpstr>
      <vt:lpstr>Document</vt:lpstr>
      <vt:lpstr>Slide 1</vt:lpstr>
      <vt:lpstr>Slide 2</vt:lpstr>
      <vt:lpstr>Role of Parser / Syntax Analysis</vt:lpstr>
      <vt:lpstr>Role of Parser / Syntax Analysis</vt:lpstr>
      <vt:lpstr>Definition of Context-Free Grammars</vt:lpstr>
      <vt:lpstr>Context-Free Grammars</vt:lpstr>
      <vt:lpstr>Syntax Analysis</vt:lpstr>
      <vt:lpstr>Derivation</vt:lpstr>
      <vt:lpstr>Parse trees</vt:lpstr>
      <vt:lpstr>Derivation</vt:lpstr>
      <vt:lpstr>Another Derivation Example</vt:lpstr>
      <vt:lpstr>Parse Trees and Derivations</vt:lpstr>
      <vt:lpstr>Top–Down Parsing    Bottom–Up Parsing</vt:lpstr>
      <vt:lpstr>Parsing Techniques                 Imp</vt:lpstr>
      <vt:lpstr>Parsing Techniques                 Imp</vt:lpstr>
      <vt:lpstr>Parsing Techniques                 Imp</vt:lpstr>
      <vt:lpstr>Left Recursion</vt:lpstr>
      <vt:lpstr>Left Recursion</vt:lpstr>
      <vt:lpstr>Elimination of Left Recursion</vt:lpstr>
      <vt:lpstr>Contd…</vt:lpstr>
      <vt:lpstr>Left Recursion</vt:lpstr>
      <vt:lpstr>Left Factoring</vt:lpstr>
      <vt:lpstr>How to do left factoring :algorithm</vt:lpstr>
      <vt:lpstr>Recursive descent parsing</vt:lpstr>
      <vt:lpstr>Slide 25</vt:lpstr>
      <vt:lpstr>Slide 26</vt:lpstr>
      <vt:lpstr>Recursive procedures to recognize arithmetic expressions:</vt:lpstr>
      <vt:lpstr>Contd…</vt:lpstr>
      <vt:lpstr>Contd…</vt:lpstr>
      <vt:lpstr>        Top Down Con…</vt:lpstr>
      <vt:lpstr>Slide 31</vt:lpstr>
      <vt:lpstr>Slide 32</vt:lpstr>
      <vt:lpstr>A Predictive Parser</vt:lpstr>
      <vt:lpstr>A Predictive Parser</vt:lpstr>
      <vt:lpstr>A Predictive Parser</vt:lpstr>
      <vt:lpstr>A Predictive Parser</vt:lpstr>
      <vt:lpstr>A Predictive Parser</vt:lpstr>
      <vt:lpstr>A Predictive Parser</vt:lpstr>
      <vt:lpstr>A Predictive Parser</vt:lpstr>
      <vt:lpstr>LL(k) Parser</vt:lpstr>
      <vt:lpstr>The Parsing Table</vt:lpstr>
      <vt:lpstr>FIRST and FOLLOW</vt:lpstr>
      <vt:lpstr>Rules to Create FIRST</vt:lpstr>
      <vt:lpstr>Rules to Create FOLLOW</vt:lpstr>
      <vt:lpstr>Rules to Create FOLLOW</vt:lpstr>
      <vt:lpstr>Rules to Create FOLLOW</vt:lpstr>
      <vt:lpstr>Rules to Create FOLLOW</vt:lpstr>
      <vt:lpstr>Rules to Create FOLLOW</vt:lpstr>
      <vt:lpstr>Rules to Build Parsing Table</vt:lpstr>
      <vt:lpstr>Rules to Build Parsing Table</vt:lpstr>
      <vt:lpstr>Rules to Build Parsing Table</vt:lpstr>
      <vt:lpstr>Rules to Build Parsing Table</vt:lpstr>
      <vt:lpstr>Rules to Build Parsing Table</vt:lpstr>
      <vt:lpstr>Rules to Build Parsing Table</vt:lpstr>
      <vt:lpstr>Rules to Build Parsing Table</vt:lpstr>
      <vt:lpstr>Rules to Build Parsing Table</vt:lpstr>
      <vt:lpstr>LL(1) Parsing Algorithm: (Table Based)</vt:lpstr>
      <vt:lpstr>      Algo con…</vt:lpstr>
      <vt:lpstr>Bottom Up Parser</vt:lpstr>
      <vt:lpstr>Bottom Up Parser</vt:lpstr>
      <vt:lpstr>Slide 61</vt:lpstr>
      <vt:lpstr>Slide 62</vt:lpstr>
      <vt:lpstr>Bottom-Up Parser</vt:lpstr>
      <vt:lpstr>Bottom-Up Parser Example</vt:lpstr>
      <vt:lpstr>Bottom-Up Parser Example</vt:lpstr>
      <vt:lpstr>Bottom-Up Parser Example</vt:lpstr>
      <vt:lpstr>Bottom-Up Parser Example</vt:lpstr>
      <vt:lpstr>Bottom-Up Parser Example</vt:lpstr>
      <vt:lpstr>Bottom-Up Parser Example</vt:lpstr>
      <vt:lpstr>Bottom-Up Parser Example</vt:lpstr>
      <vt:lpstr>Bottom-Up Parser Example</vt:lpstr>
      <vt:lpstr>Bottom-Up Parser Example</vt:lpstr>
      <vt:lpstr>Bottom-Up Parser Example</vt:lpstr>
      <vt:lpstr>Handle pruning</vt:lpstr>
      <vt:lpstr>Handle pruning</vt:lpstr>
      <vt:lpstr>Handle pruning </vt:lpstr>
      <vt:lpstr>Reduction made by a shift reduce parser</vt:lpstr>
      <vt:lpstr>Contd…</vt:lpstr>
      <vt:lpstr>Contd..</vt:lpstr>
      <vt:lpstr>Contd…</vt:lpstr>
      <vt:lpstr>Contd…</vt:lpstr>
      <vt:lpstr>Contd…</vt:lpstr>
      <vt:lpstr>Contd…</vt:lpstr>
      <vt:lpstr>LR Parsers</vt:lpstr>
      <vt:lpstr>        Bottom Up Con…</vt:lpstr>
      <vt:lpstr>      </vt:lpstr>
      <vt:lpstr>Slide 87</vt:lpstr>
      <vt:lpstr>Properties of LR Parsers</vt:lpstr>
      <vt:lpstr>Block Schematic of LR Parser:</vt:lpstr>
      <vt:lpstr>LR Parser Example</vt:lpstr>
      <vt:lpstr>LR Parser Example</vt:lpstr>
      <vt:lpstr>LR Parser Example</vt:lpstr>
      <vt:lpstr>LR Parser Example</vt:lpstr>
      <vt:lpstr>LR Parser Example</vt:lpstr>
      <vt:lpstr>LR Parser Example</vt:lpstr>
      <vt:lpstr>LR Parser Example</vt:lpstr>
      <vt:lpstr>LR Parser Example</vt:lpstr>
      <vt:lpstr>LR Parser Example</vt:lpstr>
      <vt:lpstr>LR Parser Example</vt:lpstr>
      <vt:lpstr>LR Parser Example</vt:lpstr>
      <vt:lpstr>LR Parser Example</vt:lpstr>
      <vt:lpstr>LR Parser Example</vt:lpstr>
      <vt:lpstr>LR Parser Example</vt:lpstr>
      <vt:lpstr>LR Parser Example</vt:lpstr>
      <vt:lpstr>LR Parser Example</vt:lpstr>
      <vt:lpstr>LR Parser Example</vt:lpstr>
      <vt:lpstr>LR Parser Example</vt:lpstr>
      <vt:lpstr>LR Parser Example</vt:lpstr>
      <vt:lpstr>LR Parser Example</vt:lpstr>
      <vt:lpstr>LR Parser Example</vt:lpstr>
      <vt:lpstr>LR Parser Example</vt:lpstr>
      <vt:lpstr>Constructing Parsing Tables</vt:lpstr>
      <vt:lpstr>Closure()</vt:lpstr>
      <vt:lpstr>goto()</vt:lpstr>
      <vt:lpstr>Set of Items Construction</vt:lpstr>
      <vt:lpstr>Slide 116</vt:lpstr>
      <vt:lpstr>LR(0) Items</vt:lpstr>
      <vt:lpstr>LR(0) Items</vt:lpstr>
      <vt:lpstr>LR(0) Items</vt:lpstr>
      <vt:lpstr>LR(0) Items</vt:lpstr>
      <vt:lpstr>LR(0) Items</vt:lpstr>
      <vt:lpstr>LR(0) Items</vt:lpstr>
      <vt:lpstr>LR(0) Items</vt:lpstr>
      <vt:lpstr>LR(0) Items</vt:lpstr>
      <vt:lpstr>LR(0) Items</vt:lpstr>
      <vt:lpstr>LR(0) Items</vt:lpstr>
      <vt:lpstr>LR(0) Items</vt:lpstr>
      <vt:lpstr>LR(0) Items</vt:lpstr>
      <vt:lpstr>Slide 129</vt:lpstr>
      <vt:lpstr>DFA…</vt:lpstr>
      <vt:lpstr>Slide 131</vt:lpstr>
      <vt:lpstr>Slide 132</vt:lpstr>
      <vt:lpstr>Slide 133</vt:lpstr>
      <vt:lpstr>Constructing Canonical LR Parsing Table</vt:lpstr>
      <vt:lpstr>Closure(I)</vt:lpstr>
      <vt:lpstr>goto(I, X)</vt:lpstr>
      <vt:lpstr>Continue…</vt:lpstr>
      <vt:lpstr>Example…..</vt:lpstr>
      <vt:lpstr>Slide 139</vt:lpstr>
      <vt:lpstr>Slide 140</vt:lpstr>
      <vt:lpstr>Slide 141</vt:lpstr>
      <vt:lpstr>Slide 142</vt:lpstr>
      <vt:lpstr>Constructing   Lookahead-LR (LALR) Parsing Table</vt:lpstr>
      <vt:lpstr>Slide 144</vt:lpstr>
      <vt:lpstr>Slide 145</vt:lpstr>
      <vt:lpstr>Slide 146</vt:lpstr>
      <vt:lpstr>Slide 147</vt:lpstr>
      <vt:lpstr>Semantic Analysis</vt:lpstr>
      <vt:lpstr>Type Checking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Ricart-Agrawala Algorithm</dc:title>
  <dc:subject>DME</dc:subject>
  <dc:creator>Johnny S. Wong</dc:creator>
  <cp:lastModifiedBy>Abc</cp:lastModifiedBy>
  <cp:revision>597</cp:revision>
  <cp:lastPrinted>1995-02-23T05:16:08Z</cp:lastPrinted>
  <dcterms:created xsi:type="dcterms:W3CDTF">1995-02-23T02:53:36Z</dcterms:created>
  <dcterms:modified xsi:type="dcterms:W3CDTF">2021-06-03T04:54:53Z</dcterms:modified>
</cp:coreProperties>
</file>