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2" r:id="rId2"/>
  </p:sldMasterIdLst>
  <p:notesMasterIdLst>
    <p:notesMasterId r:id="rId25"/>
  </p:notesMasterIdLst>
  <p:sldIdLst>
    <p:sldId id="256" r:id="rId3"/>
    <p:sldId id="411" r:id="rId4"/>
    <p:sldId id="303" r:id="rId5"/>
    <p:sldId id="259" r:id="rId6"/>
    <p:sldId id="558" r:id="rId7"/>
    <p:sldId id="513" r:id="rId8"/>
    <p:sldId id="574" r:id="rId9"/>
    <p:sldId id="514" r:id="rId10"/>
    <p:sldId id="515" r:id="rId11"/>
    <p:sldId id="517" r:id="rId12"/>
    <p:sldId id="519" r:id="rId13"/>
    <p:sldId id="521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73" r:id="rId24"/>
  </p:sldIdLst>
  <p:sldSz cx="9144000" cy="6858000" type="screen4x3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3A8DC18-F15F-41C4-8CCC-B34F9F5164E0}">
  <a:tblStyle styleId="{03A8DC18-F15F-41C4-8CCC-B34F9F5164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46445" rIns="92915" bIns="4644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466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46445" rIns="92915" bIns="4644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46445" rIns="92915" bIns="4644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46445" rIns="92915" bIns="4644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46445" rIns="92915" bIns="46445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/>
              <a:t>‹#›</a:t>
            </a:fld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819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spcFirstLastPara="1" wrap="square" lIns="92915" tIns="46445" rIns="92915" bIns="46445" anchor="t" anchorCtr="0">
            <a:noAutofit/>
          </a:bodyPr>
          <a:lstStyle/>
          <a:p>
            <a:pPr marL="0" indent="0">
              <a:spcBef>
                <a:spcPts val="366"/>
              </a:spcBef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2022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spcFirstLastPara="1" wrap="square" lIns="92915" tIns="46445" rIns="92915" bIns="46445" anchor="t" anchorCtr="0">
            <a:noAutofit/>
          </a:bodyPr>
          <a:lstStyle/>
          <a:p>
            <a:pPr marL="0" indent="0">
              <a:spcBef>
                <a:spcPts val="366"/>
              </a:spcBef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194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CFD20F-2E0A-47C8-AE8A-58694356649D}" type="datetime1">
              <a:rPr lang="en-US" smtClean="0"/>
              <a:pPr/>
              <a:t>23/04/2021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EFD5-EB2C-4270-9C82-0CCD18EC4E9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61E4-DB76-428E-AE49-342857A35A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58024-782B-4A37-8D05-1C522B36111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59732-CA06-4E9C-9682-E7C7666E2E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74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2C810-DF50-4B99-B439-9D31ABC1547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AE22-9380-46F3-86EA-F380697CF7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11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88140-3BBF-44D9-8E95-31C6C70EDB2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5755B-E108-46D7-9D0F-87F6577FD7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86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E017E-9D67-4900-B457-F7E3DC8DE1F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B8E9D-72C7-4D75-B77A-2DE928539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06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B6E22-7C08-4657-8146-3708B7981BD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EBBB7-589A-4426-B28B-E4B3F6F39F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41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ACA6-32C2-4F31-83A0-8E2C11E06C4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78C84-395C-45AD-8552-BF3C3C25B1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25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ECCD7-CC79-47AA-9F27-4FD5D5ABCF8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BD0E0-307F-4AA0-959B-F045B1B24D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46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C0F206A-D312-46D0-A58A-A690573C045E}" type="datetime1">
              <a:rPr lang="en-US" smtClean="0"/>
              <a:pPr/>
              <a:t>23/04/2021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ADB654C-C140-4285-98CD-130F7DC5F35C}" type="datetime1">
              <a:rPr lang="en-US" smtClean="0"/>
              <a:pPr/>
              <a:t>23/04/2021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48E212-FB8B-4D3A-954E-66141F5F57D1}" type="datetime1">
              <a:rPr lang="en-US" smtClean="0"/>
              <a:pPr/>
              <a:t>23/04/2021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F92B690-5DBB-4753-8842-0BBE8009FBEC}" type="datetime1">
              <a:rPr lang="en-US" smtClean="0"/>
              <a:pPr/>
              <a:t>23/04/2021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E8C-A343-4697-97DC-4CC9AF9B882A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5F1B-2DC1-40BF-8907-6735EBA10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2A71D-AA5E-4A74-8561-665899241AB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9B56-E0FE-4908-8945-F6B1FD3356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8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0F31E-F8B6-4750-B918-1F92D571CD9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91E0-711E-4894-97D9-8A833FE6B3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2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7016-2C43-4A4A-A2FB-0415714A8DA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0A9AB-1753-4DE0-807D-B825913C61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4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CE9FB0E-2076-4EB8-865D-50463A7FB0B6}" type="datetime1">
              <a:rPr lang="en-US" smtClean="0"/>
              <a:pPr/>
              <a:t>23/04/2021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709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fld id="{91BBB9D1-C3A7-4B12-BC3A-D951FC0DD8DF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 eaLnBrk="0" fontAlgn="base" hangingPunct="0">
                <a:spcAft>
                  <a:spcPct val="0"/>
                </a:spcAft>
                <a:buClrTx/>
                <a:buFontTx/>
                <a:buNone/>
                <a:defRPr/>
              </a:pPr>
              <a:t>23/04/2021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buClrTx/>
              <a:buFontTx/>
              <a:buNone/>
              <a:defRPr/>
            </a:pPr>
            <a:fld id="{0E191795-F136-4522-92B2-C023F1E6A7A6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eaLnBrk="0" fontAlgn="base" hangingPunct="0"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8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T.Y.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Compilers</a:t>
            </a: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FFEDA6-F279-4F4C-B1C3-744B611C7A54}" type="datetime1">
              <a:rPr lang="en-US" smtClean="0"/>
              <a:pPr/>
              <a:t>23/04/2021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Compile and Go Loaders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10000"/>
          </a:bodyPr>
          <a:lstStyle/>
          <a:p>
            <a:pPr marL="457200" indent="-457200"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Assembler places the code into core</a:t>
            </a:r>
          </a:p>
          <a:p>
            <a:pPr marL="457200" indent="-457200"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-Loader consists of one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transfers to the starting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newly assembled program</a:t>
            </a:r>
          </a:p>
          <a:p>
            <a:pPr marL="457200" indent="-457200"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-easy to implement</a:t>
            </a:r>
          </a:p>
          <a:p>
            <a:pPr marL="457200" indent="-457200"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-portion of memory is wasted because of assembler</a:t>
            </a:r>
          </a:p>
          <a:p>
            <a:pPr marL="457200" indent="-457200"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-every time the program is run it has to be retranslated </a:t>
            </a:r>
          </a:p>
          <a:p>
            <a:pPr marL="457200" indent="-457200"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-difficult to handle multiple segments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Memory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990600" y="4343400"/>
            <a:ext cx="13716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Program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41910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and go translator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3581400"/>
          <a:ext cx="2895600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Loaded </a:t>
                      </a:r>
                    </a:p>
                    <a:p>
                      <a:pPr algn="ctr"/>
                      <a:r>
                        <a:rPr lang="en-US" dirty="0" smtClean="0"/>
                        <a:t>in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Assembler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6" idx="3"/>
          </p:cNvCxnSpPr>
          <p:nvPr/>
        </p:nvCxnSpPr>
        <p:spPr>
          <a:xfrm flipV="1">
            <a:off x="4343400" y="4495800"/>
            <a:ext cx="1219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1"/>
          </p:cNvCxnSpPr>
          <p:nvPr/>
        </p:nvCxnSpPr>
        <p:spPr>
          <a:xfrm>
            <a:off x="2362200" y="4629150"/>
            <a:ext cx="6858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Arrow 8">
            <a:hlinkClick r:id="rId2" action="ppaction://hlinksldjump"/>
          </p:cNvPr>
          <p:cNvSpPr/>
          <p:nvPr/>
        </p:nvSpPr>
        <p:spPr>
          <a:xfrm>
            <a:off x="685800" y="61722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7A76C78-59FF-407A-8033-9001BB011F6E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General Loader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457200" indent="-457200"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loader is smaller than assembler more memory is available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Reassembling of program is not required to run the program later.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Loader is present in memory.</a:t>
            </a:r>
          </a:p>
          <a:p>
            <a:pPr marL="457200" indent="-457200"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114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Program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4953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Program 2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543800" y="3429001"/>
          <a:ext cx="1371600" cy="297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417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105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 Programs ready for execution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1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77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981200" y="4114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81200" y="4953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600" y="4114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Program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4953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34000" y="45720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3"/>
            <a:endCxn id="24" idx="1"/>
          </p:cNvCxnSpPr>
          <p:nvPr/>
        </p:nvCxnSpPr>
        <p:spPr>
          <a:xfrm>
            <a:off x="1524000" y="4381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25" idx="1"/>
          </p:cNvCxnSpPr>
          <p:nvPr/>
        </p:nvCxnSpPr>
        <p:spPr>
          <a:xfrm>
            <a:off x="1447800" y="5219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11" idx="1"/>
          </p:cNvCxnSpPr>
          <p:nvPr/>
        </p:nvCxnSpPr>
        <p:spPr>
          <a:xfrm>
            <a:off x="3276600" y="4381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3"/>
            <a:endCxn id="13" idx="1"/>
          </p:cNvCxnSpPr>
          <p:nvPr/>
        </p:nvCxnSpPr>
        <p:spPr>
          <a:xfrm>
            <a:off x="3200400" y="5219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28" idx="1"/>
          </p:cNvCxnSpPr>
          <p:nvPr/>
        </p:nvCxnSpPr>
        <p:spPr>
          <a:xfrm>
            <a:off x="5029200" y="43815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3"/>
            <a:endCxn id="28" idx="1"/>
          </p:cNvCxnSpPr>
          <p:nvPr/>
        </p:nvCxnSpPr>
        <p:spPr>
          <a:xfrm flipV="1">
            <a:off x="4953000" y="48387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</p:cNvCxnSpPr>
          <p:nvPr/>
        </p:nvCxnSpPr>
        <p:spPr>
          <a:xfrm>
            <a:off x="6629400" y="48387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Arrow 18">
            <a:hlinkClick r:id="rId2" action="ppaction://hlinksldjump"/>
          </p:cNvPr>
          <p:cNvSpPr/>
          <p:nvPr/>
        </p:nvSpPr>
        <p:spPr>
          <a:xfrm>
            <a:off x="685800" y="6172200"/>
            <a:ext cx="609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ate Placeholder 2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45E1721-15F8-49D2-A783-EE94C9335C76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Absolute Loader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Same as “compile and go “ loader except data is punched on cards instead of memory.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-Loader accepts m/c language text and places it into memory at the location specified by the assembler</a:t>
            </a:r>
          </a:p>
          <a:p>
            <a:pPr marL="457200" indent="-457200" algn="l"/>
            <a:r>
              <a:rPr lang="en-US" sz="2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memory is available,  -simple to implement</a:t>
            </a:r>
          </a:p>
          <a:p>
            <a:pPr marL="457200" indent="-457200" algn="l"/>
            <a:r>
              <a:rPr lang="en-US" sz="20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Programmer must specify address to the assembler where the program is loaded.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-In case of multiple subroutines, programmer has to remember address of each subroutine.</a:t>
            </a:r>
          </a:p>
          <a:p>
            <a:pPr marL="457200" indent="-457200"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483616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 Loader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562600" y="4226561"/>
          <a:ext cx="2895600" cy="259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99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Subroutine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9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33400" y="4648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5562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Subroutine  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1905000" y="5486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9" idx="1"/>
          </p:cNvCxnSpPr>
          <p:nvPr/>
        </p:nvCxnSpPr>
        <p:spPr>
          <a:xfrm>
            <a:off x="1752600" y="4953000"/>
            <a:ext cx="1295400" cy="3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4267200"/>
            <a:ext cx="91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</a:p>
          <a:p>
            <a:pPr algn="r"/>
            <a:r>
              <a:rPr lang="en-US" dirty="0" smtClean="0"/>
              <a:t>100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248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400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478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343400" y="48768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</p:cNvCxnSpPr>
          <p:nvPr/>
        </p:nvCxnSpPr>
        <p:spPr>
          <a:xfrm>
            <a:off x="4343400" y="5331460"/>
            <a:ext cx="1219200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945709-F65E-48E4-B09C-6F65D97F030D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Relocating Loader (Binary Symbolic Subroutine)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pPr marL="457200" indent="-457200" algn="l"/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possible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reassembling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all subroutines when a single subroutine is changed.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-To perform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of allocation and linking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programmer.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-Allows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procedure segments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only one data segment.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-Translated code segments and the information regarding relocation and intersegment references  is passed to the loader.</a:t>
            </a:r>
          </a:p>
          <a:p>
            <a:pPr marL="457200" indent="-457200"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provided by the assembler to the BSS loader.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Transfer Vector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Contains the address and names related to the subroutines referenced in the 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program.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length of the program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	length of transfer vector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Relocation Bits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relocation bit is associated with every instruction</a:t>
            </a:r>
          </a:p>
          <a:p>
            <a:pPr marL="457200" indent="-4572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Relocation bits can be  0 or 1.</a:t>
            </a:r>
          </a:p>
          <a:p>
            <a:pPr marL="457200" indent="-4572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1 then  address field needs relocation</a:t>
            </a:r>
          </a:p>
          <a:p>
            <a:pPr indent="-4572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0 then  address field  does not need relocation</a:t>
            </a:r>
          </a:p>
          <a:p>
            <a:pPr marL="457200" indent="-457200" algn="l"/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E2060B-C48F-4557-AC33-3DCDCB783B98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69279" y="5139009"/>
          <a:ext cx="3193384" cy="1112520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1596692"/>
                <a:gridCol w="159669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ST	14   </a:t>
                      </a:r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	14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SAVE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Relocation Bit=0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Relocation Bit=1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Relocating Loader (Binary Symbolic Subroutine)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BSS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 four functions of loader ( allocation, linking, relocation and loading )are performed automatically by the BSS loader.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Relocation bits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are used to solve the problem of relocation.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used to solve the problem of linking.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program length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information is used to solve the problem of allocation.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6EB3-F596-4A3E-8267-57C651FB7BEB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5F1B-2DC1-40BF-8907-6735EBA103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0338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Relocating Loader (Contd..)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64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dirty="0" smtClean="0"/>
              <a:t>	</a:t>
            </a:r>
          </a:p>
          <a:p>
            <a:pPr>
              <a:buNone/>
            </a:pPr>
            <a:r>
              <a:rPr lang="en-US" sz="1800" u="sng" dirty="0" smtClean="0"/>
              <a:t>Source program</a:t>
            </a:r>
            <a:r>
              <a:rPr lang="en-US" sz="1800" dirty="0" smtClean="0"/>
              <a:t>			</a:t>
            </a:r>
            <a:r>
              <a:rPr lang="en-US" sz="1800" b="1" i="1" dirty="0" err="1" smtClean="0"/>
              <a:t>Program</a:t>
            </a:r>
            <a:r>
              <a:rPr lang="en-US" sz="1800" b="1" i="1" dirty="0" smtClean="0"/>
              <a:t> Length = 48 bytes</a:t>
            </a:r>
          </a:p>
          <a:p>
            <a:pPr>
              <a:buNone/>
            </a:pPr>
            <a:r>
              <a:rPr lang="en-US" sz="1800" b="1" i="1" dirty="0" smtClean="0"/>
              <a:t>					Transfer Vector =   8 bytes</a:t>
            </a:r>
          </a:p>
          <a:p>
            <a:pPr>
              <a:buNone/>
            </a:pPr>
            <a:r>
              <a:rPr lang="en-US" sz="1800" dirty="0" smtClean="0"/>
              <a:t>					</a:t>
            </a:r>
            <a:r>
              <a:rPr lang="en-US" sz="1800" u="sng" dirty="0" smtClean="0"/>
              <a:t>Rel. </a:t>
            </a:r>
            <a:r>
              <a:rPr lang="en-US" sz="1800" dirty="0" smtClean="0"/>
              <a:t>	</a:t>
            </a:r>
            <a:r>
              <a:rPr lang="en-US" sz="1800" u="sng" dirty="0" err="1" smtClean="0"/>
              <a:t>Rel</a:t>
            </a:r>
            <a:r>
              <a:rPr lang="en-US" sz="1800" dirty="0" smtClean="0"/>
              <a:t>	</a:t>
            </a:r>
            <a:r>
              <a:rPr lang="en-US" sz="1800" u="sng" dirty="0" smtClean="0"/>
              <a:t>Object Code</a:t>
            </a:r>
          </a:p>
          <a:p>
            <a:pPr>
              <a:buNone/>
            </a:pPr>
            <a:r>
              <a:rPr lang="en-US" sz="1800" dirty="0" smtClean="0"/>
              <a:t>MAIN	START			</a:t>
            </a:r>
            <a:r>
              <a:rPr lang="en-US" sz="1800" u="sng" dirty="0" err="1" smtClean="0"/>
              <a:t>Addr</a:t>
            </a:r>
            <a:r>
              <a:rPr lang="en-US" sz="1800" u="sng" dirty="0" smtClean="0"/>
              <a:t>.</a:t>
            </a:r>
            <a:r>
              <a:rPr lang="en-US" sz="1800" dirty="0" smtClean="0"/>
              <a:t>	</a:t>
            </a:r>
            <a:r>
              <a:rPr lang="en-US" sz="1800" u="sng" dirty="0" smtClean="0"/>
              <a:t>Bits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EXTRN	SQRT		0	00	‘SQRT’</a:t>
            </a:r>
          </a:p>
          <a:p>
            <a:pPr>
              <a:buNone/>
            </a:pPr>
            <a:r>
              <a:rPr lang="en-US" sz="1800" dirty="0" smtClean="0"/>
              <a:t>		EXTRN	ERR		4	00	‘</a:t>
            </a:r>
            <a:r>
              <a:rPr lang="en-US" sz="1800" dirty="0" err="1" smtClean="0"/>
              <a:t>ERRb</a:t>
            </a:r>
            <a:r>
              <a:rPr lang="en-US" sz="1800" dirty="0" smtClean="0"/>
              <a:t>’</a:t>
            </a:r>
          </a:p>
          <a:p>
            <a:pPr>
              <a:buNone/>
            </a:pPr>
            <a:r>
              <a:rPr lang="en-US" sz="1800" dirty="0" smtClean="0"/>
              <a:t>		ST	14,SAVE		8	01	ST	14,36</a:t>
            </a:r>
          </a:p>
          <a:p>
            <a:pPr>
              <a:buNone/>
            </a:pPr>
            <a:r>
              <a:rPr lang="en-US" sz="1800" dirty="0" smtClean="0"/>
              <a:t>		L	1,=F’9’		12	01	L	1,40</a:t>
            </a:r>
          </a:p>
          <a:p>
            <a:pPr>
              <a:buNone/>
            </a:pPr>
            <a:r>
              <a:rPr lang="en-US" sz="1800" dirty="0" smtClean="0"/>
              <a:t>		BAL	14,SQRT		16	01	BAL	14,0</a:t>
            </a:r>
          </a:p>
          <a:p>
            <a:pPr>
              <a:buNone/>
            </a:pPr>
            <a:r>
              <a:rPr lang="en-US" sz="1800" dirty="0" smtClean="0"/>
              <a:t>		C	1,=F’3’		20	01	C	1,44</a:t>
            </a:r>
          </a:p>
          <a:p>
            <a:pPr>
              <a:buNone/>
            </a:pPr>
            <a:r>
              <a:rPr lang="en-US" sz="1800" dirty="0" smtClean="0"/>
              <a:t>		BNE	ERR		24	01	BC	7,4		L	14,SAVE		28	01	L	14,36		BR	14		32	0	BCR	15,14	</a:t>
            </a:r>
          </a:p>
          <a:p>
            <a:pPr>
              <a:buNone/>
            </a:pPr>
            <a:r>
              <a:rPr lang="en-US" sz="1800" dirty="0" smtClean="0"/>
              <a:t>					34	0	(Skipped for alignment)</a:t>
            </a:r>
          </a:p>
          <a:p>
            <a:pPr>
              <a:buNone/>
            </a:pPr>
            <a:r>
              <a:rPr lang="en-US" sz="1800" dirty="0" smtClean="0"/>
              <a:t>SAVE	DS	F		36	00	(Temp location)</a:t>
            </a:r>
          </a:p>
          <a:p>
            <a:pPr>
              <a:buNone/>
            </a:pPr>
            <a:r>
              <a:rPr lang="en-US" sz="1800" dirty="0" smtClean="0"/>
              <a:t>		END			40	00	9</a:t>
            </a:r>
          </a:p>
          <a:p>
            <a:pPr>
              <a:buNone/>
            </a:pPr>
            <a:r>
              <a:rPr lang="en-US" sz="1800" dirty="0" smtClean="0"/>
              <a:t>					44	00	3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DA70-FE8E-4399-9BE5-D4AA5A209D4D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5F1B-2DC1-40BF-8907-6735EBA103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6260122" y="2546250"/>
            <a:ext cx="1617785" cy="2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7132319" y="3291839"/>
            <a:ext cx="1561514" cy="7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07235" y="4107766"/>
            <a:ext cx="104100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7828671" y="2848706"/>
            <a:ext cx="1294227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05710" y="3474720"/>
            <a:ext cx="14911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6231988" y="2208627"/>
            <a:ext cx="2250831" cy="2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Relocating Loader (Contd..)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33384"/>
            <a:ext cx="6553200" cy="51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5AB9-4D44-4424-80BB-3B4592801985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5F1B-2DC1-40BF-8907-6735EBA103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389118" y="2799470"/>
            <a:ext cx="45719" cy="337624"/>
          </a:xfrm>
          <a:prstGeom prst="leftBrac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86928" y="2110158"/>
            <a:ext cx="1026943" cy="590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Vector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3742008" y="2560320"/>
            <a:ext cx="604911" cy="43609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852160" y="3587262"/>
            <a:ext cx="858129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302327" y="3193367"/>
            <a:ext cx="78779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809958" y="2813538"/>
            <a:ext cx="886265" cy="4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09958" y="2982350"/>
            <a:ext cx="1026941" cy="4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337495" y="3453618"/>
            <a:ext cx="998806" cy="5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38092" y="3953022"/>
            <a:ext cx="1012874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/>
          <p:nvPr/>
        </p:nvCxnSpPr>
        <p:spPr>
          <a:xfrm rot="10800000" flipV="1">
            <a:off x="3882684" y="3038622"/>
            <a:ext cx="506435" cy="28838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96751" y="5838092"/>
            <a:ext cx="3376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996981" y="2460090"/>
            <a:ext cx="42204" cy="833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440745" y="4114801"/>
            <a:ext cx="243371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71668" y="5317589"/>
            <a:ext cx="5908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Disadvantages of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Relocating Loader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transfer vector linkage is only useful for transfers 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 well suited for loading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storing external data.</a:t>
            </a:r>
          </a:p>
          <a:p>
            <a:pPr marL="514350" indent="-51435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transfer vector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increases the size of the object program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memory.</a:t>
            </a:r>
          </a:p>
          <a:p>
            <a:pPr marL="514350" indent="-514350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BSS loader processes procedure segments but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does not facilitate access to data segments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that can be shared.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79ED-17A4-4A74-ADE7-B9734E12EFDF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5F1B-2DC1-40BF-8907-6735EBA103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Direct Linking Loader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Flexible intersegment referencing and accessing ability.</a:t>
            </a:r>
          </a:p>
          <a:p>
            <a:pPr marL="457200" indent="-457200" algn="l">
              <a:buFontTx/>
              <a:buChar char="-"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independent translation of programs.</a:t>
            </a:r>
          </a:p>
          <a:p>
            <a:pPr marL="457200" indent="-457200" algn="l"/>
            <a:endParaRPr lang="en-US" sz="20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provided by the assembler with each procedure or data segment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 of the segment.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 symbols and relative locations.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symbols not defined but referenced.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where address constants are located.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M/c translation of source program and relative address assigned.</a:t>
            </a: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Assembler produces 4 types of cards in the object deck.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External Symbol Dictionary.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TXT  Actual Object Code.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RLD  Relocation and Linkage Directory.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END  End of object deck.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4114800" lvl="8" indent="-457200"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5084DC-004F-4C4B-8F08-E1AE05C7C533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Direct Linking Loader(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pPr marL="457200" indent="-457200" algn="l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ESD cards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Contains info related to all the symbols defined and referenced in the program.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for ESD cards are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SD ( Segment Definition)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name on START card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LD (Local Definition)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Specified on ENTRY card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ER (External Reference)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specified on EXTRN card</a:t>
            </a:r>
          </a:p>
          <a:p>
            <a:pPr marL="457200" indent="-457200"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 algn="l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TXT cards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Contains actual object code translated version of program.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</a:p>
          <a:p>
            <a:pPr marL="457200" indent="-457200"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RLD cards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location constant that needs to be changed due to relocation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By what is has to be changed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operation to be performed(+/-)</a:t>
            </a:r>
          </a:p>
          <a:p>
            <a:pPr marL="457200" indent="-457200" algn="l">
              <a:buFontTx/>
              <a:buChar char="-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 algn="l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END cards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End of object deck and specifies the starting address for execution if the assembled routine is the main program.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4114800" lvl="8" indent="-457200"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519BBA-CC2A-4ADC-9EA9-95AF2D72AA08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fontAlgn="base"/>
            <a:r>
              <a:rPr lang="en-US" sz="3600" dirty="0" smtClean="0">
                <a:solidFill>
                  <a:srgbClr val="006B61"/>
                </a:solidFill>
                <a:latin typeface="Book Antiqua"/>
              </a:rPr>
              <a:t>           Course </a:t>
            </a:r>
            <a:r>
              <a:rPr lang="en-US" sz="3600" dirty="0">
                <a:solidFill>
                  <a:srgbClr val="006B61"/>
                </a:solidFill>
                <a:latin typeface="Book Antiqua"/>
              </a:rPr>
              <a:t>Objective &amp; Course Outcomes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1143000"/>
            <a:ext cx="9144000" cy="483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</a:t>
            </a:r>
            <a:r>
              <a:rPr lang="en-US" sz="2000" b="1" spc="-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</a:p>
          <a:p>
            <a:pPr marL="342900" lvl="4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learn and understand different component of system software and fundamentals language processing activity.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understand the process of converting assembly language program to machine language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understand linking and loading concepts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Understand the basic concept of compiler design, and its different phases and tools.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spc="-5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spc="-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Outcomes</a:t>
            </a:r>
            <a:r>
              <a:rPr lang="en-US" sz="2000" b="1" spc="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knowledge in different component of systems software and fundamentals of language processing activity.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 two pass assembler and   Direct Linking Loaders.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Acquire knowledge in different phases and passes of Compiler.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 different types of compiler tools to meet the requirements of the realistic constraints of compilers using LEX and YACC tools.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R="0">
              <a:lnSpc>
                <a:spcPct val="107000"/>
              </a:lnSpc>
              <a:spcBef>
                <a:spcPts val="5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55"/>
            <a:ext cx="1143000" cy="78241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FD1103-F5BF-41BC-A9C4-08D5A5282FFB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8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	Direct Linking Loader(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3C314E-FEF5-4BB9-AF18-08D12093F682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8812" y="900352"/>
          <a:ext cx="8806375" cy="5882640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1167619"/>
                <a:gridCol w="3024554"/>
                <a:gridCol w="1817584"/>
                <a:gridCol w="2796618"/>
              </a:tblGrid>
              <a:tr h="35170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Card 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Loc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Translation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JOHN 	START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51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ENTRY   RESULT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EXTRN   SUM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BALR  12, 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BALR 	12,0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USING  *, 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[12]&lt;-- current </a:t>
                      </a:r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value of LC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  14, SAVE                 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 	14, 54(0,12)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  1,  POINTER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	1, 46(0,12)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  15,  ASUM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	15, 58(0,12)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BALR  14,  15	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BALR 	14, 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  1,  RESULT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 	1, 50(0,12)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  14,  SAVE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	14, 54(0,12)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  14	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BCR 	15, 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TABLE  	DC F  ’1, 7, 9, 10, 3’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28   32   36   40 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1        7      9      10        3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POINTER 	DC        A(TABLE)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RESULT 	DS      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SAVE 	DS         F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ASUM 	DC         A(SUM)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16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726746" y="1350498"/>
            <a:ext cx="3727938" cy="745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Offset +</a:t>
            </a:r>
            <a:r>
              <a:rPr lang="en-US" b="1" dirty="0" smtClean="0">
                <a:solidFill>
                  <a:srgbClr val="7030A0"/>
                </a:solidFill>
              </a:rPr>
              <a:t> [index reg]</a:t>
            </a:r>
            <a:r>
              <a:rPr lang="en-US" b="1" dirty="0" smtClean="0"/>
              <a:t> + </a:t>
            </a:r>
            <a:r>
              <a:rPr lang="en-US" b="1" dirty="0" smtClean="0">
                <a:solidFill>
                  <a:srgbClr val="C00000"/>
                </a:solidFill>
              </a:rPr>
              <a:t>[base reg]</a:t>
            </a:r>
            <a:endParaRPr lang="en-US" b="1" dirty="0" smtClean="0"/>
          </a:p>
          <a:p>
            <a:pPr algn="ctr"/>
            <a:r>
              <a:rPr lang="en-US" b="1" dirty="0" smtClean="0"/>
              <a:t>54 + </a:t>
            </a:r>
            <a:r>
              <a:rPr lang="en-US" b="1" dirty="0" smtClean="0">
                <a:solidFill>
                  <a:srgbClr val="7030A0"/>
                </a:solidFill>
              </a:rPr>
              <a:t>0 </a:t>
            </a:r>
            <a:r>
              <a:rPr lang="en-US" b="1" dirty="0" smtClean="0"/>
              <a:t>+ </a:t>
            </a:r>
            <a:r>
              <a:rPr lang="en-US" b="1" dirty="0" smtClean="0">
                <a:solidFill>
                  <a:srgbClr val="C00000"/>
                </a:solidFill>
              </a:rPr>
              <a:t>[12] = </a:t>
            </a:r>
            <a:r>
              <a:rPr lang="en-US" b="1" dirty="0" smtClean="0"/>
              <a:t>54 + </a:t>
            </a:r>
            <a:r>
              <a:rPr lang="en-US" b="1" dirty="0" smtClean="0">
                <a:solidFill>
                  <a:srgbClr val="7030A0"/>
                </a:solidFill>
              </a:rPr>
              <a:t>0 </a:t>
            </a:r>
            <a:r>
              <a:rPr lang="en-US" b="1" dirty="0" smtClean="0"/>
              <a:t>+ </a:t>
            </a:r>
            <a:r>
              <a:rPr lang="en-US" b="1" dirty="0" smtClean="0">
                <a:solidFill>
                  <a:srgbClr val="C00000"/>
                </a:solidFill>
              </a:rPr>
              <a:t>2 </a:t>
            </a:r>
            <a:r>
              <a:rPr lang="en-US" b="1" dirty="0" smtClean="0">
                <a:solidFill>
                  <a:schemeClr val="tx1"/>
                </a:solidFill>
              </a:rPr>
              <a:t>= 56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7216725" y="2447779"/>
            <a:ext cx="773724" cy="4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ESD And RLD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149478-2720-4B6A-8524-A427D5AE50B3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7789" y="1059351"/>
          <a:ext cx="7596555" cy="1879600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1519311"/>
                <a:gridCol w="1519311"/>
                <a:gridCol w="1519311"/>
                <a:gridCol w="1519311"/>
                <a:gridCol w="1519311"/>
              </a:tblGrid>
              <a:tr h="3708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ESD Cards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 No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Relative Loc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RESULT	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15925" y="3479064"/>
          <a:ext cx="7610625" cy="1508760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1522125"/>
                <a:gridCol w="1522125"/>
                <a:gridCol w="1522125"/>
                <a:gridCol w="1522125"/>
                <a:gridCol w="1522125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RLD Cards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 No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Flag	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Length	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Loc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149478-2720-4B6A-8524-A427D5AE50B3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80271" y="890573"/>
          <a:ext cx="6096000" cy="5397688"/>
        </p:xfrm>
        <a:graphic>
          <a:graphicData uri="http://schemas.openxmlformats.org/drawingml/2006/table">
            <a:tbl>
              <a:tblPr firstRow="1" bandRow="1">
                <a:tableStyleId>{03A8DC18-F15F-41C4-8CCC-B34F9F5164E0}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TXT Cards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 No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Loc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Code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BALR 	12,0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 	14, 54(0,12)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	1, 46(0,12)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	15, 58(0,12)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BALR 	14, 15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 	1, 50(0,12)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	14, 54(0,12)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24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BCR 	15, 14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28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36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44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48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28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60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0" y="34925"/>
            <a:ext cx="9144000" cy="99201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en-US" dirty="0">
                <a:solidFill>
                  <a:srgbClr val="006B61"/>
                </a:solidFill>
                <a:latin typeface="Book Antiqua"/>
                <a:ea typeface="Calibri"/>
                <a:cs typeface="Calibri"/>
                <a:sym typeface="Calibri"/>
              </a:rPr>
              <a:t>Text Books &amp; Reference Books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3556" y="1142999"/>
            <a:ext cx="829993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Tx/>
              <a:defRPr/>
            </a:pPr>
            <a:r>
              <a:rPr lang="en-US" sz="2000" kern="1200" spc="-5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  </a:t>
            </a:r>
            <a:r>
              <a:rPr lang="en-US" sz="2000" b="1" kern="1200" spc="-5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Text Books:</a:t>
            </a:r>
            <a:endParaRPr lang="en-US" sz="2000" b="1" kern="1200" spc="-5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/>
              <a:t>      </a:t>
            </a:r>
            <a:r>
              <a:rPr lang="en-US" sz="1800" dirty="0" smtClean="0"/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Dhamdhere D., "Systems Programming and Operating Systems", McGraw Hill, ISBN 0 -   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07 -463579 – 4.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2. A V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Sethi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J 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Ullman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\Compilers: Principles, Techniques, and Tools",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Pearson Edition, ISBN 81-7758-590-8.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3.  John Donovan, “System Programming”, McGraw Hill, ISBN 978-0--07-460482-3. 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 Books: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1. John. R. Levine, Tony Mason and Doug Brown,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Yacc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”, O'Reilly, 1998, ISBN: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1- 56592-000-7.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2. Leland L. Beck, “System Software An Introduction to Systems Programming” 3rd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Edition, Person Education, ISBN 81-7808-036-2.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3. Adam Hoover, “System Programming with C and Unix”, Pearson,2010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40F2C-D287-449A-9CD6-5C1E99D27EE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23/04/2021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E9B56-E0FE-4908-8945-F6B1FD33567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Module II</a:t>
            </a:r>
            <a:endParaRPr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A4AEB98-BFB2-4F44-B284-141169662FF0}" type="datetime1">
              <a:rPr lang="en-US" smtClean="0"/>
              <a:pPr/>
              <a:t>23/04/2021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1334" y="1520825"/>
            <a:ext cx="7581331" cy="454235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Macro processor: Macro Definition, 	Macro 	expansion and nested macros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Loaders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: Loader schemes: Types of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	loaders, direct linking loaders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	Linkers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: Relocation and linking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	concepts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self-relocating programs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	Static 	and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dynamic link libraries.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DD97F2-48FF-4B51-9458-3D8BC311842A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33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Loaders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"/>
            <a:ext cx="8046720" cy="6400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Loader is a program that accepts the object program, prepares these programs for execution by the computer and initiates the execution of the program.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 of the loader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Allocate space in memory for the programs.(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Allocation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Resolve symbolic references between object decks.(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Adjust all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dependent locations, such as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constants, to correspond to the allocated space.(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Relocation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Physically place the m/c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data into memory.(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Programs loaded in memory </a:t>
            </a:r>
          </a:p>
          <a:p>
            <a:pPr marL="4114800" lvl="8" indent="-457200"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ready for execution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990600" y="4343400"/>
            <a:ext cx="13716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990600" y="5334000"/>
            <a:ext cx="1371600" cy="53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4495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5334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3581400"/>
          <a:ext cx="289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B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4" idx="5"/>
            <a:endCxn id="6" idx="1"/>
          </p:cNvCxnSpPr>
          <p:nvPr/>
        </p:nvCxnSpPr>
        <p:spPr>
          <a:xfrm>
            <a:off x="2362200" y="4543425"/>
            <a:ext cx="685800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</p:cNvCxnSpPr>
          <p:nvPr/>
        </p:nvCxnSpPr>
        <p:spPr>
          <a:xfrm flipV="1">
            <a:off x="2362200" y="4953000"/>
            <a:ext cx="68580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 rot="5400000">
            <a:off x="3562350" y="52006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</p:cNvCxnSpPr>
          <p:nvPr/>
        </p:nvCxnSpPr>
        <p:spPr>
          <a:xfrm flipV="1">
            <a:off x="4343400" y="44958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EC96DF-5203-49A1-8B7E-21839DBA54F3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0F206A-D312-46D0-A58A-A690573C045E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55077" y="4065594"/>
            <a:ext cx="2250831" cy="125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lain" startAt="200"/>
            </a:pPr>
            <a:r>
              <a:rPr lang="en-US" dirty="0" smtClean="0"/>
              <a:t>Add AREG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201</a:t>
            </a:r>
          </a:p>
          <a:p>
            <a:pPr marL="342900" indent="-342900">
              <a:buAutoNum type="arabicPlain" startAt="200"/>
            </a:pPr>
            <a:r>
              <a:rPr lang="en-US" dirty="0" smtClean="0"/>
              <a:t>S1 DC 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11348" y="1786627"/>
            <a:ext cx="2011680" cy="95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Start  200</a:t>
            </a:r>
          </a:p>
          <a:p>
            <a:r>
              <a:rPr lang="en-US" dirty="0" smtClean="0"/>
              <a:t>Add  AREG   S1</a:t>
            </a:r>
          </a:p>
          <a:p>
            <a:r>
              <a:rPr lang="en-US" dirty="0" smtClean="0"/>
              <a:t>S1 DC  2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329398" y="3397378"/>
            <a:ext cx="1294227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00913" y="4077314"/>
            <a:ext cx="3462927" cy="1252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300</a:t>
            </a:r>
            <a:r>
              <a:rPr lang="en-US" dirty="0" smtClean="0"/>
              <a:t>	Add AREG 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201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301</a:t>
            </a:r>
            <a:r>
              <a:rPr lang="en-US" dirty="0" smtClean="0"/>
              <a:t> S1 DC 2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94362" y="4586067"/>
            <a:ext cx="29542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42990" y="4445387"/>
            <a:ext cx="928467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301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85800" y="281361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Concept of Relocation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7" grpId="0" build="allAtOnce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Processing System</a:t>
            </a:r>
            <a:endParaRPr lang="en-US" dirty="0"/>
          </a:p>
        </p:txBody>
      </p:sp>
      <p:pic>
        <p:nvPicPr>
          <p:cNvPr id="4" name="Content Placeholder 3" descr="language_processing_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990600"/>
            <a:ext cx="4104081" cy="5638800"/>
          </a:xfr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7283-A146-441C-9915-46DDCCA3EC84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15F1B-2DC1-40BF-8907-6735EBA103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Types of Loader Schemes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25414"/>
            <a:ext cx="9144000" cy="5732585"/>
          </a:xfrm>
        </p:spPr>
        <p:txBody>
          <a:bodyPr>
            <a:normAutofit lnSpcReduction="10000"/>
          </a:bodyPr>
          <a:lstStyle/>
          <a:p>
            <a:pPr marL="457200" indent="-457200" algn="l"/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Compile and Go Loaders</a:t>
            </a:r>
          </a:p>
          <a:p>
            <a:pPr marL="4572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Loader Scheme</a:t>
            </a:r>
          </a:p>
          <a:p>
            <a:pPr marL="4572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Absolute Loaders</a:t>
            </a:r>
          </a:p>
          <a:p>
            <a:pPr marL="4572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Relocating Loaders</a:t>
            </a:r>
          </a:p>
          <a:p>
            <a:pPr marL="457200" indent="-457200" algn="l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 Linking Loaders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>
              <a:buAutoNum type="arabicPeriod"/>
            </a:pP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AutoNum type="arabicPeriod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114800" lvl="8" indent="-457200" algn="l"/>
            <a:endParaRPr lang="en-US" sz="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4BB165-DF93-447E-9DA1-DB4BE27E983C}" type="datetime1">
              <a:rPr lang="en-US" smtClean="0"/>
              <a:pPr/>
              <a:t>23/04/2021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1186</Words>
  <Application>Microsoft Office PowerPoint</Application>
  <PresentationFormat>On-screen Show (4:3)</PresentationFormat>
  <Paragraphs>475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1_class</vt:lpstr>
      <vt:lpstr>  MIT-WPU T.Y. B.Tech   System Software and Compilers</vt:lpstr>
      <vt:lpstr>           Course Objective &amp; Course Outcomes</vt:lpstr>
      <vt:lpstr>Text Books &amp; Reference Books</vt:lpstr>
      <vt:lpstr>Module II</vt:lpstr>
      <vt:lpstr>Loader </vt:lpstr>
      <vt:lpstr>Loaders</vt:lpstr>
      <vt:lpstr>Slide 7</vt:lpstr>
      <vt:lpstr>Language Processing System</vt:lpstr>
      <vt:lpstr>Different Types of Loader Schemes</vt:lpstr>
      <vt:lpstr>1. Compile and Go Loaders</vt:lpstr>
      <vt:lpstr>2. General Loader Scheme</vt:lpstr>
      <vt:lpstr>3. Absolute Loader</vt:lpstr>
      <vt:lpstr>Relocating Loader (Binary Symbolic Subroutine)</vt:lpstr>
      <vt:lpstr>4. Relocating Loader (Binary Symbolic Subroutine)</vt:lpstr>
      <vt:lpstr>4. Relocating Loader (Contd..)</vt:lpstr>
      <vt:lpstr>4. Relocating Loader (Contd..)</vt:lpstr>
      <vt:lpstr>Disadvantages of Relocating Loader </vt:lpstr>
      <vt:lpstr>5. Direct Linking Loader</vt:lpstr>
      <vt:lpstr>5. Direct Linking Loader(contd…)</vt:lpstr>
      <vt:lpstr>5. Direct Linking Loader(contd…)</vt:lpstr>
      <vt:lpstr>ESD And RLD Cards</vt:lpstr>
      <vt:lpstr>TXT Cards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MIT-WPU T.Y. B.Tech Theory of Computation</dc:title>
  <dc:creator>Pradnya.Kulkarni</dc:creator>
  <cp:lastModifiedBy>Abc</cp:lastModifiedBy>
  <cp:revision>494</cp:revision>
  <dcterms:modified xsi:type="dcterms:W3CDTF">2021-04-23T04:30:39Z</dcterms:modified>
</cp:coreProperties>
</file>