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i3p42rKO2CDo0qE9VVBG6M9pWP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Linkers</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
        <p:nvSpPr>
          <p:cNvPr id="90" name="Google Shape;9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Relocation concept</a:t>
            </a:r>
            <a:endParaRPr/>
          </a:p>
        </p:txBody>
      </p:sp>
      <p:sp>
        <p:nvSpPr>
          <p:cNvPr id="159" name="Google Shape;15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Program relocation is the process of modifying the addresses used in the address sensitive instructions of a program such that the program can execute correctly from the designated area of memory</a:t>
            </a:r>
            <a:endParaRPr/>
          </a:p>
          <a:p>
            <a:pPr indent="-342900" lvl="0" marL="342900" rtl="0" algn="l">
              <a:spcBef>
                <a:spcPts val="640"/>
              </a:spcBef>
              <a:spcAft>
                <a:spcPts val="0"/>
              </a:spcAft>
              <a:buClr>
                <a:schemeClr val="dk1"/>
              </a:buClr>
              <a:buSzPts val="3200"/>
              <a:buChar char="•"/>
            </a:pPr>
            <a:r>
              <a:rPr lang="en-US"/>
              <a:t>If linked origin ≠ translated origin, relocation must be performed by the linker</a:t>
            </a:r>
            <a:endParaRPr/>
          </a:p>
          <a:p>
            <a:pPr indent="-342900" lvl="0" marL="342900" rtl="0" algn="l">
              <a:spcBef>
                <a:spcPts val="640"/>
              </a:spcBef>
              <a:spcAft>
                <a:spcPts val="0"/>
              </a:spcAft>
              <a:buClr>
                <a:schemeClr val="dk1"/>
              </a:buClr>
              <a:buSzPts val="3200"/>
              <a:buChar char="•"/>
            </a:pPr>
            <a:r>
              <a:rPr lang="en-US"/>
              <a:t>If load origin ≠ linked origin, relocation must be performed by the loader</a:t>
            </a:r>
            <a:endParaRPr/>
          </a:p>
        </p:txBody>
      </p:sp>
      <p:pic>
        <p:nvPicPr>
          <p:cNvPr id="160" name="Google Shape;160;p10"/>
          <p:cNvPicPr preferRelativeResize="0"/>
          <p:nvPr/>
        </p:nvPicPr>
        <p:blipFill rotWithShape="1">
          <a:blip r:embed="rId3">
            <a:alphaModFix/>
          </a:blip>
          <a:srcRect b="0" l="0" r="0" t="0"/>
          <a:stretch/>
        </p:blipFill>
        <p:spPr>
          <a:xfrm>
            <a:off x="432179" y="454819"/>
            <a:ext cx="1143000" cy="782638"/>
          </a:xfrm>
          <a:prstGeom prst="rect">
            <a:avLst/>
          </a:prstGeom>
          <a:noFill/>
          <a:ln>
            <a:noFill/>
          </a:ln>
        </p:spPr>
      </p:pic>
      <p:sp>
        <p:nvSpPr>
          <p:cNvPr id="161" name="Google Shape;16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Sample Assembly Language Program and generated code (Program P)</a:t>
            </a:r>
            <a:endParaRPr/>
          </a:p>
        </p:txBody>
      </p:sp>
      <p:sp>
        <p:nvSpPr>
          <p:cNvPr id="167" name="Google Shape;16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n-US" sz="2000"/>
              <a:t>            </a:t>
            </a:r>
            <a:r>
              <a:rPr lang="en-US" sz="1800"/>
              <a:t>START 	500</a:t>
            </a:r>
            <a:endParaRPr/>
          </a:p>
          <a:p>
            <a:pPr indent="0" lvl="0" marL="0" rtl="0" algn="l">
              <a:spcBef>
                <a:spcPts val="360"/>
              </a:spcBef>
              <a:spcAft>
                <a:spcPts val="0"/>
              </a:spcAft>
              <a:buClr>
                <a:schemeClr val="dk1"/>
              </a:buClr>
              <a:buSzPts val="1800"/>
              <a:buNone/>
            </a:pPr>
            <a:r>
              <a:rPr lang="en-US" sz="1800"/>
              <a:t>             ENTRY 	TOTAL</a:t>
            </a:r>
            <a:endParaRPr/>
          </a:p>
          <a:p>
            <a:pPr indent="0" lvl="0" marL="0" rtl="0" algn="l">
              <a:spcBef>
                <a:spcPts val="360"/>
              </a:spcBef>
              <a:spcAft>
                <a:spcPts val="0"/>
              </a:spcAft>
              <a:buClr>
                <a:schemeClr val="dk1"/>
              </a:buClr>
              <a:buSzPts val="1800"/>
              <a:buNone/>
            </a:pPr>
            <a:r>
              <a:rPr lang="en-US" sz="1800"/>
              <a:t>             EXTERN 	MAX,ALPHA</a:t>
            </a:r>
            <a:endParaRPr/>
          </a:p>
          <a:p>
            <a:pPr indent="0" lvl="0" marL="0" rtl="0" algn="l">
              <a:spcBef>
                <a:spcPts val="360"/>
              </a:spcBef>
              <a:spcAft>
                <a:spcPts val="0"/>
              </a:spcAft>
              <a:buClr>
                <a:schemeClr val="dk1"/>
              </a:buClr>
              <a:buSzPts val="1800"/>
              <a:buNone/>
            </a:pPr>
            <a:r>
              <a:rPr lang="en-US" sz="1800"/>
              <a:t>             READ 	A 			500) 	09  00   540</a:t>
            </a:r>
            <a:endParaRPr/>
          </a:p>
          <a:p>
            <a:pPr indent="0" lvl="0" marL="0" rtl="0" algn="l">
              <a:spcBef>
                <a:spcPts val="360"/>
              </a:spcBef>
              <a:spcAft>
                <a:spcPts val="0"/>
              </a:spcAft>
              <a:buClr>
                <a:schemeClr val="dk1"/>
              </a:buClr>
              <a:buSzPts val="1800"/>
              <a:buNone/>
            </a:pPr>
            <a:r>
              <a:rPr lang="en-US" sz="1800"/>
              <a:t>LOOP   					501)</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              MOVER 	AREG, ALPHA		518)	04   01   000</a:t>
            </a:r>
            <a:endParaRPr/>
          </a:p>
          <a:p>
            <a:pPr indent="0" lvl="0" marL="0" rtl="0" algn="l">
              <a:spcBef>
                <a:spcPts val="360"/>
              </a:spcBef>
              <a:spcAft>
                <a:spcPts val="0"/>
              </a:spcAft>
              <a:buClr>
                <a:schemeClr val="dk1"/>
              </a:buClr>
              <a:buSzPts val="1800"/>
              <a:buNone/>
            </a:pPr>
            <a:r>
              <a:rPr lang="en-US" sz="1800"/>
              <a:t>              BC 	ANY, MAX		519)	07   06   000</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              BC 	LT, LOOP			538)	07    01  501</a:t>
            </a:r>
            <a:endParaRPr/>
          </a:p>
          <a:p>
            <a:pPr indent="0" lvl="0" marL="0" rtl="0" algn="l">
              <a:spcBef>
                <a:spcPts val="360"/>
              </a:spcBef>
              <a:spcAft>
                <a:spcPts val="0"/>
              </a:spcAft>
              <a:buClr>
                <a:schemeClr val="dk1"/>
              </a:buClr>
              <a:buSzPts val="1800"/>
              <a:buNone/>
            </a:pPr>
            <a:r>
              <a:rPr lang="en-US" sz="1800"/>
              <a:t>              STOP				539)	00    00  000</a:t>
            </a:r>
            <a:endParaRPr/>
          </a:p>
          <a:p>
            <a:pPr indent="0" lvl="0" marL="0" rtl="0" algn="l">
              <a:spcBef>
                <a:spcPts val="360"/>
              </a:spcBef>
              <a:spcAft>
                <a:spcPts val="0"/>
              </a:spcAft>
              <a:buClr>
                <a:schemeClr val="dk1"/>
              </a:buClr>
              <a:buSzPts val="1800"/>
              <a:buNone/>
            </a:pPr>
            <a:r>
              <a:rPr lang="en-US" sz="1800"/>
              <a:t>A            DS 	1			540)</a:t>
            </a:r>
            <a:endParaRPr/>
          </a:p>
          <a:p>
            <a:pPr indent="0" lvl="0" marL="0" rtl="0" algn="l">
              <a:spcBef>
                <a:spcPts val="360"/>
              </a:spcBef>
              <a:spcAft>
                <a:spcPts val="0"/>
              </a:spcAft>
              <a:buClr>
                <a:schemeClr val="dk1"/>
              </a:buClr>
              <a:buSzPts val="1800"/>
              <a:buNone/>
            </a:pPr>
            <a:r>
              <a:rPr lang="en-US" sz="1800"/>
              <a:t>TOTAL    DS 	1			541)</a:t>
            </a:r>
            <a:endParaRPr/>
          </a:p>
          <a:p>
            <a:pPr indent="0" lvl="0" marL="0" rtl="0" algn="l">
              <a:spcBef>
                <a:spcPts val="360"/>
              </a:spcBef>
              <a:spcAft>
                <a:spcPts val="0"/>
              </a:spcAft>
              <a:buClr>
                <a:schemeClr val="dk1"/>
              </a:buClr>
              <a:buSzPts val="1800"/>
              <a:buNone/>
            </a:pPr>
            <a:r>
              <a:rPr lang="en-US" sz="1800"/>
              <a:t>               END</a:t>
            </a:r>
            <a:endParaRPr/>
          </a:p>
          <a:p>
            <a:pPr indent="0" lvl="0" marL="0" rtl="0" algn="l">
              <a:spcBef>
                <a:spcPts val="640"/>
              </a:spcBef>
              <a:spcAft>
                <a:spcPts val="0"/>
              </a:spcAft>
              <a:buClr>
                <a:schemeClr val="dk1"/>
              </a:buClr>
              <a:buSzPts val="3200"/>
              <a:buNone/>
            </a:pPr>
            <a:r>
              <a:t/>
            </a:r>
            <a:endParaRPr/>
          </a:p>
        </p:txBody>
      </p:sp>
      <p:pic>
        <p:nvPicPr>
          <p:cNvPr id="168" name="Google Shape;168;p11"/>
          <p:cNvPicPr preferRelativeResize="0"/>
          <p:nvPr/>
        </p:nvPicPr>
        <p:blipFill rotWithShape="1">
          <a:blip r:embed="rId3">
            <a:alphaModFix/>
          </a:blip>
          <a:srcRect b="0" l="0" r="0" t="0"/>
          <a:stretch/>
        </p:blipFill>
        <p:spPr>
          <a:xfrm>
            <a:off x="-32982" y="726281"/>
            <a:ext cx="1143000" cy="782638"/>
          </a:xfrm>
          <a:prstGeom prst="rect">
            <a:avLst/>
          </a:prstGeom>
          <a:noFill/>
          <a:ln>
            <a:noFill/>
          </a:ln>
        </p:spPr>
      </p:pic>
      <p:sp>
        <p:nvSpPr>
          <p:cNvPr id="169" name="Google Shape;16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Performing Relocation</a:t>
            </a:r>
            <a:endParaRPr/>
          </a:p>
        </p:txBody>
      </p:sp>
      <p:sp>
        <p:nvSpPr>
          <p:cNvPr id="175" name="Google Shape;17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C00000"/>
              </a:buClr>
              <a:buSzPts val="3200"/>
              <a:buNone/>
            </a:pPr>
            <a:r>
              <a:rPr lang="en-US">
                <a:solidFill>
                  <a:srgbClr val="C00000"/>
                </a:solidFill>
              </a:rPr>
              <a:t>t_origin</a:t>
            </a:r>
            <a:r>
              <a:rPr baseline="-25000" lang="en-US">
                <a:solidFill>
                  <a:srgbClr val="C00000"/>
                </a:solidFill>
              </a:rPr>
              <a:t>p  </a:t>
            </a:r>
            <a:r>
              <a:rPr lang="en-US">
                <a:solidFill>
                  <a:srgbClr val="C00000"/>
                </a:solidFill>
              </a:rPr>
              <a:t>- translated origin of program P</a:t>
            </a:r>
            <a:endParaRPr/>
          </a:p>
          <a:p>
            <a:pPr indent="0" lvl="0" marL="0" rtl="0" algn="l">
              <a:spcBef>
                <a:spcPts val="640"/>
              </a:spcBef>
              <a:spcAft>
                <a:spcPts val="0"/>
              </a:spcAft>
              <a:buClr>
                <a:srgbClr val="C00000"/>
              </a:buClr>
              <a:buSzPts val="3200"/>
              <a:buNone/>
            </a:pPr>
            <a:r>
              <a:rPr lang="en-US">
                <a:solidFill>
                  <a:srgbClr val="C00000"/>
                </a:solidFill>
              </a:rPr>
              <a:t>l_origin</a:t>
            </a:r>
            <a:r>
              <a:rPr baseline="-25000" lang="en-US">
                <a:solidFill>
                  <a:srgbClr val="C00000"/>
                </a:solidFill>
              </a:rPr>
              <a:t>p  </a:t>
            </a:r>
            <a:r>
              <a:rPr lang="en-US">
                <a:solidFill>
                  <a:srgbClr val="C00000"/>
                </a:solidFill>
              </a:rPr>
              <a:t>- linked origin of program P</a:t>
            </a:r>
            <a:endParaRPr/>
          </a:p>
          <a:p>
            <a:pPr indent="0" lvl="0" marL="0" rtl="0" algn="l">
              <a:spcBef>
                <a:spcPts val="640"/>
              </a:spcBef>
              <a:spcAft>
                <a:spcPts val="0"/>
              </a:spcAft>
              <a:buClr>
                <a:srgbClr val="002060"/>
              </a:buClr>
              <a:buSzPts val="3200"/>
              <a:buNone/>
            </a:pPr>
            <a:r>
              <a:rPr lang="en-US">
                <a:solidFill>
                  <a:srgbClr val="002060"/>
                </a:solidFill>
              </a:rPr>
              <a:t>t</a:t>
            </a:r>
            <a:r>
              <a:rPr baseline="-25000" lang="en-US">
                <a:solidFill>
                  <a:srgbClr val="002060"/>
                </a:solidFill>
              </a:rPr>
              <a:t>symb  </a:t>
            </a:r>
            <a:r>
              <a:rPr lang="en-US">
                <a:solidFill>
                  <a:srgbClr val="002060"/>
                </a:solidFill>
              </a:rPr>
              <a:t>- translation time address of a symbol symb</a:t>
            </a:r>
            <a:endParaRPr>
              <a:solidFill>
                <a:srgbClr val="002060"/>
              </a:solidFill>
            </a:endParaRPr>
          </a:p>
          <a:p>
            <a:pPr indent="0" lvl="0" marL="0" rtl="0" algn="l">
              <a:spcBef>
                <a:spcPts val="640"/>
              </a:spcBef>
              <a:spcAft>
                <a:spcPts val="0"/>
              </a:spcAft>
              <a:buClr>
                <a:srgbClr val="002060"/>
              </a:buClr>
              <a:buSzPts val="3200"/>
              <a:buNone/>
            </a:pPr>
            <a:r>
              <a:rPr lang="en-US">
                <a:solidFill>
                  <a:srgbClr val="002060"/>
                </a:solidFill>
              </a:rPr>
              <a:t>l</a:t>
            </a:r>
            <a:r>
              <a:rPr baseline="-25000" lang="en-US">
                <a:solidFill>
                  <a:srgbClr val="002060"/>
                </a:solidFill>
              </a:rPr>
              <a:t>symb  </a:t>
            </a:r>
            <a:r>
              <a:rPr lang="en-US">
                <a:solidFill>
                  <a:srgbClr val="002060"/>
                </a:solidFill>
              </a:rPr>
              <a:t>- link time address of a symbol symb</a:t>
            </a:r>
            <a:endParaRPr>
              <a:solidFill>
                <a:srgbClr val="002060"/>
              </a:solidFill>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Relocation factor of P is defined as </a:t>
            </a:r>
            <a:endParaRPr/>
          </a:p>
          <a:p>
            <a:pPr indent="0" lvl="1" marL="400050" rtl="0" algn="l">
              <a:spcBef>
                <a:spcPts val="560"/>
              </a:spcBef>
              <a:spcAft>
                <a:spcPts val="0"/>
              </a:spcAft>
              <a:buClr>
                <a:schemeClr val="dk1"/>
              </a:buClr>
              <a:buSzPts val="2800"/>
              <a:buNone/>
            </a:pPr>
            <a:r>
              <a:rPr i="1" lang="en-US"/>
              <a:t>relocation_factor</a:t>
            </a:r>
            <a:r>
              <a:rPr baseline="-25000" i="1" lang="en-US"/>
              <a:t>p </a:t>
            </a:r>
            <a:r>
              <a:rPr i="1" lang="en-US"/>
              <a:t>= l_origin</a:t>
            </a:r>
            <a:r>
              <a:rPr baseline="-25000" i="1" lang="en-US"/>
              <a:t>p </a:t>
            </a:r>
            <a:r>
              <a:rPr i="1" lang="en-US"/>
              <a:t>-  t_origin</a:t>
            </a:r>
            <a:r>
              <a:rPr baseline="-25000" i="1" lang="en-US"/>
              <a:t>            ------1</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pic>
        <p:nvPicPr>
          <p:cNvPr id="176" name="Google Shape;176;p12"/>
          <p:cNvPicPr preferRelativeResize="0"/>
          <p:nvPr/>
        </p:nvPicPr>
        <p:blipFill rotWithShape="1">
          <a:blip r:embed="rId3">
            <a:alphaModFix/>
          </a:blip>
          <a:srcRect b="0" l="0" r="0" t="0"/>
          <a:stretch/>
        </p:blipFill>
        <p:spPr>
          <a:xfrm>
            <a:off x="20472" y="628176"/>
            <a:ext cx="1143000" cy="782638"/>
          </a:xfrm>
          <a:prstGeom prst="rect">
            <a:avLst/>
          </a:prstGeom>
          <a:noFill/>
          <a:ln>
            <a:noFill/>
          </a:ln>
        </p:spPr>
      </p:pic>
      <p:sp>
        <p:nvSpPr>
          <p:cNvPr id="177" name="Google Shape;177;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5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5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500"/>
                                        <p:tgtEl>
                                          <p:spTgt spid="1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500"/>
                                        <p:tgtEl>
                                          <p:spTgt spid="1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500"/>
                                        <p:tgtEl>
                                          <p:spTgt spid="1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animEffect filter="fade" transition="in">
                                      <p:cBhvr>
                                        <p:cTn dur="500"/>
                                        <p:tgtEl>
                                          <p:spTgt spid="1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animEffect filter="fade" transition="in">
                                      <p:cBhvr>
                                        <p:cTn dur="500"/>
                                        <p:tgtEl>
                                          <p:spTgt spid="1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animEffect filter="fade" transition="in">
                                      <p:cBhvr>
                                        <p:cTn dur="500"/>
                                        <p:tgtEl>
                                          <p:spTgt spid="1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animEffect filter="fade" transition="in">
                                      <p:cBhvr>
                                        <p:cTn dur="500"/>
                                        <p:tgtEl>
                                          <p:spTgt spid="17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Performing Relocation</a:t>
            </a:r>
            <a:endParaRPr/>
          </a:p>
        </p:txBody>
      </p:sp>
      <p:sp>
        <p:nvSpPr>
          <p:cNvPr id="183" name="Google Shape;18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1" marL="0" rtl="0" algn="l">
              <a:spcBef>
                <a:spcPts val="0"/>
              </a:spcBef>
              <a:spcAft>
                <a:spcPts val="0"/>
              </a:spcAft>
              <a:buClr>
                <a:schemeClr val="dk1"/>
              </a:buClr>
              <a:buSzPts val="2800"/>
              <a:buNone/>
            </a:pPr>
            <a:r>
              <a:rPr i="1" lang="en-US"/>
              <a:t>relocation_factor</a:t>
            </a:r>
            <a:r>
              <a:rPr baseline="-25000" i="1" lang="en-US"/>
              <a:t>p </a:t>
            </a:r>
            <a:r>
              <a:rPr i="1" lang="en-US"/>
              <a:t>= l_origin</a:t>
            </a:r>
            <a:r>
              <a:rPr baseline="-25000" i="1" lang="en-US"/>
              <a:t>p </a:t>
            </a:r>
            <a:r>
              <a:rPr i="1" lang="en-US"/>
              <a:t>-  t_origin</a:t>
            </a:r>
            <a:r>
              <a:rPr baseline="-25000" i="1" lang="en-US"/>
              <a:t>            ------1</a:t>
            </a:r>
            <a:endParaRPr i="1">
              <a:solidFill>
                <a:srgbClr val="C00000"/>
              </a:solidFill>
            </a:endParaRPr>
          </a:p>
          <a:p>
            <a:pPr indent="0" lvl="0" marL="0" rtl="0" algn="l">
              <a:spcBef>
                <a:spcPts val="640"/>
              </a:spcBef>
              <a:spcAft>
                <a:spcPts val="0"/>
              </a:spcAft>
              <a:buClr>
                <a:srgbClr val="C00000"/>
              </a:buClr>
              <a:buSzPts val="3200"/>
              <a:buNone/>
            </a:pPr>
            <a:r>
              <a:rPr i="1" lang="en-US">
                <a:solidFill>
                  <a:srgbClr val="C00000"/>
                </a:solidFill>
              </a:rPr>
              <a:t>t</a:t>
            </a:r>
            <a:r>
              <a:rPr baseline="-25000" i="1" lang="en-US">
                <a:solidFill>
                  <a:srgbClr val="C00000"/>
                </a:solidFill>
              </a:rPr>
              <a:t>symb</a:t>
            </a:r>
            <a:r>
              <a:rPr i="1" lang="en-US">
                <a:solidFill>
                  <a:srgbClr val="C00000"/>
                </a:solidFill>
              </a:rPr>
              <a:t> = t_origin</a:t>
            </a:r>
            <a:r>
              <a:rPr baseline="-25000" i="1" lang="en-US">
                <a:solidFill>
                  <a:srgbClr val="C00000"/>
                </a:solidFill>
              </a:rPr>
              <a:t>p</a:t>
            </a:r>
            <a:r>
              <a:rPr i="1" lang="en-US">
                <a:solidFill>
                  <a:srgbClr val="C00000"/>
                </a:solidFill>
              </a:rPr>
              <a:t> + d</a:t>
            </a:r>
            <a:r>
              <a:rPr baseline="-25000" i="1" lang="en-US">
                <a:solidFill>
                  <a:srgbClr val="C00000"/>
                </a:solidFill>
              </a:rPr>
              <a:t>symb                                  -----2</a:t>
            </a:r>
            <a:endParaRPr baseline="-25000" i="1">
              <a:solidFill>
                <a:srgbClr val="C00000"/>
              </a:solidFill>
            </a:endParaRPr>
          </a:p>
          <a:p>
            <a:pPr indent="0" lvl="0" marL="0" rtl="0" algn="l">
              <a:spcBef>
                <a:spcPts val="640"/>
              </a:spcBef>
              <a:spcAft>
                <a:spcPts val="0"/>
              </a:spcAft>
              <a:buClr>
                <a:srgbClr val="C00000"/>
              </a:buClr>
              <a:buSzPts val="3200"/>
              <a:buNone/>
            </a:pPr>
            <a:r>
              <a:rPr i="1" lang="en-US">
                <a:solidFill>
                  <a:srgbClr val="C00000"/>
                </a:solidFill>
              </a:rPr>
              <a:t>l</a:t>
            </a:r>
            <a:r>
              <a:rPr baseline="-25000" i="1" lang="en-US">
                <a:solidFill>
                  <a:srgbClr val="C00000"/>
                </a:solidFill>
              </a:rPr>
              <a:t>symb</a:t>
            </a:r>
            <a:r>
              <a:rPr i="1" lang="en-US">
                <a:solidFill>
                  <a:srgbClr val="C00000"/>
                </a:solidFill>
              </a:rPr>
              <a:t> = l_origin</a:t>
            </a:r>
            <a:r>
              <a:rPr baseline="-25000" i="1" lang="en-US">
                <a:solidFill>
                  <a:srgbClr val="C00000"/>
                </a:solidFill>
              </a:rPr>
              <a:t>p</a:t>
            </a:r>
            <a:r>
              <a:rPr i="1" lang="en-US">
                <a:solidFill>
                  <a:srgbClr val="C00000"/>
                </a:solidFill>
              </a:rPr>
              <a:t> + d</a:t>
            </a:r>
            <a:r>
              <a:rPr baseline="-25000" i="1" lang="en-US">
                <a:solidFill>
                  <a:srgbClr val="C00000"/>
                </a:solidFill>
              </a:rPr>
              <a:t>symb                                   -----3</a:t>
            </a:r>
            <a:endParaRPr baseline="-25000" i="1">
              <a:solidFill>
                <a:srgbClr val="C00000"/>
              </a:solidFill>
            </a:endParaRPr>
          </a:p>
          <a:p>
            <a:pPr indent="0" lvl="0" marL="0" rtl="0" algn="l">
              <a:spcBef>
                <a:spcPts val="640"/>
              </a:spcBef>
              <a:spcAft>
                <a:spcPts val="0"/>
              </a:spcAft>
              <a:buClr>
                <a:schemeClr val="dk1"/>
              </a:buClr>
              <a:buSzPts val="3200"/>
              <a:buNone/>
            </a:pPr>
            <a:r>
              <a:t/>
            </a:r>
            <a:endParaRPr baseline="-25000" i="1"/>
          </a:p>
          <a:p>
            <a:pPr indent="0" lvl="0" marL="0" rtl="0" algn="l">
              <a:spcBef>
                <a:spcPts val="640"/>
              </a:spcBef>
              <a:spcAft>
                <a:spcPts val="0"/>
              </a:spcAft>
              <a:buClr>
                <a:srgbClr val="002060"/>
              </a:buClr>
              <a:buSzPts val="3200"/>
              <a:buNone/>
            </a:pPr>
            <a:r>
              <a:rPr i="1" lang="en-US">
                <a:solidFill>
                  <a:srgbClr val="002060"/>
                </a:solidFill>
              </a:rPr>
              <a:t>From 1 and 3</a:t>
            </a:r>
            <a:endParaRPr/>
          </a:p>
          <a:p>
            <a:pPr indent="0" lvl="0" marL="0" rtl="0" algn="l">
              <a:spcBef>
                <a:spcPts val="640"/>
              </a:spcBef>
              <a:spcAft>
                <a:spcPts val="0"/>
              </a:spcAft>
              <a:buClr>
                <a:srgbClr val="002060"/>
              </a:buClr>
              <a:buSzPts val="3200"/>
              <a:buNone/>
            </a:pPr>
            <a:r>
              <a:rPr i="1" lang="en-US">
                <a:solidFill>
                  <a:srgbClr val="002060"/>
                </a:solidFill>
              </a:rPr>
              <a:t>l</a:t>
            </a:r>
            <a:r>
              <a:rPr baseline="-25000" i="1" lang="en-US">
                <a:solidFill>
                  <a:srgbClr val="002060"/>
                </a:solidFill>
              </a:rPr>
              <a:t>symb</a:t>
            </a:r>
            <a:r>
              <a:rPr i="1" lang="en-US">
                <a:solidFill>
                  <a:srgbClr val="002060"/>
                </a:solidFill>
              </a:rPr>
              <a:t> = t_origin</a:t>
            </a:r>
            <a:r>
              <a:rPr baseline="-25000" i="1" lang="en-US">
                <a:solidFill>
                  <a:srgbClr val="002060"/>
                </a:solidFill>
              </a:rPr>
              <a:t>p</a:t>
            </a:r>
            <a:r>
              <a:rPr i="1" lang="en-US">
                <a:solidFill>
                  <a:srgbClr val="002060"/>
                </a:solidFill>
              </a:rPr>
              <a:t> + relocation_factor</a:t>
            </a:r>
            <a:r>
              <a:rPr baseline="-25000" i="1" lang="en-US">
                <a:solidFill>
                  <a:srgbClr val="002060"/>
                </a:solidFill>
              </a:rPr>
              <a:t>p </a:t>
            </a:r>
            <a:r>
              <a:rPr i="1" lang="en-US">
                <a:solidFill>
                  <a:srgbClr val="002060"/>
                </a:solidFill>
              </a:rPr>
              <a:t>+ d</a:t>
            </a:r>
            <a:r>
              <a:rPr baseline="-25000" i="1" lang="en-US">
                <a:solidFill>
                  <a:srgbClr val="002060"/>
                </a:solidFill>
              </a:rPr>
              <a:t>symb  -----4</a:t>
            </a:r>
            <a:endParaRPr baseline="-25000" i="1">
              <a:solidFill>
                <a:srgbClr val="002060"/>
              </a:solidFill>
            </a:endParaRPr>
          </a:p>
          <a:p>
            <a:pPr indent="0" lvl="0" marL="0" rtl="0" algn="l">
              <a:spcBef>
                <a:spcPts val="640"/>
              </a:spcBef>
              <a:spcAft>
                <a:spcPts val="0"/>
              </a:spcAft>
              <a:buClr>
                <a:schemeClr val="dk1"/>
              </a:buClr>
              <a:buSzPts val="3200"/>
              <a:buNone/>
            </a:pPr>
            <a:r>
              <a:t/>
            </a:r>
            <a:endParaRPr baseline="-25000" i="1"/>
          </a:p>
          <a:p>
            <a:pPr indent="0" lvl="0" marL="0" rtl="0" algn="l">
              <a:spcBef>
                <a:spcPts val="640"/>
              </a:spcBef>
              <a:spcAft>
                <a:spcPts val="0"/>
              </a:spcAft>
              <a:buClr>
                <a:schemeClr val="dk1"/>
              </a:buClr>
              <a:buSzPts val="3200"/>
              <a:buNone/>
            </a:pPr>
            <a:r>
              <a:rPr i="1" lang="en-US"/>
              <a:t>From 2 and 4</a:t>
            </a:r>
            <a:endParaRPr/>
          </a:p>
          <a:p>
            <a:pPr indent="0" lvl="0" marL="0" rtl="0" algn="l">
              <a:spcBef>
                <a:spcPts val="640"/>
              </a:spcBef>
              <a:spcAft>
                <a:spcPts val="0"/>
              </a:spcAft>
              <a:buClr>
                <a:schemeClr val="dk1"/>
              </a:buClr>
              <a:buSzPts val="3200"/>
              <a:buNone/>
            </a:pPr>
            <a:r>
              <a:rPr i="1" lang="en-US"/>
              <a:t>l</a:t>
            </a:r>
            <a:r>
              <a:rPr baseline="-25000" i="1" lang="en-US"/>
              <a:t>symb</a:t>
            </a:r>
            <a:r>
              <a:rPr i="1" lang="en-US"/>
              <a:t> = t</a:t>
            </a:r>
            <a:r>
              <a:rPr baseline="-25000" i="1" lang="en-US"/>
              <a:t>symb</a:t>
            </a:r>
            <a:r>
              <a:rPr i="1" lang="en-US"/>
              <a:t> + relocation_factor</a:t>
            </a:r>
            <a:r>
              <a:rPr baseline="-25000" i="1" lang="en-US"/>
              <a:t>p               -----5</a:t>
            </a:r>
            <a:endParaRPr baseline="-25000" i="1"/>
          </a:p>
          <a:p>
            <a:pPr indent="0" lvl="0" marL="0" rtl="0" algn="l">
              <a:spcBef>
                <a:spcPts val="640"/>
              </a:spcBef>
              <a:spcAft>
                <a:spcPts val="0"/>
              </a:spcAft>
              <a:buClr>
                <a:schemeClr val="dk1"/>
              </a:buClr>
              <a:buSzPts val="3200"/>
              <a:buNone/>
            </a:pPr>
            <a:r>
              <a:t/>
            </a:r>
            <a:endParaRPr i="1"/>
          </a:p>
          <a:p>
            <a:pPr indent="0" lvl="0" marL="0" rtl="0" algn="l">
              <a:spcBef>
                <a:spcPts val="640"/>
              </a:spcBef>
              <a:spcAft>
                <a:spcPts val="0"/>
              </a:spcAft>
              <a:buClr>
                <a:schemeClr val="dk1"/>
              </a:buClr>
              <a:buSzPts val="3200"/>
              <a:buNone/>
            </a:pPr>
            <a:r>
              <a:t/>
            </a:r>
            <a:endParaRPr i="1"/>
          </a:p>
          <a:p>
            <a:pPr indent="-139700" lvl="0" marL="342900" rtl="0" algn="l">
              <a:spcBef>
                <a:spcPts val="640"/>
              </a:spcBef>
              <a:spcAft>
                <a:spcPts val="0"/>
              </a:spcAft>
              <a:buClr>
                <a:schemeClr val="dk1"/>
              </a:buClr>
              <a:buSzPts val="3200"/>
              <a:buNone/>
            </a:pPr>
            <a:r>
              <a:t/>
            </a:r>
            <a:endParaRPr/>
          </a:p>
        </p:txBody>
      </p:sp>
      <p:pic>
        <p:nvPicPr>
          <p:cNvPr id="184" name="Google Shape;184;p13"/>
          <p:cNvPicPr preferRelativeResize="0"/>
          <p:nvPr/>
        </p:nvPicPr>
        <p:blipFill rotWithShape="1">
          <a:blip r:embed="rId3">
            <a:alphaModFix/>
          </a:blip>
          <a:srcRect b="0" l="0" r="0" t="0"/>
          <a:stretch/>
        </p:blipFill>
        <p:spPr>
          <a:xfrm>
            <a:off x="152400" y="334962"/>
            <a:ext cx="1143000" cy="782638"/>
          </a:xfrm>
          <a:prstGeom prst="rect">
            <a:avLst/>
          </a:prstGeom>
          <a:noFill/>
          <a:ln>
            <a:noFill/>
          </a:ln>
        </p:spPr>
      </p:pic>
      <p:sp>
        <p:nvSpPr>
          <p:cNvPr id="185" name="Google Shape;18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5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5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5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5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500"/>
                                        <p:tgtEl>
                                          <p:spTgt spid="1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Effect filter="fade" transition="in">
                                      <p:cBhvr>
                                        <p:cTn dur="500"/>
                                        <p:tgtEl>
                                          <p:spTgt spid="1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animEffect filter="fade" transition="in">
                                      <p:cBhvr>
                                        <p:cTn dur="500"/>
                                        <p:tgtEl>
                                          <p:spTgt spid="1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animEffect filter="fade" transition="in">
                                      <p:cBhvr>
                                        <p:cTn dur="500"/>
                                        <p:tgtEl>
                                          <p:spTgt spid="1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animEffect filter="fade" transition="in">
                                      <p:cBhvr>
                                        <p:cTn dur="500"/>
                                        <p:tgtEl>
                                          <p:spTgt spid="18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animEffect filter="fade" transition="in">
                                      <p:cBhvr>
                                        <p:cTn dur="500"/>
                                        <p:tgtEl>
                                          <p:spTgt spid="18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0" st="10"/>
                                            </p:txEl>
                                          </p:spTgt>
                                        </p:tgtEl>
                                        <p:attrNameLst>
                                          <p:attrName>style.visibility</p:attrName>
                                        </p:attrNameLst>
                                      </p:cBhvr>
                                      <p:to>
                                        <p:strVal val="visible"/>
                                      </p:to>
                                    </p:set>
                                    <p:animEffect filter="fade" transition="in">
                                      <p:cBhvr>
                                        <p:cTn dur="500"/>
                                        <p:tgtEl>
                                          <p:spTgt spid="18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1" st="11"/>
                                            </p:txEl>
                                          </p:spTgt>
                                        </p:tgtEl>
                                        <p:attrNameLst>
                                          <p:attrName>style.visibility</p:attrName>
                                        </p:attrNameLst>
                                      </p:cBhvr>
                                      <p:to>
                                        <p:strVal val="visible"/>
                                      </p:to>
                                    </p:set>
                                    <p:animEffect filter="fade" transition="in">
                                      <p:cBhvr>
                                        <p:cTn dur="500"/>
                                        <p:tgtEl>
                                          <p:spTgt spid="18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For Program P:</a:t>
            </a:r>
            <a:br>
              <a:rPr lang="en-US"/>
            </a:br>
            <a:endParaRPr/>
          </a:p>
        </p:txBody>
      </p:sp>
      <p:sp>
        <p:nvSpPr>
          <p:cNvPr id="191" name="Google Shape;1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Translated origin is 500</a:t>
            </a:r>
            <a:endParaRPr/>
          </a:p>
          <a:p>
            <a:pPr indent="-342900" lvl="0" marL="342900" rtl="0" algn="l">
              <a:spcBef>
                <a:spcPts val="592"/>
              </a:spcBef>
              <a:spcAft>
                <a:spcPts val="0"/>
              </a:spcAft>
              <a:buClr>
                <a:schemeClr val="dk1"/>
              </a:buClr>
              <a:buSzPct val="100000"/>
              <a:buChar char="•"/>
            </a:pPr>
            <a:r>
              <a:rPr lang="en-US"/>
              <a:t>Suppose l_origin = 900</a:t>
            </a:r>
            <a:endParaRPr/>
          </a:p>
          <a:p>
            <a:pPr indent="-342900" lvl="0" marL="342900" rtl="0" algn="l">
              <a:spcBef>
                <a:spcPts val="592"/>
              </a:spcBef>
              <a:spcAft>
                <a:spcPts val="0"/>
              </a:spcAft>
              <a:buClr>
                <a:schemeClr val="dk1"/>
              </a:buClr>
              <a:buSzPct val="100000"/>
              <a:buChar char="•"/>
            </a:pPr>
            <a:r>
              <a:rPr lang="en-US"/>
              <a:t>Relocation_factor = 900- 500 = 400</a:t>
            </a:r>
            <a:endParaRPr/>
          </a:p>
          <a:p>
            <a:pPr indent="-342900" lvl="0" marL="342900" rtl="0" algn="l">
              <a:spcBef>
                <a:spcPts val="592"/>
              </a:spcBef>
              <a:spcAft>
                <a:spcPts val="0"/>
              </a:spcAft>
              <a:buClr>
                <a:schemeClr val="dk1"/>
              </a:buClr>
              <a:buSzPct val="100000"/>
              <a:buChar char="•"/>
            </a:pPr>
            <a:r>
              <a:rPr lang="en-US"/>
              <a:t>Relocation will be performed for instructions with translated time address 500 and 538</a:t>
            </a:r>
            <a:endParaRPr/>
          </a:p>
          <a:p>
            <a:pPr indent="-285750" lvl="1" marL="742950" rtl="0" algn="l">
              <a:spcBef>
                <a:spcPts val="518"/>
              </a:spcBef>
              <a:spcAft>
                <a:spcPts val="0"/>
              </a:spcAft>
              <a:buClr>
                <a:schemeClr val="dk1"/>
              </a:buClr>
              <a:buSzPct val="100000"/>
              <a:buChar char="–"/>
            </a:pPr>
            <a:r>
              <a:rPr lang="en-US"/>
              <a:t>For instruction with translated time address 500: address 540 in operand field will change to (540+400) = 940</a:t>
            </a:r>
            <a:endParaRPr/>
          </a:p>
          <a:p>
            <a:pPr indent="-285750" lvl="1" marL="742950" rtl="0" algn="l">
              <a:spcBef>
                <a:spcPts val="518"/>
              </a:spcBef>
              <a:spcAft>
                <a:spcPts val="0"/>
              </a:spcAft>
              <a:buClr>
                <a:schemeClr val="dk1"/>
              </a:buClr>
              <a:buSzPct val="100000"/>
              <a:buChar char="–"/>
            </a:pPr>
            <a:r>
              <a:rPr lang="en-US"/>
              <a:t>For instruction with translated time address 538: address 501 in operand field will change to (501+400) = 901</a:t>
            </a:r>
            <a:endParaRPr/>
          </a:p>
          <a:p>
            <a:pPr indent="-121284" lvl="1" marL="742950" rtl="0" algn="l">
              <a:spcBef>
                <a:spcPts val="518"/>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
        <p:nvSpPr>
          <p:cNvPr id="192" name="Google Shape;19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3" name="Google Shape;193;p14"/>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Linking</a:t>
            </a:r>
            <a:endParaRPr/>
          </a:p>
        </p:txBody>
      </p:sp>
      <p:sp>
        <p:nvSpPr>
          <p:cNvPr id="199" name="Google Shape;19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Program interacts with another program unit using its instructions &amp; data in its own instructions</a:t>
            </a:r>
            <a:endParaRPr/>
          </a:p>
          <a:p>
            <a:pPr indent="-342900" lvl="0" marL="342900" rtl="0" algn="l">
              <a:spcBef>
                <a:spcPts val="544"/>
              </a:spcBef>
              <a:spcAft>
                <a:spcPts val="0"/>
              </a:spcAft>
              <a:buClr>
                <a:schemeClr val="dk1"/>
              </a:buClr>
              <a:buSzPct val="100000"/>
              <a:buChar char="•"/>
            </a:pPr>
            <a:r>
              <a:rPr lang="en-US"/>
              <a:t>Public definitions &amp; external references required</a:t>
            </a:r>
            <a:endParaRPr/>
          </a:p>
          <a:p>
            <a:pPr indent="-285750" lvl="1" marL="742950" rtl="0" algn="l">
              <a:spcBef>
                <a:spcPts val="476"/>
              </a:spcBef>
              <a:spcAft>
                <a:spcPts val="0"/>
              </a:spcAft>
              <a:buClr>
                <a:schemeClr val="dk1"/>
              </a:buClr>
              <a:buSzPct val="100000"/>
              <a:buChar char="–"/>
            </a:pPr>
            <a:r>
              <a:rPr lang="en-US"/>
              <a:t>ENTRY: Public definitions </a:t>
            </a:r>
            <a:endParaRPr/>
          </a:p>
          <a:p>
            <a:pPr indent="-285750" lvl="1" marL="742950" rtl="0" algn="l">
              <a:spcBef>
                <a:spcPts val="476"/>
              </a:spcBef>
              <a:spcAft>
                <a:spcPts val="0"/>
              </a:spcAft>
              <a:buClr>
                <a:schemeClr val="dk1"/>
              </a:buClr>
              <a:buSzPct val="100000"/>
              <a:buChar char="–"/>
            </a:pPr>
            <a:r>
              <a:rPr lang="en-US"/>
              <a:t>A symbol defined in a program unit that may be  referenced in other program unit.</a:t>
            </a:r>
            <a:endParaRPr/>
          </a:p>
          <a:p>
            <a:pPr indent="-285750" lvl="1" marL="742950" rtl="0" algn="l">
              <a:spcBef>
                <a:spcPts val="476"/>
              </a:spcBef>
              <a:spcAft>
                <a:spcPts val="0"/>
              </a:spcAft>
              <a:buClr>
                <a:schemeClr val="dk1"/>
              </a:buClr>
              <a:buSzPct val="100000"/>
              <a:buChar char="–"/>
            </a:pPr>
            <a:r>
              <a:rPr lang="en-US"/>
              <a:t>EXTRN: External references</a:t>
            </a:r>
            <a:endParaRPr/>
          </a:p>
          <a:p>
            <a:pPr indent="-285750" lvl="1" marL="742950" rtl="0" algn="l">
              <a:spcBef>
                <a:spcPts val="476"/>
              </a:spcBef>
              <a:spcAft>
                <a:spcPts val="0"/>
              </a:spcAft>
              <a:buClr>
                <a:schemeClr val="dk1"/>
              </a:buClr>
              <a:buSzPct val="100000"/>
              <a:buChar char="–"/>
            </a:pPr>
            <a:r>
              <a:rPr lang="en-US"/>
              <a:t>A reference to a symbol that is not defined in the program unit containing the reference (defined in other program)</a:t>
            </a:r>
            <a:endParaRPr/>
          </a:p>
          <a:p>
            <a:pPr indent="-342900" lvl="0" marL="342900" rtl="0" algn="l">
              <a:spcBef>
                <a:spcPts val="544"/>
              </a:spcBef>
              <a:spcAft>
                <a:spcPts val="0"/>
              </a:spcAft>
              <a:buClr>
                <a:schemeClr val="dk1"/>
              </a:buClr>
              <a:buSzPct val="100000"/>
              <a:buChar char="•"/>
            </a:pPr>
            <a:r>
              <a:rPr lang="en-US"/>
              <a:t>Linking is the process of binding an external reference to the correct link time address</a:t>
            </a:r>
            <a:endParaRPr/>
          </a:p>
        </p:txBody>
      </p:sp>
      <p:pic>
        <p:nvPicPr>
          <p:cNvPr id="200" name="Google Shape;200;p15"/>
          <p:cNvPicPr preferRelativeResize="0"/>
          <p:nvPr/>
        </p:nvPicPr>
        <p:blipFill rotWithShape="1">
          <a:blip r:embed="rId3">
            <a:alphaModFix/>
          </a:blip>
          <a:srcRect b="0" l="0" r="0" t="0"/>
          <a:stretch/>
        </p:blipFill>
        <p:spPr>
          <a:xfrm>
            <a:off x="304800" y="454819"/>
            <a:ext cx="1143000" cy="782638"/>
          </a:xfrm>
          <a:prstGeom prst="rect">
            <a:avLst/>
          </a:prstGeom>
          <a:noFill/>
          <a:ln>
            <a:noFill/>
          </a:ln>
        </p:spPr>
      </p:pic>
      <p:sp>
        <p:nvSpPr>
          <p:cNvPr id="201" name="Google Shape;20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Program Q</a:t>
            </a:r>
            <a:endParaRPr/>
          </a:p>
        </p:txBody>
      </p:sp>
      <p:sp>
        <p:nvSpPr>
          <p:cNvPr id="207" name="Google Shape;2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START 	200</a:t>
            </a:r>
            <a:endParaRPr/>
          </a:p>
          <a:p>
            <a:pPr indent="0" lvl="0" marL="0" rtl="0" algn="l">
              <a:spcBef>
                <a:spcPts val="640"/>
              </a:spcBef>
              <a:spcAft>
                <a:spcPts val="0"/>
              </a:spcAft>
              <a:buClr>
                <a:schemeClr val="dk1"/>
              </a:buClr>
              <a:buSzPts val="3200"/>
              <a:buNone/>
            </a:pPr>
            <a:r>
              <a:rPr lang="en-US"/>
              <a:t>	     ENTRY	ALPHA</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rPr lang="en-US"/>
              <a:t>ALPHA   DS		25		231)	00  00  025</a:t>
            </a:r>
            <a:endParaRPr/>
          </a:p>
          <a:p>
            <a:pPr indent="0" lvl="0" marL="0" rtl="0" algn="l">
              <a:spcBef>
                <a:spcPts val="640"/>
              </a:spcBef>
              <a:spcAft>
                <a:spcPts val="0"/>
              </a:spcAft>
              <a:buClr>
                <a:schemeClr val="dk1"/>
              </a:buClr>
              <a:buSzPts val="3200"/>
              <a:buNone/>
            </a:pPr>
            <a:r>
              <a:rPr lang="en-US"/>
              <a:t>	     END</a:t>
            </a:r>
            <a:endParaRPr/>
          </a:p>
        </p:txBody>
      </p:sp>
      <p:pic>
        <p:nvPicPr>
          <p:cNvPr id="208" name="Google Shape;208;p16"/>
          <p:cNvPicPr preferRelativeResize="0"/>
          <p:nvPr/>
        </p:nvPicPr>
        <p:blipFill rotWithShape="1">
          <a:blip r:embed="rId3">
            <a:alphaModFix/>
          </a:blip>
          <a:srcRect b="0" l="0" r="0" t="0"/>
          <a:stretch/>
        </p:blipFill>
        <p:spPr>
          <a:xfrm>
            <a:off x="440140" y="454819"/>
            <a:ext cx="1143000" cy="782638"/>
          </a:xfrm>
          <a:prstGeom prst="rect">
            <a:avLst/>
          </a:prstGeom>
          <a:noFill/>
          <a:ln>
            <a:noFill/>
          </a:ln>
        </p:spPr>
      </p:pic>
      <p:sp>
        <p:nvSpPr>
          <p:cNvPr id="209" name="Google Shape;20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Linkers</a:t>
            </a:r>
            <a:endParaRPr/>
          </a:p>
        </p:txBody>
      </p:sp>
      <p:sp>
        <p:nvSpPr>
          <p:cNvPr id="215" name="Google Shape;21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Object module contains all info necessary to relocate &amp; link program with other programs</a:t>
            </a:r>
            <a:endParaRPr/>
          </a:p>
          <a:p>
            <a:pPr indent="-514350" lvl="0" marL="514350" rtl="0" algn="l">
              <a:spcBef>
                <a:spcPts val="544"/>
              </a:spcBef>
              <a:spcAft>
                <a:spcPts val="0"/>
              </a:spcAft>
              <a:buClr>
                <a:schemeClr val="dk1"/>
              </a:buClr>
              <a:buSzPct val="100000"/>
              <a:buAutoNum type="arabicPeriod"/>
            </a:pPr>
            <a:r>
              <a:rPr lang="en-US"/>
              <a:t>Header : has translated origin, size &amp; execution start address</a:t>
            </a:r>
            <a:endParaRPr/>
          </a:p>
          <a:p>
            <a:pPr indent="-514350" lvl="0" marL="514350" rtl="0" algn="l">
              <a:spcBef>
                <a:spcPts val="544"/>
              </a:spcBef>
              <a:spcAft>
                <a:spcPts val="0"/>
              </a:spcAft>
              <a:buClr>
                <a:schemeClr val="dk1"/>
              </a:buClr>
              <a:buSzPct val="100000"/>
              <a:buAutoNum type="arabicPeriod"/>
            </a:pPr>
            <a:r>
              <a:rPr lang="en-US"/>
              <a:t>Program : has machine code</a:t>
            </a:r>
            <a:endParaRPr/>
          </a:p>
          <a:p>
            <a:pPr indent="-514350" lvl="0" marL="514350" rtl="0" algn="l">
              <a:spcBef>
                <a:spcPts val="544"/>
              </a:spcBef>
              <a:spcAft>
                <a:spcPts val="0"/>
              </a:spcAft>
              <a:buClr>
                <a:schemeClr val="dk1"/>
              </a:buClr>
              <a:buSzPct val="100000"/>
              <a:buAutoNum type="arabicPeriod"/>
            </a:pPr>
            <a:r>
              <a:rPr lang="en-US"/>
              <a:t>Relocation table (RELOCTAB) : each entry contains translated address of an address sensitive instruction</a:t>
            </a:r>
            <a:endParaRPr/>
          </a:p>
          <a:p>
            <a:pPr indent="-514350" lvl="0" marL="514350" rtl="0" algn="l">
              <a:spcBef>
                <a:spcPts val="544"/>
              </a:spcBef>
              <a:spcAft>
                <a:spcPts val="0"/>
              </a:spcAft>
              <a:buClr>
                <a:schemeClr val="dk1"/>
              </a:buClr>
              <a:buSzPct val="100000"/>
              <a:buAutoNum type="arabicPeriod"/>
            </a:pPr>
            <a:r>
              <a:rPr lang="en-US"/>
              <a:t>Linking table (LINKTAB): contains PD/EXT symbols</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US"/>
              <a:t>Linker generates the linked addresses of all the symbols &amp; instructions</a:t>
            </a:r>
            <a:endParaRPr/>
          </a:p>
        </p:txBody>
      </p:sp>
      <p:pic>
        <p:nvPicPr>
          <p:cNvPr id="216" name="Google Shape;216;p17"/>
          <p:cNvPicPr preferRelativeResize="0"/>
          <p:nvPr/>
        </p:nvPicPr>
        <p:blipFill rotWithShape="1">
          <a:blip r:embed="rId3">
            <a:alphaModFix/>
          </a:blip>
          <a:srcRect b="0" l="0" r="0" t="0"/>
          <a:stretch/>
        </p:blipFill>
        <p:spPr>
          <a:xfrm>
            <a:off x="304800" y="454819"/>
            <a:ext cx="1143000" cy="782638"/>
          </a:xfrm>
          <a:prstGeom prst="rect">
            <a:avLst/>
          </a:prstGeom>
          <a:noFill/>
          <a:ln>
            <a:noFill/>
          </a:ln>
        </p:spPr>
      </p:pic>
      <p:sp>
        <p:nvSpPr>
          <p:cNvPr id="217" name="Google Shape;21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RELOCTAB and LINKTAB</a:t>
            </a:r>
            <a:endParaRPr/>
          </a:p>
        </p:txBody>
      </p:sp>
      <p:sp>
        <p:nvSpPr>
          <p:cNvPr id="223" name="Google Shape;22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Program P:</a:t>
            </a:r>
            <a:endParaRPr/>
          </a:p>
          <a:p>
            <a:pPr indent="-342900" lvl="0" marL="342900" rtl="0" algn="l">
              <a:spcBef>
                <a:spcPts val="640"/>
              </a:spcBef>
              <a:spcAft>
                <a:spcPts val="0"/>
              </a:spcAft>
              <a:buClr>
                <a:schemeClr val="dk1"/>
              </a:buClr>
              <a:buSzPts val="3200"/>
              <a:buChar char="•"/>
            </a:pPr>
            <a:r>
              <a:rPr lang="en-US"/>
              <a:t>RELOCTAB:</a:t>
            </a:r>
            <a:endParaRPr/>
          </a:p>
          <a:p>
            <a:pPr indent="-285750" lvl="1" marL="742950" rtl="0" algn="l">
              <a:spcBef>
                <a:spcPts val="560"/>
              </a:spcBef>
              <a:spcAft>
                <a:spcPts val="0"/>
              </a:spcAft>
              <a:buClr>
                <a:schemeClr val="dk1"/>
              </a:buClr>
              <a:buSzPts val="2800"/>
              <a:buChar char="–"/>
            </a:pPr>
            <a:r>
              <a:rPr lang="en-US"/>
              <a:t>500) 	09  00   540</a:t>
            </a:r>
            <a:endParaRPr/>
          </a:p>
          <a:p>
            <a:pPr indent="-285750" lvl="1" marL="742950" rtl="0" algn="l">
              <a:spcBef>
                <a:spcPts val="560"/>
              </a:spcBef>
              <a:spcAft>
                <a:spcPts val="0"/>
              </a:spcAft>
              <a:buClr>
                <a:schemeClr val="dk1"/>
              </a:buClr>
              <a:buSzPts val="2800"/>
              <a:buChar char="–"/>
            </a:pPr>
            <a:r>
              <a:rPr lang="en-US"/>
              <a:t>538)	07    01  501</a:t>
            </a:r>
            <a:endParaRPr/>
          </a:p>
          <a:p>
            <a:pPr indent="-342900" lvl="0" marL="342900" rtl="0" algn="l">
              <a:spcBef>
                <a:spcPts val="640"/>
              </a:spcBef>
              <a:spcAft>
                <a:spcPts val="0"/>
              </a:spcAft>
              <a:buClr>
                <a:schemeClr val="dk1"/>
              </a:buClr>
              <a:buSzPts val="3200"/>
              <a:buChar char="•"/>
            </a:pPr>
            <a:r>
              <a:rPr lang="en-US"/>
              <a:t>LINKTAB:</a:t>
            </a:r>
            <a:endParaRPr/>
          </a:p>
          <a:p>
            <a:pPr indent="-285750" lvl="1" marL="742950" rtl="0" algn="l">
              <a:spcBef>
                <a:spcPts val="560"/>
              </a:spcBef>
              <a:spcAft>
                <a:spcPts val="0"/>
              </a:spcAft>
              <a:buClr>
                <a:schemeClr val="dk1"/>
              </a:buClr>
              <a:buSzPts val="2800"/>
              <a:buChar char="–"/>
            </a:pPr>
            <a:r>
              <a:rPr lang="en-US"/>
              <a:t>TOTAL     PD</a:t>
            </a:r>
            <a:endParaRPr/>
          </a:p>
          <a:p>
            <a:pPr indent="-285750" lvl="1" marL="742950" rtl="0" algn="l">
              <a:spcBef>
                <a:spcPts val="560"/>
              </a:spcBef>
              <a:spcAft>
                <a:spcPts val="0"/>
              </a:spcAft>
              <a:buClr>
                <a:schemeClr val="dk1"/>
              </a:buClr>
              <a:buSzPts val="2800"/>
              <a:buChar char="–"/>
            </a:pPr>
            <a:r>
              <a:rPr lang="en-US"/>
              <a:t>MAX        EXT</a:t>
            </a:r>
            <a:endParaRPr/>
          </a:p>
          <a:p>
            <a:pPr indent="-285750" lvl="1" marL="742950" rtl="0" algn="l">
              <a:spcBef>
                <a:spcPts val="560"/>
              </a:spcBef>
              <a:spcAft>
                <a:spcPts val="0"/>
              </a:spcAft>
              <a:buClr>
                <a:schemeClr val="dk1"/>
              </a:buClr>
              <a:buSzPts val="2800"/>
              <a:buChar char="–"/>
            </a:pPr>
            <a:r>
              <a:rPr lang="en-US"/>
              <a:t>ALPHA     EXT</a:t>
            </a:r>
            <a:endParaRPr/>
          </a:p>
          <a:p>
            <a:pPr indent="-139700" lvl="0" marL="342900" rtl="0" algn="l">
              <a:spcBef>
                <a:spcPts val="640"/>
              </a:spcBef>
              <a:spcAft>
                <a:spcPts val="0"/>
              </a:spcAft>
              <a:buClr>
                <a:schemeClr val="dk1"/>
              </a:buClr>
              <a:buSzPts val="3200"/>
              <a:buNone/>
            </a:pPr>
            <a:r>
              <a:t/>
            </a:r>
            <a:endParaRPr/>
          </a:p>
        </p:txBody>
      </p:sp>
      <p:sp>
        <p:nvSpPr>
          <p:cNvPr id="224" name="Google Shape;22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5" name="Google Shape;225;p18"/>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RELOCTAB and LINKTAB</a:t>
            </a:r>
            <a:endParaRPr/>
          </a:p>
        </p:txBody>
      </p:sp>
      <p:sp>
        <p:nvSpPr>
          <p:cNvPr id="231" name="Google Shape;23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Program Q:</a:t>
            </a:r>
            <a:endParaRPr/>
          </a:p>
          <a:p>
            <a:pPr indent="-342900" lvl="0" marL="342900" rtl="0" algn="l">
              <a:spcBef>
                <a:spcPts val="640"/>
              </a:spcBef>
              <a:spcAft>
                <a:spcPts val="0"/>
              </a:spcAft>
              <a:buClr>
                <a:schemeClr val="dk1"/>
              </a:buClr>
              <a:buSzPts val="3200"/>
              <a:buChar char="•"/>
            </a:pPr>
            <a:r>
              <a:rPr lang="en-US"/>
              <a:t>LINKTAB:</a:t>
            </a:r>
            <a:endParaRPr/>
          </a:p>
          <a:p>
            <a:pPr indent="-285750" lvl="1" marL="742950" rtl="0" algn="l">
              <a:spcBef>
                <a:spcPts val="560"/>
              </a:spcBef>
              <a:spcAft>
                <a:spcPts val="0"/>
              </a:spcAft>
              <a:buClr>
                <a:schemeClr val="dk1"/>
              </a:buClr>
              <a:buSzPts val="2800"/>
              <a:buChar char="–"/>
            </a:pPr>
            <a:r>
              <a:rPr lang="en-US"/>
              <a:t>ALPHA     PD</a:t>
            </a:r>
            <a:endParaRPr/>
          </a:p>
          <a:p>
            <a:pPr indent="-107950" lvl="1" marL="742950" rtl="0" algn="l">
              <a:spcBef>
                <a:spcPts val="560"/>
              </a:spcBef>
              <a:spcAft>
                <a:spcPts val="0"/>
              </a:spcAft>
              <a:buClr>
                <a:schemeClr val="dk1"/>
              </a:buClr>
              <a:buSzPts val="2800"/>
              <a:buNone/>
            </a:pPr>
            <a:r>
              <a:t/>
            </a:r>
            <a:endParaRPr/>
          </a:p>
          <a:p>
            <a:pPr indent="0" lvl="1" marL="457200" rtl="0" algn="l">
              <a:spcBef>
                <a:spcPts val="560"/>
              </a:spcBef>
              <a:spcAft>
                <a:spcPts val="0"/>
              </a:spcAft>
              <a:buClr>
                <a:schemeClr val="dk1"/>
              </a:buClr>
              <a:buSzPts val="2800"/>
              <a:buNone/>
            </a:pPr>
            <a:r>
              <a:rPr lang="en-US"/>
              <a:t>NTAB:</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sp>
        <p:nvSpPr>
          <p:cNvPr id="232" name="Google Shape;23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3" name="Google Shape;233;p19"/>
          <p:cNvPicPr preferRelativeResize="0"/>
          <p:nvPr/>
        </p:nvPicPr>
        <p:blipFill rotWithShape="1">
          <a:blip r:embed="rId3">
            <a:alphaModFix/>
          </a:blip>
          <a:srcRect b="0" l="0" r="0" t="0"/>
          <a:stretch/>
        </p:blipFill>
        <p:spPr>
          <a:xfrm>
            <a:off x="838200" y="4503745"/>
            <a:ext cx="2475191" cy="1737511"/>
          </a:xfrm>
          <a:prstGeom prst="rect">
            <a:avLst/>
          </a:prstGeom>
          <a:noFill/>
          <a:ln>
            <a:noFill/>
          </a:ln>
        </p:spPr>
      </p:pic>
      <p:pic>
        <p:nvPicPr>
          <p:cNvPr id="234" name="Google Shape;234;p19"/>
          <p:cNvPicPr preferRelativeResize="0"/>
          <p:nvPr/>
        </p:nvPicPr>
        <p:blipFill rotWithShape="1">
          <a:blip r:embed="rId4">
            <a:alphaModFix/>
          </a:blip>
          <a:srcRect b="0" l="0" r="0" t="0"/>
          <a:stretch/>
        </p:blipFill>
        <p:spPr>
          <a:xfrm>
            <a:off x="228600" y="454819"/>
            <a:ext cx="1143000" cy="782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Linker</a:t>
            </a:r>
            <a:endParaRPr/>
          </a:p>
        </p:txBody>
      </p:sp>
      <p:sp>
        <p:nvSpPr>
          <p:cNvPr id="96" name="Google Shape;96;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4000"/>
              <a:buChar char="•"/>
            </a:pPr>
            <a:r>
              <a:rPr b="1" lang="en-US" sz="4000"/>
              <a:t>Steps for Execution: </a:t>
            </a:r>
            <a:endParaRPr/>
          </a:p>
          <a:p>
            <a:pPr indent="-342900" lvl="0" marL="342900" rtl="0" algn="l">
              <a:spcBef>
                <a:spcPts val="640"/>
              </a:spcBef>
              <a:spcAft>
                <a:spcPts val="0"/>
              </a:spcAft>
              <a:buClr>
                <a:schemeClr val="dk1"/>
              </a:buClr>
              <a:buSzPts val="3200"/>
              <a:buNone/>
            </a:pPr>
            <a:r>
              <a:rPr lang="en-US"/>
              <a:t>1. </a:t>
            </a:r>
            <a:r>
              <a:rPr b="1" lang="en-US"/>
              <a:t>Translation</a:t>
            </a:r>
            <a:r>
              <a:rPr lang="en-US"/>
              <a:t> of program </a:t>
            </a:r>
            <a:endParaRPr/>
          </a:p>
          <a:p>
            <a:pPr indent="-342900" lvl="0" marL="342900" rtl="0" algn="l">
              <a:spcBef>
                <a:spcPts val="640"/>
              </a:spcBef>
              <a:spcAft>
                <a:spcPts val="0"/>
              </a:spcAft>
              <a:buClr>
                <a:schemeClr val="dk1"/>
              </a:buClr>
              <a:buSzPts val="3200"/>
              <a:buNone/>
            </a:pPr>
            <a:r>
              <a:rPr lang="en-US"/>
              <a:t>2. </a:t>
            </a:r>
            <a:r>
              <a:rPr b="1" lang="en-US"/>
              <a:t>Linking</a:t>
            </a:r>
            <a:r>
              <a:rPr lang="en-US"/>
              <a:t> of program with other programs needed for its execution.</a:t>
            </a:r>
            <a:endParaRPr/>
          </a:p>
          <a:p>
            <a:pPr indent="-342900" lvl="0" marL="342900" rtl="0" algn="l">
              <a:spcBef>
                <a:spcPts val="640"/>
              </a:spcBef>
              <a:spcAft>
                <a:spcPts val="0"/>
              </a:spcAft>
              <a:buClr>
                <a:schemeClr val="dk1"/>
              </a:buClr>
              <a:buSzPts val="3200"/>
              <a:buNone/>
            </a:pPr>
            <a:r>
              <a:rPr lang="en-US"/>
              <a:t> 3. </a:t>
            </a:r>
            <a:r>
              <a:rPr b="1" lang="en-US"/>
              <a:t>Relocation </a:t>
            </a:r>
            <a:r>
              <a:rPr lang="en-US"/>
              <a:t>of the program to execute from the specific memory area allocated to it. </a:t>
            </a:r>
            <a:endParaRPr/>
          </a:p>
          <a:p>
            <a:pPr indent="-342900" lvl="0" marL="342900" rtl="0" algn="l">
              <a:spcBef>
                <a:spcPts val="640"/>
              </a:spcBef>
              <a:spcAft>
                <a:spcPts val="0"/>
              </a:spcAft>
              <a:buClr>
                <a:schemeClr val="dk1"/>
              </a:buClr>
              <a:buSzPts val="3200"/>
              <a:buNone/>
            </a:pPr>
            <a:r>
              <a:rPr lang="en-US"/>
              <a:t>4</a:t>
            </a:r>
            <a:r>
              <a:rPr b="1" lang="en-US"/>
              <a:t>. Loading </a:t>
            </a:r>
            <a:r>
              <a:rPr lang="en-US"/>
              <a:t>of the program in the memory for the purpose of execution.</a:t>
            </a:r>
            <a:endParaRPr/>
          </a:p>
        </p:txBody>
      </p:sp>
      <p:pic>
        <p:nvPicPr>
          <p:cNvPr id="97" name="Google Shape;97;p2"/>
          <p:cNvPicPr preferRelativeResize="0"/>
          <p:nvPr/>
        </p:nvPicPr>
        <p:blipFill rotWithShape="1">
          <a:blip r:embed="rId3">
            <a:alphaModFix/>
          </a:blip>
          <a:srcRect b="0" l="0" r="0" t="0"/>
          <a:stretch/>
        </p:blipFill>
        <p:spPr>
          <a:xfrm>
            <a:off x="152400" y="552648"/>
            <a:ext cx="857250" cy="586979"/>
          </a:xfrm>
          <a:prstGeom prst="rect">
            <a:avLst/>
          </a:prstGeom>
          <a:noFill/>
          <a:ln>
            <a:noFill/>
          </a:ln>
        </p:spPr>
      </p:pic>
      <p:sp>
        <p:nvSpPr>
          <p:cNvPr id="98" name="Google Shape;9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Linking of Program P and Q</a:t>
            </a:r>
            <a:endParaRPr/>
          </a:p>
        </p:txBody>
      </p:sp>
      <p:sp>
        <p:nvSpPr>
          <p:cNvPr id="240" name="Google Shape;240;p20"/>
          <p:cNvSpPr txBox="1"/>
          <p:nvPr>
            <p:ph idx="1" type="body"/>
          </p:nvPr>
        </p:nvSpPr>
        <p:spPr>
          <a:xfrm>
            <a:off x="381000" y="1143000"/>
            <a:ext cx="8610600" cy="54102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b="1" lang="en-US"/>
              <a:t>Program P:</a:t>
            </a:r>
            <a:endParaRPr/>
          </a:p>
          <a:p>
            <a:pPr indent="0" lvl="0" marL="0" rtl="0" algn="l">
              <a:spcBef>
                <a:spcPts val="304"/>
              </a:spcBef>
              <a:spcAft>
                <a:spcPts val="0"/>
              </a:spcAft>
              <a:buClr>
                <a:schemeClr val="dk1"/>
              </a:buClr>
              <a:buSzPct val="100000"/>
              <a:buNone/>
            </a:pPr>
            <a:r>
              <a:rPr lang="en-US"/>
              <a:t>START 	500</a:t>
            </a:r>
            <a:endParaRPr/>
          </a:p>
          <a:p>
            <a:pPr indent="0" lvl="0" marL="0" rtl="0" algn="l">
              <a:spcBef>
                <a:spcPts val="304"/>
              </a:spcBef>
              <a:spcAft>
                <a:spcPts val="0"/>
              </a:spcAft>
              <a:buClr>
                <a:schemeClr val="dk1"/>
              </a:buClr>
              <a:buSzPct val="100000"/>
              <a:buNone/>
            </a:pPr>
            <a:r>
              <a:rPr lang="en-US"/>
              <a:t>             ENTRY 	TOTAL</a:t>
            </a:r>
            <a:endParaRPr/>
          </a:p>
          <a:p>
            <a:pPr indent="0" lvl="0" marL="0" rtl="0" algn="l">
              <a:spcBef>
                <a:spcPts val="304"/>
              </a:spcBef>
              <a:spcAft>
                <a:spcPts val="0"/>
              </a:spcAft>
              <a:buClr>
                <a:schemeClr val="dk1"/>
              </a:buClr>
              <a:buSzPct val="100000"/>
              <a:buNone/>
            </a:pPr>
            <a:r>
              <a:rPr lang="en-US"/>
              <a:t>             EXTERN 	MAX,ALPHA</a:t>
            </a:r>
            <a:endParaRPr/>
          </a:p>
          <a:p>
            <a:pPr indent="0" lvl="0" marL="0" rtl="0" algn="l">
              <a:spcBef>
                <a:spcPts val="304"/>
              </a:spcBef>
              <a:spcAft>
                <a:spcPts val="0"/>
              </a:spcAft>
              <a:buClr>
                <a:schemeClr val="dk1"/>
              </a:buClr>
              <a:buSzPct val="100000"/>
              <a:buNone/>
            </a:pPr>
            <a:r>
              <a:rPr lang="en-US"/>
              <a:t>             READ 	A 			900) 	09  00   940</a:t>
            </a:r>
            <a:endParaRPr/>
          </a:p>
          <a:p>
            <a:pPr indent="0" lvl="0" marL="0" rtl="0" algn="l">
              <a:spcBef>
                <a:spcPts val="304"/>
              </a:spcBef>
              <a:spcAft>
                <a:spcPts val="0"/>
              </a:spcAft>
              <a:buClr>
                <a:schemeClr val="dk1"/>
              </a:buClr>
              <a:buSzPct val="100000"/>
              <a:buNone/>
            </a:pPr>
            <a:r>
              <a:rPr lang="en-US"/>
              <a:t>LOOP   					901)</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              MOVER 	AREG, ALPHA		918)	04   01   973</a:t>
            </a:r>
            <a:endParaRPr/>
          </a:p>
          <a:p>
            <a:pPr indent="0" lvl="0" marL="0" rtl="0" algn="l">
              <a:spcBef>
                <a:spcPts val="304"/>
              </a:spcBef>
              <a:spcAft>
                <a:spcPts val="0"/>
              </a:spcAft>
              <a:buClr>
                <a:schemeClr val="dk1"/>
              </a:buClr>
              <a:buSzPct val="100000"/>
              <a:buNone/>
            </a:pPr>
            <a:r>
              <a:rPr lang="en-US"/>
              <a:t>              BC 	ANY, MAX		                                           919)	07   06   000</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              BC 	LT, LOOP			                     938)	07    01  901</a:t>
            </a:r>
            <a:endParaRPr/>
          </a:p>
          <a:p>
            <a:pPr indent="0" lvl="0" marL="0" rtl="0" algn="l">
              <a:spcBef>
                <a:spcPts val="304"/>
              </a:spcBef>
              <a:spcAft>
                <a:spcPts val="0"/>
              </a:spcAft>
              <a:buClr>
                <a:schemeClr val="dk1"/>
              </a:buClr>
              <a:buSzPct val="100000"/>
              <a:buNone/>
            </a:pPr>
            <a:r>
              <a:rPr lang="en-US"/>
              <a:t>              STOP				939)	00    00  000</a:t>
            </a:r>
            <a:endParaRPr/>
          </a:p>
          <a:p>
            <a:pPr indent="0" lvl="0" marL="0" rtl="0" algn="l">
              <a:spcBef>
                <a:spcPts val="304"/>
              </a:spcBef>
              <a:spcAft>
                <a:spcPts val="0"/>
              </a:spcAft>
              <a:buClr>
                <a:schemeClr val="dk1"/>
              </a:buClr>
              <a:buSzPct val="100000"/>
              <a:buNone/>
            </a:pPr>
            <a:r>
              <a:rPr lang="en-US"/>
              <a:t>A            DS 	1			                      940)</a:t>
            </a:r>
            <a:endParaRPr/>
          </a:p>
          <a:p>
            <a:pPr indent="0" lvl="0" marL="0" rtl="0" algn="l">
              <a:spcBef>
                <a:spcPts val="304"/>
              </a:spcBef>
              <a:spcAft>
                <a:spcPts val="0"/>
              </a:spcAft>
              <a:buClr>
                <a:schemeClr val="dk1"/>
              </a:buClr>
              <a:buSzPct val="100000"/>
              <a:buNone/>
            </a:pPr>
            <a:r>
              <a:rPr lang="en-US"/>
              <a:t>TOTAL    DS 	1			                      941)</a:t>
            </a:r>
            <a:endParaRPr/>
          </a:p>
          <a:p>
            <a:pPr indent="0" lvl="0" marL="0" rtl="0" algn="l">
              <a:spcBef>
                <a:spcPts val="304"/>
              </a:spcBef>
              <a:spcAft>
                <a:spcPts val="0"/>
              </a:spcAft>
              <a:buClr>
                <a:schemeClr val="dk1"/>
              </a:buClr>
              <a:buSzPct val="100000"/>
              <a:buNone/>
            </a:pPr>
            <a:r>
              <a:rPr lang="en-US"/>
              <a:t>               END</a:t>
            </a:r>
            <a:endParaRPr/>
          </a:p>
          <a:p>
            <a:pPr indent="0" lvl="0" marL="0" rtl="0" algn="l">
              <a:spcBef>
                <a:spcPts val="304"/>
              </a:spcBef>
              <a:spcAft>
                <a:spcPts val="0"/>
              </a:spcAft>
              <a:buClr>
                <a:schemeClr val="dk1"/>
              </a:buClr>
              <a:buSzPct val="100000"/>
              <a:buNone/>
            </a:pPr>
            <a:r>
              <a:rPr b="1" lang="en-US"/>
              <a:t>Program Q:</a:t>
            </a:r>
            <a:endParaRPr/>
          </a:p>
          <a:p>
            <a:pPr indent="0" lvl="0" marL="0" rtl="0" algn="l">
              <a:spcBef>
                <a:spcPts val="304"/>
              </a:spcBef>
              <a:spcAft>
                <a:spcPts val="0"/>
              </a:spcAft>
              <a:buClr>
                <a:schemeClr val="dk1"/>
              </a:buClr>
              <a:buSzPct val="100000"/>
              <a:buNone/>
            </a:pPr>
            <a:r>
              <a:rPr lang="en-US"/>
              <a:t>START 	200</a:t>
            </a:r>
            <a:endParaRPr/>
          </a:p>
          <a:p>
            <a:pPr indent="0" lvl="0" marL="0" rtl="0" algn="l">
              <a:spcBef>
                <a:spcPts val="304"/>
              </a:spcBef>
              <a:spcAft>
                <a:spcPts val="0"/>
              </a:spcAft>
              <a:buClr>
                <a:schemeClr val="dk1"/>
              </a:buClr>
              <a:buSzPct val="100000"/>
              <a:buNone/>
            </a:pPr>
            <a:r>
              <a:rPr lang="en-US"/>
              <a:t>	     ENTRY	ALPHA                     </a:t>
            </a:r>
            <a:endParaRPr/>
          </a:p>
          <a:p>
            <a:pPr indent="0" lvl="0" marL="0" rtl="0" algn="l">
              <a:spcBef>
                <a:spcPts val="304"/>
              </a:spcBef>
              <a:spcAft>
                <a:spcPts val="0"/>
              </a:spcAft>
              <a:buClr>
                <a:schemeClr val="dk1"/>
              </a:buClr>
              <a:buSzPct val="100000"/>
              <a:buNone/>
            </a:pPr>
            <a:r>
              <a:rPr lang="en-US"/>
              <a:t>	     --                                                        942)</a:t>
            </a:r>
            <a:endParaRPr/>
          </a:p>
          <a:p>
            <a:pPr indent="0" lvl="0" marL="0" rtl="0" algn="l">
              <a:spcBef>
                <a:spcPts val="304"/>
              </a:spcBef>
              <a:spcAft>
                <a:spcPts val="0"/>
              </a:spcAft>
              <a:buClr>
                <a:schemeClr val="dk1"/>
              </a:buClr>
              <a:buSzPct val="100000"/>
              <a:buNone/>
            </a:pPr>
            <a:r>
              <a:rPr lang="en-US"/>
              <a:t>ALPHA   DS		25		973)	00  00  025</a:t>
            </a:r>
            <a:endParaRPr/>
          </a:p>
          <a:p>
            <a:pPr indent="0" lvl="0" marL="0" rtl="0" algn="l">
              <a:spcBef>
                <a:spcPts val="304"/>
              </a:spcBef>
              <a:spcAft>
                <a:spcPts val="0"/>
              </a:spcAft>
              <a:buClr>
                <a:schemeClr val="dk1"/>
              </a:buClr>
              <a:buSzPct val="100000"/>
              <a:buNone/>
            </a:pPr>
            <a:r>
              <a:rPr lang="en-US"/>
              <a:t>	     END</a:t>
            </a:r>
            <a:endParaRPr/>
          </a:p>
          <a:p>
            <a:pPr indent="0" lvl="0" marL="0" rtl="0" algn="l">
              <a:spcBef>
                <a:spcPts val="304"/>
              </a:spcBef>
              <a:spcAft>
                <a:spcPts val="0"/>
              </a:spcAft>
              <a:buClr>
                <a:schemeClr val="dk1"/>
              </a:buClr>
              <a:buSzPct val="100000"/>
              <a:buNone/>
            </a:pPr>
            <a:r>
              <a:t/>
            </a:r>
            <a:endParaRPr b="1"/>
          </a:p>
          <a:p>
            <a:pPr indent="-246380" lvl="0" marL="342900" rtl="0" algn="l">
              <a:spcBef>
                <a:spcPts val="304"/>
              </a:spcBef>
              <a:spcAft>
                <a:spcPts val="0"/>
              </a:spcAft>
              <a:buClr>
                <a:schemeClr val="dk1"/>
              </a:buClr>
              <a:buSzPct val="100000"/>
              <a:buNone/>
            </a:pPr>
            <a:r>
              <a:t/>
            </a:r>
            <a:endParaRPr/>
          </a:p>
        </p:txBody>
      </p:sp>
      <p:sp>
        <p:nvSpPr>
          <p:cNvPr id="241" name="Google Shape;24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2" name="Google Shape;242;p20"/>
          <p:cNvPicPr preferRelativeResize="0"/>
          <p:nvPr/>
        </p:nvPicPr>
        <p:blipFill rotWithShape="1">
          <a:blip r:embed="rId3">
            <a:alphaModFix/>
          </a:blip>
          <a:srcRect b="0" l="0" r="0" t="0"/>
          <a:stretch/>
        </p:blipFill>
        <p:spPr>
          <a:xfrm>
            <a:off x="179696" y="156830"/>
            <a:ext cx="1143000" cy="7826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Self-Relocating Programs</a:t>
            </a:r>
            <a:endParaRPr/>
          </a:p>
        </p:txBody>
      </p:sp>
      <p:sp>
        <p:nvSpPr>
          <p:cNvPr id="248" name="Google Shape;24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Programs can be classified into</a:t>
            </a:r>
            <a:endParaRPr/>
          </a:p>
          <a:p>
            <a:pPr indent="-514350" lvl="0" marL="514350" rtl="0" algn="l">
              <a:spcBef>
                <a:spcPts val="592"/>
              </a:spcBef>
              <a:spcAft>
                <a:spcPts val="0"/>
              </a:spcAft>
              <a:buClr>
                <a:schemeClr val="dk1"/>
              </a:buClr>
              <a:buSzPct val="100000"/>
              <a:buAutoNum type="arabicPeriod"/>
            </a:pPr>
            <a:r>
              <a:rPr lang="en-US"/>
              <a:t>Non relocatable programs</a:t>
            </a:r>
            <a:endParaRPr/>
          </a:p>
          <a:p>
            <a:pPr indent="0" lvl="0" marL="0" rtl="0" algn="l">
              <a:spcBef>
                <a:spcPts val="592"/>
              </a:spcBef>
              <a:spcAft>
                <a:spcPts val="0"/>
              </a:spcAft>
              <a:buClr>
                <a:schemeClr val="dk1"/>
              </a:buClr>
              <a:buSzPct val="100000"/>
              <a:buNone/>
            </a:pPr>
            <a:r>
              <a:rPr lang="en-US"/>
              <a:t> - cannot be executed in any memory area other than its translated origin</a:t>
            </a:r>
            <a:endParaRPr/>
          </a:p>
          <a:p>
            <a:pPr indent="0" lvl="0" marL="0" rtl="0" algn="l">
              <a:spcBef>
                <a:spcPts val="592"/>
              </a:spcBef>
              <a:spcAft>
                <a:spcPts val="0"/>
              </a:spcAft>
              <a:buClr>
                <a:schemeClr val="dk1"/>
              </a:buClr>
              <a:buSzPct val="100000"/>
              <a:buNone/>
            </a:pPr>
            <a:r>
              <a:rPr lang="en-US"/>
              <a:t>-due to lack of information pertaining to address sensitive instructions in program</a:t>
            </a:r>
            <a:endParaRPr/>
          </a:p>
          <a:p>
            <a:pPr indent="0" lvl="0" marL="0" rtl="0" algn="l">
              <a:spcBef>
                <a:spcPts val="592"/>
              </a:spcBef>
              <a:spcAft>
                <a:spcPts val="0"/>
              </a:spcAft>
              <a:buClr>
                <a:schemeClr val="dk1"/>
              </a:buClr>
              <a:buSzPct val="100000"/>
              <a:buNone/>
            </a:pPr>
            <a:r>
              <a:rPr lang="en-US"/>
              <a:t>2. Relocatable programs</a:t>
            </a:r>
            <a:endParaRPr/>
          </a:p>
          <a:p>
            <a:pPr indent="0" lvl="0" marL="0" rtl="0" algn="l">
              <a:spcBef>
                <a:spcPts val="592"/>
              </a:spcBef>
              <a:spcAft>
                <a:spcPts val="0"/>
              </a:spcAft>
              <a:buClr>
                <a:schemeClr val="dk1"/>
              </a:buClr>
              <a:buSzPct val="100000"/>
              <a:buNone/>
            </a:pPr>
            <a:r>
              <a:rPr lang="en-US"/>
              <a:t>- Has info available related to address sensitive instructions in program</a:t>
            </a:r>
            <a:endParaRPr/>
          </a:p>
          <a:p>
            <a:pPr indent="0" lvl="0" marL="0" rtl="0" algn="l">
              <a:spcBef>
                <a:spcPts val="592"/>
              </a:spcBef>
              <a:spcAft>
                <a:spcPts val="0"/>
              </a:spcAft>
              <a:buClr>
                <a:schemeClr val="dk1"/>
              </a:buClr>
              <a:buSzPct val="100000"/>
              <a:buNone/>
            </a:pPr>
            <a:r>
              <a:rPr lang="en-US"/>
              <a:t>3. Self-relocating programs</a:t>
            </a:r>
            <a:endParaRPr/>
          </a:p>
        </p:txBody>
      </p:sp>
      <p:pic>
        <p:nvPicPr>
          <p:cNvPr id="249" name="Google Shape;249;p21"/>
          <p:cNvPicPr preferRelativeResize="0"/>
          <p:nvPr/>
        </p:nvPicPr>
        <p:blipFill rotWithShape="1">
          <a:blip r:embed="rId3">
            <a:alphaModFix/>
          </a:blip>
          <a:srcRect b="0" l="0" r="0" t="0"/>
          <a:stretch/>
        </p:blipFill>
        <p:spPr>
          <a:xfrm>
            <a:off x="304800" y="454819"/>
            <a:ext cx="1143000" cy="782638"/>
          </a:xfrm>
          <a:prstGeom prst="rect">
            <a:avLst/>
          </a:prstGeom>
          <a:noFill/>
          <a:ln>
            <a:noFill/>
          </a:ln>
        </p:spPr>
      </p:pic>
      <p:sp>
        <p:nvSpPr>
          <p:cNvPr id="250" name="Google Shape;25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Self-Relocating Programs</a:t>
            </a:r>
            <a:endParaRPr/>
          </a:p>
        </p:txBody>
      </p:sp>
      <p:sp>
        <p:nvSpPr>
          <p:cNvPr id="256" name="Google Shape;256;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Performs relocation of its own address sensitive instructions</a:t>
            </a:r>
            <a:endParaRPr/>
          </a:p>
          <a:p>
            <a:pPr indent="-342900" lvl="0" marL="342900" rtl="0" algn="l">
              <a:spcBef>
                <a:spcPts val="592"/>
              </a:spcBef>
              <a:spcAft>
                <a:spcPts val="0"/>
              </a:spcAft>
              <a:buClr>
                <a:schemeClr val="dk1"/>
              </a:buClr>
              <a:buSzPct val="100000"/>
              <a:buChar char="•"/>
            </a:pPr>
            <a:r>
              <a:rPr lang="en-US"/>
              <a:t>2 provisions for this</a:t>
            </a:r>
            <a:endParaRPr/>
          </a:p>
          <a:p>
            <a:pPr indent="0" lvl="0" marL="0" rtl="0" algn="l">
              <a:spcBef>
                <a:spcPts val="592"/>
              </a:spcBef>
              <a:spcAft>
                <a:spcPts val="0"/>
              </a:spcAft>
              <a:buClr>
                <a:schemeClr val="dk1"/>
              </a:buClr>
              <a:buSzPct val="100000"/>
              <a:buNone/>
            </a:pPr>
            <a:r>
              <a:rPr lang="en-US"/>
              <a:t>1. Table containing address sensitive instructions</a:t>
            </a:r>
            <a:endParaRPr/>
          </a:p>
          <a:p>
            <a:pPr indent="0" lvl="0" marL="0" rtl="0" algn="l">
              <a:spcBef>
                <a:spcPts val="592"/>
              </a:spcBef>
              <a:spcAft>
                <a:spcPts val="0"/>
              </a:spcAft>
              <a:buClr>
                <a:schemeClr val="dk1"/>
              </a:buClr>
              <a:buSzPct val="100000"/>
              <a:buNone/>
            </a:pPr>
            <a:r>
              <a:rPr lang="en-US"/>
              <a:t> exists as part of program</a:t>
            </a:r>
            <a:endParaRPr/>
          </a:p>
          <a:p>
            <a:pPr indent="0" lvl="0" marL="0" rtl="0" algn="l">
              <a:spcBef>
                <a:spcPts val="592"/>
              </a:spcBef>
              <a:spcAft>
                <a:spcPts val="0"/>
              </a:spcAft>
              <a:buClr>
                <a:schemeClr val="dk1"/>
              </a:buClr>
              <a:buSzPct val="100000"/>
              <a:buNone/>
            </a:pPr>
            <a:r>
              <a:rPr lang="en-US"/>
              <a:t>2. Relocating logic: Code to perform relocation of  address sensitive instructions also  exists as part of program</a:t>
            </a:r>
            <a:endParaRPr/>
          </a:p>
          <a:p>
            <a:pPr indent="-342900" lvl="0" marL="342900" rtl="0" algn="l">
              <a:spcBef>
                <a:spcPts val="592"/>
              </a:spcBef>
              <a:spcAft>
                <a:spcPts val="0"/>
              </a:spcAft>
              <a:buClr>
                <a:schemeClr val="dk1"/>
              </a:buClr>
              <a:buSzPct val="100000"/>
              <a:buChar char="•"/>
            </a:pPr>
            <a:r>
              <a:rPr lang="en-US"/>
              <a:t>Can execute in any area of memory</a:t>
            </a:r>
            <a:endParaRPr/>
          </a:p>
          <a:p>
            <a:pPr indent="-342900" lvl="0" marL="342900" rtl="0" algn="l">
              <a:spcBef>
                <a:spcPts val="592"/>
              </a:spcBef>
              <a:spcAft>
                <a:spcPts val="0"/>
              </a:spcAft>
              <a:buClr>
                <a:schemeClr val="dk1"/>
              </a:buClr>
              <a:buSzPct val="100000"/>
              <a:buChar char="•"/>
            </a:pPr>
            <a:r>
              <a:rPr lang="en-US"/>
              <a:t>Useful in time sharing operating systems</a:t>
            </a:r>
            <a:endParaRPr/>
          </a:p>
          <a:p>
            <a:pPr indent="0" lvl="0" marL="0" rtl="0" algn="l">
              <a:spcBef>
                <a:spcPts val="592"/>
              </a:spcBef>
              <a:spcAft>
                <a:spcPts val="0"/>
              </a:spcAft>
              <a:buClr>
                <a:schemeClr val="dk1"/>
              </a:buClr>
              <a:buSzPct val="100000"/>
              <a:buNone/>
            </a:pPr>
            <a:r>
              <a:t/>
            </a:r>
            <a:endParaRPr/>
          </a:p>
        </p:txBody>
      </p:sp>
      <p:pic>
        <p:nvPicPr>
          <p:cNvPr id="257" name="Google Shape;257;p22"/>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
        <p:nvSpPr>
          <p:cNvPr id="258" name="Google Shape;25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Static Link Libraries</a:t>
            </a:r>
            <a:endParaRPr/>
          </a:p>
        </p:txBody>
      </p:sp>
      <p:sp>
        <p:nvSpPr>
          <p:cNvPr id="264" name="Google Shape;26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Char char="•"/>
            </a:pPr>
            <a:r>
              <a:rPr lang="en-US" sz="2200"/>
              <a:t>Is the process of copying all library modules used in the program into the final executable image. </a:t>
            </a:r>
            <a:endParaRPr sz="2200"/>
          </a:p>
          <a:p>
            <a:pPr indent="-342900" lvl="0" marL="342900" rtl="0" algn="l">
              <a:spcBef>
                <a:spcPts val="440"/>
              </a:spcBef>
              <a:spcAft>
                <a:spcPts val="0"/>
              </a:spcAft>
              <a:buClr>
                <a:schemeClr val="dk1"/>
              </a:buClr>
              <a:buSzPts val="2200"/>
              <a:buChar char="•"/>
            </a:pPr>
            <a:r>
              <a:rPr lang="en-US" sz="2200"/>
              <a:t>This is performed by the linker and it is done as the last step of the compilation process. </a:t>
            </a:r>
            <a:endParaRPr sz="2200"/>
          </a:p>
          <a:p>
            <a:pPr indent="-342900" lvl="0" marL="342900" rtl="0" algn="l">
              <a:spcBef>
                <a:spcPts val="440"/>
              </a:spcBef>
              <a:spcAft>
                <a:spcPts val="0"/>
              </a:spcAft>
              <a:buClr>
                <a:schemeClr val="dk1"/>
              </a:buClr>
              <a:buSzPts val="2200"/>
              <a:buChar char="•"/>
            </a:pPr>
            <a:r>
              <a:rPr lang="en-US" sz="2200"/>
              <a:t>The linker combines library routines with the program code in order to resolve external references, and to generate an executable image suitable for loading into memory. </a:t>
            </a:r>
            <a:endParaRPr sz="2200"/>
          </a:p>
          <a:p>
            <a:pPr indent="-342900" lvl="0" marL="342900" rtl="0" algn="l">
              <a:spcBef>
                <a:spcPts val="440"/>
              </a:spcBef>
              <a:spcAft>
                <a:spcPts val="0"/>
              </a:spcAft>
              <a:buClr>
                <a:schemeClr val="dk1"/>
              </a:buClr>
              <a:buSzPts val="2200"/>
              <a:buChar char="•"/>
            </a:pPr>
            <a:r>
              <a:rPr lang="en-US" sz="2200"/>
              <a:t>When the program is loaded, the operating system places into memory a single file that contains the executable code and data. </a:t>
            </a:r>
            <a:endParaRPr sz="2200"/>
          </a:p>
          <a:p>
            <a:pPr indent="-342900" lvl="0" marL="342900" rtl="0" algn="l">
              <a:spcBef>
                <a:spcPts val="440"/>
              </a:spcBef>
              <a:spcAft>
                <a:spcPts val="0"/>
              </a:spcAft>
              <a:buClr>
                <a:schemeClr val="dk1"/>
              </a:buClr>
              <a:buSzPts val="2200"/>
              <a:buChar char="•"/>
            </a:pPr>
            <a:r>
              <a:rPr lang="en-US" sz="2200"/>
              <a:t>This statically linked file includes both the calling program and the called program.</a:t>
            </a:r>
            <a:endParaRPr/>
          </a:p>
          <a:p>
            <a:pPr indent="-342900" lvl="0" marL="342900" rtl="0" algn="l">
              <a:spcBef>
                <a:spcPts val="440"/>
              </a:spcBef>
              <a:spcAft>
                <a:spcPts val="0"/>
              </a:spcAft>
              <a:buClr>
                <a:schemeClr val="dk1"/>
              </a:buClr>
              <a:buSzPts val="2200"/>
              <a:buChar char="•"/>
            </a:pPr>
            <a:r>
              <a:rPr lang="en-US" sz="2200"/>
              <a:t>Statically linked files are significantly larger in size because external programs are built into the executable files.</a:t>
            </a:r>
            <a:endParaRPr/>
          </a:p>
          <a:p>
            <a:pPr indent="-203200" lvl="0" marL="342900" rtl="0" algn="l">
              <a:spcBef>
                <a:spcPts val="440"/>
              </a:spcBef>
              <a:spcAft>
                <a:spcPts val="0"/>
              </a:spcAft>
              <a:buClr>
                <a:schemeClr val="dk1"/>
              </a:buClr>
              <a:buSzPts val="2200"/>
              <a:buNone/>
            </a:pPr>
            <a:r>
              <a:t/>
            </a:r>
            <a:endParaRPr sz="2200"/>
          </a:p>
        </p:txBody>
      </p:sp>
      <p:sp>
        <p:nvSpPr>
          <p:cNvPr id="265" name="Google Shape;26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6" name="Google Shape;266;p23"/>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Static Link Libraries</a:t>
            </a:r>
            <a:endParaRPr/>
          </a:p>
        </p:txBody>
      </p:sp>
      <p:sp>
        <p:nvSpPr>
          <p:cNvPr id="272" name="Google Shape;27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If any of the external programs change then they have to be recompiled and re-linked again else the changes won't reflect in existing executable file.</a:t>
            </a:r>
            <a:endParaRPr/>
          </a:p>
          <a:p>
            <a:pPr indent="-342900" lvl="0" marL="342900" rtl="0" algn="l">
              <a:spcBef>
                <a:spcPts val="544"/>
              </a:spcBef>
              <a:spcAft>
                <a:spcPts val="0"/>
              </a:spcAft>
              <a:buClr>
                <a:schemeClr val="dk1"/>
              </a:buClr>
              <a:buSzPct val="100000"/>
              <a:buChar char="•"/>
            </a:pPr>
            <a:r>
              <a:rPr lang="en-US"/>
              <a:t>Statically linked program takes constant load time every time it is loaded into the memory for execution</a:t>
            </a:r>
            <a:endParaRPr/>
          </a:p>
          <a:p>
            <a:pPr indent="-342900" lvl="0" marL="342900" rtl="0" algn="l">
              <a:spcBef>
                <a:spcPts val="544"/>
              </a:spcBef>
              <a:spcAft>
                <a:spcPts val="0"/>
              </a:spcAft>
              <a:buClr>
                <a:schemeClr val="dk1"/>
              </a:buClr>
              <a:buSzPct val="100000"/>
              <a:buChar char="•"/>
            </a:pPr>
            <a:r>
              <a:rPr lang="en-US"/>
              <a:t>Programs that use statically-linked libraries are usually faster</a:t>
            </a:r>
            <a:endParaRPr/>
          </a:p>
          <a:p>
            <a:pPr indent="-342900" lvl="0" marL="342900" rtl="0" algn="l">
              <a:spcBef>
                <a:spcPts val="544"/>
              </a:spcBef>
              <a:spcAft>
                <a:spcPts val="0"/>
              </a:spcAft>
              <a:buClr>
                <a:schemeClr val="dk1"/>
              </a:buClr>
              <a:buSzPct val="100000"/>
              <a:buChar char="•"/>
            </a:pPr>
            <a:r>
              <a:rPr lang="en-US"/>
              <a:t>In statically-linked programs, all code is contained in a single executable module. Therefore, they never run into compatibility issues.</a:t>
            </a:r>
            <a:endParaRPr/>
          </a:p>
        </p:txBody>
      </p:sp>
      <p:sp>
        <p:nvSpPr>
          <p:cNvPr id="273" name="Google Shape;2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4" name="Google Shape;274;p24"/>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Dynamic Link Libraries</a:t>
            </a:r>
            <a:endParaRPr/>
          </a:p>
        </p:txBody>
      </p:sp>
      <p:sp>
        <p:nvSpPr>
          <p:cNvPr id="280" name="Google Shape;280;p25"/>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300"/>
              <a:buChar char="•"/>
            </a:pPr>
            <a:r>
              <a:rPr lang="en-US" sz="2300"/>
              <a:t>In dynamic linking the names of the external libraries (shared libraries) are placed in the final executable file while the actual linking takes place at run time when both executable file and libraries are placed in the memory. </a:t>
            </a:r>
            <a:endParaRPr sz="2300"/>
          </a:p>
          <a:p>
            <a:pPr indent="-342900" lvl="0" marL="342900" rtl="0" algn="l">
              <a:spcBef>
                <a:spcPts val="460"/>
              </a:spcBef>
              <a:spcAft>
                <a:spcPts val="0"/>
              </a:spcAft>
              <a:buClr>
                <a:schemeClr val="dk1"/>
              </a:buClr>
              <a:buSzPts val="2300"/>
              <a:buChar char="•"/>
            </a:pPr>
            <a:r>
              <a:rPr lang="en-US" sz="2300"/>
              <a:t>Several programs use a single copy of an executable module.</a:t>
            </a:r>
            <a:endParaRPr/>
          </a:p>
          <a:p>
            <a:pPr indent="-342900" lvl="0" marL="342900" rtl="0" algn="l">
              <a:spcBef>
                <a:spcPts val="460"/>
              </a:spcBef>
              <a:spcAft>
                <a:spcPts val="0"/>
              </a:spcAft>
              <a:buClr>
                <a:schemeClr val="dk1"/>
              </a:buClr>
              <a:buSzPts val="2300"/>
              <a:buChar char="•"/>
            </a:pPr>
            <a:r>
              <a:rPr lang="en-US" sz="2300"/>
              <a:t>Is performed at run time by the operating system</a:t>
            </a:r>
            <a:endParaRPr/>
          </a:p>
          <a:p>
            <a:pPr indent="-342900" lvl="0" marL="342900" rtl="0" algn="l">
              <a:spcBef>
                <a:spcPts val="460"/>
              </a:spcBef>
              <a:spcAft>
                <a:spcPts val="0"/>
              </a:spcAft>
              <a:buClr>
                <a:schemeClr val="dk1"/>
              </a:buClr>
              <a:buSzPts val="2300"/>
              <a:buChar char="•"/>
            </a:pPr>
            <a:r>
              <a:rPr lang="en-US" sz="2300"/>
              <a:t>Only one copy of shared library is kept in memory. This significantly reduces the size of executable programs, thereby saving memory and disk space</a:t>
            </a:r>
            <a:endParaRPr/>
          </a:p>
          <a:p>
            <a:pPr indent="-342900" lvl="0" marL="342900" rtl="0" algn="l">
              <a:spcBef>
                <a:spcPts val="460"/>
              </a:spcBef>
              <a:spcAft>
                <a:spcPts val="0"/>
              </a:spcAft>
              <a:buClr>
                <a:schemeClr val="dk1"/>
              </a:buClr>
              <a:buSzPts val="2300"/>
              <a:buChar char="•"/>
            </a:pPr>
            <a:r>
              <a:rPr lang="en-US" sz="2300"/>
              <a:t>Individual shared modules can be updated and recompiled. This is one of the greatest advantages dynamic linking offers.</a:t>
            </a:r>
            <a:endParaRPr/>
          </a:p>
          <a:p>
            <a:pPr indent="-196850" lvl="0" marL="342900" rtl="0" algn="l">
              <a:spcBef>
                <a:spcPts val="460"/>
              </a:spcBef>
              <a:spcAft>
                <a:spcPts val="0"/>
              </a:spcAft>
              <a:buClr>
                <a:schemeClr val="dk1"/>
              </a:buClr>
              <a:buSzPts val="2300"/>
              <a:buNone/>
            </a:pPr>
            <a:r>
              <a:t/>
            </a:r>
            <a:endParaRPr sz="2300"/>
          </a:p>
        </p:txBody>
      </p:sp>
      <p:sp>
        <p:nvSpPr>
          <p:cNvPr id="281" name="Google Shape;28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2" name="Google Shape;282;p25"/>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Dynamic Link Libraries</a:t>
            </a:r>
            <a:endParaRPr/>
          </a:p>
        </p:txBody>
      </p:sp>
      <p:sp>
        <p:nvSpPr>
          <p:cNvPr id="288" name="Google Shape;288;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Load time might be reduced if the shared library code is already present in memory.</a:t>
            </a:r>
            <a:endParaRPr/>
          </a:p>
          <a:p>
            <a:pPr indent="-342900" lvl="0" marL="342900" rtl="0" algn="l">
              <a:spcBef>
                <a:spcPts val="544"/>
              </a:spcBef>
              <a:spcAft>
                <a:spcPts val="0"/>
              </a:spcAft>
              <a:buClr>
                <a:schemeClr val="dk1"/>
              </a:buClr>
              <a:buSzPct val="100000"/>
              <a:buChar char="•"/>
            </a:pPr>
            <a:r>
              <a:rPr lang="en-US"/>
              <a:t>Programs that use shared libraries are usually slower than those that use statically-linked libraries.</a:t>
            </a:r>
            <a:endParaRPr/>
          </a:p>
          <a:p>
            <a:pPr indent="-342900" lvl="0" marL="342900" rtl="0" algn="l">
              <a:spcBef>
                <a:spcPts val="544"/>
              </a:spcBef>
              <a:spcAft>
                <a:spcPts val="0"/>
              </a:spcAft>
              <a:buClr>
                <a:schemeClr val="dk1"/>
              </a:buClr>
              <a:buSzPct val="100000"/>
              <a:buChar char="•"/>
            </a:pPr>
            <a:r>
              <a:rPr lang="en-US"/>
              <a:t>Dynamically linked programs are dependent on having a compatible library. If a library is changed (for example, a new release may change a library), applications might have to be reworked to be made compatible with the new version of the library. If a library is removed from the system, programs using that library will no longer work.</a:t>
            </a:r>
            <a:endParaRPr/>
          </a:p>
        </p:txBody>
      </p:sp>
      <p:sp>
        <p:nvSpPr>
          <p:cNvPr id="289" name="Google Shape;28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0" name="Google Shape;290;p26"/>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3"/>
          <p:cNvPicPr preferRelativeResize="0"/>
          <p:nvPr>
            <p:ph idx="1" type="body"/>
          </p:nvPr>
        </p:nvPicPr>
        <p:blipFill rotWithShape="1">
          <a:blip r:embed="rId3">
            <a:alphaModFix/>
          </a:blip>
          <a:srcRect b="0" l="0" r="0" t="0"/>
          <a:stretch/>
        </p:blipFill>
        <p:spPr>
          <a:xfrm>
            <a:off x="1066799" y="1752600"/>
            <a:ext cx="7034981" cy="4038600"/>
          </a:xfrm>
          <a:prstGeom prst="rect">
            <a:avLst/>
          </a:prstGeom>
          <a:noFill/>
          <a:ln>
            <a:noFill/>
          </a:ln>
        </p:spPr>
      </p:pic>
      <p:pic>
        <p:nvPicPr>
          <p:cNvPr id="104" name="Google Shape;104;p3"/>
          <p:cNvPicPr preferRelativeResize="0"/>
          <p:nvPr/>
        </p:nvPicPr>
        <p:blipFill rotWithShape="1">
          <a:blip r:embed="rId4">
            <a:alphaModFix/>
          </a:blip>
          <a:srcRect b="0" l="0" r="0" t="0"/>
          <a:stretch/>
        </p:blipFill>
        <p:spPr>
          <a:xfrm>
            <a:off x="457200" y="838200"/>
            <a:ext cx="857250" cy="586979"/>
          </a:xfrm>
          <a:prstGeom prst="rect">
            <a:avLst/>
          </a:prstGeom>
          <a:noFill/>
          <a:ln>
            <a:noFill/>
          </a:ln>
        </p:spPr>
      </p:pic>
      <p:sp>
        <p:nvSpPr>
          <p:cNvPr id="105" name="Google Shape;10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Linkers</a:t>
            </a:r>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Links with other programs needed for its execution</a:t>
            </a:r>
            <a:endParaRPr/>
          </a:p>
          <a:p>
            <a:pPr indent="-342900" lvl="0" marL="342900" rtl="0" algn="l">
              <a:spcBef>
                <a:spcPts val="640"/>
              </a:spcBef>
              <a:spcAft>
                <a:spcPts val="0"/>
              </a:spcAft>
              <a:buClr>
                <a:schemeClr val="dk1"/>
              </a:buClr>
              <a:buSzPts val="3200"/>
              <a:buChar char="•"/>
            </a:pPr>
            <a:r>
              <a:rPr lang="en-US"/>
              <a:t>Processes a set of object modules to produce a ready-to-execute program form called binary program</a:t>
            </a:r>
            <a:endParaRPr/>
          </a:p>
          <a:p>
            <a:pPr indent="-342900" lvl="0" marL="342900" rtl="0" algn="l">
              <a:spcBef>
                <a:spcPts val="640"/>
              </a:spcBef>
              <a:spcAft>
                <a:spcPts val="0"/>
              </a:spcAft>
              <a:buClr>
                <a:schemeClr val="dk1"/>
              </a:buClr>
              <a:buSzPts val="3200"/>
              <a:buChar char="•"/>
            </a:pPr>
            <a:r>
              <a:rPr lang="en-US"/>
              <a:t>Loader loads this program into memory for execution</a:t>
            </a:r>
            <a:endParaRPr/>
          </a:p>
        </p:txBody>
      </p:sp>
      <p:pic>
        <p:nvPicPr>
          <p:cNvPr id="113" name="Google Shape;113;p4"/>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
        <p:nvSpPr>
          <p:cNvPr id="114" name="Google Shape;11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Linker </a:t>
            </a:r>
            <a:endParaRPr/>
          </a:p>
        </p:txBody>
      </p:sp>
      <p:sp>
        <p:nvSpPr>
          <p:cNvPr id="120" name="Google Shape;120;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Linker is a system program that combines the code of a target program with codes of other programs and library routines</a:t>
            </a:r>
            <a:endParaRPr/>
          </a:p>
        </p:txBody>
      </p:sp>
      <p:sp>
        <p:nvSpPr>
          <p:cNvPr id="121" name="Google Shape;12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2" name="Google Shape;122;p5"/>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Calibri"/>
              <a:buNone/>
            </a:pPr>
            <a:r>
              <a:rPr lang="en-US" sz="3000"/>
              <a:t>Object Module and Binary Program</a:t>
            </a:r>
            <a:endParaRPr sz="3000"/>
          </a:p>
        </p:txBody>
      </p:sp>
      <p:sp>
        <p:nvSpPr>
          <p:cNvPr id="128" name="Google Shape;128;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Object Module:</a:t>
            </a:r>
            <a:endParaRPr/>
          </a:p>
          <a:p>
            <a:pPr indent="-285750" lvl="1" marL="742950" rtl="0" algn="l">
              <a:spcBef>
                <a:spcPts val="560"/>
              </a:spcBef>
              <a:spcAft>
                <a:spcPts val="0"/>
              </a:spcAft>
              <a:buClr>
                <a:schemeClr val="dk1"/>
              </a:buClr>
              <a:buSzPts val="2800"/>
              <a:buChar char="–"/>
            </a:pPr>
            <a:r>
              <a:rPr lang="en-US"/>
              <a:t>Contains target code (Machine language) of the program and information about other programs and library routines that it needs to invoke during its execution</a:t>
            </a:r>
            <a:endParaRPr/>
          </a:p>
          <a:p>
            <a:pPr indent="-342900" lvl="0" marL="342900" rtl="0" algn="l">
              <a:spcBef>
                <a:spcPts val="640"/>
              </a:spcBef>
              <a:spcAft>
                <a:spcPts val="0"/>
              </a:spcAft>
              <a:buClr>
                <a:schemeClr val="dk1"/>
              </a:buClr>
              <a:buSzPts val="3200"/>
              <a:buChar char="•"/>
            </a:pPr>
            <a:r>
              <a:rPr lang="en-US"/>
              <a:t>Binary Program:</a:t>
            </a:r>
            <a:endParaRPr/>
          </a:p>
          <a:p>
            <a:pPr indent="-285750" lvl="1" marL="742950" rtl="0" algn="l">
              <a:spcBef>
                <a:spcPts val="560"/>
              </a:spcBef>
              <a:spcAft>
                <a:spcPts val="0"/>
              </a:spcAft>
              <a:buClr>
                <a:schemeClr val="dk1"/>
              </a:buClr>
              <a:buSzPts val="2800"/>
              <a:buChar char="–"/>
            </a:pPr>
            <a:r>
              <a:rPr lang="en-US"/>
              <a:t>Target code and other program routines combined together to form Binary program</a:t>
            </a:r>
            <a:endParaRPr/>
          </a:p>
        </p:txBody>
      </p:sp>
      <p:sp>
        <p:nvSpPr>
          <p:cNvPr id="129" name="Google Shape;12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0" name="Google Shape;130;p6"/>
          <p:cNvPicPr preferRelativeResize="0"/>
          <p:nvPr/>
        </p:nvPicPr>
        <p:blipFill rotWithShape="1">
          <a:blip r:embed="rId3">
            <a:alphaModFix/>
          </a:blip>
          <a:srcRect b="0" l="0" r="0" t="0"/>
          <a:stretch/>
        </p:blipFill>
        <p:spPr>
          <a:xfrm>
            <a:off x="76200" y="507171"/>
            <a:ext cx="1143000" cy="7826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Addresses</a:t>
            </a:r>
            <a:endParaRPr/>
          </a:p>
        </p:txBody>
      </p:sp>
      <p:sp>
        <p:nvSpPr>
          <p:cNvPr id="136" name="Google Shape;136;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Address of a program entity may vary at different times:</a:t>
            </a:r>
            <a:endParaRPr/>
          </a:p>
          <a:p>
            <a:pPr indent="-514350" lvl="0" marL="514350" rtl="0" algn="l">
              <a:spcBef>
                <a:spcPts val="640"/>
              </a:spcBef>
              <a:spcAft>
                <a:spcPts val="0"/>
              </a:spcAft>
              <a:buClr>
                <a:schemeClr val="dk1"/>
              </a:buClr>
              <a:buSzPts val="3200"/>
              <a:buAutoNum type="arabicPeriod"/>
            </a:pPr>
            <a:r>
              <a:rPr lang="en-US"/>
              <a:t>Translation time address: Address assigned by translator (ORIGIN or START)</a:t>
            </a:r>
            <a:endParaRPr/>
          </a:p>
          <a:p>
            <a:pPr indent="-514350" lvl="0" marL="514350" rtl="0" algn="l">
              <a:spcBef>
                <a:spcPts val="640"/>
              </a:spcBef>
              <a:spcAft>
                <a:spcPts val="0"/>
              </a:spcAft>
              <a:buClr>
                <a:schemeClr val="dk1"/>
              </a:buClr>
              <a:buSzPts val="3200"/>
              <a:buAutoNum type="arabicPeriod"/>
            </a:pPr>
            <a:r>
              <a:rPr lang="en-US"/>
              <a:t>Linked address: Address assigned by linker</a:t>
            </a:r>
            <a:endParaRPr/>
          </a:p>
          <a:p>
            <a:pPr indent="-514350" lvl="0" marL="514350" rtl="0" algn="l">
              <a:spcBef>
                <a:spcPts val="640"/>
              </a:spcBef>
              <a:spcAft>
                <a:spcPts val="0"/>
              </a:spcAft>
              <a:buClr>
                <a:schemeClr val="dk1"/>
              </a:buClr>
              <a:buSzPts val="3200"/>
              <a:buAutoNum type="arabicPeriod"/>
            </a:pPr>
            <a:r>
              <a:rPr lang="en-US"/>
              <a:t>Load time address: Address assigned by loader</a:t>
            </a:r>
            <a:endParaRPr/>
          </a:p>
        </p:txBody>
      </p:sp>
      <p:pic>
        <p:nvPicPr>
          <p:cNvPr id="137" name="Google Shape;137;p7"/>
          <p:cNvPicPr preferRelativeResize="0"/>
          <p:nvPr/>
        </p:nvPicPr>
        <p:blipFill rotWithShape="1">
          <a:blip r:embed="rId3">
            <a:alphaModFix/>
          </a:blip>
          <a:srcRect b="0" l="0" r="0" t="0"/>
          <a:stretch/>
        </p:blipFill>
        <p:spPr>
          <a:xfrm>
            <a:off x="228600" y="454819"/>
            <a:ext cx="1143000" cy="782638"/>
          </a:xfrm>
          <a:prstGeom prst="rect">
            <a:avLst/>
          </a:prstGeom>
          <a:noFill/>
          <a:ln>
            <a:noFill/>
          </a:ln>
        </p:spPr>
      </p:pic>
      <p:sp>
        <p:nvSpPr>
          <p:cNvPr id="138" name="Google Shape;13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Addresses</a:t>
            </a:r>
            <a:endParaRPr/>
          </a:p>
        </p:txBody>
      </p:sp>
      <p:sp>
        <p:nvSpPr>
          <p:cNvPr id="144" name="Google Shape;144;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Origin of a program may have to be changed by linker or loader because</a:t>
            </a:r>
            <a:endParaRPr/>
          </a:p>
          <a:p>
            <a:pPr indent="-514350" lvl="0" marL="514350" rtl="0" algn="l">
              <a:spcBef>
                <a:spcPts val="640"/>
              </a:spcBef>
              <a:spcAft>
                <a:spcPts val="0"/>
              </a:spcAft>
              <a:buClr>
                <a:schemeClr val="dk1"/>
              </a:buClr>
              <a:buSzPts val="3200"/>
              <a:buAutoNum type="arabicPeriod"/>
            </a:pPr>
            <a:r>
              <a:rPr lang="en-US"/>
              <a:t>Same set of translated addresses may have been used in different object modules, resulting in memory conflicts</a:t>
            </a:r>
            <a:endParaRPr/>
          </a:p>
          <a:p>
            <a:pPr indent="-514350" lvl="0" marL="514350" rtl="0" algn="l">
              <a:spcBef>
                <a:spcPts val="640"/>
              </a:spcBef>
              <a:spcAft>
                <a:spcPts val="0"/>
              </a:spcAft>
              <a:buClr>
                <a:schemeClr val="dk1"/>
              </a:buClr>
              <a:buSzPts val="3200"/>
              <a:buAutoNum type="arabicPeriod"/>
            </a:pPr>
            <a:r>
              <a:rPr lang="en-US"/>
              <a:t>OS MM module may require that a program should be allocated specific area of memory</a:t>
            </a:r>
            <a:endParaRPr/>
          </a:p>
        </p:txBody>
      </p:sp>
      <p:pic>
        <p:nvPicPr>
          <p:cNvPr id="145" name="Google Shape;145;p8"/>
          <p:cNvPicPr preferRelativeResize="0"/>
          <p:nvPr/>
        </p:nvPicPr>
        <p:blipFill rotWithShape="1">
          <a:blip r:embed="rId3">
            <a:alphaModFix/>
          </a:blip>
          <a:srcRect b="0" l="0" r="0" t="0"/>
          <a:stretch/>
        </p:blipFill>
        <p:spPr>
          <a:xfrm>
            <a:off x="152400" y="635000"/>
            <a:ext cx="1143000" cy="782638"/>
          </a:xfrm>
          <a:prstGeom prst="rect">
            <a:avLst/>
          </a:prstGeom>
          <a:noFill/>
          <a:ln>
            <a:noFill/>
          </a:ln>
        </p:spPr>
      </p:pic>
      <p:sp>
        <p:nvSpPr>
          <p:cNvPr id="146" name="Google Shape;14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9"/>
          <p:cNvPicPr preferRelativeResize="0"/>
          <p:nvPr/>
        </p:nvPicPr>
        <p:blipFill rotWithShape="1">
          <a:blip r:embed="rId3">
            <a:alphaModFix/>
          </a:blip>
          <a:srcRect b="0" l="0" r="0" t="0"/>
          <a:stretch/>
        </p:blipFill>
        <p:spPr>
          <a:xfrm>
            <a:off x="1496452" y="1066800"/>
            <a:ext cx="6873160" cy="5302153"/>
          </a:xfrm>
          <a:prstGeom prst="rect">
            <a:avLst/>
          </a:prstGeom>
          <a:noFill/>
          <a:ln>
            <a:noFill/>
          </a:ln>
        </p:spPr>
      </p:pic>
      <p:pic>
        <p:nvPicPr>
          <p:cNvPr id="152" name="Google Shape;152;p9"/>
          <p:cNvPicPr preferRelativeResize="0"/>
          <p:nvPr/>
        </p:nvPicPr>
        <p:blipFill rotWithShape="1">
          <a:blip r:embed="rId4">
            <a:alphaModFix/>
          </a:blip>
          <a:srcRect b="0" l="0" r="0" t="0"/>
          <a:stretch/>
        </p:blipFill>
        <p:spPr>
          <a:xfrm>
            <a:off x="694046" y="366409"/>
            <a:ext cx="857250" cy="586979"/>
          </a:xfrm>
          <a:prstGeom prst="rect">
            <a:avLst/>
          </a:prstGeom>
          <a:noFill/>
          <a:ln>
            <a:noFill/>
          </a:ln>
        </p:spPr>
      </p:pic>
      <p:sp>
        <p:nvSpPr>
          <p:cNvPr id="153" name="Google Shape;15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Amit.Savyanavar</dc:creator>
</cp:coreProperties>
</file>