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0"/>
  </p:notesMasterIdLst>
  <p:sldIdLst>
    <p:sldId id="256" r:id="rId2"/>
    <p:sldId id="257" r:id="rId3"/>
    <p:sldId id="262" r:id="rId4"/>
    <p:sldId id="258" r:id="rId5"/>
    <p:sldId id="305" r:id="rId6"/>
    <p:sldId id="260" r:id="rId7"/>
    <p:sldId id="307" r:id="rId8"/>
    <p:sldId id="308" r:id="rId9"/>
    <p:sldId id="306" r:id="rId10"/>
    <p:sldId id="289" r:id="rId11"/>
    <p:sldId id="301" r:id="rId12"/>
    <p:sldId id="283" r:id="rId13"/>
    <p:sldId id="302" r:id="rId14"/>
    <p:sldId id="300" r:id="rId15"/>
    <p:sldId id="303" r:id="rId16"/>
    <p:sldId id="30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4660"/>
  </p:normalViewPr>
  <p:slideViewPr>
    <p:cSldViewPr snapToGrid="0">
      <p:cViewPr varScale="1">
        <p:scale>
          <a:sx n="74" d="100"/>
          <a:sy n="74" d="100"/>
        </p:scale>
        <p:origin x="45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76716-5F20-463A-A1D8-97FDE9264D50}" type="datetimeFigureOut">
              <a:rPr lang="en-IN" smtClean="0"/>
              <a:t>05-05-2021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906E-1940-4311-B712-54AB52716C19}" type="slidenum">
              <a:rPr lang="en-IN" smtClean="0"/>
              <a:t>‹#›</a:t>
            </a:fld>
            <a:endParaRPr lang="en-IN" dirty="0"/>
          </a:p>
        </p:txBody>
      </p:sp>
    </p:spTree>
    <p:extLst>
      <p:ext uri="{BB962C8B-B14F-4D97-AF65-F5344CB8AC3E}">
        <p14:creationId xmlns:p14="http://schemas.microsoft.com/office/powerpoint/2010/main" val="278065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90995-68DE-439E-AF20-4E6EA48F7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F2BFD8A-2354-42C9-9789-139868BFF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8CF0EDC-A3B4-47FD-B96F-62F0F5BBDE18}"/>
              </a:ext>
            </a:extLst>
          </p:cNvPr>
          <p:cNvSpPr>
            <a:spLocks noGrp="1"/>
          </p:cNvSpPr>
          <p:nvPr>
            <p:ph type="dt" sz="half" idx="10"/>
          </p:nvPr>
        </p:nvSpPr>
        <p:spPr/>
        <p:txBody>
          <a:bodyPr/>
          <a:lstStyle/>
          <a:p>
            <a:fld id="{BCCBEE25-5F95-43F8-B1CD-6E581054885E}" type="datetime1">
              <a:rPr lang="en-IN" smtClean="0"/>
              <a:t>05-05-2021</a:t>
            </a:fld>
            <a:endParaRPr lang="en-IN" dirty="0"/>
          </a:p>
        </p:txBody>
      </p:sp>
      <p:sp>
        <p:nvSpPr>
          <p:cNvPr id="5" name="Footer Placeholder 4">
            <a:extLst>
              <a:ext uri="{FF2B5EF4-FFF2-40B4-BE49-F238E27FC236}">
                <a16:creationId xmlns:a16="http://schemas.microsoft.com/office/drawing/2014/main" xmlns="" id="{C82E51A5-4398-4E49-BF82-C30E11E942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4BBFBA2-40A7-4159-AB84-0ABAF3B5C82E}"/>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05457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A6277-330E-4233-B771-0205025F8C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4C7644-7B4D-4BBB-A535-FFCD68AF2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D8CBA9-BB16-4D83-9BBE-F1A599348652}"/>
              </a:ext>
            </a:extLst>
          </p:cNvPr>
          <p:cNvSpPr>
            <a:spLocks noGrp="1"/>
          </p:cNvSpPr>
          <p:nvPr>
            <p:ph type="dt" sz="half" idx="10"/>
          </p:nvPr>
        </p:nvSpPr>
        <p:spPr/>
        <p:txBody>
          <a:bodyPr/>
          <a:lstStyle/>
          <a:p>
            <a:fld id="{D533899D-B784-43DA-9BA9-E1BB622C7A6B}" type="datetime1">
              <a:rPr lang="en-IN" smtClean="0"/>
              <a:t>05-05-2021</a:t>
            </a:fld>
            <a:endParaRPr lang="en-IN" dirty="0"/>
          </a:p>
        </p:txBody>
      </p:sp>
      <p:sp>
        <p:nvSpPr>
          <p:cNvPr id="5" name="Footer Placeholder 4">
            <a:extLst>
              <a:ext uri="{FF2B5EF4-FFF2-40B4-BE49-F238E27FC236}">
                <a16:creationId xmlns:a16="http://schemas.microsoft.com/office/drawing/2014/main" xmlns="" id="{99E1B523-1FEE-4704-B262-E2D611677C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578A9F45-7626-48C9-B898-67DEBA014DD5}"/>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5611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3A65CD-BFC9-4105-ACAF-2AC698E1D9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6BC9C0B-5A7C-460F-B44B-8888086F3D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CDAA69-D2B1-4A2E-80CD-80CB07AF143D}"/>
              </a:ext>
            </a:extLst>
          </p:cNvPr>
          <p:cNvSpPr>
            <a:spLocks noGrp="1"/>
          </p:cNvSpPr>
          <p:nvPr>
            <p:ph type="dt" sz="half" idx="10"/>
          </p:nvPr>
        </p:nvSpPr>
        <p:spPr/>
        <p:txBody>
          <a:bodyPr/>
          <a:lstStyle/>
          <a:p>
            <a:fld id="{DA033206-89F8-4D22-BB0E-0A0C2C507FB5}" type="datetime1">
              <a:rPr lang="en-IN" smtClean="0"/>
              <a:t>05-05-2021</a:t>
            </a:fld>
            <a:endParaRPr lang="en-IN" dirty="0"/>
          </a:p>
        </p:txBody>
      </p:sp>
      <p:sp>
        <p:nvSpPr>
          <p:cNvPr id="5" name="Footer Placeholder 4">
            <a:extLst>
              <a:ext uri="{FF2B5EF4-FFF2-40B4-BE49-F238E27FC236}">
                <a16:creationId xmlns:a16="http://schemas.microsoft.com/office/drawing/2014/main" xmlns="" id="{AA461C14-3CBD-43B8-BC05-B0DD3F5C7B0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9BF97C41-4A06-4FA2-9BE5-598EAECAB668}"/>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44220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6DE02-B7C1-4457-95EE-ED31DD0FFA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E2E0DA-763F-414B-B9E4-E8BD377B4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7CE7EE-F3B6-4160-8E6A-4809FDF6B93E}"/>
              </a:ext>
            </a:extLst>
          </p:cNvPr>
          <p:cNvSpPr>
            <a:spLocks noGrp="1"/>
          </p:cNvSpPr>
          <p:nvPr>
            <p:ph type="dt" sz="half" idx="10"/>
          </p:nvPr>
        </p:nvSpPr>
        <p:spPr/>
        <p:txBody>
          <a:bodyPr/>
          <a:lstStyle/>
          <a:p>
            <a:fld id="{590EA7D8-DA7B-4361-B113-A571BC2501CE}" type="datetime1">
              <a:rPr lang="en-IN" smtClean="0"/>
              <a:t>05-05-2021</a:t>
            </a:fld>
            <a:endParaRPr lang="en-IN" dirty="0"/>
          </a:p>
        </p:txBody>
      </p:sp>
      <p:sp>
        <p:nvSpPr>
          <p:cNvPr id="5" name="Footer Placeholder 4">
            <a:extLst>
              <a:ext uri="{FF2B5EF4-FFF2-40B4-BE49-F238E27FC236}">
                <a16:creationId xmlns:a16="http://schemas.microsoft.com/office/drawing/2014/main" xmlns="" id="{2E020DE4-EBBB-401C-A9EE-48EEE381B3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CC7B4632-9B75-4E40-8B57-E7C0E821E216}"/>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22862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5B2CD-5A10-417F-A978-5338E4A66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6FD7F29-813C-46E5-B14C-91AA23AD6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54F8AA7-8A75-45BA-9C29-ECBB298565E5}"/>
              </a:ext>
            </a:extLst>
          </p:cNvPr>
          <p:cNvSpPr>
            <a:spLocks noGrp="1"/>
          </p:cNvSpPr>
          <p:nvPr>
            <p:ph type="dt" sz="half" idx="10"/>
          </p:nvPr>
        </p:nvSpPr>
        <p:spPr/>
        <p:txBody>
          <a:bodyPr/>
          <a:lstStyle/>
          <a:p>
            <a:fld id="{BD344499-F79B-47D8-A444-D95C96289B25}" type="datetime1">
              <a:rPr lang="en-IN" smtClean="0"/>
              <a:t>05-05-2021</a:t>
            </a:fld>
            <a:endParaRPr lang="en-IN" dirty="0"/>
          </a:p>
        </p:txBody>
      </p:sp>
      <p:sp>
        <p:nvSpPr>
          <p:cNvPr id="5" name="Footer Placeholder 4">
            <a:extLst>
              <a:ext uri="{FF2B5EF4-FFF2-40B4-BE49-F238E27FC236}">
                <a16:creationId xmlns:a16="http://schemas.microsoft.com/office/drawing/2014/main" xmlns="" id="{74197981-0B8E-4F23-B3D3-02C1B6407D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C878163-FD58-46D5-8725-9373949AFB16}"/>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202004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ABCDA-BCCB-4ADE-ABB8-C3E1C28F6D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8C6C202-7EE2-4619-B6F8-79F113D3D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2BFB449-BA99-4E7C-837B-1494D688B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96D72AE-8805-4202-AFED-B49F8E95CAA0}"/>
              </a:ext>
            </a:extLst>
          </p:cNvPr>
          <p:cNvSpPr>
            <a:spLocks noGrp="1"/>
          </p:cNvSpPr>
          <p:nvPr>
            <p:ph type="dt" sz="half" idx="10"/>
          </p:nvPr>
        </p:nvSpPr>
        <p:spPr/>
        <p:txBody>
          <a:bodyPr/>
          <a:lstStyle/>
          <a:p>
            <a:fld id="{225CCB8B-7949-4405-84A6-500C729B43F2}" type="datetime1">
              <a:rPr lang="en-IN" smtClean="0"/>
              <a:t>05-05-2021</a:t>
            </a:fld>
            <a:endParaRPr lang="en-IN" dirty="0"/>
          </a:p>
        </p:txBody>
      </p:sp>
      <p:sp>
        <p:nvSpPr>
          <p:cNvPr id="6" name="Footer Placeholder 5">
            <a:extLst>
              <a:ext uri="{FF2B5EF4-FFF2-40B4-BE49-F238E27FC236}">
                <a16:creationId xmlns:a16="http://schemas.microsoft.com/office/drawing/2014/main" xmlns="" id="{F3FAEB3D-D651-4B69-9D96-354C5C595E6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61430EFB-BEB3-4D2B-8CA7-6514429E7981}"/>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33997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F88B0-CA43-4C8E-A9B8-2ACD132182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D45C171-BDDD-44EA-973B-62A473E3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76FE868-61E1-4C4A-A01C-E413395AE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A79F6A7-6479-4A0A-9C19-897C44204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C07FB5C-756E-4642-B055-F54EC3C5E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CBF4FD0-8FBD-4C67-B1B6-7D21A9716E4E}"/>
              </a:ext>
            </a:extLst>
          </p:cNvPr>
          <p:cNvSpPr>
            <a:spLocks noGrp="1"/>
          </p:cNvSpPr>
          <p:nvPr>
            <p:ph type="dt" sz="half" idx="10"/>
          </p:nvPr>
        </p:nvSpPr>
        <p:spPr/>
        <p:txBody>
          <a:bodyPr/>
          <a:lstStyle/>
          <a:p>
            <a:fld id="{C5B56457-95C2-44E0-B93B-6AA3A504CB12}" type="datetime1">
              <a:rPr lang="en-IN" smtClean="0"/>
              <a:t>05-05-2021</a:t>
            </a:fld>
            <a:endParaRPr lang="en-IN" dirty="0"/>
          </a:p>
        </p:txBody>
      </p:sp>
      <p:sp>
        <p:nvSpPr>
          <p:cNvPr id="8" name="Footer Placeholder 7">
            <a:extLst>
              <a:ext uri="{FF2B5EF4-FFF2-40B4-BE49-F238E27FC236}">
                <a16:creationId xmlns:a16="http://schemas.microsoft.com/office/drawing/2014/main" xmlns="" id="{ADE9EDF7-A678-43BF-AE40-8922E147E45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21A53E0B-D7B9-4287-A979-1558A2720000}"/>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260373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76D81-B7B5-4898-906E-803D35B8DA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B1C353B-0E54-4A58-9662-8D867C18797C}"/>
              </a:ext>
            </a:extLst>
          </p:cNvPr>
          <p:cNvSpPr>
            <a:spLocks noGrp="1"/>
          </p:cNvSpPr>
          <p:nvPr>
            <p:ph type="dt" sz="half" idx="10"/>
          </p:nvPr>
        </p:nvSpPr>
        <p:spPr/>
        <p:txBody>
          <a:bodyPr/>
          <a:lstStyle/>
          <a:p>
            <a:fld id="{55371882-9391-46D7-AD62-7A175B3093AB}" type="datetime1">
              <a:rPr lang="en-IN" smtClean="0"/>
              <a:t>05-05-2021</a:t>
            </a:fld>
            <a:endParaRPr lang="en-IN" dirty="0"/>
          </a:p>
        </p:txBody>
      </p:sp>
      <p:sp>
        <p:nvSpPr>
          <p:cNvPr id="4" name="Footer Placeholder 3">
            <a:extLst>
              <a:ext uri="{FF2B5EF4-FFF2-40B4-BE49-F238E27FC236}">
                <a16:creationId xmlns:a16="http://schemas.microsoft.com/office/drawing/2014/main" xmlns="" id="{2D40B66D-AB1B-40D4-8291-8741B077DF2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5BCD70D1-9272-458F-BCA1-416C30E9562A}"/>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96602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EEC9D42-EC99-40D5-A6EF-45939CD52921}"/>
              </a:ext>
            </a:extLst>
          </p:cNvPr>
          <p:cNvSpPr>
            <a:spLocks noGrp="1"/>
          </p:cNvSpPr>
          <p:nvPr>
            <p:ph type="dt" sz="half" idx="10"/>
          </p:nvPr>
        </p:nvSpPr>
        <p:spPr/>
        <p:txBody>
          <a:bodyPr/>
          <a:lstStyle/>
          <a:p>
            <a:fld id="{2D4786E9-F3D8-453B-AF00-CA8A5689BA61}" type="datetime1">
              <a:rPr lang="en-IN" smtClean="0"/>
              <a:t>05-05-2021</a:t>
            </a:fld>
            <a:endParaRPr lang="en-IN" dirty="0"/>
          </a:p>
        </p:txBody>
      </p:sp>
      <p:sp>
        <p:nvSpPr>
          <p:cNvPr id="3" name="Footer Placeholder 2">
            <a:extLst>
              <a:ext uri="{FF2B5EF4-FFF2-40B4-BE49-F238E27FC236}">
                <a16:creationId xmlns:a16="http://schemas.microsoft.com/office/drawing/2014/main" xmlns="" id="{F54850F1-69ED-492D-BB41-0709DC761F5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061C856D-2688-43A5-996B-420E4A9C6FD4}"/>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99497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53A27-2D75-456E-A9B9-BBA7924D0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A1264E5-6686-473F-97DE-8D4E8C7E5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9940ACE-74DD-41B5-9969-5AAF7C901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C7F0D82-32D8-4AFD-BAC4-21723341B9FF}"/>
              </a:ext>
            </a:extLst>
          </p:cNvPr>
          <p:cNvSpPr>
            <a:spLocks noGrp="1"/>
          </p:cNvSpPr>
          <p:nvPr>
            <p:ph type="dt" sz="half" idx="10"/>
          </p:nvPr>
        </p:nvSpPr>
        <p:spPr/>
        <p:txBody>
          <a:bodyPr/>
          <a:lstStyle/>
          <a:p>
            <a:fld id="{1738F368-B5FE-473D-8943-3A90B9BF2C61}" type="datetime1">
              <a:rPr lang="en-IN" smtClean="0"/>
              <a:t>05-05-2021</a:t>
            </a:fld>
            <a:endParaRPr lang="en-IN" dirty="0"/>
          </a:p>
        </p:txBody>
      </p:sp>
      <p:sp>
        <p:nvSpPr>
          <p:cNvPr id="6" name="Footer Placeholder 5">
            <a:extLst>
              <a:ext uri="{FF2B5EF4-FFF2-40B4-BE49-F238E27FC236}">
                <a16:creationId xmlns:a16="http://schemas.microsoft.com/office/drawing/2014/main" xmlns="" id="{8170C657-2F55-4FDD-AA38-042D19DB39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3E62D367-F75C-4519-BA03-F402E97EFD7A}"/>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91464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7AD09-882E-4522-893B-95FADF408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C4838AB-5468-4B90-82AF-9C1417D04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ADD15E25-2D49-417B-8563-B6D6526B7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ABFF258-863D-4735-9949-51AAA9E80F15}"/>
              </a:ext>
            </a:extLst>
          </p:cNvPr>
          <p:cNvSpPr>
            <a:spLocks noGrp="1"/>
          </p:cNvSpPr>
          <p:nvPr>
            <p:ph type="dt" sz="half" idx="10"/>
          </p:nvPr>
        </p:nvSpPr>
        <p:spPr/>
        <p:txBody>
          <a:bodyPr/>
          <a:lstStyle/>
          <a:p>
            <a:fld id="{D64A628B-A301-43BD-B1C3-DD26D9A0773D}" type="datetime1">
              <a:rPr lang="en-IN" smtClean="0"/>
              <a:t>05-05-2021</a:t>
            </a:fld>
            <a:endParaRPr lang="en-IN" dirty="0"/>
          </a:p>
        </p:txBody>
      </p:sp>
      <p:sp>
        <p:nvSpPr>
          <p:cNvPr id="6" name="Footer Placeholder 5">
            <a:extLst>
              <a:ext uri="{FF2B5EF4-FFF2-40B4-BE49-F238E27FC236}">
                <a16:creationId xmlns:a16="http://schemas.microsoft.com/office/drawing/2014/main" xmlns="" id="{CD1BBA33-5134-499A-9771-84ABB7865A2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CCF6032E-739E-4B80-8198-A6C05839F85E}"/>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358754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597D815-B2BA-440D-A307-8F1AAF10A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77A7E38-5C9B-4D7B-B444-1FAC0CD71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330A7B-0BB2-42F7-818B-40351E804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F6E42-EF0A-4BF5-B959-82CC8D23C6A5}" type="datetime1">
              <a:rPr lang="en-IN" smtClean="0"/>
              <a:t>05-05-2021</a:t>
            </a:fld>
            <a:endParaRPr lang="en-IN" dirty="0"/>
          </a:p>
        </p:txBody>
      </p:sp>
      <p:sp>
        <p:nvSpPr>
          <p:cNvPr id="5" name="Footer Placeholder 4">
            <a:extLst>
              <a:ext uri="{FF2B5EF4-FFF2-40B4-BE49-F238E27FC236}">
                <a16:creationId xmlns:a16="http://schemas.microsoft.com/office/drawing/2014/main" xmlns="" id="{20DC3FCC-847E-4760-9188-64C38CB23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DC136A2C-1ED4-4783-A2B0-B3D85435C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1065C-E090-456B-A2D6-8FC1A6A7FAA5}" type="slidenum">
              <a:rPr lang="en-IN" smtClean="0"/>
              <a:t>‹#›</a:t>
            </a:fld>
            <a:endParaRPr lang="en-IN" dirty="0"/>
          </a:p>
        </p:txBody>
      </p:sp>
    </p:spTree>
    <p:extLst>
      <p:ext uri="{BB962C8B-B14F-4D97-AF65-F5344CB8AC3E}">
        <p14:creationId xmlns:p14="http://schemas.microsoft.com/office/powerpoint/2010/main" val="28796575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E0D20-C8BE-420A-A2F7-4B02D454B178}"/>
              </a:ext>
            </a:extLst>
          </p:cNvPr>
          <p:cNvSpPr>
            <a:spLocks noGrp="1"/>
          </p:cNvSpPr>
          <p:nvPr>
            <p:ph type="ctrTitle"/>
          </p:nvPr>
        </p:nvSpPr>
        <p:spPr>
          <a:xfrm>
            <a:off x="276225" y="188913"/>
            <a:ext cx="11734800" cy="1344612"/>
          </a:xfrm>
        </p:spPr>
        <p:txBody>
          <a:bodyPr>
            <a:normAutofit/>
          </a:bodyPr>
          <a:lstStyle/>
          <a:p>
            <a:r>
              <a:rPr lang="en-IN" sz="3600" b="1" dirty="0">
                <a:latin typeface="Times New Roman" panose="02020603050405020304" pitchFamily="18" charset="0"/>
                <a:cs typeface="Times New Roman" panose="02020603050405020304" pitchFamily="18" charset="0"/>
              </a:rPr>
              <a:t>DIABETIC RETINOPATHY SEVERITY DETECTION</a:t>
            </a:r>
          </a:p>
        </p:txBody>
      </p:sp>
      <p:sp>
        <p:nvSpPr>
          <p:cNvPr id="3" name="Subtitle 2">
            <a:extLst>
              <a:ext uri="{FF2B5EF4-FFF2-40B4-BE49-F238E27FC236}">
                <a16:creationId xmlns:a16="http://schemas.microsoft.com/office/drawing/2014/main" xmlns="" id="{C4A276F7-5A4D-41B4-849A-9CFCF5FAE886}"/>
              </a:ext>
            </a:extLst>
          </p:cNvPr>
          <p:cNvSpPr>
            <a:spLocks noGrp="1"/>
          </p:cNvSpPr>
          <p:nvPr>
            <p:ph type="subTitle" idx="1"/>
          </p:nvPr>
        </p:nvSpPr>
        <p:spPr>
          <a:xfrm>
            <a:off x="1523999" y="2790825"/>
            <a:ext cx="10239375" cy="2466975"/>
          </a:xfrm>
        </p:spPr>
        <p:txBody>
          <a:bodyPr>
            <a:normAutofit fontScale="92500" lnSpcReduction="10000"/>
          </a:bodyPr>
          <a:lstStyle/>
          <a:p>
            <a:pPr algn="r"/>
            <a:r>
              <a:rPr lang="en-IN" dirty="0">
                <a:latin typeface="Times New Roman" panose="02020603050405020304" pitchFamily="18" charset="0"/>
                <a:cs typeface="Times New Roman" panose="02020603050405020304" pitchFamily="18" charset="0"/>
              </a:rPr>
              <a:t>Name : </a:t>
            </a:r>
            <a:endParaRPr lang="en-IN" dirty="0" smtClean="0">
              <a:latin typeface="Times New Roman" panose="02020603050405020304" pitchFamily="18" charset="0"/>
              <a:cs typeface="Times New Roman" panose="02020603050405020304" pitchFamily="18" charset="0"/>
            </a:endParaRPr>
          </a:p>
          <a:p>
            <a:pPr algn="r"/>
            <a:r>
              <a:rPr lang="en-IN" dirty="0" smtClean="0">
                <a:latin typeface="Times New Roman" panose="02020603050405020304" pitchFamily="18" charset="0"/>
                <a:cs typeface="Times New Roman" panose="02020603050405020304" pitchFamily="18" charset="0"/>
              </a:rPr>
              <a:t>Roll </a:t>
            </a:r>
            <a:r>
              <a:rPr lang="en-IN" dirty="0">
                <a:latin typeface="Times New Roman" panose="02020603050405020304" pitchFamily="18" charset="0"/>
                <a:cs typeface="Times New Roman" panose="02020603050405020304" pitchFamily="18" charset="0"/>
              </a:rPr>
              <a:t>No</a:t>
            </a:r>
            <a:r>
              <a:rPr lang="en-IN" dirty="0" smtClean="0">
                <a:latin typeface="Times New Roman" panose="02020603050405020304" pitchFamily="18" charset="0"/>
                <a:cs typeface="Times New Roman" panose="02020603050405020304" pitchFamily="18" charset="0"/>
              </a:rPr>
              <a:t>:</a:t>
            </a:r>
          </a:p>
          <a:p>
            <a:pPr algn="r"/>
            <a:r>
              <a:rPr lang="en-IN" dirty="0" smtClean="0">
                <a:latin typeface="Times New Roman" panose="02020603050405020304" pitchFamily="18" charset="0"/>
                <a:cs typeface="Times New Roman" panose="02020603050405020304" pitchFamily="18" charset="0"/>
              </a:rPr>
              <a:t>Panel:</a:t>
            </a:r>
            <a:r>
              <a:rPr lang="en-IN" dirty="0" smtClean="0">
                <a:latin typeface="Times New Roman" panose="02020603050405020304" pitchFamily="18" charset="0"/>
                <a:cs typeface="Times New Roman" panose="02020603050405020304" pitchFamily="18" charset="0"/>
              </a:rPr>
              <a:t> </a:t>
            </a:r>
          </a:p>
          <a:p>
            <a:pPr algn="r"/>
            <a:r>
              <a:rPr lang="en-IN" dirty="0" smtClean="0">
                <a:latin typeface="Times New Roman" panose="02020603050405020304" pitchFamily="18" charset="0"/>
                <a:cs typeface="Times New Roman" panose="02020603050405020304" pitchFamily="18" charset="0"/>
              </a:rPr>
              <a:t>Department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Computer </a:t>
            </a:r>
            <a:r>
              <a:rPr lang="en-IN" dirty="0" smtClean="0">
                <a:latin typeface="Times New Roman" panose="02020603050405020304" pitchFamily="18" charset="0"/>
                <a:cs typeface="Times New Roman" panose="02020603050405020304" pitchFamily="18" charset="0"/>
              </a:rPr>
              <a:t>Engineering and Technology)</a:t>
            </a:r>
            <a:endParaRPr lang="en-IN" dirty="0">
              <a:latin typeface="Times New Roman" panose="02020603050405020304" pitchFamily="18" charset="0"/>
              <a:cs typeface="Times New Roman" panose="02020603050405020304" pitchFamily="18" charset="0"/>
            </a:endParaRPr>
          </a:p>
          <a:p>
            <a:pPr algn="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Programme : </a:t>
            </a:r>
            <a:r>
              <a:rPr lang="en-IN" dirty="0" err="1" smtClean="0">
                <a:latin typeface="Times New Roman" panose="02020603050405020304" pitchFamily="18" charset="0"/>
                <a:cs typeface="Times New Roman" panose="02020603050405020304" pitchFamily="18" charset="0"/>
              </a:rPr>
              <a:t>TYBTech</a:t>
            </a:r>
            <a:endParaRPr lang="en-IN" dirty="0">
              <a:latin typeface="Times New Roman" panose="02020603050405020304" pitchFamily="18" charset="0"/>
              <a:cs typeface="Times New Roman" panose="02020603050405020304" pitchFamily="18" charset="0"/>
            </a:endParaRPr>
          </a:p>
          <a:p>
            <a:pPr algn="r"/>
            <a:r>
              <a:rPr lang="en-IN" dirty="0">
                <a:latin typeface="Times New Roman" panose="02020603050405020304" pitchFamily="18" charset="0"/>
                <a:cs typeface="Times New Roman" panose="02020603050405020304" pitchFamily="18" charset="0"/>
              </a:rPr>
              <a:t>Guide Name : Dr. Pradnya Kulkarni</a:t>
            </a:r>
          </a:p>
        </p:txBody>
      </p:sp>
      <p:sp>
        <p:nvSpPr>
          <p:cNvPr id="4" name="Slide Number Placeholder 3">
            <a:extLst>
              <a:ext uri="{FF2B5EF4-FFF2-40B4-BE49-F238E27FC236}">
                <a16:creationId xmlns:a16="http://schemas.microsoft.com/office/drawing/2014/main" xmlns="" id="{606D85F8-DBB0-495B-A4A2-175229D056DA}"/>
              </a:ext>
            </a:extLst>
          </p:cNvPr>
          <p:cNvSpPr>
            <a:spLocks noGrp="1"/>
          </p:cNvSpPr>
          <p:nvPr>
            <p:ph type="sldNum" sz="quarter" idx="12"/>
          </p:nvPr>
        </p:nvSpPr>
        <p:spPr/>
        <p:txBody>
          <a:bodyPr/>
          <a:lstStyle/>
          <a:p>
            <a:fld id="{7A71065C-E090-456B-A2D6-8FC1A6A7FAA5}" type="slidenum">
              <a:rPr lang="en-IN" smtClean="0"/>
              <a:t>1</a:t>
            </a:fld>
            <a:endParaRPr lang="en-IN" dirty="0"/>
          </a:p>
        </p:txBody>
      </p:sp>
    </p:spTree>
    <p:extLst>
      <p:ext uri="{BB962C8B-B14F-4D97-AF65-F5344CB8AC3E}">
        <p14:creationId xmlns:p14="http://schemas.microsoft.com/office/powerpoint/2010/main" val="419364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7A83E-CA29-4DA1-B28B-8641498C1F4D}"/>
              </a:ext>
            </a:extLst>
          </p:cNvPr>
          <p:cNvSpPr>
            <a:spLocks noGrp="1"/>
          </p:cNvSpPr>
          <p:nvPr>
            <p:ph type="title"/>
          </p:nvPr>
        </p:nvSpPr>
        <p:spPr>
          <a:xfrm>
            <a:off x="838200" y="118381"/>
            <a:ext cx="10515600" cy="704579"/>
          </a:xfrm>
        </p:spPr>
        <p:txBody>
          <a:bodyPr>
            <a:normAutofit/>
          </a:bodyPr>
          <a:lstStyle/>
          <a:p>
            <a:pPr algn="ctr"/>
            <a:r>
              <a:rPr lang="en-US" sz="3600" b="1" dirty="0">
                <a:latin typeface="Times New Roman" panose="02020603050405020304" pitchFamily="18" charset="0"/>
                <a:cs typeface="Times New Roman" panose="02020603050405020304" pitchFamily="18" charset="0"/>
              </a:rPr>
              <a:t>RESEARCH </a:t>
            </a:r>
            <a:r>
              <a:rPr lang="en-US" sz="3600" b="1" dirty="0" smtClean="0">
                <a:latin typeface="Times New Roman" panose="02020603050405020304" pitchFamily="18" charset="0"/>
                <a:cs typeface="Times New Roman" panose="02020603050405020304" pitchFamily="18" charset="0"/>
              </a:rPr>
              <a:t>GAP</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C0BC5F7-C70D-4244-9941-1E6A4CA53B24}"/>
              </a:ext>
            </a:extLst>
          </p:cNvPr>
          <p:cNvSpPr>
            <a:spLocks noGrp="1"/>
          </p:cNvSpPr>
          <p:nvPr>
            <p:ph idx="1"/>
          </p:nvPr>
        </p:nvSpPr>
        <p:spPr>
          <a:xfrm>
            <a:off x="457200" y="822960"/>
            <a:ext cx="11277600" cy="5448300"/>
          </a:xfrm>
        </p:spPr>
        <p:txBody>
          <a:bodyPr>
            <a:normAutofit/>
          </a:bodyPr>
          <a:lstStyle/>
          <a:p>
            <a:pPr algn="just"/>
            <a:r>
              <a:rPr lang="en-US" sz="2400" dirty="0">
                <a:latin typeface="Times New Roman" panose="02020603050405020304" pitchFamily="18" charset="0"/>
                <a:cs typeface="Times New Roman" panose="02020603050405020304" pitchFamily="18" charset="0"/>
              </a:rPr>
              <a:t>cannot accurately distinguish the mild, moderate and severe cases of </a:t>
            </a:r>
            <a:r>
              <a:rPr lang="en-US" sz="2400" dirty="0" smtClean="0">
                <a:latin typeface="Times New Roman" panose="02020603050405020304" pitchFamily="18" charset="0"/>
                <a:cs typeface="Times New Roman" panose="02020603050405020304" pitchFamily="18" charset="0"/>
              </a:rPr>
              <a:t>DR</a:t>
            </a:r>
          </a:p>
          <a:p>
            <a:pPr algn="just"/>
            <a:r>
              <a:rPr lang="en-US" sz="2400" b="1" dirty="0">
                <a:latin typeface="Times New Roman" panose="02020603050405020304" pitchFamily="18" charset="0"/>
                <a:cs typeface="Times New Roman" panose="02020603050405020304" pitchFamily="18" charset="0"/>
              </a:rPr>
              <a:t>Around half of the mild and moderate images are misclassified into normal, which is a severe problem in real life</a:t>
            </a:r>
            <a:r>
              <a:rPr lang="en-US" sz="2400" b="1"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accuracy is not as high as binary classification because of unbalance data and miss categorization of lesion characteristics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Mild NPDR vs. Normal has lower accuracy than other classification. The dataset consists of less no of images.</a:t>
            </a:r>
            <a:endParaRPr lang="en-IN"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classifier </a:t>
            </a:r>
            <a:r>
              <a:rPr lang="en-US" sz="2400" dirty="0" smtClean="0">
                <a:latin typeface="Times New Roman" panose="02020603050405020304" pitchFamily="18" charset="0"/>
                <a:cs typeface="Times New Roman" panose="02020603050405020304" pitchFamily="18" charset="0"/>
              </a:rPr>
              <a:t>performance can </a:t>
            </a:r>
            <a:r>
              <a:rPr lang="en-US" sz="2400" dirty="0">
                <a:latin typeface="Times New Roman" panose="02020603050405020304" pitchFamily="18" charset="0"/>
                <a:cs typeface="Times New Roman" panose="02020603050405020304" pitchFamily="18" charset="0"/>
              </a:rPr>
              <a:t>be improved with more images and extracting more features.</a:t>
            </a:r>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78E4529-24D6-42C5-B107-F2FA135CBDDD}"/>
              </a:ext>
            </a:extLst>
          </p:cNvPr>
          <p:cNvSpPr>
            <a:spLocks noGrp="1"/>
          </p:cNvSpPr>
          <p:nvPr>
            <p:ph type="sldNum" sz="quarter" idx="12"/>
          </p:nvPr>
        </p:nvSpPr>
        <p:spPr/>
        <p:txBody>
          <a:bodyPr/>
          <a:lstStyle/>
          <a:p>
            <a:fld id="{7A71065C-E090-456B-A2D6-8FC1A6A7FAA5}" type="slidenum">
              <a:rPr lang="en-IN" smtClean="0"/>
              <a:t>10</a:t>
            </a:fld>
            <a:endParaRPr lang="en-IN" dirty="0"/>
          </a:p>
        </p:txBody>
      </p:sp>
    </p:spTree>
    <p:extLst>
      <p:ext uri="{BB962C8B-B14F-4D97-AF65-F5344CB8AC3E}">
        <p14:creationId xmlns:p14="http://schemas.microsoft.com/office/powerpoint/2010/main" val="133145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F2E5E5-4BE4-4F06-AAFA-DF166A648051}"/>
              </a:ext>
            </a:extLst>
          </p:cNvPr>
          <p:cNvSpPr>
            <a:spLocks noGrp="1"/>
          </p:cNvSpPr>
          <p:nvPr>
            <p:ph idx="1"/>
          </p:nvPr>
        </p:nvSpPr>
        <p:spPr>
          <a:xfrm>
            <a:off x="247649" y="895349"/>
            <a:ext cx="11715749" cy="5797549"/>
          </a:xfrm>
        </p:spPr>
        <p:txBody>
          <a:bodyPr>
            <a:noAutofit/>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Paper Name : </a:t>
            </a:r>
            <a:r>
              <a:rPr lang="en-US" sz="2400" dirty="0">
                <a:latin typeface="Times New Roman" panose="02020603050405020304" pitchFamily="18" charset="0"/>
                <a:cs typeface="Times New Roman" panose="02020603050405020304" pitchFamily="18" charset="0"/>
              </a:rPr>
              <a:t>Diabetic Retinopathy Classiﬁcation using Deeply Supervised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Published in : </a:t>
            </a:r>
            <a:r>
              <a:rPr lang="en-US" sz="2400" dirty="0">
                <a:latin typeface="Times New Roman" panose="02020603050405020304" pitchFamily="18" charset="0"/>
                <a:cs typeface="Times New Roman" panose="02020603050405020304" pitchFamily="18" charset="0"/>
              </a:rPr>
              <a:t>2017 IEEE Smart World, Ubiquitous Intelligence Computing, Advanced Trusted Computed, Scalable Computing Communications, Cloud Big Data Computing, Internet of People and Smart City Innovation Conference.</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Dataset : </a:t>
            </a:r>
            <a:r>
              <a:rPr lang="en-US" sz="2400" dirty="0">
                <a:latin typeface="Times New Roman" panose="02020603050405020304" pitchFamily="18" charset="0"/>
                <a:cs typeface="Times New Roman" panose="02020603050405020304" pitchFamily="18" charset="0"/>
              </a:rPr>
              <a:t>Kaggle dataset which contains more than 35,000 images.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 Network Architecture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6A569A6D-4C6C-408D-924F-C8B3CCDCC93B}"/>
              </a:ext>
            </a:extLst>
          </p:cNvPr>
          <p:cNvSpPr>
            <a:spLocks noGrp="1"/>
          </p:cNvSpPr>
          <p:nvPr>
            <p:ph type="ftr" sz="quarter" idx="11"/>
          </p:nvPr>
        </p:nvSpPr>
        <p:spPr>
          <a:xfrm>
            <a:off x="3409952" y="6356350"/>
            <a:ext cx="4857750" cy="336548"/>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EF1A200D-A9E1-438A-B7D9-D34D714F2E91}"/>
              </a:ext>
            </a:extLst>
          </p:cNvPr>
          <p:cNvSpPr>
            <a:spLocks noGrp="1"/>
          </p:cNvSpPr>
          <p:nvPr>
            <p:ph type="sldNum" sz="quarter" idx="12"/>
          </p:nvPr>
        </p:nvSpPr>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11</a:t>
            </a:fld>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774AD45F-8631-4BDE-BA6C-B0559B65C4B1}"/>
              </a:ext>
            </a:extLst>
          </p:cNvPr>
          <p:cNvSpPr/>
          <p:nvPr/>
        </p:nvSpPr>
        <p:spPr>
          <a:xfrm>
            <a:off x="952500" y="165102"/>
            <a:ext cx="10401300" cy="660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BASE PAPER DETAILS</a:t>
            </a:r>
          </a:p>
        </p:txBody>
      </p:sp>
      <p:pic>
        <p:nvPicPr>
          <p:cNvPr id="10" name="Picture 9">
            <a:extLst>
              <a:ext uri="{FF2B5EF4-FFF2-40B4-BE49-F238E27FC236}">
                <a16:creationId xmlns:a16="http://schemas.microsoft.com/office/drawing/2014/main" xmlns="" id="{F752115C-0F88-49C8-BC98-554AA718D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3314701"/>
            <a:ext cx="7658100" cy="3118228"/>
          </a:xfrm>
          <a:prstGeom prst="rect">
            <a:avLst/>
          </a:prstGeom>
        </p:spPr>
      </p:pic>
    </p:spTree>
    <p:extLst>
      <p:ext uri="{BB962C8B-B14F-4D97-AF65-F5344CB8AC3E}">
        <p14:creationId xmlns:p14="http://schemas.microsoft.com/office/powerpoint/2010/main" val="358237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07780E1-2407-421D-8D0C-A306C059B0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000" y="821299"/>
            <a:ext cx="2838962" cy="2440885"/>
          </a:xfrm>
          <a:prstGeom prst="rect">
            <a:avLst/>
          </a:prstGeom>
        </p:spPr>
      </p:pic>
      <p:pic>
        <p:nvPicPr>
          <p:cNvPr id="11" name="Picture 10">
            <a:extLst>
              <a:ext uri="{FF2B5EF4-FFF2-40B4-BE49-F238E27FC236}">
                <a16:creationId xmlns:a16="http://schemas.microsoft.com/office/drawing/2014/main" xmlns="" id="{9C7221E9-2681-4679-AACE-8B2CAB37F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3733" y="821299"/>
            <a:ext cx="2944511" cy="2440885"/>
          </a:xfrm>
          <a:prstGeom prst="rect">
            <a:avLst/>
          </a:prstGeom>
        </p:spPr>
      </p:pic>
      <p:sp>
        <p:nvSpPr>
          <p:cNvPr id="14" name="Title 13">
            <a:extLst>
              <a:ext uri="{FF2B5EF4-FFF2-40B4-BE49-F238E27FC236}">
                <a16:creationId xmlns:a16="http://schemas.microsoft.com/office/drawing/2014/main" xmlns="" id="{E9732C93-B59C-4C7D-BF76-1299A9C10214}"/>
              </a:ext>
            </a:extLst>
          </p:cNvPr>
          <p:cNvSpPr>
            <a:spLocks noGrp="1"/>
          </p:cNvSpPr>
          <p:nvPr>
            <p:ph type="title"/>
          </p:nvPr>
        </p:nvSpPr>
        <p:spPr>
          <a:xfrm>
            <a:off x="952500" y="184717"/>
            <a:ext cx="10515600" cy="443266"/>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BASE PAPER DETAILS : DATASET </a:t>
            </a:r>
            <a:r>
              <a:rPr lang="en-US" sz="3600" b="1" dirty="0">
                <a:latin typeface="Times New Roman" panose="02020603050405020304" pitchFamily="18" charset="0"/>
                <a:cs typeface="Times New Roman" panose="02020603050405020304" pitchFamily="18" charset="0"/>
              </a:rPr>
              <a:t>SAMPLES</a:t>
            </a:r>
          </a:p>
        </p:txBody>
      </p:sp>
      <p:sp>
        <p:nvSpPr>
          <p:cNvPr id="16" name="TextBox 15">
            <a:extLst>
              <a:ext uri="{FF2B5EF4-FFF2-40B4-BE49-F238E27FC236}">
                <a16:creationId xmlns:a16="http://schemas.microsoft.com/office/drawing/2014/main" xmlns="" id="{06357361-8210-47DA-AC2A-5CB928700839}"/>
              </a:ext>
            </a:extLst>
          </p:cNvPr>
          <p:cNvSpPr txBox="1"/>
          <p:nvPr/>
        </p:nvSpPr>
        <p:spPr>
          <a:xfrm>
            <a:off x="0" y="3309696"/>
            <a:ext cx="399097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0 – No DR</a:t>
            </a:r>
          </a:p>
        </p:txBody>
      </p:sp>
      <p:sp>
        <p:nvSpPr>
          <p:cNvPr id="17" name="TextBox 16">
            <a:extLst>
              <a:ext uri="{FF2B5EF4-FFF2-40B4-BE49-F238E27FC236}">
                <a16:creationId xmlns:a16="http://schemas.microsoft.com/office/drawing/2014/main" xmlns="" id="{B8C06C9D-8E85-4092-93FA-6FA96B25E4E9}"/>
              </a:ext>
            </a:extLst>
          </p:cNvPr>
          <p:cNvSpPr txBox="1"/>
          <p:nvPr/>
        </p:nvSpPr>
        <p:spPr>
          <a:xfrm>
            <a:off x="3990975" y="3309696"/>
            <a:ext cx="229915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1 – Mild NPDR</a:t>
            </a:r>
          </a:p>
        </p:txBody>
      </p:sp>
      <p:sp>
        <p:nvSpPr>
          <p:cNvPr id="18" name="Slide Number Placeholder 17">
            <a:extLst>
              <a:ext uri="{FF2B5EF4-FFF2-40B4-BE49-F238E27FC236}">
                <a16:creationId xmlns:a16="http://schemas.microsoft.com/office/drawing/2014/main" xmlns="" id="{0A2E22AE-F063-46AA-A5CB-0865DDB44BF0}"/>
              </a:ext>
            </a:extLst>
          </p:cNvPr>
          <p:cNvSpPr>
            <a:spLocks noGrp="1"/>
          </p:cNvSpPr>
          <p:nvPr>
            <p:ph type="sldNum" sz="quarter" idx="12"/>
          </p:nvPr>
        </p:nvSpPr>
        <p:spPr/>
        <p:txBody>
          <a:bodyPr/>
          <a:lstStyle/>
          <a:p>
            <a:fld id="{7A71065C-E090-456B-A2D6-8FC1A6A7FAA5}" type="slidenum">
              <a:rPr lang="en-IN" smtClean="0"/>
              <a:t>12</a:t>
            </a:fld>
            <a:endParaRPr lang="en-IN" dirty="0"/>
          </a:p>
        </p:txBody>
      </p:sp>
      <p:pic>
        <p:nvPicPr>
          <p:cNvPr id="8" name="Content Placeholder 4">
            <a:extLst>
              <a:ext uri="{FF2B5EF4-FFF2-40B4-BE49-F238E27FC236}">
                <a16:creationId xmlns:a16="http://schemas.microsoft.com/office/drawing/2014/main" xmlns="" id="{1CFAC41B-4D62-47E8-BF8F-EC43124C3DB4}"/>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495016" y="769957"/>
            <a:ext cx="3131795" cy="2492227"/>
          </a:xfrm>
        </p:spPr>
      </p:pic>
      <p:sp>
        <p:nvSpPr>
          <p:cNvPr id="9" name="TextBox 8">
            <a:extLst>
              <a:ext uri="{FF2B5EF4-FFF2-40B4-BE49-F238E27FC236}">
                <a16:creationId xmlns:a16="http://schemas.microsoft.com/office/drawing/2014/main" xmlns="" id="{5400F9E4-2A56-4352-B92C-4F9D2A3FACB9}"/>
              </a:ext>
            </a:extLst>
          </p:cNvPr>
          <p:cNvSpPr txBox="1"/>
          <p:nvPr/>
        </p:nvSpPr>
        <p:spPr>
          <a:xfrm>
            <a:off x="7219950" y="3404158"/>
            <a:ext cx="27813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 – Moderate NPDR</a:t>
            </a:r>
          </a:p>
        </p:txBody>
      </p:sp>
      <p:pic>
        <p:nvPicPr>
          <p:cNvPr id="10" name="Picture 9">
            <a:extLst>
              <a:ext uri="{FF2B5EF4-FFF2-40B4-BE49-F238E27FC236}">
                <a16:creationId xmlns:a16="http://schemas.microsoft.com/office/drawing/2014/main" xmlns="" id="{B8E41040-C043-40FF-B991-9FF117DC42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000" y="3898766"/>
            <a:ext cx="2838962" cy="2461790"/>
          </a:xfrm>
          <a:prstGeom prst="rect">
            <a:avLst/>
          </a:prstGeom>
        </p:spPr>
      </p:pic>
      <p:sp>
        <p:nvSpPr>
          <p:cNvPr id="12" name="TextBox 11">
            <a:extLst>
              <a:ext uri="{FF2B5EF4-FFF2-40B4-BE49-F238E27FC236}">
                <a16:creationId xmlns:a16="http://schemas.microsoft.com/office/drawing/2014/main" xmlns="" id="{115680FB-DBBE-43CC-AB0F-BE99024D0433}"/>
              </a:ext>
            </a:extLst>
          </p:cNvPr>
          <p:cNvSpPr txBox="1"/>
          <p:nvPr/>
        </p:nvSpPr>
        <p:spPr>
          <a:xfrm>
            <a:off x="457199" y="6391081"/>
            <a:ext cx="2723378" cy="378425"/>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3 – Severe NPDR</a:t>
            </a:r>
          </a:p>
        </p:txBody>
      </p:sp>
      <p:pic>
        <p:nvPicPr>
          <p:cNvPr id="13" name="Content Placeholder 4">
            <a:extLst>
              <a:ext uri="{FF2B5EF4-FFF2-40B4-BE49-F238E27FC236}">
                <a16:creationId xmlns:a16="http://schemas.microsoft.com/office/drawing/2014/main" xmlns="" id="{D0D91A7A-C918-4A78-9A4A-EC1D5052F6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3733" y="3915464"/>
            <a:ext cx="2944511" cy="2457584"/>
          </a:xfrm>
          <a:prstGeom prst="rect">
            <a:avLst/>
          </a:prstGeom>
        </p:spPr>
      </p:pic>
      <p:sp>
        <p:nvSpPr>
          <p:cNvPr id="15" name="TextBox 14">
            <a:extLst>
              <a:ext uri="{FF2B5EF4-FFF2-40B4-BE49-F238E27FC236}">
                <a16:creationId xmlns:a16="http://schemas.microsoft.com/office/drawing/2014/main" xmlns="" id="{5758451A-0EA6-4B1E-AEC3-967FCA0A395E}"/>
              </a:ext>
            </a:extLst>
          </p:cNvPr>
          <p:cNvSpPr txBox="1"/>
          <p:nvPr/>
        </p:nvSpPr>
        <p:spPr>
          <a:xfrm>
            <a:off x="4105338" y="6400174"/>
            <a:ext cx="27813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4 – PDR</a:t>
            </a:r>
          </a:p>
        </p:txBody>
      </p:sp>
    </p:spTree>
    <p:extLst>
      <p:ext uri="{BB962C8B-B14F-4D97-AF65-F5344CB8AC3E}">
        <p14:creationId xmlns:p14="http://schemas.microsoft.com/office/powerpoint/2010/main" val="159878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4B67F3-4CA9-4C83-B08C-BEE742184646}"/>
              </a:ext>
            </a:extLst>
          </p:cNvPr>
          <p:cNvSpPr>
            <a:spLocks noGrp="1"/>
          </p:cNvSpPr>
          <p:nvPr>
            <p:ph idx="1"/>
          </p:nvPr>
        </p:nvSpPr>
        <p:spPr>
          <a:xfrm>
            <a:off x="476250" y="825498"/>
            <a:ext cx="11525250" cy="5780089"/>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5. Implementation Steps :</a:t>
            </a:r>
          </a:p>
          <a:p>
            <a:pPr marL="571500" indent="-571500">
              <a:buFont typeface="+mj-lt"/>
              <a:buAutoNum type="romanLcPeriod"/>
            </a:pPr>
            <a:r>
              <a:rPr lang="en-IN" sz="2400" dirty="0">
                <a:latin typeface="Times New Roman" panose="02020603050405020304" pitchFamily="18" charset="0"/>
                <a:cs typeface="Times New Roman" panose="02020603050405020304" pitchFamily="18" charset="0"/>
              </a:rPr>
              <a:t>Pre-processing</a:t>
            </a:r>
          </a:p>
          <a:p>
            <a:pPr marL="571500" indent="-571500">
              <a:buFont typeface="+mj-lt"/>
              <a:buAutoNum type="romanLcPeriod"/>
            </a:pPr>
            <a:r>
              <a:rPr lang="en-IN" sz="2400" dirty="0">
                <a:latin typeface="Times New Roman" panose="02020603050405020304" pitchFamily="18" charset="0"/>
                <a:cs typeface="Times New Roman" panose="02020603050405020304" pitchFamily="18" charset="0"/>
              </a:rPr>
              <a:t>Data Augmentation</a:t>
            </a:r>
          </a:p>
          <a:p>
            <a:pPr marL="571500" indent="-571500">
              <a:buFont typeface="+mj-lt"/>
              <a:buAutoNum type="romanLcPeriod"/>
            </a:pPr>
            <a:r>
              <a:rPr lang="en-IN" sz="2400" dirty="0">
                <a:latin typeface="Times New Roman" panose="02020603050405020304" pitchFamily="18" charset="0"/>
                <a:cs typeface="Times New Roman" panose="02020603050405020304" pitchFamily="18" charset="0"/>
              </a:rPr>
              <a:t>Network Parameters</a:t>
            </a:r>
          </a:p>
          <a:p>
            <a:pPr marL="571500" indent="-571500">
              <a:buFont typeface="+mj-lt"/>
              <a:buAutoNum type="romanLcPeriod"/>
            </a:pPr>
            <a:r>
              <a:rPr lang="en-IN" sz="2400" dirty="0">
                <a:latin typeface="Times New Roman" panose="02020603050405020304" pitchFamily="18" charset="0"/>
                <a:cs typeface="Times New Roman" panose="02020603050405020304" pitchFamily="18" charset="0"/>
              </a:rPr>
              <a:t>Training and Testing</a:t>
            </a:r>
          </a:p>
          <a:p>
            <a:pPr marL="571500" indent="-571500">
              <a:buFont typeface="+mj-lt"/>
              <a:buAutoNum type="romanLcPeriod"/>
            </a:pPr>
            <a:r>
              <a:rPr lang="en-IN" sz="2400" dirty="0">
                <a:latin typeface="Times New Roman" panose="02020603050405020304" pitchFamily="18" charset="0"/>
                <a:cs typeface="Times New Roman" panose="02020603050405020304" pitchFamily="18" charset="0"/>
              </a:rPr>
              <a:t>Results</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9A6C203-E490-4801-9DF7-7E74E9F91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178" y="3062237"/>
            <a:ext cx="6010422" cy="3225850"/>
          </a:xfrm>
          <a:prstGeom prst="rect">
            <a:avLst/>
          </a:prstGeom>
        </p:spPr>
      </p:pic>
      <p:sp>
        <p:nvSpPr>
          <p:cNvPr id="6" name="Footer Placeholder 5">
            <a:extLst>
              <a:ext uri="{FF2B5EF4-FFF2-40B4-BE49-F238E27FC236}">
                <a16:creationId xmlns:a16="http://schemas.microsoft.com/office/drawing/2014/main" xmlns="" id="{1E1B26F0-C2AC-4F6E-B491-3F2F36FAA205}"/>
              </a:ext>
            </a:extLst>
          </p:cNvPr>
          <p:cNvSpPr>
            <a:spLocks noGrp="1"/>
          </p:cNvSpPr>
          <p:nvPr>
            <p:ph type="ftr" sz="quarter" idx="11"/>
          </p:nvPr>
        </p:nvSpPr>
        <p:spPr>
          <a:xfrm>
            <a:off x="4038599" y="6356350"/>
            <a:ext cx="4943475" cy="365125"/>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0DE219C7-0A1A-4B0E-9721-659279D243D3}"/>
              </a:ext>
            </a:extLst>
          </p:cNvPr>
          <p:cNvSpPr>
            <a:spLocks noGrp="1"/>
          </p:cNvSpPr>
          <p:nvPr>
            <p:ph type="sldNum" sz="quarter" idx="12"/>
          </p:nvPr>
        </p:nvSpPr>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13</a:t>
            </a:fld>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1FE70011-D147-449F-8240-8A6CBE33DC89}"/>
              </a:ext>
            </a:extLst>
          </p:cNvPr>
          <p:cNvSpPr/>
          <p:nvPr/>
        </p:nvSpPr>
        <p:spPr>
          <a:xfrm>
            <a:off x="952500" y="165102"/>
            <a:ext cx="10401300" cy="660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BASE PAPER DETAILS</a:t>
            </a:r>
          </a:p>
        </p:txBody>
      </p:sp>
    </p:spTree>
    <p:extLst>
      <p:ext uri="{BB962C8B-B14F-4D97-AF65-F5344CB8AC3E}">
        <p14:creationId xmlns:p14="http://schemas.microsoft.com/office/powerpoint/2010/main" val="248720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0B3E5-7CA7-42A5-9D31-3CC730445967}"/>
              </a:ext>
            </a:extLst>
          </p:cNvPr>
          <p:cNvSpPr>
            <a:spLocks noGrp="1"/>
          </p:cNvSpPr>
          <p:nvPr>
            <p:ph type="title"/>
          </p:nvPr>
        </p:nvSpPr>
        <p:spPr>
          <a:xfrm>
            <a:off x="838200" y="184151"/>
            <a:ext cx="10515600" cy="69215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Base Paper Results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92EFCA0-5E96-432F-B9F9-9093CFCB8028}"/>
              </a:ext>
            </a:extLst>
          </p:cNvPr>
          <p:cNvSpPr>
            <a:spLocks noGrp="1"/>
          </p:cNvSpPr>
          <p:nvPr>
            <p:ph idx="1"/>
          </p:nvPr>
        </p:nvSpPr>
        <p:spPr>
          <a:xfrm>
            <a:off x="523875" y="1009649"/>
            <a:ext cx="11182349" cy="5534025"/>
          </a:xfrm>
        </p:spPr>
        <p:txBody>
          <a:bodyPr>
            <a:normAutofit/>
          </a:bodyPr>
          <a:lstStyle/>
          <a:p>
            <a:r>
              <a:rPr lang="en-US" sz="2400" b="1" dirty="0">
                <a:latin typeface="Times New Roman" panose="02020603050405020304" pitchFamily="18" charset="0"/>
                <a:cs typeface="Times New Roman" panose="02020603050405020304" pitchFamily="18" charset="0"/>
              </a:rPr>
              <a:t>Classification Result : 			ROC :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BE94FD7-251D-4A3F-831B-6B42FAD428E3}"/>
              </a:ext>
            </a:extLst>
          </p:cNvPr>
          <p:cNvSpPr>
            <a:spLocks noGrp="1"/>
          </p:cNvSpPr>
          <p:nvPr>
            <p:ph type="sldNum" sz="quarter" idx="12"/>
          </p:nvPr>
        </p:nvSpPr>
        <p:spPr/>
        <p:txBody>
          <a:bodyPr/>
          <a:lstStyle/>
          <a:p>
            <a:fld id="{7A71065C-E090-456B-A2D6-8FC1A6A7FAA5}" type="slidenum">
              <a:rPr lang="en-IN" smtClean="0"/>
              <a:t>14</a:t>
            </a:fld>
            <a:endParaRPr lang="en-IN" dirty="0"/>
          </a:p>
        </p:txBody>
      </p:sp>
      <p:sp>
        <p:nvSpPr>
          <p:cNvPr id="7" name="TextBox 6">
            <a:extLst>
              <a:ext uri="{FF2B5EF4-FFF2-40B4-BE49-F238E27FC236}">
                <a16:creationId xmlns:a16="http://schemas.microsoft.com/office/drawing/2014/main" xmlns="" id="{40CA0A91-CAB8-44AB-BFC3-8047C8A2A61D}"/>
              </a:ext>
            </a:extLst>
          </p:cNvPr>
          <p:cNvSpPr txBox="1"/>
          <p:nvPr/>
        </p:nvSpPr>
        <p:spPr>
          <a:xfrm>
            <a:off x="7943029" y="5314797"/>
            <a:ext cx="2142309" cy="369332"/>
          </a:xfrm>
          <a:prstGeom prst="rect">
            <a:avLst/>
          </a:prstGeom>
          <a:noFill/>
        </p:spPr>
        <p:txBody>
          <a:bodyPr wrap="square" rtlCol="0">
            <a:spAutoFit/>
          </a:bodyPr>
          <a:lstStyle/>
          <a:p>
            <a:pPr algn="ctr"/>
            <a:r>
              <a:rPr lang="en-IN" dirty="0"/>
              <a:t>FPR</a:t>
            </a:r>
          </a:p>
        </p:txBody>
      </p:sp>
      <p:sp>
        <p:nvSpPr>
          <p:cNvPr id="8" name="TextBox 7">
            <a:extLst>
              <a:ext uri="{FF2B5EF4-FFF2-40B4-BE49-F238E27FC236}">
                <a16:creationId xmlns:a16="http://schemas.microsoft.com/office/drawing/2014/main" xmlns="" id="{D91D68B3-6F21-409F-A91B-97971E982902}"/>
              </a:ext>
            </a:extLst>
          </p:cNvPr>
          <p:cNvSpPr txBox="1"/>
          <p:nvPr/>
        </p:nvSpPr>
        <p:spPr>
          <a:xfrm>
            <a:off x="6200394" y="2796931"/>
            <a:ext cx="461665" cy="1264138"/>
          </a:xfrm>
          <a:prstGeom prst="rect">
            <a:avLst/>
          </a:prstGeom>
          <a:noFill/>
        </p:spPr>
        <p:txBody>
          <a:bodyPr vert="vert270" wrap="square" rtlCol="0">
            <a:spAutoFit/>
          </a:bodyPr>
          <a:lstStyle/>
          <a:p>
            <a:pPr algn="ctr"/>
            <a:r>
              <a:rPr lang="en-IN" dirty="0"/>
              <a:t>TPR</a:t>
            </a:r>
          </a:p>
        </p:txBody>
      </p:sp>
      <p:pic>
        <p:nvPicPr>
          <p:cNvPr id="10" name="Picture 9">
            <a:extLst>
              <a:ext uri="{FF2B5EF4-FFF2-40B4-BE49-F238E27FC236}">
                <a16:creationId xmlns:a16="http://schemas.microsoft.com/office/drawing/2014/main" xmlns="" id="{9AD28296-76A5-447B-B51D-7B03ADF5C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36823"/>
            <a:ext cx="4801960" cy="3377974"/>
          </a:xfrm>
          <a:prstGeom prst="rect">
            <a:avLst/>
          </a:prstGeom>
        </p:spPr>
      </p:pic>
      <p:pic>
        <p:nvPicPr>
          <p:cNvPr id="12" name="Picture 11">
            <a:extLst>
              <a:ext uri="{FF2B5EF4-FFF2-40B4-BE49-F238E27FC236}">
                <a16:creationId xmlns:a16="http://schemas.microsoft.com/office/drawing/2014/main" xmlns="" id="{09AA41D5-1434-4057-AA59-AA4797A71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242" y="1765544"/>
            <a:ext cx="4475799" cy="3549253"/>
          </a:xfrm>
          <a:prstGeom prst="rect">
            <a:avLst/>
          </a:prstGeom>
        </p:spPr>
      </p:pic>
    </p:spTree>
    <p:extLst>
      <p:ext uri="{BB962C8B-B14F-4D97-AF65-F5344CB8AC3E}">
        <p14:creationId xmlns:p14="http://schemas.microsoft.com/office/powerpoint/2010/main" val="86183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2FE274-5E8F-4C62-A61F-6ABDF2C212EC}"/>
              </a:ext>
            </a:extLst>
          </p:cNvPr>
          <p:cNvSpPr>
            <a:spLocks noGrp="1"/>
          </p:cNvSpPr>
          <p:nvPr>
            <p:ph type="title"/>
          </p:nvPr>
        </p:nvSpPr>
        <p:spPr>
          <a:xfrm>
            <a:off x="266701" y="219075"/>
            <a:ext cx="11477624" cy="657225"/>
          </a:xfrm>
        </p:spPr>
        <p:txBody>
          <a:bodyPr>
            <a:normAutofit/>
          </a:bodyPr>
          <a:lstStyle/>
          <a:p>
            <a:pPr algn="ctr"/>
            <a:r>
              <a:rPr lang="en-IN" sz="3600" b="1" dirty="0">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xmlns="" id="{46A11EEA-C473-43BB-8355-3F4B581C1F28}"/>
              </a:ext>
            </a:extLst>
          </p:cNvPr>
          <p:cNvSpPr>
            <a:spLocks noGrp="1"/>
          </p:cNvSpPr>
          <p:nvPr>
            <p:ph idx="1"/>
          </p:nvPr>
        </p:nvSpPr>
        <p:spPr>
          <a:xfrm>
            <a:off x="380999" y="876301"/>
            <a:ext cx="11363325" cy="5480050"/>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reason of miss classiﬁcation is that the mild and moderate DR are mainly decided by the subtle parts such as micro aneurysms whose feature  may be lost as feed forwarding through the network.</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Considering that color fundus images are usually of high resolution and the fact that different classes of DR are highly related to different lesions, a method by combining the predictions of image level and discriminative patch level CNNs may further improve the classiﬁcation performance.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Real time dataset can enhance and prove the accuracy and effectiveness of the retinopathy detection technique which is possible with the help of Australian researchers.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Diabetic Macular Edema is a future extension to the work done in the base paper.</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Further for improving accuracy, various models of CNN will be explored.</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8951A02-DAD6-4732-828A-FF39AF838606}"/>
              </a:ext>
            </a:extLst>
          </p:cNvPr>
          <p:cNvSpPr>
            <a:spLocks noGrp="1"/>
          </p:cNvSpPr>
          <p:nvPr>
            <p:ph type="ftr" sz="quarter" idx="11"/>
          </p:nvPr>
        </p:nvSpPr>
        <p:spPr>
          <a:xfrm>
            <a:off x="4038599" y="6356350"/>
            <a:ext cx="4791075" cy="282575"/>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8ED88586-F298-476D-BDAA-71967E84BA8E}"/>
              </a:ext>
            </a:extLst>
          </p:cNvPr>
          <p:cNvSpPr>
            <a:spLocks noGrp="1"/>
          </p:cNvSpPr>
          <p:nvPr>
            <p:ph type="sldNum" sz="quarter" idx="12"/>
          </p:nvPr>
        </p:nvSpPr>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15</a:t>
            </a:fld>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97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17AA3-6F7B-48F4-876F-4423EBC85AB6}"/>
              </a:ext>
            </a:extLst>
          </p:cNvPr>
          <p:cNvSpPr>
            <a:spLocks noGrp="1"/>
          </p:cNvSpPr>
          <p:nvPr>
            <p:ph type="title"/>
          </p:nvPr>
        </p:nvSpPr>
        <p:spPr>
          <a:xfrm>
            <a:off x="276225" y="209550"/>
            <a:ext cx="11601450" cy="619126"/>
          </a:xfrm>
        </p:spPr>
        <p:txBody>
          <a:bodyPr>
            <a:normAutofit/>
          </a:bodyPr>
          <a:lstStyle/>
          <a:p>
            <a:pPr algn="ctr"/>
            <a:r>
              <a:rPr lang="en-IN" sz="3600" b="1" dirty="0">
                <a:latin typeface="Times New Roman" panose="02020603050405020304" pitchFamily="18" charset="0"/>
                <a:cs typeface="Times New Roman" panose="02020603050405020304" pitchFamily="18" charset="0"/>
              </a:rPr>
              <a:t>SELECTED REFERENCES</a:t>
            </a:r>
          </a:p>
        </p:txBody>
      </p:sp>
      <p:sp>
        <p:nvSpPr>
          <p:cNvPr id="3" name="Content Placeholder 2">
            <a:extLst>
              <a:ext uri="{FF2B5EF4-FFF2-40B4-BE49-F238E27FC236}">
                <a16:creationId xmlns:a16="http://schemas.microsoft.com/office/drawing/2014/main" xmlns="" id="{619EF346-6C58-4D39-9095-C5F641E60684}"/>
              </a:ext>
            </a:extLst>
          </p:cNvPr>
          <p:cNvSpPr>
            <a:spLocks noGrp="1"/>
          </p:cNvSpPr>
          <p:nvPr>
            <p:ph idx="1"/>
          </p:nvPr>
        </p:nvSpPr>
        <p:spPr>
          <a:xfrm>
            <a:off x="276225" y="828676"/>
            <a:ext cx="11601450" cy="5819774"/>
          </a:xfrm>
        </p:spPr>
        <p:txBody>
          <a:bodyPr>
            <a:noAutofit/>
          </a:bodyPr>
          <a:lstStyle/>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Harry </a:t>
            </a:r>
            <a:r>
              <a:rPr lang="en-IN" sz="2400" dirty="0" err="1">
                <a:latin typeface="Times New Roman" panose="02020603050405020304" pitchFamily="18" charset="0"/>
                <a:cs typeface="Times New Roman" panose="02020603050405020304" pitchFamily="18" charset="0"/>
              </a:rPr>
              <a:t>Pratta</a:t>
            </a:r>
            <a:r>
              <a:rPr lang="en-IN" sz="2400" dirty="0">
                <a:latin typeface="Times New Roman" panose="02020603050405020304" pitchFamily="18" charset="0"/>
                <a:cs typeface="Times New Roman" panose="02020603050405020304" pitchFamily="18" charset="0"/>
              </a:rPr>
              <a:t>, Frans </a:t>
            </a:r>
            <a:r>
              <a:rPr lang="en-IN" sz="2400" dirty="0" err="1">
                <a:latin typeface="Times New Roman" panose="02020603050405020304" pitchFamily="18" charset="0"/>
                <a:cs typeface="Times New Roman" panose="02020603050405020304" pitchFamily="18" charset="0"/>
              </a:rPr>
              <a:t>Coenen</a:t>
            </a:r>
            <a:r>
              <a:rPr lang="en-IN" sz="2400" dirty="0">
                <a:latin typeface="Times New Roman" panose="02020603050405020304" pitchFamily="18" charset="0"/>
                <a:cs typeface="Times New Roman" panose="02020603050405020304" pitchFamily="18" charset="0"/>
              </a:rPr>
              <a:t>, Deborah M Broadbent, Simon P Harding, </a:t>
            </a:r>
            <a:r>
              <a:rPr lang="en-IN" sz="2400" dirty="0" err="1">
                <a:latin typeface="Times New Roman" panose="02020603050405020304" pitchFamily="18" charset="0"/>
                <a:cs typeface="Times New Roman" panose="02020603050405020304" pitchFamily="18" charset="0"/>
              </a:rPr>
              <a:t>Yalin</a:t>
            </a:r>
            <a:r>
              <a:rPr lang="en-IN" sz="2400" dirty="0">
                <a:latin typeface="Times New Roman" panose="02020603050405020304" pitchFamily="18" charset="0"/>
                <a:cs typeface="Times New Roman" panose="02020603050405020304" pitchFamily="18" charset="0"/>
              </a:rPr>
              <a:t> Zheng , “ Convolutional Neural Networks for Diabetic Retinopathy ”, 2016, Elsevier B.V.</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 May </a:t>
            </a:r>
            <a:r>
              <a:rPr lang="en-IN" sz="2400" dirty="0" err="1">
                <a:latin typeface="Times New Roman" panose="02020603050405020304" pitchFamily="18" charset="0"/>
                <a:cs typeface="Times New Roman" panose="02020603050405020304" pitchFamily="18" charset="0"/>
              </a:rPr>
              <a:t>Phu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Paing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Somsak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Choomchuay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Rapeeporn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Yodprom</a:t>
            </a:r>
            <a:r>
              <a:rPr lang="en-IN" sz="2400" dirty="0">
                <a:latin typeface="Times New Roman" panose="02020603050405020304" pitchFamily="18" charset="0"/>
                <a:cs typeface="Times New Roman" panose="02020603050405020304" pitchFamily="18" charset="0"/>
              </a:rPr>
              <a:t>, “ Detection of Lesions and Classiﬁcation of Diabetic Retinopathy Using Fundus Images ” , 2016 IEEE.</a:t>
            </a:r>
          </a:p>
          <a:p>
            <a:pPr marL="457200" indent="-457200" algn="just">
              <a:buFont typeface="+mj-lt"/>
              <a:buAutoNum type="arabicPeriod"/>
            </a:pPr>
            <a:r>
              <a:rPr lang="en-IN" sz="2400" dirty="0" err="1">
                <a:latin typeface="Times New Roman" panose="02020603050405020304" pitchFamily="18" charset="0"/>
                <a:cs typeface="Times New Roman" panose="02020603050405020304" pitchFamily="18" charset="0"/>
              </a:rPr>
              <a:t>Bariqi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Abdillah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Alhadi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Bustamam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Dewi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Sarwinda</a:t>
            </a:r>
            <a:r>
              <a:rPr lang="en-IN" sz="2400" dirty="0">
                <a:latin typeface="Times New Roman" panose="02020603050405020304" pitchFamily="18" charset="0"/>
                <a:cs typeface="Times New Roman" panose="02020603050405020304" pitchFamily="18" charset="0"/>
              </a:rPr>
              <a:t>, “ClassiﬁcationofDiabetic Retinopathy Through Texture Features Analysis ”, 2017 IEEE.</a:t>
            </a:r>
          </a:p>
          <a:p>
            <a:pPr marL="457200" indent="-457200" algn="just">
              <a:buFont typeface="+mj-lt"/>
              <a:buAutoNum type="arabicPeriod"/>
            </a:pPr>
            <a:r>
              <a:rPr lang="en-IN" sz="2400" dirty="0" err="1">
                <a:latin typeface="Times New Roman" panose="02020603050405020304" pitchFamily="18" charset="0"/>
                <a:cs typeface="Times New Roman" panose="02020603050405020304" pitchFamily="18" charset="0"/>
              </a:rPr>
              <a:t>Debiao</a:t>
            </a:r>
            <a:r>
              <a:rPr lang="en-IN" sz="2400" dirty="0">
                <a:latin typeface="Times New Roman" panose="02020603050405020304" pitchFamily="18" charset="0"/>
                <a:cs typeface="Times New Roman" panose="02020603050405020304" pitchFamily="18" charset="0"/>
              </a:rPr>
              <a:t> Zhang, Wei Bu, </a:t>
            </a:r>
            <a:r>
              <a:rPr lang="en-IN" sz="2400" dirty="0" err="1">
                <a:latin typeface="Times New Roman" panose="02020603050405020304" pitchFamily="18" charset="0"/>
                <a:cs typeface="Times New Roman" panose="02020603050405020304" pitchFamily="18" charset="0"/>
              </a:rPr>
              <a:t>Xiangqian</a:t>
            </a:r>
            <a:r>
              <a:rPr lang="en-IN" sz="2400" dirty="0">
                <a:latin typeface="Times New Roman" panose="02020603050405020304" pitchFamily="18" charset="0"/>
                <a:cs typeface="Times New Roman" panose="02020603050405020304" pitchFamily="18" charset="0"/>
              </a:rPr>
              <a:t> Wu, “ Diabetic Retinopathy Classiﬁcation using Deeply Supervised </a:t>
            </a:r>
            <a:r>
              <a:rPr lang="en-IN" sz="2400" dirty="0" err="1">
                <a:latin typeface="Times New Roman" panose="02020603050405020304" pitchFamily="18" charset="0"/>
                <a:cs typeface="Times New Roman" panose="02020603050405020304" pitchFamily="18" charset="0"/>
              </a:rPr>
              <a:t>ResNet</a:t>
            </a:r>
            <a:r>
              <a:rPr lang="en-IN" sz="2400" dirty="0">
                <a:latin typeface="Times New Roman" panose="02020603050405020304" pitchFamily="18" charset="0"/>
                <a:cs typeface="Times New Roman" panose="02020603050405020304" pitchFamily="18" charset="0"/>
              </a:rPr>
              <a:t> ”, 2017, IEEE.</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S.T. Lim, M.K. Ahmed , S.L. Lim, “ Automatic Classiﬁcation of Diabetic Macular </a:t>
            </a:r>
            <a:r>
              <a:rPr lang="en-IN" sz="2400" dirty="0" err="1">
                <a:latin typeface="Times New Roman" panose="02020603050405020304" pitchFamily="18" charset="0"/>
                <a:cs typeface="Times New Roman" panose="02020603050405020304" pitchFamily="18" charset="0"/>
              </a:rPr>
              <a:t>Edema</a:t>
            </a:r>
            <a:r>
              <a:rPr lang="en-IN" sz="2400" dirty="0">
                <a:latin typeface="Times New Roman" panose="02020603050405020304" pitchFamily="18" charset="0"/>
                <a:cs typeface="Times New Roman" panose="02020603050405020304" pitchFamily="18" charset="0"/>
              </a:rPr>
              <a:t> using a Modiﬁed Completed Local Binary Pattern (CLBP) ” , 2017 IEEE.</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Sarfaraz Masood, </a:t>
            </a:r>
            <a:r>
              <a:rPr lang="en-IN" sz="2400" dirty="0" err="1">
                <a:latin typeface="Times New Roman" panose="02020603050405020304" pitchFamily="18" charset="0"/>
                <a:cs typeface="Times New Roman" panose="02020603050405020304" pitchFamily="18" charset="0"/>
              </a:rPr>
              <a:t>Tarun</a:t>
            </a:r>
            <a:r>
              <a:rPr lang="en-IN" sz="2400" dirty="0">
                <a:latin typeface="Times New Roman" panose="02020603050405020304" pitchFamily="18" charset="0"/>
                <a:cs typeface="Times New Roman" panose="02020603050405020304" pitchFamily="18" charset="0"/>
              </a:rPr>
              <a:t> Luthra, Himanshu </a:t>
            </a:r>
            <a:r>
              <a:rPr lang="en-IN" sz="2400" dirty="0" err="1">
                <a:latin typeface="Times New Roman" panose="02020603050405020304" pitchFamily="18" charset="0"/>
                <a:cs typeface="Times New Roman" panose="02020603050405020304" pitchFamily="18" charset="0"/>
              </a:rPr>
              <a:t>Sundriyal</a:t>
            </a:r>
            <a:r>
              <a:rPr lang="en-IN" sz="2400" dirty="0">
                <a:latin typeface="Times New Roman" panose="02020603050405020304" pitchFamily="18" charset="0"/>
                <a:cs typeface="Times New Roman" panose="02020603050405020304" pitchFamily="18" charset="0"/>
              </a:rPr>
              <a:t>, Mumtaz Ahmed,“ Identiﬁcation of Diabetic Retinopathy in Eye Images Using Transfer Learning ” , 2017 IEEE.</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 Z. A. Omar, M. Hanaﬁ, S. </a:t>
            </a:r>
            <a:r>
              <a:rPr lang="en-IN" sz="2400" dirty="0" err="1">
                <a:latin typeface="Times New Roman" panose="02020603050405020304" pitchFamily="18" charset="0"/>
                <a:cs typeface="Times New Roman" panose="02020603050405020304" pitchFamily="18" charset="0"/>
              </a:rPr>
              <a:t>Mashohor</a:t>
            </a:r>
            <a:r>
              <a:rPr lang="en-IN" sz="2400" dirty="0">
                <a:latin typeface="Times New Roman" panose="02020603050405020304" pitchFamily="18" charset="0"/>
                <a:cs typeface="Times New Roman" panose="02020603050405020304" pitchFamily="18" charset="0"/>
              </a:rPr>
              <a:t>, N. F. M. </a:t>
            </a:r>
            <a:r>
              <a:rPr lang="en-IN" sz="2400" dirty="0" err="1">
                <a:latin typeface="Times New Roman" panose="02020603050405020304" pitchFamily="18" charset="0"/>
                <a:cs typeface="Times New Roman" panose="02020603050405020304" pitchFamily="18" charset="0"/>
              </a:rPr>
              <a:t>Mahfudz</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M.Munaim</a:t>
            </a:r>
            <a:r>
              <a:rPr lang="en-IN" sz="2400" dirty="0">
                <a:latin typeface="Times New Roman" panose="02020603050405020304" pitchFamily="18" charset="0"/>
                <a:cs typeface="Times New Roman" panose="02020603050405020304" pitchFamily="18" charset="0"/>
              </a:rPr>
              <a:t> , “ Automatic Diabetic Retinopathy Detection and Classiﬁcation System”, 2017 IEEE.</a:t>
            </a:r>
          </a:p>
          <a:p>
            <a:pPr marL="457200" indent="-457200" algn="just">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195A71E4-8DF5-402B-AB0A-E45057E9B08D}"/>
              </a:ext>
            </a:extLst>
          </p:cNvPr>
          <p:cNvSpPr>
            <a:spLocks noGrp="1"/>
          </p:cNvSpPr>
          <p:nvPr>
            <p:ph type="ftr" sz="quarter" idx="11"/>
          </p:nvPr>
        </p:nvSpPr>
        <p:spPr>
          <a:xfrm>
            <a:off x="4038600" y="6356350"/>
            <a:ext cx="5067300" cy="365125"/>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BDA119EA-E76D-4D8F-9520-04BF13300986}"/>
              </a:ext>
            </a:extLst>
          </p:cNvPr>
          <p:cNvSpPr>
            <a:spLocks noGrp="1"/>
          </p:cNvSpPr>
          <p:nvPr>
            <p:ph type="sldNum" sz="quarter" idx="12"/>
          </p:nvPr>
        </p:nvSpPr>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16</a:t>
            </a:fld>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674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9F922-9E9F-49C4-B856-3201FB91EE76}"/>
              </a:ext>
            </a:extLst>
          </p:cNvPr>
          <p:cNvSpPr>
            <a:spLocks noGrp="1"/>
          </p:cNvSpPr>
          <p:nvPr>
            <p:ph type="title"/>
          </p:nvPr>
        </p:nvSpPr>
        <p:spPr>
          <a:xfrm>
            <a:off x="1123950" y="2917825"/>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ANY QUESTIONS???</a:t>
            </a:r>
          </a:p>
        </p:txBody>
      </p:sp>
      <p:sp>
        <p:nvSpPr>
          <p:cNvPr id="3" name="Slide Number Placeholder 2">
            <a:extLst>
              <a:ext uri="{FF2B5EF4-FFF2-40B4-BE49-F238E27FC236}">
                <a16:creationId xmlns:a16="http://schemas.microsoft.com/office/drawing/2014/main" xmlns="" id="{97084905-49C7-4C03-B264-A6FDC8079D73}"/>
              </a:ext>
            </a:extLst>
          </p:cNvPr>
          <p:cNvSpPr>
            <a:spLocks noGrp="1"/>
          </p:cNvSpPr>
          <p:nvPr>
            <p:ph type="sldNum" sz="quarter" idx="12"/>
          </p:nvPr>
        </p:nvSpPr>
        <p:spPr/>
        <p:txBody>
          <a:bodyPr/>
          <a:lstStyle/>
          <a:p>
            <a:fld id="{7A71065C-E090-456B-A2D6-8FC1A6A7FAA5}" type="slidenum">
              <a:rPr lang="en-IN" smtClean="0"/>
              <a:t>17</a:t>
            </a:fld>
            <a:endParaRPr lang="en-IN" dirty="0"/>
          </a:p>
        </p:txBody>
      </p:sp>
    </p:spTree>
    <p:extLst>
      <p:ext uri="{BB962C8B-B14F-4D97-AF65-F5344CB8AC3E}">
        <p14:creationId xmlns:p14="http://schemas.microsoft.com/office/powerpoint/2010/main" val="228606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4769-224D-4DE3-A56D-AEA7C6C63286}"/>
              </a:ext>
            </a:extLst>
          </p:cNvPr>
          <p:cNvSpPr>
            <a:spLocks noGrp="1"/>
          </p:cNvSpPr>
          <p:nvPr>
            <p:ph type="title"/>
          </p:nvPr>
        </p:nvSpPr>
        <p:spPr>
          <a:xfrm>
            <a:off x="904875" y="2498725"/>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9F786952-B8C7-4972-8817-EA7DA7248A6A}"/>
              </a:ext>
            </a:extLst>
          </p:cNvPr>
          <p:cNvSpPr>
            <a:spLocks noGrp="1"/>
          </p:cNvSpPr>
          <p:nvPr>
            <p:ph type="sldNum" sz="quarter" idx="12"/>
          </p:nvPr>
        </p:nvSpPr>
        <p:spPr/>
        <p:txBody>
          <a:bodyPr/>
          <a:lstStyle/>
          <a:p>
            <a:fld id="{7A71065C-E090-456B-A2D6-8FC1A6A7FAA5}" type="slidenum">
              <a:rPr lang="en-IN" smtClean="0"/>
              <a:t>18</a:t>
            </a:fld>
            <a:endParaRPr lang="en-IN" dirty="0"/>
          </a:p>
        </p:txBody>
      </p:sp>
    </p:spTree>
    <p:extLst>
      <p:ext uri="{BB962C8B-B14F-4D97-AF65-F5344CB8AC3E}">
        <p14:creationId xmlns:p14="http://schemas.microsoft.com/office/powerpoint/2010/main" val="111644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E71F8-9010-407A-AE1A-DACB53B1C4F0}"/>
              </a:ext>
            </a:extLst>
          </p:cNvPr>
          <p:cNvSpPr>
            <a:spLocks noGrp="1"/>
          </p:cNvSpPr>
          <p:nvPr>
            <p:ph type="ctrTitle"/>
          </p:nvPr>
        </p:nvSpPr>
        <p:spPr>
          <a:xfrm>
            <a:off x="200025" y="141288"/>
            <a:ext cx="11763375" cy="630237"/>
          </a:xfrm>
        </p:spPr>
        <p:txBody>
          <a:bodyPr>
            <a:normAutofit/>
          </a:bodyPr>
          <a:lstStyle/>
          <a:p>
            <a:r>
              <a:rPr lang="en-IN" sz="3600" b="1" dirty="0" smtClean="0">
                <a:latin typeface="Times New Roman" panose="02020603050405020304" pitchFamily="18" charset="0"/>
                <a:cs typeface="Times New Roman" panose="02020603050405020304" pitchFamily="18" charset="0"/>
              </a:rPr>
              <a:t>OUTLINE</a:t>
            </a:r>
            <a:r>
              <a:rPr lang="en-IN" sz="3600" dirty="0" smtClean="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74F2359C-C5D2-4F96-845E-A2830EEDB58D}"/>
              </a:ext>
            </a:extLst>
          </p:cNvPr>
          <p:cNvSpPr>
            <a:spLocks noGrp="1"/>
          </p:cNvSpPr>
          <p:nvPr>
            <p:ph type="subTitle" idx="1"/>
          </p:nvPr>
        </p:nvSpPr>
        <p:spPr>
          <a:xfrm>
            <a:off x="228600" y="838199"/>
            <a:ext cx="11734800" cy="5811837"/>
          </a:xfrm>
        </p:spPr>
        <p:txBody>
          <a:bodyPr>
            <a:norm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 </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Background and Motivation</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Literature Review</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Research Gap</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Base Paper Explanation</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Conclusion </a:t>
            </a:r>
            <a:r>
              <a:rPr lang="en-IN" dirty="0">
                <a:latin typeface="Times New Roman" panose="02020603050405020304" pitchFamily="18" charset="0"/>
                <a:cs typeface="Times New Roman" panose="02020603050405020304" pitchFamily="18" charset="0"/>
              </a:rPr>
              <a:t>and future scope </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CF54B9B0-08CC-4B71-A42B-4D5716C1E548}"/>
              </a:ext>
            </a:extLst>
          </p:cNvPr>
          <p:cNvSpPr>
            <a:spLocks noGrp="1"/>
          </p:cNvSpPr>
          <p:nvPr>
            <p:ph type="sldNum" sz="quarter" idx="12"/>
          </p:nvPr>
        </p:nvSpPr>
        <p:spPr/>
        <p:txBody>
          <a:bodyPr/>
          <a:lstStyle/>
          <a:p>
            <a:fld id="{7A71065C-E090-456B-A2D6-8FC1A6A7FAA5}" type="slidenum">
              <a:rPr lang="en-IN" smtClean="0"/>
              <a:t>2</a:t>
            </a:fld>
            <a:endParaRPr lang="en-IN" dirty="0"/>
          </a:p>
        </p:txBody>
      </p:sp>
    </p:spTree>
    <p:extLst>
      <p:ext uri="{BB962C8B-B14F-4D97-AF65-F5344CB8AC3E}">
        <p14:creationId xmlns:p14="http://schemas.microsoft.com/office/powerpoint/2010/main" val="268221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4FED6-1545-420D-AD6A-90CF2E22D1D5}"/>
              </a:ext>
            </a:extLst>
          </p:cNvPr>
          <p:cNvSpPr>
            <a:spLocks noGrp="1"/>
          </p:cNvSpPr>
          <p:nvPr>
            <p:ph type="title"/>
          </p:nvPr>
        </p:nvSpPr>
        <p:spPr>
          <a:xfrm>
            <a:off x="266699" y="298451"/>
            <a:ext cx="11534775" cy="59690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INTRODUCTION - MOTIVATION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37DE3D0-5BD7-467B-BD8F-354C5758ABBA}"/>
              </a:ext>
            </a:extLst>
          </p:cNvPr>
          <p:cNvSpPr>
            <a:spLocks noGrp="1"/>
          </p:cNvSpPr>
          <p:nvPr>
            <p:ph idx="1"/>
          </p:nvPr>
        </p:nvSpPr>
        <p:spPr>
          <a:xfrm>
            <a:off x="342899" y="1044574"/>
            <a:ext cx="11534775" cy="5813425"/>
          </a:xfrm>
        </p:spPr>
        <p:txBody>
          <a:bodyPr>
            <a:noAutofit/>
          </a:bodyPr>
          <a:lstStyle/>
          <a:p>
            <a:pPr algn="just"/>
            <a:r>
              <a:rPr lang="en-US" sz="2400" b="1" dirty="0">
                <a:latin typeface="Times New Roman" panose="02020603050405020304" pitchFamily="18" charset="0"/>
                <a:cs typeface="Times New Roman" panose="02020603050405020304" pitchFamily="18" charset="0"/>
              </a:rPr>
              <a:t>India </a:t>
            </a:r>
            <a:r>
              <a:rPr lang="en-US" sz="2400" dirty="0">
                <a:latin typeface="Times New Roman" panose="02020603050405020304" pitchFamily="18" charset="0"/>
                <a:cs typeface="Times New Roman" panose="02020603050405020304" pitchFamily="18" charset="0"/>
              </a:rPr>
              <a:t>is set to emerge as the </a:t>
            </a:r>
            <a:r>
              <a:rPr lang="en-US" sz="2400" b="1" dirty="0">
                <a:latin typeface="Times New Roman" panose="02020603050405020304" pitchFamily="18" charset="0"/>
                <a:cs typeface="Times New Roman" panose="02020603050405020304" pitchFamily="18" charset="0"/>
              </a:rPr>
              <a:t>diabetic capital </a:t>
            </a:r>
            <a:r>
              <a:rPr lang="en-US" sz="2400" dirty="0">
                <a:latin typeface="Times New Roman" panose="02020603050405020304" pitchFamily="18" charset="0"/>
                <a:cs typeface="Times New Roman" panose="02020603050405020304" pitchFamily="18" charset="0"/>
              </a:rPr>
              <a:t>of the world.</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diabetic population </a:t>
            </a:r>
            <a:r>
              <a:rPr lang="en-US" sz="2400" dirty="0">
                <a:latin typeface="Times New Roman" panose="02020603050405020304" pitchFamily="18" charset="0"/>
                <a:cs typeface="Times New Roman" panose="02020603050405020304" pitchFamily="18" charset="0"/>
              </a:rPr>
              <a:t>in the country is close to hitting the alarming mark of </a:t>
            </a:r>
            <a:r>
              <a:rPr lang="en-US" sz="2400" b="1" dirty="0">
                <a:latin typeface="Times New Roman" panose="02020603050405020304" pitchFamily="18" charset="0"/>
                <a:cs typeface="Times New Roman" panose="02020603050405020304" pitchFamily="18" charset="0"/>
              </a:rPr>
              <a:t>69.9</a:t>
            </a:r>
            <a:r>
              <a:rPr lang="en-US" sz="2400" dirty="0">
                <a:latin typeface="Times New Roman" panose="02020603050405020304" pitchFamily="18" charset="0"/>
                <a:cs typeface="Times New Roman" panose="02020603050405020304" pitchFamily="18" charset="0"/>
              </a:rPr>
              <a:t> million by </a:t>
            </a:r>
            <a:r>
              <a:rPr lang="en-US" sz="2400" b="1" dirty="0">
                <a:latin typeface="Times New Roman" panose="02020603050405020304" pitchFamily="18" charset="0"/>
                <a:cs typeface="Times New Roman" panose="02020603050405020304" pitchFamily="18" charset="0"/>
              </a:rPr>
              <a:t>2025</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80 million </a:t>
            </a:r>
            <a:r>
              <a:rPr lang="en-US" sz="2400" dirty="0">
                <a:latin typeface="Times New Roman" panose="02020603050405020304" pitchFamily="18" charset="0"/>
                <a:cs typeface="Times New Roman" panose="02020603050405020304" pitchFamily="18" charset="0"/>
              </a:rPr>
              <a:t>by </a:t>
            </a:r>
            <a:r>
              <a:rPr lang="en-US" sz="2400" b="1" dirty="0">
                <a:latin typeface="Times New Roman" panose="02020603050405020304" pitchFamily="18" charset="0"/>
                <a:cs typeface="Times New Roman" panose="02020603050405020304" pitchFamily="18" charset="0"/>
              </a:rPr>
              <a:t>2030.</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overall </a:t>
            </a:r>
            <a:r>
              <a:rPr lang="en-US" sz="2400" b="1" dirty="0">
                <a:latin typeface="Times New Roman" panose="02020603050405020304" pitchFamily="18" charset="0"/>
                <a:cs typeface="Times New Roman" panose="02020603050405020304" pitchFamily="18" charset="0"/>
              </a:rPr>
              <a:t>population affected </a:t>
            </a:r>
            <a:r>
              <a:rPr lang="en-US" sz="2400" dirty="0">
                <a:latin typeface="Times New Roman" panose="02020603050405020304" pitchFamily="18" charset="0"/>
                <a:cs typeface="Times New Roman" panose="02020603050405020304" pitchFamily="18" charset="0"/>
              </a:rPr>
              <a:t>by this </a:t>
            </a:r>
            <a:r>
              <a:rPr lang="en-US" sz="2400" b="1" dirty="0">
                <a:latin typeface="Times New Roman" panose="02020603050405020304" pitchFamily="18" charset="0"/>
                <a:cs typeface="Times New Roman" panose="02020603050405020304" pitchFamily="18" charset="0"/>
              </a:rPr>
              <a:t>diabetes-related retinal disease </a:t>
            </a:r>
            <a:r>
              <a:rPr lang="en-US" sz="2400" dirty="0">
                <a:latin typeface="Times New Roman" panose="02020603050405020304" pitchFamily="18" charset="0"/>
                <a:cs typeface="Times New Roman" panose="02020603050405020304" pitchFamily="18" charset="0"/>
              </a:rPr>
              <a:t>is reported to be </a:t>
            </a:r>
            <a:r>
              <a:rPr lang="en-US" sz="2400" b="1" dirty="0">
                <a:latin typeface="Times New Roman" panose="02020603050405020304" pitchFamily="18" charset="0"/>
                <a:cs typeface="Times New Roman" panose="02020603050405020304" pitchFamily="18" charset="0"/>
              </a:rPr>
              <a:t>382</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million</a:t>
            </a:r>
            <a:r>
              <a:rPr lang="en-US" sz="2400" dirty="0">
                <a:latin typeface="Times New Roman" panose="02020603050405020304" pitchFamily="18" charset="0"/>
                <a:cs typeface="Times New Roman" panose="02020603050405020304" pitchFamily="18" charset="0"/>
              </a:rPr>
              <a:t> as per the statistics of </a:t>
            </a:r>
            <a:r>
              <a:rPr lang="en-US" sz="2400" b="1" dirty="0">
                <a:latin typeface="Times New Roman" panose="02020603050405020304" pitchFamily="18" charset="0"/>
                <a:cs typeface="Times New Roman" panose="02020603050405020304" pitchFamily="18" charset="0"/>
              </a:rPr>
              <a:t>2013</a:t>
            </a:r>
            <a:r>
              <a:rPr lang="en-US" sz="2400" dirty="0">
                <a:latin typeface="Times New Roman" panose="02020603050405020304" pitchFamily="18" charset="0"/>
                <a:cs typeface="Times New Roman" panose="02020603050405020304" pitchFamily="18" charset="0"/>
              </a:rPr>
              <a:t>, and it is expected to cross the number of </a:t>
            </a:r>
            <a:r>
              <a:rPr lang="en-US" sz="2400" b="1" dirty="0">
                <a:latin typeface="Times New Roman" panose="02020603050405020304" pitchFamily="18" charset="0"/>
                <a:cs typeface="Times New Roman" panose="02020603050405020304" pitchFamily="18" charset="0"/>
              </a:rPr>
              <a:t>592 million </a:t>
            </a:r>
            <a:r>
              <a:rPr lang="en-US" sz="2400" dirty="0">
                <a:latin typeface="Times New Roman" panose="02020603050405020304" pitchFamily="18" charset="0"/>
                <a:cs typeface="Times New Roman" panose="02020603050405020304" pitchFamily="18" charset="0"/>
              </a:rPr>
              <a:t>by </a:t>
            </a:r>
            <a:r>
              <a:rPr lang="en-US" sz="2400" b="1" dirty="0">
                <a:latin typeface="Times New Roman" panose="02020603050405020304" pitchFamily="18" charset="0"/>
                <a:cs typeface="Times New Roman" panose="02020603050405020304" pitchFamily="18" charset="0"/>
              </a:rPr>
              <a:t>2025</a:t>
            </a:r>
            <a:r>
              <a:rPr lang="en-US" sz="2400" dirty="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India has about </a:t>
            </a:r>
            <a:r>
              <a:rPr lang="en-US" sz="2400" b="1" dirty="0">
                <a:latin typeface="Times New Roman" panose="02020603050405020304" pitchFamily="18" charset="0"/>
                <a:cs typeface="Times New Roman" panose="02020603050405020304" pitchFamily="18" charset="0"/>
              </a:rPr>
              <a:t>3500 trained retina specialists </a:t>
            </a:r>
            <a:r>
              <a:rPr lang="en-US" sz="2400" dirty="0">
                <a:latin typeface="Times New Roman" panose="02020603050405020304" pitchFamily="18" charset="0"/>
                <a:cs typeface="Times New Roman" panose="02020603050405020304" pitchFamily="18" charset="0"/>
              </a:rPr>
              <a:t>against </a:t>
            </a:r>
            <a:r>
              <a:rPr lang="en-US" sz="2400" b="1" dirty="0">
                <a:latin typeface="Times New Roman" panose="02020603050405020304" pitchFamily="18" charset="0"/>
                <a:cs typeface="Times New Roman" panose="02020603050405020304" pitchFamily="18" charset="0"/>
              </a:rPr>
              <a:t>60 million diabetic patients </a:t>
            </a:r>
            <a:r>
              <a:rPr lang="en-US" sz="2400" dirty="0">
                <a:latin typeface="Times New Roman" panose="02020603050405020304" pitchFamily="18" charset="0"/>
                <a:cs typeface="Times New Roman" panose="02020603050405020304" pitchFamily="18" charset="0"/>
              </a:rPr>
              <a:t>facing diabetic eye disease.</a:t>
            </a:r>
          </a:p>
          <a:p>
            <a:pPr marL="0" indent="0" algn="just">
              <a:buNone/>
            </a:pPr>
            <a:r>
              <a:rPr lang="en-US" sz="2400" dirty="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Diabetic retinopathy </a:t>
            </a:r>
            <a:r>
              <a:rPr lang="en-US" sz="2400" dirty="0">
                <a:latin typeface="Times New Roman" panose="02020603050405020304" pitchFamily="18" charset="0"/>
                <a:cs typeface="Times New Roman" panose="02020603050405020304" pitchFamily="18" charset="0"/>
              </a:rPr>
              <a:t>is one such complication that </a:t>
            </a:r>
            <a:r>
              <a:rPr lang="en-US" sz="2400" b="1" dirty="0">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affecting</a:t>
            </a:r>
            <a:r>
              <a:rPr lang="en-US" sz="2400" dirty="0">
                <a:latin typeface="Times New Roman" panose="02020603050405020304" pitchFamily="18" charset="0"/>
                <a:cs typeface="Times New Roman" panose="02020603050405020304" pitchFamily="18" charset="0"/>
              </a:rPr>
              <a:t> nearly </a:t>
            </a:r>
            <a:r>
              <a:rPr lang="en-US" sz="2400" b="1" dirty="0">
                <a:latin typeface="Times New Roman" panose="02020603050405020304" pitchFamily="18" charset="0"/>
                <a:cs typeface="Times New Roman" panose="02020603050405020304" pitchFamily="18" charset="0"/>
              </a:rPr>
              <a:t>18% </a:t>
            </a:r>
            <a:r>
              <a:rPr lang="en-US" sz="2400" dirty="0">
                <a:latin typeface="Times New Roman" panose="02020603050405020304" pitchFamily="18" charset="0"/>
                <a:cs typeface="Times New Roman" panose="02020603050405020304" pitchFamily="18" charset="0"/>
              </a:rPr>
              <a:t>of the diabetic </a:t>
            </a:r>
            <a:r>
              <a:rPr lang="en-US" sz="2400" b="1" dirty="0">
                <a:latin typeface="Times New Roman" panose="02020603050405020304" pitchFamily="18" charset="0"/>
                <a:cs typeface="Times New Roman" panose="02020603050405020304" pitchFamily="18" charset="0"/>
              </a:rPr>
              <a:t>population in India</a:t>
            </a:r>
            <a:r>
              <a:rPr lang="en-US"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xmlns="" id="{F346D8FD-A70A-4CF7-A5E5-F89312BA99AC}"/>
              </a:ext>
            </a:extLst>
          </p:cNvPr>
          <p:cNvSpPr>
            <a:spLocks noGrp="1"/>
          </p:cNvSpPr>
          <p:nvPr>
            <p:ph type="sldNum" sz="quarter" idx="12"/>
          </p:nvPr>
        </p:nvSpPr>
        <p:spPr/>
        <p:txBody>
          <a:bodyPr/>
          <a:lstStyle/>
          <a:p>
            <a:fld id="{7A71065C-E090-456B-A2D6-8FC1A6A7FAA5}" type="slidenum">
              <a:rPr lang="en-IN" smtClean="0"/>
              <a:t>3</a:t>
            </a:fld>
            <a:endParaRPr lang="en-IN" dirty="0"/>
          </a:p>
        </p:txBody>
      </p:sp>
    </p:spTree>
    <p:extLst>
      <p:ext uri="{BB962C8B-B14F-4D97-AF65-F5344CB8AC3E}">
        <p14:creationId xmlns:p14="http://schemas.microsoft.com/office/powerpoint/2010/main" val="359197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C0B8B-7FD5-4725-9E2A-67DE538FC028}"/>
              </a:ext>
            </a:extLst>
          </p:cNvPr>
          <p:cNvSpPr>
            <a:spLocks noGrp="1"/>
          </p:cNvSpPr>
          <p:nvPr>
            <p:ph type="ctrTitle"/>
          </p:nvPr>
        </p:nvSpPr>
        <p:spPr>
          <a:xfrm>
            <a:off x="219075" y="236538"/>
            <a:ext cx="11668125" cy="639762"/>
          </a:xfrm>
        </p:spPr>
        <p:txBody>
          <a:bodyPr>
            <a:normAutofit/>
          </a:bodyPr>
          <a:lstStyle/>
          <a:p>
            <a:r>
              <a:rPr lang="en-IN" sz="3600" b="1" dirty="0">
                <a:latin typeface="Times New Roman" panose="02020603050405020304" pitchFamily="18" charset="0"/>
                <a:cs typeface="Times New Roman" panose="02020603050405020304" pitchFamily="18" charset="0"/>
              </a:rPr>
              <a:t>BACKGROUND</a:t>
            </a:r>
          </a:p>
        </p:txBody>
      </p:sp>
      <p:sp>
        <p:nvSpPr>
          <p:cNvPr id="3" name="Subtitle 2">
            <a:extLst>
              <a:ext uri="{FF2B5EF4-FFF2-40B4-BE49-F238E27FC236}">
                <a16:creationId xmlns:a16="http://schemas.microsoft.com/office/drawing/2014/main" xmlns="" id="{15AEB511-53AF-435E-B49A-E262EE96011E}"/>
              </a:ext>
            </a:extLst>
          </p:cNvPr>
          <p:cNvSpPr>
            <a:spLocks noGrp="1"/>
          </p:cNvSpPr>
          <p:nvPr>
            <p:ph type="subTitle" idx="1"/>
          </p:nvPr>
        </p:nvSpPr>
        <p:spPr>
          <a:xfrm>
            <a:off x="333375" y="1104900"/>
            <a:ext cx="11668125" cy="5516562"/>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Diabetic Retinopathy </a:t>
            </a:r>
            <a:r>
              <a:rPr lang="en-US" b="1" dirty="0">
                <a:latin typeface="Times New Roman" panose="02020603050405020304" pitchFamily="18" charset="0"/>
                <a:cs typeface="Times New Roman" panose="02020603050405020304" pitchFamily="18" charset="0"/>
              </a:rPr>
              <a:t>damages blood vessels </a:t>
            </a:r>
            <a:r>
              <a:rPr lang="en-US" dirty="0">
                <a:latin typeface="Times New Roman" panose="02020603050405020304" pitchFamily="18" charset="0"/>
                <a:cs typeface="Times New Roman" panose="02020603050405020304" pitchFamily="18" charset="0"/>
              </a:rPr>
              <a:t>in the retina which then begin to leak fluids and blood</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this fluid leaks it can cause the macula to swell or thicken. This is called diabetic macular edema (DME)</a:t>
            </a: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Stages of diabetic retinopathy :</a:t>
            </a: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Non Proliferative Diabetic Retinopathy </a:t>
            </a:r>
            <a:r>
              <a:rPr lang="en-IN" dirty="0">
                <a:latin typeface="Times New Roman" panose="02020603050405020304" pitchFamily="18" charset="0"/>
                <a:cs typeface="Times New Roman" panose="02020603050405020304" pitchFamily="18" charset="0"/>
              </a:rPr>
              <a:t>:</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Mild non proliferative retinopathy</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Moderate non proliferative retinopathy</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Severe non proliferative retinopathy</a:t>
            </a:r>
          </a:p>
          <a:p>
            <a:pPr lvl="1"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Proliferative Diabetic Retinopathy</a:t>
            </a:r>
          </a:p>
          <a:p>
            <a:pPr lvl="1" algn="just"/>
            <a:endParaRPr lang="en-IN" sz="2400" dirty="0">
              <a:latin typeface="Times New Roman" panose="02020603050405020304" pitchFamily="18" charset="0"/>
              <a:cs typeface="Times New Roman" panose="02020603050405020304" pitchFamily="18" charset="0"/>
            </a:endParaRPr>
          </a:p>
          <a:p>
            <a:pPr lvl="1"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E0410D6-C3FD-400B-8E9A-67A092A02380}"/>
              </a:ext>
            </a:extLst>
          </p:cNvPr>
          <p:cNvSpPr>
            <a:spLocks noGrp="1"/>
          </p:cNvSpPr>
          <p:nvPr>
            <p:ph type="sldNum" sz="quarter" idx="12"/>
          </p:nvPr>
        </p:nvSpPr>
        <p:spPr/>
        <p:txBody>
          <a:bodyPr/>
          <a:lstStyle/>
          <a:p>
            <a:fld id="{7A71065C-E090-456B-A2D6-8FC1A6A7FAA5}" type="slidenum">
              <a:rPr lang="en-IN" smtClean="0"/>
              <a:t>4</a:t>
            </a:fld>
            <a:endParaRPr lang="en-IN" dirty="0"/>
          </a:p>
        </p:txBody>
      </p:sp>
    </p:spTree>
    <p:extLst>
      <p:ext uri="{BB962C8B-B14F-4D97-AF65-F5344CB8AC3E}">
        <p14:creationId xmlns:p14="http://schemas.microsoft.com/office/powerpoint/2010/main" val="2806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non proliferative diabetic retinopathy stages retina images">
            <a:extLst>
              <a:ext uri="{FF2B5EF4-FFF2-40B4-BE49-F238E27FC236}">
                <a16:creationId xmlns:a16="http://schemas.microsoft.com/office/drawing/2014/main" xmlns="" id="{BBF77972-7A75-44D3-8387-2EDEC76A194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6725" y="800496"/>
            <a:ext cx="11258549" cy="569118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xmlns="" id="{C77CF6FE-3828-4756-BE03-58CD50A8D7B5}"/>
              </a:ext>
            </a:extLst>
          </p:cNvPr>
          <p:cNvSpPr>
            <a:spLocks noGrp="1"/>
          </p:cNvSpPr>
          <p:nvPr>
            <p:ph type="ftr" sz="quarter" idx="11"/>
          </p:nvPr>
        </p:nvSpPr>
        <p:spPr>
          <a:xfrm>
            <a:off x="3795712" y="6397621"/>
            <a:ext cx="4895850" cy="325439"/>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A6A47FE-CBEB-448D-A636-9740F8FD7C39}"/>
              </a:ext>
            </a:extLst>
          </p:cNvPr>
          <p:cNvSpPr>
            <a:spLocks noGrp="1"/>
          </p:cNvSpPr>
          <p:nvPr>
            <p:ph type="sldNum" sz="quarter" idx="12"/>
          </p:nvPr>
        </p:nvSpPr>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5</a:t>
            </a:fld>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30CDD91E-9A75-4E73-BA03-893F362F0E6B}"/>
              </a:ext>
            </a:extLst>
          </p:cNvPr>
          <p:cNvSpPr/>
          <p:nvPr/>
        </p:nvSpPr>
        <p:spPr>
          <a:xfrm>
            <a:off x="1704974" y="134940"/>
            <a:ext cx="9077325" cy="516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STAGES OF DIABETIC RETINOPATHY</a:t>
            </a:r>
          </a:p>
        </p:txBody>
      </p:sp>
    </p:spTree>
    <p:extLst>
      <p:ext uri="{BB962C8B-B14F-4D97-AF65-F5344CB8AC3E}">
        <p14:creationId xmlns:p14="http://schemas.microsoft.com/office/powerpoint/2010/main" val="130745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A3DA214-5938-42DE-B85F-D6062F31F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620" y="888714"/>
            <a:ext cx="5045179" cy="4870131"/>
          </a:xfrm>
          <a:prstGeom prst="rect">
            <a:avLst/>
          </a:prstGeom>
        </p:spPr>
      </p:pic>
      <p:pic>
        <p:nvPicPr>
          <p:cNvPr id="7" name="Content Placeholder 14">
            <a:extLst>
              <a:ext uri="{FF2B5EF4-FFF2-40B4-BE49-F238E27FC236}">
                <a16:creationId xmlns:a16="http://schemas.microsoft.com/office/drawing/2014/main" xmlns="" id="{1F2471EA-D21C-4398-AC17-4FFA1D6C0E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9175" y="888715"/>
            <a:ext cx="4781550" cy="4870131"/>
          </a:xfrm>
        </p:spPr>
      </p:pic>
      <p:sp>
        <p:nvSpPr>
          <p:cNvPr id="8" name="Rectangle 7">
            <a:extLst>
              <a:ext uri="{FF2B5EF4-FFF2-40B4-BE49-F238E27FC236}">
                <a16:creationId xmlns:a16="http://schemas.microsoft.com/office/drawing/2014/main" xmlns="" id="{0FD02148-E67C-4F5C-B06A-2C1286D345F8}"/>
              </a:ext>
            </a:extLst>
          </p:cNvPr>
          <p:cNvSpPr/>
          <p:nvPr/>
        </p:nvSpPr>
        <p:spPr>
          <a:xfrm>
            <a:off x="5610225" y="888714"/>
            <a:ext cx="971550" cy="584775"/>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Vs</a:t>
            </a:r>
          </a:p>
        </p:txBody>
      </p:sp>
      <p:sp>
        <p:nvSpPr>
          <p:cNvPr id="3" name="Slide Number Placeholder 2">
            <a:extLst>
              <a:ext uri="{FF2B5EF4-FFF2-40B4-BE49-F238E27FC236}">
                <a16:creationId xmlns:a16="http://schemas.microsoft.com/office/drawing/2014/main" xmlns="" id="{C5EFC72E-9D54-4905-9924-86AA76BFA8DD}"/>
              </a:ext>
            </a:extLst>
          </p:cNvPr>
          <p:cNvSpPr>
            <a:spLocks noGrp="1"/>
          </p:cNvSpPr>
          <p:nvPr>
            <p:ph type="sldNum" sz="quarter" idx="12"/>
          </p:nvPr>
        </p:nvSpPr>
        <p:spPr/>
        <p:txBody>
          <a:bodyPr/>
          <a:lstStyle/>
          <a:p>
            <a:fld id="{7A71065C-E090-456B-A2D6-8FC1A6A7FAA5}" type="slidenum">
              <a:rPr lang="en-IN" smtClean="0"/>
              <a:t>6</a:t>
            </a:fld>
            <a:endParaRPr lang="en-IN" dirty="0"/>
          </a:p>
        </p:txBody>
      </p:sp>
    </p:spTree>
    <p:extLst>
      <p:ext uri="{BB962C8B-B14F-4D97-AF65-F5344CB8AC3E}">
        <p14:creationId xmlns:p14="http://schemas.microsoft.com/office/powerpoint/2010/main" val="126845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63301-8C0F-4152-B3ED-CC5CBE2CE075}"/>
              </a:ext>
            </a:extLst>
          </p:cNvPr>
          <p:cNvSpPr>
            <a:spLocks noGrp="1"/>
          </p:cNvSpPr>
          <p:nvPr>
            <p:ph type="ctrTitle"/>
          </p:nvPr>
        </p:nvSpPr>
        <p:spPr>
          <a:xfrm>
            <a:off x="1524000" y="1274763"/>
            <a:ext cx="9144000" cy="2387600"/>
          </a:xfrm>
        </p:spPr>
        <p:txBody>
          <a:bodyPr>
            <a:normAutofit/>
          </a:bodyPr>
          <a:lstStyle/>
          <a:p>
            <a:r>
              <a:rPr lang="en-IN" sz="1600" dirty="0">
                <a:latin typeface="Times New Roman" panose="02020603050405020304" pitchFamily="18" charset="0"/>
                <a:cs typeface="Times New Roman" panose="02020603050405020304" pitchFamily="18" charset="0"/>
              </a:rPr>
              <a:t>LITERATURE REVIEW</a:t>
            </a:r>
          </a:p>
        </p:txBody>
      </p:sp>
      <p:sp>
        <p:nvSpPr>
          <p:cNvPr id="16" name="Subtitle 15">
            <a:extLst>
              <a:ext uri="{FF2B5EF4-FFF2-40B4-BE49-F238E27FC236}">
                <a16:creationId xmlns:a16="http://schemas.microsoft.com/office/drawing/2014/main" xmlns="" id="{C2A82072-1EAC-4729-A310-37A09B620566}"/>
              </a:ext>
            </a:extLst>
          </p:cNvPr>
          <p:cNvSpPr>
            <a:spLocks noGrp="1"/>
          </p:cNvSpPr>
          <p:nvPr>
            <p:ph type="subTitle" idx="1"/>
          </p:nvPr>
        </p:nvSpPr>
        <p:spPr>
          <a:xfrm>
            <a:off x="1524000" y="3754438"/>
            <a:ext cx="9144000" cy="1655762"/>
          </a:xfrm>
        </p:spPr>
        <p:txBody>
          <a:bodyPr>
            <a:normAutofit/>
          </a:bodyPr>
          <a:lstStyle/>
          <a:p>
            <a:endParaRPr lang="en-IN" sz="160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xmlns="" id="{C5AA4184-EC17-4D1C-A775-3D624407B997}"/>
              </a:ext>
            </a:extLst>
          </p:cNvPr>
          <p:cNvGraphicFramePr>
            <a:graphicFrameLocks noGrp="1"/>
          </p:cNvGraphicFramePr>
          <p:nvPr>
            <p:extLst/>
          </p:nvPr>
        </p:nvGraphicFramePr>
        <p:xfrm>
          <a:off x="236945" y="563880"/>
          <a:ext cx="11718107" cy="6035040"/>
        </p:xfrm>
        <a:graphic>
          <a:graphicData uri="http://schemas.openxmlformats.org/drawingml/2006/table">
            <a:tbl>
              <a:tblPr firstRow="1" bandRow="1">
                <a:tableStyleId>{0505E3EF-67EA-436B-97B2-0124C06EBD24}</a:tableStyleId>
              </a:tblPr>
              <a:tblGrid>
                <a:gridCol w="618205">
                  <a:extLst>
                    <a:ext uri="{9D8B030D-6E8A-4147-A177-3AD203B41FA5}">
                      <a16:colId xmlns:a16="http://schemas.microsoft.com/office/drawing/2014/main" xmlns="" val="1183092970"/>
                    </a:ext>
                  </a:extLst>
                </a:gridCol>
                <a:gridCol w="2340196">
                  <a:extLst>
                    <a:ext uri="{9D8B030D-6E8A-4147-A177-3AD203B41FA5}">
                      <a16:colId xmlns:a16="http://schemas.microsoft.com/office/drawing/2014/main" xmlns="" val="1367886789"/>
                    </a:ext>
                  </a:extLst>
                </a:gridCol>
                <a:gridCol w="1459951">
                  <a:extLst>
                    <a:ext uri="{9D8B030D-6E8A-4147-A177-3AD203B41FA5}">
                      <a16:colId xmlns:a16="http://schemas.microsoft.com/office/drawing/2014/main" xmlns="" val="3411232418"/>
                    </a:ext>
                  </a:extLst>
                </a:gridCol>
                <a:gridCol w="1459951">
                  <a:extLst>
                    <a:ext uri="{9D8B030D-6E8A-4147-A177-3AD203B41FA5}">
                      <a16:colId xmlns:a16="http://schemas.microsoft.com/office/drawing/2014/main" xmlns="" val="2514973381"/>
                    </a:ext>
                  </a:extLst>
                </a:gridCol>
                <a:gridCol w="1459951">
                  <a:extLst>
                    <a:ext uri="{9D8B030D-6E8A-4147-A177-3AD203B41FA5}">
                      <a16:colId xmlns:a16="http://schemas.microsoft.com/office/drawing/2014/main" xmlns="" val="4239855313"/>
                    </a:ext>
                  </a:extLst>
                </a:gridCol>
                <a:gridCol w="1459951">
                  <a:extLst>
                    <a:ext uri="{9D8B030D-6E8A-4147-A177-3AD203B41FA5}">
                      <a16:colId xmlns:a16="http://schemas.microsoft.com/office/drawing/2014/main" xmlns="" val="2938400363"/>
                    </a:ext>
                  </a:extLst>
                </a:gridCol>
                <a:gridCol w="1459951">
                  <a:extLst>
                    <a:ext uri="{9D8B030D-6E8A-4147-A177-3AD203B41FA5}">
                      <a16:colId xmlns:a16="http://schemas.microsoft.com/office/drawing/2014/main" xmlns="" val="1576791455"/>
                    </a:ext>
                  </a:extLst>
                </a:gridCol>
                <a:gridCol w="1459951">
                  <a:extLst>
                    <a:ext uri="{9D8B030D-6E8A-4147-A177-3AD203B41FA5}">
                      <a16:colId xmlns:a16="http://schemas.microsoft.com/office/drawing/2014/main" xmlns="" val="2912068741"/>
                    </a:ext>
                  </a:extLst>
                </a:gridCol>
              </a:tblGrid>
              <a:tr h="592155">
                <a:tc>
                  <a:txBody>
                    <a:bodyPr/>
                    <a:lstStyle/>
                    <a:p>
                      <a:r>
                        <a:rPr lang="en-IN" dirty="0">
                          <a:latin typeface="Times New Roman" panose="02020603050405020304" pitchFamily="18" charset="0"/>
                          <a:cs typeface="Times New Roman" panose="02020603050405020304" pitchFamily="18" charset="0"/>
                        </a:rPr>
                        <a:t>Sr</a:t>
                      </a:r>
                    </a:p>
                    <a:p>
                      <a:r>
                        <a:rPr lang="en-IN" dirty="0">
                          <a:latin typeface="Times New Roman" panose="02020603050405020304" pitchFamily="18" charset="0"/>
                          <a:cs typeface="Times New Roman" panose="02020603050405020304" pitchFamily="18" charset="0"/>
                        </a:rPr>
                        <a:t>No</a:t>
                      </a:r>
                    </a:p>
                  </a:txBody>
                  <a:tcPr/>
                </a:tc>
                <a:tc>
                  <a:txBody>
                    <a:bodyPr/>
                    <a:lstStyle/>
                    <a:p>
                      <a:r>
                        <a:rPr lang="en-IN" dirty="0">
                          <a:latin typeface="Times New Roman" panose="02020603050405020304" pitchFamily="18" charset="0"/>
                          <a:cs typeface="Times New Roman" panose="02020603050405020304" pitchFamily="18" charset="0"/>
                        </a:rPr>
                        <a:t>Title of the paper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Year of publication</a:t>
                      </a:r>
                    </a:p>
                  </a:txBody>
                  <a:tcPr/>
                </a:tc>
                <a:tc>
                  <a:txBody>
                    <a:bodyPr/>
                    <a:lstStyle/>
                    <a:p>
                      <a:r>
                        <a:rPr lang="en-IN" dirty="0">
                          <a:latin typeface="Times New Roman" panose="02020603050405020304" pitchFamily="18" charset="0"/>
                          <a:cs typeface="Times New Roman" panose="02020603050405020304" pitchFamily="18" charset="0"/>
                        </a:rPr>
                        <a:t>Dataset used</a:t>
                      </a:r>
                    </a:p>
                  </a:txBody>
                  <a:tcPr/>
                </a:tc>
                <a:tc>
                  <a:txBody>
                    <a:bodyPr/>
                    <a:lstStyle/>
                    <a:p>
                      <a:r>
                        <a:rPr lang="en-IN" dirty="0">
                          <a:latin typeface="Times New Roman" panose="02020603050405020304" pitchFamily="18" charset="0"/>
                          <a:cs typeface="Times New Roman" panose="02020603050405020304" pitchFamily="18" charset="0"/>
                        </a:rPr>
                        <a:t>Methods used</a:t>
                      </a:r>
                    </a:p>
                  </a:txBody>
                  <a:tcPr/>
                </a:tc>
                <a:tc>
                  <a:txBody>
                    <a:bodyPr/>
                    <a:lstStyle/>
                    <a:p>
                      <a:r>
                        <a:rPr lang="en-IN" dirty="0">
                          <a:latin typeface="Times New Roman" panose="02020603050405020304" pitchFamily="18" charset="0"/>
                          <a:cs typeface="Times New Roman" panose="02020603050405020304" pitchFamily="18" charset="0"/>
                        </a:rPr>
                        <a:t>Accuracy</a:t>
                      </a:r>
                    </a:p>
                  </a:txBody>
                  <a:tcPr/>
                </a:tc>
                <a:tc>
                  <a:txBody>
                    <a:bodyPr/>
                    <a:lstStyle/>
                    <a:p>
                      <a:r>
                        <a:rPr lang="en-IN"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xmlns="" val="3514628633"/>
                  </a:ext>
                </a:extLst>
              </a:tr>
              <a:tr h="2114838">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Convolutional Neural Networks for Diabetic Retinopathy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Harry </a:t>
                      </a:r>
                      <a:r>
                        <a:rPr lang="en-IN" dirty="0" err="1">
                          <a:latin typeface="Times New Roman" panose="02020603050405020304" pitchFamily="18" charset="0"/>
                          <a:cs typeface="Times New Roman" panose="02020603050405020304" pitchFamily="18" charset="0"/>
                        </a:rPr>
                        <a:t>Pratta</a:t>
                      </a:r>
                      <a:r>
                        <a:rPr lang="en-IN" dirty="0">
                          <a:latin typeface="Times New Roman" panose="02020603050405020304" pitchFamily="18" charset="0"/>
                          <a:cs typeface="Times New Roman" panose="02020603050405020304" pitchFamily="18" charset="0"/>
                        </a:rPr>
                        <a:t>, Frans </a:t>
                      </a:r>
                      <a:r>
                        <a:rPr lang="en-IN" dirty="0" err="1">
                          <a:latin typeface="Times New Roman" panose="02020603050405020304" pitchFamily="18" charset="0"/>
                          <a:cs typeface="Times New Roman" panose="02020603050405020304" pitchFamily="18" charset="0"/>
                        </a:rPr>
                        <a:t>Coenen</a:t>
                      </a:r>
                      <a:r>
                        <a:rPr lang="en-IN" dirty="0">
                          <a:latin typeface="Times New Roman" panose="02020603050405020304" pitchFamily="18" charset="0"/>
                          <a:cs typeface="Times New Roman" panose="02020603050405020304" pitchFamily="18" charset="0"/>
                        </a:rPr>
                        <a:t>, Deborah M Broadbent, Simon P Harding, </a:t>
                      </a:r>
                      <a:r>
                        <a:rPr lang="en-IN" dirty="0" err="1">
                          <a:latin typeface="Times New Roman" panose="02020603050405020304" pitchFamily="18" charset="0"/>
                          <a:cs typeface="Times New Roman" panose="02020603050405020304" pitchFamily="18" charset="0"/>
                        </a:rPr>
                        <a:t>Yalin</a:t>
                      </a:r>
                      <a:r>
                        <a:rPr lang="en-IN" dirty="0">
                          <a:latin typeface="Times New Roman" panose="02020603050405020304" pitchFamily="18" charset="0"/>
                          <a:cs typeface="Times New Roman" panose="02020603050405020304" pitchFamily="18" charset="0"/>
                        </a:rPr>
                        <a:t> Zheng</a:t>
                      </a:r>
                    </a:p>
                  </a:txBody>
                  <a:tcPr/>
                </a:tc>
                <a:tc>
                  <a:txBody>
                    <a:bodyPr/>
                    <a:lstStyle/>
                    <a:p>
                      <a:r>
                        <a:rPr lang="en-IN" dirty="0">
                          <a:latin typeface="Times New Roman" panose="02020603050405020304" pitchFamily="18" charset="0"/>
                          <a:cs typeface="Times New Roman" panose="02020603050405020304" pitchFamily="18" charset="0"/>
                        </a:rPr>
                        <a:t>2016 (Elsevier)</a:t>
                      </a:r>
                    </a:p>
                  </a:txBody>
                  <a:tcPr/>
                </a:tc>
                <a:tc>
                  <a:txBody>
                    <a:bodyPr/>
                    <a:lstStyle/>
                    <a:p>
                      <a:r>
                        <a:rPr lang="en-IN" dirty="0">
                          <a:latin typeface="Times New Roman" panose="02020603050405020304" pitchFamily="18" charset="0"/>
                          <a:cs typeface="Times New Roman" panose="02020603050405020304" pitchFamily="18" charset="0"/>
                        </a:rPr>
                        <a:t>Kaggle dataset (80,000 images)</a:t>
                      </a:r>
                    </a:p>
                  </a:txBody>
                  <a:tcPr/>
                </a:tc>
                <a:tc>
                  <a:txBody>
                    <a:bodyPr/>
                    <a:lstStyle/>
                    <a:p>
                      <a:r>
                        <a:rPr lang="en-IN" dirty="0">
                          <a:latin typeface="Times New Roman" panose="02020603050405020304" pitchFamily="18" charset="0"/>
                          <a:cs typeface="Times New Roman" panose="02020603050405020304" pitchFamily="18" charset="0"/>
                        </a:rPr>
                        <a:t>CNN</a:t>
                      </a:r>
                    </a:p>
                  </a:txBody>
                  <a:tcPr/>
                </a:tc>
                <a:tc>
                  <a:txBody>
                    <a:bodyPr/>
                    <a:lstStyle/>
                    <a:p>
                      <a:r>
                        <a:rPr lang="en-IN" dirty="0">
                          <a:latin typeface="Times New Roman" panose="02020603050405020304" pitchFamily="18" charset="0"/>
                          <a:cs typeface="Times New Roman" panose="02020603050405020304" pitchFamily="18" charset="0"/>
                        </a:rPr>
                        <a:t>75%</a:t>
                      </a:r>
                    </a:p>
                  </a:txBody>
                  <a:tcPr/>
                </a:tc>
                <a:tc>
                  <a:txBody>
                    <a:bodyPr/>
                    <a:lstStyle/>
                    <a:p>
                      <a:r>
                        <a:rPr lang="en-US" dirty="0">
                          <a:latin typeface="Times New Roman" panose="02020603050405020304" pitchFamily="18" charset="0"/>
                          <a:cs typeface="Times New Roman" panose="02020603050405020304" pitchFamily="18" charset="0"/>
                        </a:rPr>
                        <a:t>It cannot accurately distinguish the mild, moderate and severe cases of DR.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24663907"/>
                  </a:ext>
                </a:extLst>
              </a:tr>
              <a:tr h="2622399">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b="1" dirty="0">
                          <a:latin typeface="Times New Roman" panose="02020603050405020304" pitchFamily="18" charset="0"/>
                          <a:cs typeface="Times New Roman" panose="02020603050405020304" pitchFamily="18" charset="0"/>
                        </a:rPr>
                        <a:t>Diabetic Retinopathy Classification using  Deeply Supervised </a:t>
                      </a:r>
                      <a:r>
                        <a:rPr lang="en-US" b="1" dirty="0" err="1">
                          <a:latin typeface="Times New Roman" panose="02020603050405020304" pitchFamily="18" charset="0"/>
                          <a:cs typeface="Times New Roman" panose="02020603050405020304" pitchFamily="18" charset="0"/>
                        </a:rPr>
                        <a:t>ResNet</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Debiao</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Zhang,Wei</a:t>
                      </a:r>
                      <a:r>
                        <a:rPr lang="en-IN" b="1" dirty="0">
                          <a:latin typeface="Times New Roman" panose="02020603050405020304" pitchFamily="18" charset="0"/>
                          <a:cs typeface="Times New Roman" panose="02020603050405020304" pitchFamily="18" charset="0"/>
                        </a:rPr>
                        <a:t> Bu, </a:t>
                      </a:r>
                      <a:r>
                        <a:rPr lang="en-IN" b="1" dirty="0" err="1">
                          <a:latin typeface="Times New Roman" panose="02020603050405020304" pitchFamily="18" charset="0"/>
                          <a:cs typeface="Times New Roman" panose="02020603050405020304" pitchFamily="18" charset="0"/>
                        </a:rPr>
                        <a:t>Xiangqian</a:t>
                      </a:r>
                      <a:r>
                        <a:rPr lang="en-IN" b="1" dirty="0">
                          <a:latin typeface="Times New Roman" panose="02020603050405020304" pitchFamily="18" charset="0"/>
                          <a:cs typeface="Times New Roman" panose="02020603050405020304" pitchFamily="18" charset="0"/>
                        </a:rPr>
                        <a:t> Wu</a:t>
                      </a:r>
                    </a:p>
                  </a:txBody>
                  <a:tcPr/>
                </a:tc>
                <a:tc>
                  <a:txBody>
                    <a:bodyPr/>
                    <a:lstStyle/>
                    <a:p>
                      <a:r>
                        <a:rPr lang="en-IN" b="1" dirty="0">
                          <a:latin typeface="Times New Roman" panose="02020603050405020304" pitchFamily="18" charset="0"/>
                          <a:cs typeface="Times New Roman" panose="02020603050405020304" pitchFamily="18" charset="0"/>
                        </a:rPr>
                        <a:t>2017 (IEEE)</a:t>
                      </a:r>
                    </a:p>
                  </a:txBody>
                  <a:tcPr/>
                </a:tc>
                <a:tc>
                  <a:txBody>
                    <a:bodyPr/>
                    <a:lstStyle/>
                    <a:p>
                      <a:r>
                        <a:rPr lang="en-IN" b="1" dirty="0">
                          <a:latin typeface="Times New Roman" panose="02020603050405020304" pitchFamily="18" charset="0"/>
                          <a:cs typeface="Times New Roman" panose="02020603050405020304" pitchFamily="18" charset="0"/>
                        </a:rPr>
                        <a:t>Kaggle dataset( &gt;35,000 images)</a:t>
                      </a:r>
                    </a:p>
                  </a:txBody>
                  <a:tcPr/>
                </a:tc>
                <a:tc>
                  <a:txBody>
                    <a:bodyPr/>
                    <a:lstStyle/>
                    <a:p>
                      <a:r>
                        <a:rPr lang="en-IN" b="1" dirty="0">
                          <a:latin typeface="Times New Roman" panose="02020603050405020304" pitchFamily="18" charset="0"/>
                          <a:cs typeface="Times New Roman" panose="02020603050405020304" pitchFamily="18" charset="0"/>
                        </a:rPr>
                        <a:t>Deeply supervised </a:t>
                      </a:r>
                      <a:r>
                        <a:rPr lang="en-IN" b="1" dirty="0" err="1">
                          <a:latin typeface="Times New Roman" panose="02020603050405020304" pitchFamily="18" charset="0"/>
                          <a:cs typeface="Times New Roman" panose="02020603050405020304" pitchFamily="18" charset="0"/>
                        </a:rPr>
                        <a:t>ResNet</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80%</a:t>
                      </a:r>
                    </a:p>
                  </a:txBody>
                  <a:tcPr/>
                </a:tc>
                <a:tc>
                  <a:txBody>
                    <a:bodyPr/>
                    <a:lstStyle/>
                    <a:p>
                      <a:r>
                        <a:rPr lang="en-US" b="1" dirty="0">
                          <a:latin typeface="Times New Roman" panose="02020603050405020304" pitchFamily="18" charset="0"/>
                          <a:cs typeface="Times New Roman" panose="02020603050405020304" pitchFamily="18" charset="0"/>
                        </a:rPr>
                        <a:t>Around half of the mild and moderate images are misclassified into normal, which is a severe problem in real life.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57648354"/>
                  </a:ext>
                </a:extLst>
              </a:tr>
            </a:tbl>
          </a:graphicData>
        </a:graphic>
      </p:graphicFrame>
      <p:sp>
        <p:nvSpPr>
          <p:cNvPr id="3" name="TextBox 2">
            <a:extLst>
              <a:ext uri="{FF2B5EF4-FFF2-40B4-BE49-F238E27FC236}">
                <a16:creationId xmlns:a16="http://schemas.microsoft.com/office/drawing/2014/main" xmlns="" id="{374039D6-2CC4-4DFE-9708-6A8D46E47A1D}"/>
              </a:ext>
            </a:extLst>
          </p:cNvPr>
          <p:cNvSpPr txBox="1"/>
          <p:nvPr/>
        </p:nvSpPr>
        <p:spPr>
          <a:xfrm>
            <a:off x="236945" y="0"/>
            <a:ext cx="1150620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LITERATURE REVIEW</a:t>
            </a:r>
          </a:p>
        </p:txBody>
      </p:sp>
      <p:sp>
        <p:nvSpPr>
          <p:cNvPr id="4" name="Footer Placeholder 3">
            <a:extLst>
              <a:ext uri="{FF2B5EF4-FFF2-40B4-BE49-F238E27FC236}">
                <a16:creationId xmlns:a16="http://schemas.microsoft.com/office/drawing/2014/main" xmlns="" id="{F2B9FD1E-D7F3-469F-890A-BC0DD8C73786}"/>
              </a:ext>
            </a:extLst>
          </p:cNvPr>
          <p:cNvSpPr>
            <a:spLocks noGrp="1"/>
          </p:cNvSpPr>
          <p:nvPr>
            <p:ph type="ftr" sz="quarter" idx="11"/>
          </p:nvPr>
        </p:nvSpPr>
        <p:spPr>
          <a:xfrm>
            <a:off x="4038599" y="6659245"/>
            <a:ext cx="4829176" cy="166688"/>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CE133A4B-9826-4E24-A944-51058F9FF26A}"/>
              </a:ext>
            </a:extLst>
          </p:cNvPr>
          <p:cNvSpPr>
            <a:spLocks noGrp="1"/>
          </p:cNvSpPr>
          <p:nvPr>
            <p:ph type="sldNum" sz="quarter" idx="12"/>
          </p:nvPr>
        </p:nvSpPr>
        <p:spPr>
          <a:xfrm>
            <a:off x="9039225" y="6645275"/>
            <a:ext cx="2743200" cy="212725"/>
          </a:xfrm>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7</a:t>
            </a:fld>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49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E7945D2F-CBC4-44B1-8FF0-3026D8C8919E}"/>
              </a:ext>
            </a:extLst>
          </p:cNvPr>
          <p:cNvGraphicFramePr>
            <a:graphicFrameLocks noGrp="1"/>
          </p:cNvGraphicFramePr>
          <p:nvPr>
            <p:ph idx="1"/>
            <p:extLst/>
          </p:nvPr>
        </p:nvGraphicFramePr>
        <p:xfrm>
          <a:off x="206376" y="684431"/>
          <a:ext cx="11779248" cy="5760720"/>
        </p:xfrm>
        <a:graphic>
          <a:graphicData uri="http://schemas.openxmlformats.org/drawingml/2006/table">
            <a:tbl>
              <a:tblPr firstRow="1" bandRow="1">
                <a:tableStyleId>{8799B23B-EC83-4686-B30A-512413B5E67A}</a:tableStyleId>
              </a:tblPr>
              <a:tblGrid>
                <a:gridCol w="648485">
                  <a:extLst>
                    <a:ext uri="{9D8B030D-6E8A-4147-A177-3AD203B41FA5}">
                      <a16:colId xmlns:a16="http://schemas.microsoft.com/office/drawing/2014/main" xmlns="" val="1509542602"/>
                    </a:ext>
                  </a:extLst>
                </a:gridCol>
                <a:gridCol w="2296327">
                  <a:extLst>
                    <a:ext uri="{9D8B030D-6E8A-4147-A177-3AD203B41FA5}">
                      <a16:colId xmlns:a16="http://schemas.microsoft.com/office/drawing/2014/main" xmlns="" val="4139171312"/>
                    </a:ext>
                  </a:extLst>
                </a:gridCol>
                <a:gridCol w="1472406">
                  <a:extLst>
                    <a:ext uri="{9D8B030D-6E8A-4147-A177-3AD203B41FA5}">
                      <a16:colId xmlns:a16="http://schemas.microsoft.com/office/drawing/2014/main" xmlns="" val="2129827307"/>
                    </a:ext>
                  </a:extLst>
                </a:gridCol>
                <a:gridCol w="1462881">
                  <a:extLst>
                    <a:ext uri="{9D8B030D-6E8A-4147-A177-3AD203B41FA5}">
                      <a16:colId xmlns:a16="http://schemas.microsoft.com/office/drawing/2014/main" xmlns="" val="3813299448"/>
                    </a:ext>
                  </a:extLst>
                </a:gridCol>
                <a:gridCol w="1507858">
                  <a:extLst>
                    <a:ext uri="{9D8B030D-6E8A-4147-A177-3AD203B41FA5}">
                      <a16:colId xmlns:a16="http://schemas.microsoft.com/office/drawing/2014/main" xmlns="" val="2501725653"/>
                    </a:ext>
                  </a:extLst>
                </a:gridCol>
                <a:gridCol w="1446479">
                  <a:extLst>
                    <a:ext uri="{9D8B030D-6E8A-4147-A177-3AD203B41FA5}">
                      <a16:colId xmlns:a16="http://schemas.microsoft.com/office/drawing/2014/main" xmlns="" val="4125655961"/>
                    </a:ext>
                  </a:extLst>
                </a:gridCol>
                <a:gridCol w="1141413">
                  <a:extLst>
                    <a:ext uri="{9D8B030D-6E8A-4147-A177-3AD203B41FA5}">
                      <a16:colId xmlns:a16="http://schemas.microsoft.com/office/drawing/2014/main" xmlns="" val="923455283"/>
                    </a:ext>
                  </a:extLst>
                </a:gridCol>
                <a:gridCol w="1803399">
                  <a:extLst>
                    <a:ext uri="{9D8B030D-6E8A-4147-A177-3AD203B41FA5}">
                      <a16:colId xmlns:a16="http://schemas.microsoft.com/office/drawing/2014/main" xmlns="" val="407201914"/>
                    </a:ext>
                  </a:extLst>
                </a:gridCol>
              </a:tblGrid>
              <a:tr h="628551">
                <a:tc>
                  <a:txBody>
                    <a:bodyPr/>
                    <a:lstStyle/>
                    <a:p>
                      <a:r>
                        <a:rPr lang="en-IN" b="1" dirty="0">
                          <a:latin typeface="Times New Roman" panose="02020603050405020304" pitchFamily="18" charset="0"/>
                          <a:cs typeface="Times New Roman" panose="02020603050405020304" pitchFamily="18" charset="0"/>
                        </a:rPr>
                        <a:t>Sr No</a:t>
                      </a:r>
                    </a:p>
                  </a:txBody>
                  <a:tcPr/>
                </a:tc>
                <a:tc>
                  <a:txBody>
                    <a:bodyPr/>
                    <a:lstStyle/>
                    <a:p>
                      <a:r>
                        <a:rPr lang="en-IN" b="1" dirty="0">
                          <a:latin typeface="Times New Roman" panose="02020603050405020304" pitchFamily="18" charset="0"/>
                          <a:cs typeface="Times New Roman" panose="02020603050405020304" pitchFamily="18" charset="0"/>
                        </a:rPr>
                        <a:t>Title of the paper</a:t>
                      </a:r>
                    </a:p>
                  </a:txBody>
                  <a:tcPr/>
                </a:tc>
                <a:tc>
                  <a:txBody>
                    <a:bodyPr/>
                    <a:lstStyle/>
                    <a:p>
                      <a:r>
                        <a:rPr lang="en-IN" b="1" dirty="0">
                          <a:latin typeface="Times New Roman" panose="02020603050405020304" pitchFamily="18" charset="0"/>
                          <a:cs typeface="Times New Roman" panose="02020603050405020304" pitchFamily="18" charset="0"/>
                        </a:rPr>
                        <a:t>Author</a:t>
                      </a:r>
                    </a:p>
                  </a:txBody>
                  <a:tcPr/>
                </a:tc>
                <a:tc>
                  <a:txBody>
                    <a:bodyPr/>
                    <a:lstStyle/>
                    <a:p>
                      <a:r>
                        <a:rPr lang="en-IN" b="1" dirty="0">
                          <a:latin typeface="Times New Roman" panose="02020603050405020304" pitchFamily="18" charset="0"/>
                          <a:cs typeface="Times New Roman" panose="02020603050405020304" pitchFamily="18" charset="0"/>
                        </a:rPr>
                        <a:t>Year of publication</a:t>
                      </a:r>
                    </a:p>
                  </a:txBody>
                  <a:tcPr/>
                </a:tc>
                <a:tc>
                  <a:txBody>
                    <a:bodyPr/>
                    <a:lstStyle/>
                    <a:p>
                      <a:r>
                        <a:rPr lang="en-IN" b="1" dirty="0">
                          <a:latin typeface="Times New Roman" panose="02020603050405020304" pitchFamily="18" charset="0"/>
                          <a:cs typeface="Times New Roman" panose="02020603050405020304" pitchFamily="18" charset="0"/>
                        </a:rPr>
                        <a:t>Dataset used</a:t>
                      </a:r>
                    </a:p>
                  </a:txBody>
                  <a:tcPr/>
                </a:tc>
                <a:tc>
                  <a:txBody>
                    <a:bodyPr/>
                    <a:lstStyle/>
                    <a:p>
                      <a:r>
                        <a:rPr lang="en-IN" b="1" dirty="0">
                          <a:latin typeface="Times New Roman" panose="02020603050405020304" pitchFamily="18" charset="0"/>
                          <a:cs typeface="Times New Roman" panose="02020603050405020304" pitchFamily="18" charset="0"/>
                        </a:rPr>
                        <a:t>Methods used</a:t>
                      </a:r>
                    </a:p>
                  </a:txBody>
                  <a:tcPr/>
                </a:tc>
                <a:tc>
                  <a:txBody>
                    <a:bodyPr/>
                    <a:lstStyle/>
                    <a:p>
                      <a:r>
                        <a:rPr lang="en-IN" b="1" dirty="0">
                          <a:latin typeface="Times New Roman" panose="02020603050405020304" pitchFamily="18" charset="0"/>
                          <a:cs typeface="Times New Roman" panose="02020603050405020304" pitchFamily="18" charset="0"/>
                        </a:rPr>
                        <a:t>Accuracy</a:t>
                      </a:r>
                    </a:p>
                  </a:txBody>
                  <a:tcPr/>
                </a:tc>
                <a:tc>
                  <a:txBody>
                    <a:bodyPr/>
                    <a:lstStyle/>
                    <a:p>
                      <a:r>
                        <a:rPr lang="en-IN" b="1"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xmlns="" val="395007472"/>
                  </a:ext>
                </a:extLst>
              </a:tr>
              <a:tr h="2783581">
                <a:tc>
                  <a:txBody>
                    <a:bodyPr/>
                    <a:lstStyle/>
                    <a:p>
                      <a:r>
                        <a:rPr lang="en-IN" b="0" dirty="0">
                          <a:latin typeface="Times New Roman" panose="02020603050405020304" pitchFamily="18" charset="0"/>
                          <a:cs typeface="Times New Roman" panose="02020603050405020304" pitchFamily="18" charset="0"/>
                        </a:rPr>
                        <a:t>3.</a:t>
                      </a:r>
                    </a:p>
                  </a:txBody>
                  <a:tcPr/>
                </a:tc>
                <a:tc>
                  <a:txBody>
                    <a:bodyPr/>
                    <a:lstStyle/>
                    <a:p>
                      <a:r>
                        <a:rPr lang="en-US" b="0" dirty="0">
                          <a:latin typeface="Times New Roman" panose="02020603050405020304" pitchFamily="18" charset="0"/>
                          <a:cs typeface="Times New Roman" panose="02020603050405020304" pitchFamily="18" charset="0"/>
                        </a:rPr>
                        <a:t>Classification of Diabetic Retinopathy Through Texture Features Analysis</a:t>
                      </a:r>
                    </a:p>
                  </a:txBody>
                  <a:tcPr/>
                </a:tc>
                <a:tc>
                  <a:txBody>
                    <a:bodyPr/>
                    <a:lstStyle/>
                    <a:p>
                      <a:r>
                        <a:rPr lang="en-IN" b="0" dirty="0" err="1">
                          <a:latin typeface="Times New Roman" panose="02020603050405020304" pitchFamily="18" charset="0"/>
                          <a:cs typeface="Times New Roman" panose="02020603050405020304" pitchFamily="18" charset="0"/>
                        </a:rPr>
                        <a:t>Bariqi</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Abdillah</a:t>
                      </a:r>
                      <a:r>
                        <a:rPr lang="en-IN" b="0" dirty="0">
                          <a:latin typeface="Times New Roman" panose="02020603050405020304" pitchFamily="18" charset="0"/>
                          <a:cs typeface="Times New Roman" panose="02020603050405020304" pitchFamily="18" charset="0"/>
                        </a:rPr>
                        <a:t> ,</a:t>
                      </a:r>
                    </a:p>
                    <a:p>
                      <a:r>
                        <a:rPr lang="en-IN" b="0" dirty="0" err="1">
                          <a:latin typeface="Times New Roman" panose="02020603050405020304" pitchFamily="18" charset="0"/>
                          <a:cs typeface="Times New Roman" panose="02020603050405020304" pitchFamily="18" charset="0"/>
                        </a:rPr>
                        <a:t>Alhadi</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Bustamam</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Dewi</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Sarwinda</a:t>
                      </a:r>
                      <a:r>
                        <a:rPr lang="en-IN" b="0" dirty="0">
                          <a:latin typeface="Times New Roman" panose="02020603050405020304" pitchFamily="18" charset="0"/>
                          <a:cs typeface="Times New Roman" panose="02020603050405020304" pitchFamily="18" charset="0"/>
                        </a:rPr>
                        <a:t> </a:t>
                      </a:r>
                    </a:p>
                  </a:txBody>
                  <a:tcPr/>
                </a:tc>
                <a:tc>
                  <a:txBody>
                    <a:bodyPr/>
                    <a:lstStyle/>
                    <a:p>
                      <a:r>
                        <a:rPr lang="en-IN" b="0" dirty="0">
                          <a:latin typeface="Times New Roman" panose="02020603050405020304" pitchFamily="18" charset="0"/>
                          <a:cs typeface="Times New Roman" panose="02020603050405020304" pitchFamily="18" charset="0"/>
                        </a:rPr>
                        <a:t>2017(IEEE)</a:t>
                      </a:r>
                    </a:p>
                  </a:txBody>
                  <a:tcPr/>
                </a:tc>
                <a:tc>
                  <a:txBody>
                    <a:bodyPr/>
                    <a:lstStyle/>
                    <a:p>
                      <a:r>
                        <a:rPr lang="en-IN" b="0" dirty="0" err="1">
                          <a:latin typeface="Times New Roman" panose="02020603050405020304" pitchFamily="18" charset="0"/>
                          <a:cs typeface="Times New Roman" panose="02020603050405020304" pitchFamily="18" charset="0"/>
                        </a:rPr>
                        <a:t>DiaretDBO</a:t>
                      </a:r>
                      <a:r>
                        <a:rPr lang="en-IN" b="0" dirty="0">
                          <a:latin typeface="Times New Roman" panose="02020603050405020304" pitchFamily="18" charset="0"/>
                          <a:cs typeface="Times New Roman" panose="02020603050405020304" pitchFamily="18" charset="0"/>
                        </a:rPr>
                        <a:t> (130 images)</a:t>
                      </a:r>
                    </a:p>
                  </a:txBody>
                  <a:tcPr/>
                </a:tc>
                <a:tc>
                  <a:txBody>
                    <a:bodyPr/>
                    <a:lstStyle/>
                    <a:p>
                      <a:r>
                        <a:rPr lang="en-IN" b="0" dirty="0">
                          <a:latin typeface="Times New Roman" panose="02020603050405020304" pitchFamily="18" charset="0"/>
                          <a:cs typeface="Times New Roman" panose="02020603050405020304" pitchFamily="18" charset="0"/>
                        </a:rPr>
                        <a:t>Local Binary Pattern, SVM, k-NN</a:t>
                      </a:r>
                    </a:p>
                  </a:txBody>
                  <a:tcPr/>
                </a:tc>
                <a:tc>
                  <a:txBody>
                    <a:bodyPr/>
                    <a:lstStyle/>
                    <a:p>
                      <a:r>
                        <a:rPr lang="en-IN" b="0" dirty="0">
                          <a:latin typeface="Times New Roman" panose="02020603050405020304" pitchFamily="18" charset="0"/>
                          <a:cs typeface="Times New Roman" panose="02020603050405020304" pitchFamily="18" charset="0"/>
                        </a:rPr>
                        <a:t>90%</a:t>
                      </a:r>
                    </a:p>
                  </a:txBody>
                  <a:tcPr/>
                </a:tc>
                <a:tc>
                  <a:txBody>
                    <a:bodyPr/>
                    <a:lstStyle/>
                    <a:p>
                      <a:r>
                        <a:rPr lang="en-US" b="0" dirty="0">
                          <a:latin typeface="Times New Roman" panose="02020603050405020304" pitchFamily="18" charset="0"/>
                          <a:cs typeface="Times New Roman" panose="02020603050405020304" pitchFamily="18" charset="0"/>
                        </a:rPr>
                        <a:t>The accuracy is not as high as binary classification because of unbalance data and miss categorization of lesion characteristics.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10099022"/>
                  </a:ext>
                </a:extLst>
              </a:tr>
              <a:tr h="2259789">
                <a:tc>
                  <a:txBody>
                    <a:bodyPr/>
                    <a:lstStyle/>
                    <a:p>
                      <a:r>
                        <a:rPr lang="en-IN" b="0" dirty="0">
                          <a:latin typeface="Times New Roman" panose="02020603050405020304" pitchFamily="18" charset="0"/>
                          <a:cs typeface="Times New Roman" panose="02020603050405020304" pitchFamily="18" charset="0"/>
                        </a:rPr>
                        <a:t>4.</a:t>
                      </a:r>
                    </a:p>
                  </a:txBody>
                  <a:tcPr/>
                </a:tc>
                <a:tc>
                  <a:txBody>
                    <a:bodyPr/>
                    <a:lstStyle/>
                    <a:p>
                      <a:pPr algn="l"/>
                      <a:r>
                        <a:rPr lang="en-US" b="0" dirty="0">
                          <a:latin typeface="Times New Roman" panose="02020603050405020304" pitchFamily="18" charset="0"/>
                          <a:cs typeface="Times New Roman" panose="02020603050405020304" pitchFamily="18" charset="0"/>
                        </a:rPr>
                        <a:t>Classification of Diabetic Retinopathy Stages using Histogram of Oriented Gradients and Shallow Learning </a:t>
                      </a:r>
                    </a:p>
                    <a:p>
                      <a:pPr algn="just"/>
                      <a:r>
                        <a:rPr lang="en-US" b="0" dirty="0">
                          <a:latin typeface="Times New Roman" panose="02020603050405020304" pitchFamily="18" charset="0"/>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err="1">
                          <a:latin typeface="Times New Roman" panose="02020603050405020304" pitchFamily="18" charset="0"/>
                          <a:cs typeface="Times New Roman" panose="02020603050405020304" pitchFamily="18" charset="0"/>
                        </a:rPr>
                        <a:t>Devvi</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Sarwinda</a:t>
                      </a:r>
                      <a:r>
                        <a:rPr lang="en-IN" b="0" dirty="0">
                          <a:latin typeface="Times New Roman" panose="02020603050405020304" pitchFamily="18" charset="0"/>
                          <a:cs typeface="Times New Roman" panose="02020603050405020304" pitchFamily="18" charset="0"/>
                        </a:rPr>
                        <a:t>, Titin </a:t>
                      </a:r>
                      <a:r>
                        <a:rPr lang="en-IN" b="0" dirty="0" err="1">
                          <a:latin typeface="Times New Roman" panose="02020603050405020304" pitchFamily="18" charset="0"/>
                          <a:cs typeface="Times New Roman" panose="02020603050405020304" pitchFamily="18" charset="0"/>
                        </a:rPr>
                        <a:t>Siswantining</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Alhadi</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Bustamam</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2018(IEEE)</a:t>
                      </a:r>
                    </a:p>
                  </a:txBody>
                  <a:tcPr/>
                </a:tc>
                <a:tc>
                  <a:txBody>
                    <a:bodyPr/>
                    <a:lstStyle/>
                    <a:p>
                      <a:pPr algn="l"/>
                      <a:r>
                        <a:rPr lang="en-IN" b="0" dirty="0">
                          <a:latin typeface="Times New Roman" panose="02020603050405020304" pitchFamily="18" charset="0"/>
                          <a:cs typeface="Times New Roman" panose="02020603050405020304" pitchFamily="18" charset="0"/>
                        </a:rPr>
                        <a:t>DIARETDB0,DIARETDB (111 images)</a:t>
                      </a:r>
                    </a:p>
                  </a:txBody>
                  <a:tcPr/>
                </a:tc>
                <a:tc>
                  <a:txBody>
                    <a:bodyPr/>
                    <a:lstStyle/>
                    <a:p>
                      <a:r>
                        <a:rPr lang="en-IN" b="0" dirty="0">
                          <a:latin typeface="Times New Roman" panose="02020603050405020304" pitchFamily="18" charset="0"/>
                          <a:cs typeface="Times New Roman" panose="02020603050405020304" pitchFamily="18" charset="0"/>
                        </a:rPr>
                        <a:t>Histogram of Oriented Gradients,</a:t>
                      </a:r>
                    </a:p>
                    <a:p>
                      <a:r>
                        <a:rPr lang="en-IN" b="0" dirty="0">
                          <a:latin typeface="Times New Roman" panose="02020603050405020304" pitchFamily="18" charset="0"/>
                          <a:cs typeface="Times New Roman" panose="02020603050405020304" pitchFamily="18" charset="0"/>
                        </a:rPr>
                        <a:t>Random Forest, SVM</a:t>
                      </a:r>
                    </a:p>
                  </a:txBody>
                  <a:tcPr/>
                </a:tc>
                <a:tc>
                  <a:txBody>
                    <a:bodyPr/>
                    <a:lstStyle/>
                    <a:p>
                      <a:r>
                        <a:rPr lang="en-IN" b="0" dirty="0">
                          <a:latin typeface="Times New Roman" panose="02020603050405020304" pitchFamily="18" charset="0"/>
                          <a:cs typeface="Times New Roman" panose="02020603050405020304" pitchFamily="18" charset="0"/>
                        </a:rPr>
                        <a:t>85%</a:t>
                      </a:r>
                    </a:p>
                  </a:txBody>
                  <a:tcPr/>
                </a:tc>
                <a:tc>
                  <a:txBody>
                    <a:bodyPr/>
                    <a:lstStyle/>
                    <a:p>
                      <a:r>
                        <a:rPr lang="en-US" b="0" dirty="0">
                          <a:latin typeface="Times New Roman" panose="02020603050405020304" pitchFamily="18" charset="0"/>
                          <a:cs typeface="Times New Roman" panose="02020603050405020304" pitchFamily="18" charset="0"/>
                        </a:rPr>
                        <a:t>Mild NPDR vs. Normal has lower accuracy than other classification. The dataset consists of less no of images.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18159633"/>
                  </a:ext>
                </a:extLst>
              </a:tr>
            </a:tbl>
          </a:graphicData>
        </a:graphic>
      </p:graphicFrame>
      <p:sp>
        <p:nvSpPr>
          <p:cNvPr id="3" name="TextBox 2">
            <a:extLst>
              <a:ext uri="{FF2B5EF4-FFF2-40B4-BE49-F238E27FC236}">
                <a16:creationId xmlns:a16="http://schemas.microsoft.com/office/drawing/2014/main" xmlns="" id="{CA2233F2-7318-4076-8B8C-C1221980EE6A}"/>
              </a:ext>
            </a:extLst>
          </p:cNvPr>
          <p:cNvSpPr txBox="1"/>
          <p:nvPr/>
        </p:nvSpPr>
        <p:spPr>
          <a:xfrm>
            <a:off x="342900" y="38100"/>
            <a:ext cx="1150620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LITERATURE REVIEW</a:t>
            </a:r>
          </a:p>
        </p:txBody>
      </p:sp>
      <p:sp>
        <p:nvSpPr>
          <p:cNvPr id="2" name="Footer Placeholder 1">
            <a:extLst>
              <a:ext uri="{FF2B5EF4-FFF2-40B4-BE49-F238E27FC236}">
                <a16:creationId xmlns:a16="http://schemas.microsoft.com/office/drawing/2014/main" xmlns="" id="{C2DBADD3-3703-4827-A219-A075AF1CFCEF}"/>
              </a:ext>
            </a:extLst>
          </p:cNvPr>
          <p:cNvSpPr>
            <a:spLocks noGrp="1"/>
          </p:cNvSpPr>
          <p:nvPr>
            <p:ph type="ftr" sz="quarter" idx="11"/>
          </p:nvPr>
        </p:nvSpPr>
        <p:spPr>
          <a:xfrm>
            <a:off x="4038600" y="6450690"/>
            <a:ext cx="4972050" cy="407310"/>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482E02D-BCFB-41F3-9827-B207629D8CCC}"/>
              </a:ext>
            </a:extLst>
          </p:cNvPr>
          <p:cNvSpPr>
            <a:spLocks noGrp="1"/>
          </p:cNvSpPr>
          <p:nvPr>
            <p:ph type="sldNum" sz="quarter" idx="12"/>
          </p:nvPr>
        </p:nvSpPr>
        <p:spPr>
          <a:xfrm>
            <a:off x="8610600" y="6450690"/>
            <a:ext cx="2743200" cy="365125"/>
          </a:xfrm>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8</a:t>
            </a:fld>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21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7171103E-8B2C-4BE3-89A8-0E1C2F76F48D}"/>
              </a:ext>
            </a:extLst>
          </p:cNvPr>
          <p:cNvGraphicFramePr>
            <a:graphicFrameLocks noGrp="1"/>
          </p:cNvGraphicFramePr>
          <p:nvPr>
            <p:ph idx="1"/>
            <p:extLst>
              <p:ext uri="{D42A27DB-BD31-4B8C-83A1-F6EECF244321}">
                <p14:modId xmlns:p14="http://schemas.microsoft.com/office/powerpoint/2010/main" val="3094647659"/>
              </p:ext>
            </p:extLst>
          </p:nvPr>
        </p:nvGraphicFramePr>
        <p:xfrm>
          <a:off x="224747" y="512981"/>
          <a:ext cx="11624353" cy="3256199"/>
        </p:xfrm>
        <a:graphic>
          <a:graphicData uri="http://schemas.openxmlformats.org/drawingml/2006/table">
            <a:tbl>
              <a:tblPr firstRow="1" bandRow="1">
                <a:tableStyleId>{8799B23B-EC83-4686-B30A-512413B5E67A}</a:tableStyleId>
              </a:tblPr>
              <a:tblGrid>
                <a:gridCol w="779112">
                  <a:extLst>
                    <a:ext uri="{9D8B030D-6E8A-4147-A177-3AD203B41FA5}">
                      <a16:colId xmlns:a16="http://schemas.microsoft.com/office/drawing/2014/main" xmlns="" val="1066697"/>
                    </a:ext>
                  </a:extLst>
                </a:gridCol>
                <a:gridCol w="2126977">
                  <a:extLst>
                    <a:ext uri="{9D8B030D-6E8A-4147-A177-3AD203B41FA5}">
                      <a16:colId xmlns:a16="http://schemas.microsoft.com/office/drawing/2014/main" xmlns="" val="1277793889"/>
                    </a:ext>
                  </a:extLst>
                </a:gridCol>
                <a:gridCol w="1453044">
                  <a:extLst>
                    <a:ext uri="{9D8B030D-6E8A-4147-A177-3AD203B41FA5}">
                      <a16:colId xmlns:a16="http://schemas.microsoft.com/office/drawing/2014/main" xmlns="" val="2636960439"/>
                    </a:ext>
                  </a:extLst>
                </a:gridCol>
                <a:gridCol w="1601928">
                  <a:extLst>
                    <a:ext uri="{9D8B030D-6E8A-4147-A177-3AD203B41FA5}">
                      <a16:colId xmlns:a16="http://schemas.microsoft.com/office/drawing/2014/main" xmlns="" val="1793113751"/>
                    </a:ext>
                  </a:extLst>
                </a:gridCol>
                <a:gridCol w="1304160">
                  <a:extLst>
                    <a:ext uri="{9D8B030D-6E8A-4147-A177-3AD203B41FA5}">
                      <a16:colId xmlns:a16="http://schemas.microsoft.com/office/drawing/2014/main" xmlns="" val="1883783928"/>
                    </a:ext>
                  </a:extLst>
                </a:gridCol>
                <a:gridCol w="1453044">
                  <a:extLst>
                    <a:ext uri="{9D8B030D-6E8A-4147-A177-3AD203B41FA5}">
                      <a16:colId xmlns:a16="http://schemas.microsoft.com/office/drawing/2014/main" xmlns="" val="3086771571"/>
                    </a:ext>
                  </a:extLst>
                </a:gridCol>
                <a:gridCol w="1453044">
                  <a:extLst>
                    <a:ext uri="{9D8B030D-6E8A-4147-A177-3AD203B41FA5}">
                      <a16:colId xmlns:a16="http://schemas.microsoft.com/office/drawing/2014/main" xmlns="" val="4117396323"/>
                    </a:ext>
                  </a:extLst>
                </a:gridCol>
                <a:gridCol w="1453044">
                  <a:extLst>
                    <a:ext uri="{9D8B030D-6E8A-4147-A177-3AD203B41FA5}">
                      <a16:colId xmlns:a16="http://schemas.microsoft.com/office/drawing/2014/main" xmlns="" val="1312478408"/>
                    </a:ext>
                  </a:extLst>
                </a:gridCol>
              </a:tblGrid>
              <a:tr h="609700">
                <a:tc>
                  <a:txBody>
                    <a:bodyPr/>
                    <a:lstStyle/>
                    <a:p>
                      <a:r>
                        <a:rPr lang="en-IN" dirty="0">
                          <a:latin typeface="Times New Roman" panose="02020603050405020304" pitchFamily="18" charset="0"/>
                          <a:cs typeface="Times New Roman" panose="02020603050405020304" pitchFamily="18" charset="0"/>
                        </a:rPr>
                        <a:t>Sr No</a:t>
                      </a:r>
                    </a:p>
                  </a:txBody>
                  <a:tcPr/>
                </a:tc>
                <a:tc>
                  <a:txBody>
                    <a:bodyPr/>
                    <a:lstStyle/>
                    <a:p>
                      <a:r>
                        <a:rPr lang="en-IN" dirty="0">
                          <a:latin typeface="Times New Roman" panose="02020603050405020304" pitchFamily="18" charset="0"/>
                          <a:cs typeface="Times New Roman" panose="02020603050405020304" pitchFamily="18" charset="0"/>
                        </a:rPr>
                        <a:t>Title of the paper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Year of publication</a:t>
                      </a:r>
                    </a:p>
                  </a:txBody>
                  <a:tcPr/>
                </a:tc>
                <a:tc>
                  <a:txBody>
                    <a:bodyPr/>
                    <a:lstStyle/>
                    <a:p>
                      <a:r>
                        <a:rPr lang="en-IN" dirty="0">
                          <a:latin typeface="Times New Roman" panose="02020603050405020304" pitchFamily="18" charset="0"/>
                          <a:cs typeface="Times New Roman" panose="02020603050405020304" pitchFamily="18" charset="0"/>
                        </a:rPr>
                        <a:t>Datasets used</a:t>
                      </a:r>
                    </a:p>
                  </a:txBody>
                  <a:tcPr/>
                </a:tc>
                <a:tc>
                  <a:txBody>
                    <a:bodyPr/>
                    <a:lstStyle/>
                    <a:p>
                      <a:r>
                        <a:rPr lang="en-IN" dirty="0">
                          <a:latin typeface="Times New Roman" panose="02020603050405020304" pitchFamily="18" charset="0"/>
                          <a:cs typeface="Times New Roman" panose="02020603050405020304" pitchFamily="18" charset="0"/>
                        </a:rPr>
                        <a:t>Methods used</a:t>
                      </a:r>
                    </a:p>
                  </a:txBody>
                  <a:tcPr/>
                </a:tc>
                <a:tc>
                  <a:txBody>
                    <a:bodyPr/>
                    <a:lstStyle/>
                    <a:p>
                      <a:r>
                        <a:rPr lang="en-IN" dirty="0">
                          <a:latin typeface="Times New Roman" panose="02020603050405020304" pitchFamily="18" charset="0"/>
                          <a:cs typeface="Times New Roman" panose="02020603050405020304" pitchFamily="18" charset="0"/>
                        </a:rPr>
                        <a:t>Accuracy</a:t>
                      </a:r>
                    </a:p>
                  </a:txBody>
                  <a:tcPr/>
                </a:tc>
                <a:tc>
                  <a:txBody>
                    <a:bodyPr/>
                    <a:lstStyle/>
                    <a:p>
                      <a:r>
                        <a:rPr lang="en-IN"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xmlns="" val="4117583212"/>
                  </a:ext>
                </a:extLst>
              </a:tr>
              <a:tr h="2616119">
                <a:tc>
                  <a:txBody>
                    <a:bodyPr/>
                    <a:lstStyle/>
                    <a:p>
                      <a:r>
                        <a:rPr lang="en-IN" dirty="0">
                          <a:latin typeface="Times New Roman" panose="02020603050405020304" pitchFamily="18" charset="0"/>
                          <a:cs typeface="Times New Roman" panose="02020603050405020304" pitchFamily="18" charset="0"/>
                        </a:rPr>
                        <a:t>5</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Automatic Lesions Detection and Classification of Diabetic Retinopathy Using Fuzzy Logic</a:t>
                      </a:r>
                    </a:p>
                  </a:txBody>
                  <a:tcPr/>
                </a:tc>
                <a:tc>
                  <a:txBody>
                    <a:bodyPr/>
                    <a:lstStyle/>
                    <a:p>
                      <a:r>
                        <a:rPr lang="en-IN" dirty="0" err="1">
                          <a:latin typeface="Times New Roman" panose="02020603050405020304" pitchFamily="18" charset="0"/>
                          <a:cs typeface="Times New Roman" panose="02020603050405020304" pitchFamily="18" charset="0"/>
                        </a:rPr>
                        <a:t>Rubya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Afrin,Pintu</a:t>
                      </a:r>
                      <a:r>
                        <a:rPr lang="en-IN" dirty="0">
                          <a:latin typeface="Times New Roman" panose="02020603050405020304" pitchFamily="18" charset="0"/>
                          <a:cs typeface="Times New Roman" panose="02020603050405020304" pitchFamily="18" charset="0"/>
                        </a:rPr>
                        <a:t> Chandra Shill</a:t>
                      </a:r>
                    </a:p>
                  </a:txBody>
                  <a:tcPr/>
                </a:tc>
                <a:tc>
                  <a:txBody>
                    <a:bodyPr/>
                    <a:lstStyle/>
                    <a:p>
                      <a:r>
                        <a:rPr lang="en-IN" dirty="0">
                          <a:latin typeface="Times New Roman" panose="02020603050405020304" pitchFamily="18" charset="0"/>
                          <a:cs typeface="Times New Roman" panose="02020603050405020304" pitchFamily="18" charset="0"/>
                        </a:rPr>
                        <a:t>2019 (IEEE)</a:t>
                      </a:r>
                    </a:p>
                  </a:txBody>
                  <a:tcPr/>
                </a:tc>
                <a:tc>
                  <a:txBody>
                    <a:bodyPr/>
                    <a:lstStyle/>
                    <a:p>
                      <a:r>
                        <a:rPr lang="en-IN" dirty="0">
                          <a:latin typeface="Times New Roman" panose="02020603050405020304" pitchFamily="18" charset="0"/>
                          <a:cs typeface="Times New Roman" panose="02020603050405020304" pitchFamily="18" charset="0"/>
                        </a:rPr>
                        <a:t>STARE, DIARETDB0DIARETDB1</a:t>
                      </a:r>
                    </a:p>
                    <a:p>
                      <a:r>
                        <a:rPr lang="en-IN" dirty="0">
                          <a:latin typeface="Times New Roman" panose="02020603050405020304" pitchFamily="18" charset="0"/>
                          <a:cs typeface="Times New Roman" panose="02020603050405020304" pitchFamily="18" charset="0"/>
                        </a:rPr>
                        <a:t>(400 images)</a:t>
                      </a:r>
                    </a:p>
                  </a:txBody>
                  <a:tcPr/>
                </a:tc>
                <a:tc>
                  <a:txBody>
                    <a:bodyPr/>
                    <a:lstStyle/>
                    <a:p>
                      <a:r>
                        <a:rPr lang="en-IN" dirty="0">
                          <a:latin typeface="Times New Roman" panose="02020603050405020304" pitchFamily="18" charset="0"/>
                          <a:cs typeface="Times New Roman" panose="02020603050405020304" pitchFamily="18" charset="0"/>
                        </a:rPr>
                        <a:t>Fuzzy classifier </a:t>
                      </a:r>
                    </a:p>
                  </a:txBody>
                  <a:tcPr/>
                </a:tc>
                <a:tc>
                  <a:txBody>
                    <a:bodyPr/>
                    <a:lstStyle/>
                    <a:p>
                      <a:r>
                        <a:rPr lang="en-IN" dirty="0">
                          <a:latin typeface="Times New Roman" panose="02020603050405020304" pitchFamily="18" charset="0"/>
                          <a:cs typeface="Times New Roman" panose="02020603050405020304" pitchFamily="18" charset="0"/>
                        </a:rPr>
                        <a:t>95.63%</a:t>
                      </a:r>
                    </a:p>
                  </a:txBody>
                  <a:tcPr/>
                </a:tc>
                <a:tc>
                  <a:txBody>
                    <a:bodyPr/>
                    <a:lstStyle/>
                    <a:p>
                      <a:r>
                        <a:rPr lang="en-US" dirty="0">
                          <a:latin typeface="Times New Roman" panose="02020603050405020304" pitchFamily="18" charset="0"/>
                          <a:cs typeface="Times New Roman" panose="02020603050405020304" pitchFamily="18" charset="0"/>
                        </a:rPr>
                        <a:t>The classifier performance</a:t>
                      </a:r>
                    </a:p>
                    <a:p>
                      <a:r>
                        <a:rPr lang="en-US" dirty="0">
                          <a:latin typeface="Times New Roman" panose="02020603050405020304" pitchFamily="18" charset="0"/>
                          <a:cs typeface="Times New Roman" panose="02020603050405020304" pitchFamily="18" charset="0"/>
                        </a:rPr>
                        <a:t>can be improved with more images and extracting more features. </a:t>
                      </a:r>
                    </a:p>
                  </a:txBody>
                  <a:tcPr/>
                </a:tc>
                <a:extLst>
                  <a:ext uri="{0D108BD9-81ED-4DB2-BD59-A6C34878D82A}">
                    <a16:rowId xmlns:a16="http://schemas.microsoft.com/office/drawing/2014/main" xmlns="" val="585085290"/>
                  </a:ext>
                </a:extLst>
              </a:tr>
            </a:tbl>
          </a:graphicData>
        </a:graphic>
      </p:graphicFrame>
      <p:sp>
        <p:nvSpPr>
          <p:cNvPr id="3" name="TextBox 2">
            <a:extLst>
              <a:ext uri="{FF2B5EF4-FFF2-40B4-BE49-F238E27FC236}">
                <a16:creationId xmlns:a16="http://schemas.microsoft.com/office/drawing/2014/main" xmlns="" id="{7AB17501-1C9E-478A-8661-C7BF1B5E54D4}"/>
              </a:ext>
            </a:extLst>
          </p:cNvPr>
          <p:cNvSpPr txBox="1"/>
          <p:nvPr/>
        </p:nvSpPr>
        <p:spPr>
          <a:xfrm>
            <a:off x="342900" y="-77569"/>
            <a:ext cx="1150620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LITERATURE REVIEW</a:t>
            </a:r>
          </a:p>
        </p:txBody>
      </p:sp>
      <p:sp>
        <p:nvSpPr>
          <p:cNvPr id="2" name="Footer Placeholder 1">
            <a:extLst>
              <a:ext uri="{FF2B5EF4-FFF2-40B4-BE49-F238E27FC236}">
                <a16:creationId xmlns:a16="http://schemas.microsoft.com/office/drawing/2014/main" xmlns="" id="{1FBA323B-13B0-4528-89E4-234C31362594}"/>
              </a:ext>
            </a:extLst>
          </p:cNvPr>
          <p:cNvSpPr>
            <a:spLocks noGrp="1"/>
          </p:cNvSpPr>
          <p:nvPr>
            <p:ph type="ftr" sz="quarter" idx="11"/>
          </p:nvPr>
        </p:nvSpPr>
        <p:spPr>
          <a:xfrm>
            <a:off x="3743325" y="6594385"/>
            <a:ext cx="4867275" cy="254180"/>
          </a:xfrm>
        </p:spPr>
        <p:txBody>
          <a:bodyPr/>
          <a:lstStyle/>
          <a:p>
            <a:r>
              <a:rPr lang="en-US" sz="1600">
                <a:solidFill>
                  <a:schemeClr val="tx1"/>
                </a:solidFill>
                <a:latin typeface="Times New Roman" panose="02020603050405020304" pitchFamily="18" charset="0"/>
                <a:cs typeface="Times New Roman" panose="02020603050405020304" pitchFamily="18" charset="0"/>
              </a:rPr>
              <a:t>MIT WPU, School of Computer Science &amp; Engineering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092AD82F-ED9F-4EF0-99D9-9BAEBBD4F335}"/>
              </a:ext>
            </a:extLst>
          </p:cNvPr>
          <p:cNvSpPr>
            <a:spLocks noGrp="1"/>
          </p:cNvSpPr>
          <p:nvPr>
            <p:ph type="sldNum" sz="quarter" idx="12"/>
          </p:nvPr>
        </p:nvSpPr>
        <p:spPr>
          <a:xfrm>
            <a:off x="8858250" y="6543630"/>
            <a:ext cx="2743200" cy="365125"/>
          </a:xfrm>
        </p:spPr>
        <p:txBody>
          <a:bodyPr/>
          <a:lstStyle/>
          <a:p>
            <a:fld id="{7A71065C-E090-456B-A2D6-8FC1A6A7FAA5}" type="slidenum">
              <a:rPr lang="en-IN" sz="1600" smtClean="0">
                <a:solidFill>
                  <a:schemeClr val="tx1"/>
                </a:solidFill>
                <a:latin typeface="Times New Roman" panose="02020603050405020304" pitchFamily="18" charset="0"/>
                <a:cs typeface="Times New Roman" panose="02020603050405020304" pitchFamily="18" charset="0"/>
              </a:rPr>
              <a:pPr/>
              <a:t>9</a:t>
            </a:fld>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24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1176</Words>
  <Application>Microsoft Office PowerPoint</Application>
  <PresentationFormat>Widescreen</PresentationFormat>
  <Paragraphs>190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DIABETIC RETINOPATHY SEVERITY DETECTION</vt:lpstr>
      <vt:lpstr>OUTLINE </vt:lpstr>
      <vt:lpstr>INTRODUCTION - MOTIVATION</vt:lpstr>
      <vt:lpstr>BACKGROUND</vt:lpstr>
      <vt:lpstr>PowerPoint Presentation</vt:lpstr>
      <vt:lpstr>PowerPoint Presentation</vt:lpstr>
      <vt:lpstr>LITERATURE REVIEW</vt:lpstr>
      <vt:lpstr>PowerPoint Presentation</vt:lpstr>
      <vt:lpstr>PowerPoint Presentation</vt:lpstr>
      <vt:lpstr>RESEARCH GAP</vt:lpstr>
      <vt:lpstr>PowerPoint Presentation</vt:lpstr>
      <vt:lpstr>BASE PAPER DETAILS : DATASET SAMPLES</vt:lpstr>
      <vt:lpstr>PowerPoint Presentation</vt:lpstr>
      <vt:lpstr>Base Paper Results</vt:lpstr>
      <vt:lpstr>CONCLUSION AND FUTURE SCOPE</vt:lpstr>
      <vt:lpstr>SELECTED REFERENCES</vt:lpstr>
      <vt:lpstr>ANY 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IMAGE CLASSIFICATION</dc:title>
  <dc:creator>Abhishek Patil</dc:creator>
  <cp:lastModifiedBy>Microsoft account</cp:lastModifiedBy>
  <cp:revision>467</cp:revision>
  <dcterms:created xsi:type="dcterms:W3CDTF">2019-05-06T12:57:32Z</dcterms:created>
  <dcterms:modified xsi:type="dcterms:W3CDTF">2021-05-05T07:16:46Z</dcterms:modified>
</cp:coreProperties>
</file>