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7" r:id="rId5"/>
    <p:sldId id="262" r:id="rId6"/>
    <p:sldId id="263" r:id="rId7"/>
    <p:sldId id="264" r:id="rId8"/>
    <p:sldId id="265" r:id="rId9"/>
    <p:sldId id="266"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6999" y="516067"/>
            <a:ext cx="6253317" cy="3686015"/>
          </a:xfrm>
        </p:spPr>
        <p:txBody>
          <a:bodyPr>
            <a:noAutofit/>
          </a:bodyPr>
          <a:lstStyle/>
          <a:p>
            <a:r>
              <a:rPr lang="en-US" sz="6600" dirty="0"/>
              <a:t>Industry, Innovation and Infrastructure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185257"/>
          </a:xfrm>
        </p:spPr>
        <p:txBody>
          <a:bodyPr>
            <a:normAutofit lnSpcReduction="10000"/>
          </a:bodyPr>
          <a:lstStyle/>
          <a:p>
            <a:r>
              <a:rPr lang="en-US" sz="2400" dirty="0">
                <a:solidFill>
                  <a:schemeClr val="tx1">
                    <a:lumMod val="85000"/>
                    <a:lumOff val="15000"/>
                  </a:schemeClr>
                </a:solidFill>
              </a:rPr>
              <a:t>Pd-29 </a:t>
            </a:r>
            <a:r>
              <a:rPr lang="en-US" sz="2400" dirty="0" err="1">
                <a:solidFill>
                  <a:schemeClr val="tx1">
                    <a:lumMod val="85000"/>
                    <a:lumOff val="15000"/>
                  </a:schemeClr>
                </a:solidFill>
              </a:rPr>
              <a:t>Divya</a:t>
            </a:r>
            <a:r>
              <a:rPr lang="en-US" sz="2400" dirty="0">
                <a:solidFill>
                  <a:schemeClr val="tx1">
                    <a:lumMod val="85000"/>
                    <a:lumOff val="15000"/>
                  </a:schemeClr>
                </a:solidFill>
              </a:rPr>
              <a:t> </a:t>
            </a:r>
          </a:p>
          <a:p>
            <a:r>
              <a:rPr lang="en-US" dirty="0">
                <a:solidFill>
                  <a:schemeClr val="tx1">
                    <a:lumMod val="85000"/>
                    <a:lumOff val="15000"/>
                  </a:schemeClr>
                </a:solidFill>
              </a:rPr>
              <a:t>Pd-32 Shikhar</a:t>
            </a:r>
          </a:p>
          <a:p>
            <a:r>
              <a:rPr lang="en-US" dirty="0">
                <a:solidFill>
                  <a:schemeClr val="tx1">
                    <a:lumMod val="85000"/>
                    <a:lumOff val="15000"/>
                  </a:schemeClr>
                </a:solidFill>
              </a:rPr>
              <a:t>Pc-47 </a:t>
            </a:r>
            <a:r>
              <a:rPr lang="en-US" dirty="0" err="1">
                <a:solidFill>
                  <a:schemeClr val="tx1">
                    <a:lumMod val="85000"/>
                    <a:lumOff val="15000"/>
                  </a:schemeClr>
                </a:solidFill>
              </a:rPr>
              <a:t>yash</a:t>
            </a:r>
            <a:endParaRPr lang="en-US" dirty="0">
              <a:solidFill>
                <a:schemeClr val="tx1">
                  <a:lumMod val="85000"/>
                  <a:lumOff val="15000"/>
                </a:schemeClr>
              </a:solidFill>
            </a:endParaRPr>
          </a:p>
          <a:p>
            <a:r>
              <a:rPr lang="en-US">
                <a:solidFill>
                  <a:schemeClr val="tx1">
                    <a:lumMod val="85000"/>
                    <a:lumOff val="15000"/>
                  </a:schemeClr>
                </a:solidFill>
              </a:rPr>
              <a:t>Pe-29 vasu</a:t>
            </a:r>
            <a:endParaRPr lang="en-US"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IN" sz="4800" i="1" dirty="0">
                <a:solidFill>
                  <a:srgbClr val="FFFFFF"/>
                </a:solidFill>
              </a:rPr>
              <a:t>Targets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650616"/>
            <a:ext cx="10058400" cy="5207384"/>
          </a:xfrm>
        </p:spPr>
        <p:txBody>
          <a:bodyPr>
            <a:noAutofit/>
          </a:bodyPr>
          <a:lstStyle/>
          <a:p>
            <a:pPr fontAlgn="t"/>
            <a:r>
              <a:rPr lang="en-IN" sz="2600" dirty="0"/>
              <a:t>Increase the access of small-scale industrial and other enterprises.</a:t>
            </a:r>
          </a:p>
          <a:p>
            <a:pPr fontAlgn="t"/>
            <a:r>
              <a:rPr lang="en-IN" sz="2600" dirty="0"/>
              <a:t>By 2030, upgrade infrastructure and retrofit industries to make them sustainable, with increased resource-use efficiency and greater adoption of clean and environmentally sound technologies and industrial processes, with all countries taking </a:t>
            </a:r>
            <a:r>
              <a:rPr lang="en-IN" sz="2600" dirty="0">
                <a:solidFill>
                  <a:schemeClr val="bg1"/>
                </a:solidFill>
              </a:rPr>
              <a:t>action in accordance with their respective capabilities.</a:t>
            </a:r>
          </a:p>
          <a:p>
            <a:pPr fontAlgn="t"/>
            <a:endParaRPr lang="en-IN" sz="2600" dirty="0">
              <a:solidFill>
                <a:schemeClr val="bg1"/>
              </a:solidFill>
            </a:endParaRPr>
          </a:p>
        </p:txBody>
      </p:sp>
    </p:spTree>
    <p:extLst>
      <p:ext uri="{BB962C8B-B14F-4D97-AF65-F5344CB8AC3E}">
        <p14:creationId xmlns:p14="http://schemas.microsoft.com/office/powerpoint/2010/main" val="163778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IN" sz="4800" i="1" dirty="0">
                <a:solidFill>
                  <a:srgbClr val="FFFFFF"/>
                </a:solidFill>
              </a:rPr>
              <a:t>Targets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650616"/>
            <a:ext cx="10058400" cy="5207384"/>
          </a:xfrm>
        </p:spPr>
        <p:txBody>
          <a:bodyPr>
            <a:noAutofit/>
          </a:bodyPr>
          <a:lstStyle/>
          <a:p>
            <a:pPr fontAlgn="t"/>
            <a:r>
              <a:rPr lang="en-IN" sz="2600" dirty="0"/>
              <a:t>Enhance scientific research, upgrade the technological capabilities of industrial sectors in all countries, in particular developing countries, including, by 2030, encouraging innovation.</a:t>
            </a:r>
          </a:p>
          <a:p>
            <a:pPr fontAlgn="t"/>
            <a:r>
              <a:rPr lang="en-IN" sz="2600" dirty="0"/>
              <a:t>Facilitate sustainable and resilient infrastructure development in developing countries through enhanced financial, technological and technical </a:t>
            </a:r>
            <a:r>
              <a:rPr lang="en-IN" sz="2600" dirty="0">
                <a:solidFill>
                  <a:schemeClr val="bg1"/>
                </a:solidFill>
              </a:rPr>
              <a:t>support to least developed countries</a:t>
            </a:r>
            <a:r>
              <a:rPr lang="en-IN" dirty="0">
                <a:solidFill>
                  <a:schemeClr val="bg1"/>
                </a:solidFill>
              </a:rPr>
              <a:t>.</a:t>
            </a:r>
            <a:endParaRPr lang="en-IN" sz="2600" dirty="0">
              <a:solidFill>
                <a:schemeClr val="bg1"/>
              </a:solidFill>
            </a:endParaRPr>
          </a:p>
        </p:txBody>
      </p:sp>
    </p:spTree>
    <p:extLst>
      <p:ext uri="{BB962C8B-B14F-4D97-AF65-F5344CB8AC3E}">
        <p14:creationId xmlns:p14="http://schemas.microsoft.com/office/powerpoint/2010/main" val="276096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IN" sz="4800" i="1" dirty="0">
                <a:solidFill>
                  <a:srgbClr val="FFFFFF"/>
                </a:solidFill>
              </a:rPr>
              <a:t>Targets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650616"/>
            <a:ext cx="10058400" cy="5207384"/>
          </a:xfrm>
        </p:spPr>
        <p:txBody>
          <a:bodyPr>
            <a:noAutofit/>
          </a:bodyPr>
          <a:lstStyle/>
          <a:p>
            <a:pPr fontAlgn="t"/>
            <a:r>
              <a:rPr lang="en-IN" sz="2600" dirty="0"/>
              <a:t>Support domestic technology development, research and innovation in developing countries, including by ensuring a conducive policy environment for, inter alia, industrial diversification and value addition to commodities.</a:t>
            </a:r>
          </a:p>
          <a:p>
            <a:pPr fontAlgn="t"/>
            <a:r>
              <a:rPr lang="en-IN" sz="2600" dirty="0"/>
              <a:t>Significantly increase access to information and communications technology and strive to provide </a:t>
            </a:r>
            <a:r>
              <a:rPr lang="en-IN" sz="2600" dirty="0">
                <a:solidFill>
                  <a:schemeClr val="bg1"/>
                </a:solidFill>
              </a:rPr>
              <a:t>universal and affordable access to the Internet in least developed countries by 2020.</a:t>
            </a:r>
          </a:p>
        </p:txBody>
      </p:sp>
    </p:spTree>
    <p:extLst>
      <p:ext uri="{BB962C8B-B14F-4D97-AF65-F5344CB8AC3E}">
        <p14:creationId xmlns:p14="http://schemas.microsoft.com/office/powerpoint/2010/main" val="60808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427754" y="3429000"/>
            <a:ext cx="6253317" cy="1069925"/>
          </a:xfrm>
        </p:spPr>
        <p:txBody>
          <a:bodyPr>
            <a:noAutofit/>
          </a:bodyPr>
          <a:lstStyle/>
          <a:p>
            <a:r>
              <a:rPr lang="en-US" sz="6600" dirty="0"/>
              <a:t>THANK YOU</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63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US" sz="4800" i="1" dirty="0">
                <a:solidFill>
                  <a:srgbClr val="FFFFFF"/>
                </a:solidFill>
              </a:rPr>
              <a:t>Introduction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544596"/>
            <a:ext cx="10058400" cy="4448432"/>
          </a:xfrm>
        </p:spPr>
        <p:txBody>
          <a:bodyPr>
            <a:normAutofit/>
          </a:bodyPr>
          <a:lstStyle/>
          <a:p>
            <a:r>
              <a:rPr lang="en-IN" sz="2800" dirty="0"/>
              <a:t>infrastructure and innovation are crucial drivers of economic growth and development. With over half the world population now living in cities, mass transport and renewable energy are becoming ever more important, as are the growth of new industries and information and communication technologies</a:t>
            </a:r>
            <a:r>
              <a:rPr lang="en-IN" dirty="0"/>
              <a: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4231" y="660098"/>
            <a:ext cx="10061171" cy="785643"/>
          </a:xfrm>
        </p:spPr>
        <p:txBody>
          <a:bodyPr anchor="ctr">
            <a:normAutofit/>
          </a:bodyPr>
          <a:lstStyle/>
          <a:p>
            <a:pPr lvl="0"/>
            <a:r>
              <a:rPr lang="en-US" sz="4800" i="1" dirty="0">
                <a:solidFill>
                  <a:srgbClr val="FFFFFF"/>
                </a:solidFill>
              </a:rPr>
              <a:t>And why is it important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94231" y="1445741"/>
            <a:ext cx="10058400" cy="4952999"/>
          </a:xfrm>
        </p:spPr>
        <p:txBody>
          <a:bodyPr>
            <a:normAutofit fontScale="77500" lnSpcReduction="20000"/>
          </a:bodyPr>
          <a:lstStyle/>
          <a:p>
            <a:r>
              <a:rPr lang="en-IN" sz="3600" dirty="0"/>
              <a:t>Technological progress is a key in finding lasting solutions to both economic and environmental challenges, such as providing new jobs and promoting energy efficiency. Promoting sustainable industries, and investing in scientific research and innovation, are all important ways to facilitate sustainable development. The growth of new industries means improvement in the standard of living for </a:t>
            </a:r>
            <a:r>
              <a:rPr lang="en-IN" sz="3600" dirty="0">
                <a:solidFill>
                  <a:schemeClr val="bg1"/>
                </a:solidFill>
              </a:rPr>
              <a:t>many of us. Also, if industries pursue sustain ability, this approach will have a positive effect on the environment.</a:t>
            </a:r>
            <a:endParaRPr lang="en-US" sz="36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273940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4231" y="660098"/>
            <a:ext cx="10061171" cy="785643"/>
          </a:xfrm>
        </p:spPr>
        <p:txBody>
          <a:bodyPr anchor="ctr">
            <a:normAutofit/>
          </a:bodyPr>
          <a:lstStyle/>
          <a:p>
            <a:pPr lvl="0"/>
            <a:r>
              <a:rPr lang="en-US" sz="4800" i="1" dirty="0">
                <a:solidFill>
                  <a:srgbClr val="FFFFFF"/>
                </a:solidFill>
              </a:rPr>
              <a:t>And why is it important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94231" y="1445741"/>
            <a:ext cx="10058400" cy="4952999"/>
          </a:xfrm>
        </p:spPr>
        <p:txBody>
          <a:bodyPr>
            <a:normAutofit fontScale="77500" lnSpcReduction="20000"/>
          </a:bodyPr>
          <a:lstStyle/>
          <a:p>
            <a:r>
              <a:rPr lang="en-IN" sz="3600" dirty="0"/>
              <a:t>Investments in transport, irrigation, energy and information and communications technology have been crucial to driving economic growth and empowering communities in many countries. The job multiplication effect of industrialisation has a positive impact on society, as 1.1 jobs in manufacturing creates 2.2 jobs in other sectors. The manufacturing sector is an important employer, accounting for around </a:t>
            </a:r>
            <a:r>
              <a:rPr lang="en-IN" sz="3600" dirty="0">
                <a:solidFill>
                  <a:schemeClr val="bg1"/>
                </a:solidFill>
              </a:rPr>
              <a:t>14.2% of the world’s workforce of 2.9 billion. </a:t>
            </a:r>
            <a:endParaRPr lang="en-US" sz="36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51086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US" sz="4800" i="1" dirty="0">
                <a:solidFill>
                  <a:srgbClr val="FFFFFF"/>
                </a:solidFill>
              </a:rPr>
              <a:t>Facts and Figures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544596"/>
            <a:ext cx="10058400" cy="4448432"/>
          </a:xfrm>
        </p:spPr>
        <p:txBody>
          <a:bodyPr>
            <a:normAutofit fontScale="92500" lnSpcReduction="10000"/>
          </a:bodyPr>
          <a:lstStyle/>
          <a:p>
            <a:r>
              <a:rPr lang="en-IN" b="1" dirty="0"/>
              <a:t>2.3 billion</a:t>
            </a:r>
          </a:p>
          <a:p>
            <a:r>
              <a:rPr lang="en-IN" dirty="0"/>
              <a:t>Worldwide, 2.3 billion people lack access to basic sanitation.</a:t>
            </a:r>
          </a:p>
          <a:p>
            <a:r>
              <a:rPr lang="en-IN" b="1" dirty="0"/>
              <a:t>40%</a:t>
            </a:r>
          </a:p>
          <a:p>
            <a:r>
              <a:rPr lang="en-IN" dirty="0"/>
              <a:t>In some low-income African countries, infrastructure constraints cut businesses’ productivity by around 40 percent.</a:t>
            </a:r>
          </a:p>
          <a:p>
            <a:r>
              <a:rPr lang="en-IN" b="1" dirty="0"/>
              <a:t>2.6 billion</a:t>
            </a:r>
          </a:p>
          <a:p>
            <a:r>
              <a:rPr lang="en-IN" dirty="0">
                <a:solidFill>
                  <a:schemeClr val="bg1"/>
                </a:solidFill>
              </a:rPr>
              <a:t>2.6 billion people in developing countries do not have access to constant electricity.</a:t>
            </a:r>
          </a:p>
          <a:p>
            <a:endParaRPr lang="en-US" sz="2800" dirty="0">
              <a:solidFill>
                <a:schemeClr val="bg1"/>
              </a:solidFill>
            </a:endParaRPr>
          </a:p>
        </p:txBody>
      </p:sp>
    </p:spTree>
    <p:extLst>
      <p:ext uri="{BB962C8B-B14F-4D97-AF65-F5344CB8AC3E}">
        <p14:creationId xmlns:p14="http://schemas.microsoft.com/office/powerpoint/2010/main" val="427873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US" sz="4800" i="1" dirty="0">
                <a:solidFill>
                  <a:srgbClr val="FFFFFF"/>
                </a:solidFill>
              </a:rPr>
              <a:t>Facts and Figures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650616"/>
            <a:ext cx="10058400" cy="4448432"/>
          </a:xfrm>
        </p:spPr>
        <p:txBody>
          <a:bodyPr>
            <a:normAutofit fontScale="77500" lnSpcReduction="20000"/>
          </a:bodyPr>
          <a:lstStyle/>
          <a:p>
            <a:r>
              <a:rPr lang="en-IN" sz="2800" b="1" dirty="0"/>
              <a:t>90%</a:t>
            </a:r>
          </a:p>
          <a:p>
            <a:r>
              <a:rPr lang="en-IN" sz="2800" dirty="0"/>
              <a:t>More than 4 billion people still do not have access to the Internet; 90 percent of them are in the developing world.</a:t>
            </a:r>
          </a:p>
          <a:p>
            <a:r>
              <a:rPr lang="en-IN" sz="2800" b="1" dirty="0"/>
              <a:t>2.3 million</a:t>
            </a:r>
          </a:p>
          <a:p>
            <a:r>
              <a:rPr lang="en-IN" sz="2800" dirty="0"/>
              <a:t>The renewable energy sectors currently employ more than 2.3 million people; the number could reach 20 million by 2030.</a:t>
            </a:r>
          </a:p>
          <a:p>
            <a:r>
              <a:rPr lang="en-IN" sz="2800" b="1" dirty="0"/>
              <a:t>30%</a:t>
            </a:r>
          </a:p>
          <a:p>
            <a:r>
              <a:rPr lang="en-IN" sz="2800" dirty="0">
                <a:solidFill>
                  <a:schemeClr val="bg1"/>
                </a:solidFill>
              </a:rPr>
              <a:t>In developing countries, barely 30 percent of agricultural products undergo industrial processing, compared to 98 percent high-income countries.</a:t>
            </a:r>
          </a:p>
          <a:p>
            <a:endParaRPr lang="en-US" sz="2800" dirty="0">
              <a:solidFill>
                <a:schemeClr val="bg1"/>
              </a:solidFill>
            </a:endParaRPr>
          </a:p>
        </p:txBody>
      </p:sp>
    </p:spTree>
    <p:extLst>
      <p:ext uri="{BB962C8B-B14F-4D97-AF65-F5344CB8AC3E}">
        <p14:creationId xmlns:p14="http://schemas.microsoft.com/office/powerpoint/2010/main" val="88246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US" sz="4800" i="1" dirty="0">
                <a:solidFill>
                  <a:srgbClr val="FFFFFF"/>
                </a:solidFill>
              </a:rPr>
              <a:t>Challenges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544595"/>
            <a:ext cx="10058400" cy="4952999"/>
          </a:xfrm>
        </p:spPr>
        <p:txBody>
          <a:bodyPr>
            <a:noAutofit/>
          </a:bodyPr>
          <a:lstStyle/>
          <a:p>
            <a:r>
              <a:rPr lang="en-IN" sz="2800" dirty="0"/>
              <a:t>industry has changed our economies and helped drive major changes in our societies. But without sustainable practices and infrastructure in place, our growth has left vast sections of people behind. More than 937 million of the world’s population in 2016 do not have access to electricity. </a:t>
            </a:r>
          </a:p>
          <a:p>
            <a:r>
              <a:rPr lang="en-IN" sz="2800" dirty="0">
                <a:solidFill>
                  <a:schemeClr val="bg1"/>
                </a:solidFill>
              </a:rPr>
              <a:t>For many lower-income countries, the existent infrastructure constraints affect firm productivity by around 40%.</a:t>
            </a:r>
            <a:endParaRPr lang="en-US" sz="2800" dirty="0">
              <a:solidFill>
                <a:schemeClr val="bg1"/>
              </a:solidFill>
            </a:endParaRPr>
          </a:p>
        </p:txBody>
      </p:sp>
    </p:spTree>
    <p:extLst>
      <p:ext uri="{BB962C8B-B14F-4D97-AF65-F5344CB8AC3E}">
        <p14:creationId xmlns:p14="http://schemas.microsoft.com/office/powerpoint/2010/main" val="57519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IN" sz="4800" i="1" dirty="0">
                <a:solidFill>
                  <a:srgbClr val="FFFFFF"/>
                </a:solidFill>
              </a:rPr>
              <a:t>How we can address this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650616"/>
            <a:ext cx="10058400" cy="5207384"/>
          </a:xfrm>
        </p:spPr>
        <p:txBody>
          <a:bodyPr>
            <a:noAutofit/>
          </a:bodyPr>
          <a:lstStyle/>
          <a:p>
            <a:r>
              <a:rPr lang="en-IN" sz="2800" dirty="0"/>
              <a:t>Through SDG 9, countries have determined that investing in more resilient infrastructure, cooperating across borders, and encouraging small enterprises will all be critical to ensuring sustainable industrial development. Governments and businesses will have to contribute to creating a hospitable policy </a:t>
            </a:r>
            <a:r>
              <a:rPr lang="en-IN" sz="2800" dirty="0">
                <a:solidFill>
                  <a:schemeClr val="bg1"/>
                </a:solidFill>
              </a:rPr>
              <a:t>environment for innovation, encourage scientific research, and improve access to information technology universally.</a:t>
            </a:r>
          </a:p>
          <a:p>
            <a:br>
              <a:rPr lang="en-IN" sz="2800" dirty="0"/>
            </a:br>
            <a:endParaRPr lang="en-US" sz="2800" dirty="0">
              <a:solidFill>
                <a:schemeClr val="bg1"/>
              </a:solidFill>
            </a:endParaRPr>
          </a:p>
        </p:txBody>
      </p:sp>
    </p:spTree>
    <p:extLst>
      <p:ext uri="{BB962C8B-B14F-4D97-AF65-F5344CB8AC3E}">
        <p14:creationId xmlns:p14="http://schemas.microsoft.com/office/powerpoint/2010/main" val="286225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2"/>
            <a:ext cx="10061171" cy="785643"/>
          </a:xfrm>
        </p:spPr>
        <p:txBody>
          <a:bodyPr anchor="ctr">
            <a:normAutofit/>
          </a:bodyPr>
          <a:lstStyle/>
          <a:p>
            <a:pPr lvl="0"/>
            <a:r>
              <a:rPr lang="en-IN" sz="4800" i="1" dirty="0">
                <a:solidFill>
                  <a:srgbClr val="FFFFFF"/>
                </a:solidFill>
              </a:rPr>
              <a:t>Targets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650616"/>
            <a:ext cx="10058400" cy="5207384"/>
          </a:xfrm>
        </p:spPr>
        <p:txBody>
          <a:bodyPr>
            <a:noAutofit/>
          </a:bodyPr>
          <a:lstStyle/>
          <a:p>
            <a:pPr fontAlgn="t"/>
            <a:r>
              <a:rPr lang="en-IN" sz="2600" dirty="0"/>
              <a:t>Develop quality, reliable, sustainable and resilient infrastructure, including regional and trans-border infrastructure, to support economic development and human well being.</a:t>
            </a:r>
          </a:p>
          <a:p>
            <a:pPr fontAlgn="t"/>
            <a:r>
              <a:rPr lang="en-IN" sz="2600" dirty="0"/>
              <a:t>Promote inclusive and sustainable industrialization and, by 2030, significantly raise industry’s share of employment and gross domestic product, in line </a:t>
            </a:r>
            <a:r>
              <a:rPr lang="en-IN" sz="2600" dirty="0">
                <a:solidFill>
                  <a:schemeClr val="bg1"/>
                </a:solidFill>
              </a:rPr>
              <a:t>with national circumstances, and double its share in least developed countries.</a:t>
            </a:r>
          </a:p>
        </p:txBody>
      </p:sp>
    </p:spTree>
    <p:extLst>
      <p:ext uri="{BB962C8B-B14F-4D97-AF65-F5344CB8AC3E}">
        <p14:creationId xmlns:p14="http://schemas.microsoft.com/office/powerpoint/2010/main" val="181522460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{855E2797-0B23-40BB-A419-6EF9BB59003E}tf56160789_win32</Template>
  <TotalTime>84</TotalTime>
  <Words>712</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Industry, Innovation and Infrastructure</vt:lpstr>
      <vt:lpstr>Introduction</vt:lpstr>
      <vt:lpstr>And why is it important </vt:lpstr>
      <vt:lpstr>And why is it important </vt:lpstr>
      <vt:lpstr>Facts and Figures</vt:lpstr>
      <vt:lpstr>Facts and Figures</vt:lpstr>
      <vt:lpstr>Challenges</vt:lpstr>
      <vt:lpstr>How we can address this</vt:lpstr>
      <vt:lpstr>Targets</vt:lpstr>
      <vt:lpstr>Targets</vt:lpstr>
      <vt:lpstr>Targets</vt:lpstr>
      <vt:lpstr>Targets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Innovation and Infrastructure</dc:title>
  <dc:creator>Shikhar Shukla</dc:creator>
  <cp:lastModifiedBy>Shikhar Shukla</cp:lastModifiedBy>
  <cp:revision>9</cp:revision>
  <dcterms:created xsi:type="dcterms:W3CDTF">2021-04-27T06:02:10Z</dcterms:created>
  <dcterms:modified xsi:type="dcterms:W3CDTF">2021-04-27T07:26:29Z</dcterms:modified>
</cp:coreProperties>
</file>