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4" r:id="rId3"/>
    <p:sldId id="270" r:id="rId4"/>
    <p:sldId id="265" r:id="rId5"/>
    <p:sldId id="258" r:id="rId6"/>
    <p:sldId id="259" r:id="rId7"/>
    <p:sldId id="260" r:id="rId8"/>
    <p:sldId id="261" r:id="rId9"/>
    <p:sldId id="262" r:id="rId10"/>
    <p:sldId id="263" r:id="rId11"/>
    <p:sldId id="268" r:id="rId12"/>
    <p:sldId id="269" r:id="rId13"/>
    <p:sldId id="266"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80969-23BA-4DA3-AD5F-731DC34A3966}"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6A569E38-1C16-4D08-B061-BC133845B543}">
      <dgm:prSet/>
      <dgm:spPr/>
      <dgm:t>
        <a:bodyPr/>
        <a:lstStyle/>
        <a:p>
          <a:r>
            <a:rPr lang="en-US" dirty="0">
              <a:solidFill>
                <a:schemeClr val="tx1">
                  <a:lumMod val="85000"/>
                  <a:lumOff val="15000"/>
                </a:schemeClr>
              </a:solidFill>
            </a:rPr>
            <a:t>PD-29 </a:t>
          </a:r>
          <a:r>
            <a:rPr lang="en-US" dirty="0" err="1">
              <a:solidFill>
                <a:schemeClr val="tx1">
                  <a:lumMod val="85000"/>
                  <a:lumOff val="15000"/>
                </a:schemeClr>
              </a:solidFill>
            </a:rPr>
            <a:t>Divya</a:t>
          </a:r>
          <a:r>
            <a:rPr lang="en-US" dirty="0">
              <a:solidFill>
                <a:schemeClr val="tx1">
                  <a:lumMod val="85000"/>
                  <a:lumOff val="15000"/>
                </a:schemeClr>
              </a:solidFill>
            </a:rPr>
            <a:t>  </a:t>
          </a:r>
          <a:r>
            <a:rPr lang="en-US" dirty="0" err="1">
              <a:solidFill>
                <a:schemeClr val="tx1">
                  <a:lumMod val="85000"/>
                  <a:lumOff val="15000"/>
                </a:schemeClr>
              </a:solidFill>
            </a:rPr>
            <a:t>Gugale</a:t>
          </a:r>
          <a:endParaRPr lang="en-US" dirty="0">
            <a:solidFill>
              <a:schemeClr val="tx1">
                <a:lumMod val="85000"/>
                <a:lumOff val="15000"/>
              </a:schemeClr>
            </a:solidFill>
          </a:endParaRPr>
        </a:p>
      </dgm:t>
    </dgm:pt>
    <dgm:pt modelId="{51E77AD9-1D98-4C1C-B00A-AFBF77DBC522}" type="parTrans" cxnId="{1CBAA321-3019-4C8F-9FD0-1D792F18A885}">
      <dgm:prSet/>
      <dgm:spPr/>
      <dgm:t>
        <a:bodyPr/>
        <a:lstStyle/>
        <a:p>
          <a:endParaRPr lang="en-IN"/>
        </a:p>
      </dgm:t>
    </dgm:pt>
    <dgm:pt modelId="{F9C96989-D6AA-4752-8D5D-F13C586DFB05}" type="sibTrans" cxnId="{1CBAA321-3019-4C8F-9FD0-1D792F18A885}">
      <dgm:prSet/>
      <dgm:spPr/>
      <dgm:t>
        <a:bodyPr/>
        <a:lstStyle/>
        <a:p>
          <a:endParaRPr lang="en-IN"/>
        </a:p>
      </dgm:t>
    </dgm:pt>
    <dgm:pt modelId="{0822476C-5437-4997-BFD9-2E898DC1CD8F}">
      <dgm:prSet/>
      <dgm:spPr/>
      <dgm:t>
        <a:bodyPr/>
        <a:lstStyle/>
        <a:p>
          <a:r>
            <a:rPr lang="en-US" dirty="0">
              <a:solidFill>
                <a:schemeClr val="tx1">
                  <a:lumMod val="85000"/>
                  <a:lumOff val="15000"/>
                </a:schemeClr>
              </a:solidFill>
            </a:rPr>
            <a:t>PD-32 Shikhar Shukla</a:t>
          </a:r>
        </a:p>
      </dgm:t>
    </dgm:pt>
    <dgm:pt modelId="{E3BC286F-EE06-4F44-8714-C876A77DD3B4}" type="sibTrans" cxnId="{AC86464F-C031-44EC-BD59-0F6673D560BB}">
      <dgm:prSet/>
      <dgm:spPr/>
      <dgm:t>
        <a:bodyPr/>
        <a:lstStyle/>
        <a:p>
          <a:endParaRPr lang="en-IN"/>
        </a:p>
      </dgm:t>
    </dgm:pt>
    <dgm:pt modelId="{3EADD9F6-D625-49AD-BBBE-EBFBCDB25844}" type="parTrans" cxnId="{AC86464F-C031-44EC-BD59-0F6673D560BB}">
      <dgm:prSet/>
      <dgm:spPr/>
      <dgm:t>
        <a:bodyPr/>
        <a:lstStyle/>
        <a:p>
          <a:endParaRPr lang="en-IN"/>
        </a:p>
      </dgm:t>
    </dgm:pt>
    <dgm:pt modelId="{1AA8D30C-B0EC-47D2-8CA1-370D04F0229B}">
      <dgm:prSet/>
      <dgm:spPr/>
      <dgm:t>
        <a:bodyPr/>
        <a:lstStyle/>
        <a:p>
          <a:r>
            <a:rPr lang="en-US" dirty="0">
              <a:solidFill>
                <a:schemeClr val="tx1">
                  <a:lumMod val="85000"/>
                  <a:lumOff val="15000"/>
                </a:schemeClr>
              </a:solidFill>
            </a:rPr>
            <a:t>PD-47 Yash Agarwal</a:t>
          </a:r>
        </a:p>
      </dgm:t>
    </dgm:pt>
    <dgm:pt modelId="{6DD336B5-8D3B-48B4-BD91-0534BFE84312}" type="sibTrans" cxnId="{4C5E4ED9-C0F8-44E0-84D3-2C5861B54B8A}">
      <dgm:prSet/>
      <dgm:spPr/>
      <dgm:t>
        <a:bodyPr/>
        <a:lstStyle/>
        <a:p>
          <a:endParaRPr lang="en-IN"/>
        </a:p>
      </dgm:t>
    </dgm:pt>
    <dgm:pt modelId="{774FECD2-EFB7-4D80-B040-58874DF3B171}" type="parTrans" cxnId="{4C5E4ED9-C0F8-44E0-84D3-2C5861B54B8A}">
      <dgm:prSet/>
      <dgm:spPr/>
      <dgm:t>
        <a:bodyPr/>
        <a:lstStyle/>
        <a:p>
          <a:endParaRPr lang="en-IN"/>
        </a:p>
      </dgm:t>
    </dgm:pt>
    <dgm:pt modelId="{6F74854B-F81D-4AD0-874D-EFD90D91049B}">
      <dgm:prSet/>
      <dgm:spPr/>
      <dgm:t>
        <a:bodyPr/>
        <a:lstStyle/>
        <a:p>
          <a:r>
            <a:rPr lang="en-US" dirty="0">
              <a:solidFill>
                <a:schemeClr val="tx1">
                  <a:lumMod val="85000"/>
                  <a:lumOff val="15000"/>
                </a:schemeClr>
              </a:solidFill>
            </a:rPr>
            <a:t>Pe-29 Vasu </a:t>
          </a:r>
          <a:r>
            <a:rPr lang="en-US" dirty="0" err="1">
              <a:solidFill>
                <a:schemeClr val="tx1">
                  <a:lumMod val="85000"/>
                  <a:lumOff val="15000"/>
                </a:schemeClr>
              </a:solidFill>
            </a:rPr>
            <a:t>Kalariya</a:t>
          </a:r>
          <a:endParaRPr lang="en-US" dirty="0">
            <a:solidFill>
              <a:schemeClr val="tx1">
                <a:lumMod val="85000"/>
                <a:lumOff val="15000"/>
              </a:schemeClr>
            </a:solidFill>
          </a:endParaRPr>
        </a:p>
      </dgm:t>
    </dgm:pt>
    <dgm:pt modelId="{7027C909-581C-4656-83FE-78431F14FF8A}" type="sibTrans" cxnId="{B2DB4435-185D-419F-9D44-F41392B3F33C}">
      <dgm:prSet/>
      <dgm:spPr/>
      <dgm:t>
        <a:bodyPr/>
        <a:lstStyle/>
        <a:p>
          <a:endParaRPr lang="en-IN"/>
        </a:p>
      </dgm:t>
    </dgm:pt>
    <dgm:pt modelId="{0A75F90D-5A9E-42FA-ACBF-455CE51AC989}" type="parTrans" cxnId="{B2DB4435-185D-419F-9D44-F41392B3F33C}">
      <dgm:prSet/>
      <dgm:spPr/>
      <dgm:t>
        <a:bodyPr/>
        <a:lstStyle/>
        <a:p>
          <a:endParaRPr lang="en-IN"/>
        </a:p>
      </dgm:t>
    </dgm:pt>
    <dgm:pt modelId="{284E8307-5297-4A5D-808F-28728739FC05}">
      <dgm:prSet/>
      <dgm:spPr/>
      <dgm:t>
        <a:bodyPr/>
        <a:lstStyle/>
        <a:p>
          <a:r>
            <a:rPr lang="en-US" dirty="0">
              <a:solidFill>
                <a:schemeClr val="tx1">
                  <a:lumMod val="85000"/>
                  <a:lumOff val="15000"/>
                </a:schemeClr>
              </a:solidFill>
            </a:rPr>
            <a:t>GROUP MEMBERS</a:t>
          </a:r>
        </a:p>
      </dgm:t>
    </dgm:pt>
    <dgm:pt modelId="{A9DFDE45-DCD3-4AA1-9A28-6876B7978E5A}" type="parTrans" cxnId="{9803AE86-F991-46A9-B692-41B0C59A4FAA}">
      <dgm:prSet/>
      <dgm:spPr/>
      <dgm:t>
        <a:bodyPr/>
        <a:lstStyle/>
        <a:p>
          <a:endParaRPr lang="en-IN"/>
        </a:p>
      </dgm:t>
    </dgm:pt>
    <dgm:pt modelId="{000CA9C7-7ED7-4825-B1B2-6683D87C1307}" type="sibTrans" cxnId="{9803AE86-F991-46A9-B692-41B0C59A4FAA}">
      <dgm:prSet/>
      <dgm:spPr/>
      <dgm:t>
        <a:bodyPr/>
        <a:lstStyle/>
        <a:p>
          <a:endParaRPr lang="en-IN"/>
        </a:p>
      </dgm:t>
    </dgm:pt>
    <dgm:pt modelId="{91E523C5-B491-4DF7-9899-DBFD75545D42}" type="pres">
      <dgm:prSet presAssocID="{3A180969-23BA-4DA3-AD5F-731DC34A3966}" presName="linear" presStyleCnt="0">
        <dgm:presLayoutVars>
          <dgm:animLvl val="lvl"/>
          <dgm:resizeHandles val="exact"/>
        </dgm:presLayoutVars>
      </dgm:prSet>
      <dgm:spPr/>
    </dgm:pt>
    <dgm:pt modelId="{AAC830A6-4AB2-4487-91CE-71A7345C31D4}" type="pres">
      <dgm:prSet presAssocID="{284E8307-5297-4A5D-808F-28728739FC05}" presName="parentText" presStyleLbl="node1" presStyleIdx="0" presStyleCnt="5" custLinFactY="-130250" custLinFactNeighborX="2215" custLinFactNeighborY="-200000">
        <dgm:presLayoutVars>
          <dgm:chMax val="0"/>
          <dgm:bulletEnabled val="1"/>
        </dgm:presLayoutVars>
      </dgm:prSet>
      <dgm:spPr/>
    </dgm:pt>
    <dgm:pt modelId="{53F0592D-F0CA-4E82-83E7-8DC8068DA62E}" type="pres">
      <dgm:prSet presAssocID="{000CA9C7-7ED7-4825-B1B2-6683D87C1307}" presName="spacer" presStyleCnt="0"/>
      <dgm:spPr/>
    </dgm:pt>
    <dgm:pt modelId="{24E0B472-43F7-4F08-9401-B943D303C362}" type="pres">
      <dgm:prSet presAssocID="{6A569E38-1C16-4D08-B061-BC133845B543}" presName="parentText" presStyleLbl="node1" presStyleIdx="1" presStyleCnt="5">
        <dgm:presLayoutVars>
          <dgm:chMax val="0"/>
          <dgm:bulletEnabled val="1"/>
        </dgm:presLayoutVars>
      </dgm:prSet>
      <dgm:spPr/>
    </dgm:pt>
    <dgm:pt modelId="{7644FBED-683A-44DD-AECD-3BF1E8D1362F}" type="pres">
      <dgm:prSet presAssocID="{F9C96989-D6AA-4752-8D5D-F13C586DFB05}" presName="spacer" presStyleCnt="0"/>
      <dgm:spPr/>
    </dgm:pt>
    <dgm:pt modelId="{A9737A83-C170-4E2B-83CE-603A6599CBA9}" type="pres">
      <dgm:prSet presAssocID="{0822476C-5437-4997-BFD9-2E898DC1CD8F}" presName="parentText" presStyleLbl="node1" presStyleIdx="2" presStyleCnt="5">
        <dgm:presLayoutVars>
          <dgm:chMax val="0"/>
          <dgm:bulletEnabled val="1"/>
        </dgm:presLayoutVars>
      </dgm:prSet>
      <dgm:spPr/>
    </dgm:pt>
    <dgm:pt modelId="{447F9BA7-16B8-40B6-83F4-9A2010B064EF}" type="pres">
      <dgm:prSet presAssocID="{E3BC286F-EE06-4F44-8714-C876A77DD3B4}" presName="spacer" presStyleCnt="0"/>
      <dgm:spPr/>
    </dgm:pt>
    <dgm:pt modelId="{F1653A38-02E7-4DB3-AA99-03719AFD6548}" type="pres">
      <dgm:prSet presAssocID="{1AA8D30C-B0EC-47D2-8CA1-370D04F0229B}" presName="parentText" presStyleLbl="node1" presStyleIdx="3" presStyleCnt="5">
        <dgm:presLayoutVars>
          <dgm:chMax val="0"/>
          <dgm:bulletEnabled val="1"/>
        </dgm:presLayoutVars>
      </dgm:prSet>
      <dgm:spPr/>
    </dgm:pt>
    <dgm:pt modelId="{644A3DB7-0C49-4862-AE22-752D800D32F3}" type="pres">
      <dgm:prSet presAssocID="{6DD336B5-8D3B-48B4-BD91-0534BFE84312}" presName="spacer" presStyleCnt="0"/>
      <dgm:spPr/>
    </dgm:pt>
    <dgm:pt modelId="{AE380E9F-6D3F-4096-BF62-96AEE4389962}" type="pres">
      <dgm:prSet presAssocID="{6F74854B-F81D-4AD0-874D-EFD90D91049B}" presName="parentText" presStyleLbl="node1" presStyleIdx="4" presStyleCnt="5">
        <dgm:presLayoutVars>
          <dgm:chMax val="0"/>
          <dgm:bulletEnabled val="1"/>
        </dgm:presLayoutVars>
      </dgm:prSet>
      <dgm:spPr/>
    </dgm:pt>
  </dgm:ptLst>
  <dgm:cxnLst>
    <dgm:cxn modelId="{EA9EE408-01D9-402C-ACE2-D2A3D77EE769}" type="presOf" srcId="{284E8307-5297-4A5D-808F-28728739FC05}" destId="{AAC830A6-4AB2-4487-91CE-71A7345C31D4}" srcOrd="0" destOrd="0" presId="urn:microsoft.com/office/officeart/2005/8/layout/vList2"/>
    <dgm:cxn modelId="{1CBAA321-3019-4C8F-9FD0-1D792F18A885}" srcId="{3A180969-23BA-4DA3-AD5F-731DC34A3966}" destId="{6A569E38-1C16-4D08-B061-BC133845B543}" srcOrd="1" destOrd="0" parTransId="{51E77AD9-1D98-4C1C-B00A-AFBF77DBC522}" sibTransId="{F9C96989-D6AA-4752-8D5D-F13C586DFB05}"/>
    <dgm:cxn modelId="{CE93DC2C-46E2-4B50-A894-4C44DC5C14A8}" type="presOf" srcId="{6F74854B-F81D-4AD0-874D-EFD90D91049B}" destId="{AE380E9F-6D3F-4096-BF62-96AEE4389962}" srcOrd="0" destOrd="0" presId="urn:microsoft.com/office/officeart/2005/8/layout/vList2"/>
    <dgm:cxn modelId="{B2DB4435-185D-419F-9D44-F41392B3F33C}" srcId="{3A180969-23BA-4DA3-AD5F-731DC34A3966}" destId="{6F74854B-F81D-4AD0-874D-EFD90D91049B}" srcOrd="4" destOrd="0" parTransId="{0A75F90D-5A9E-42FA-ACBF-455CE51AC989}" sibTransId="{7027C909-581C-4656-83FE-78431F14FF8A}"/>
    <dgm:cxn modelId="{2B3F783C-CB2E-48FA-BA54-E84CBF509105}" type="presOf" srcId="{3A180969-23BA-4DA3-AD5F-731DC34A3966}" destId="{91E523C5-B491-4DF7-9899-DBFD75545D42}" srcOrd="0" destOrd="0" presId="urn:microsoft.com/office/officeart/2005/8/layout/vList2"/>
    <dgm:cxn modelId="{AC86464F-C031-44EC-BD59-0F6673D560BB}" srcId="{3A180969-23BA-4DA3-AD5F-731DC34A3966}" destId="{0822476C-5437-4997-BFD9-2E898DC1CD8F}" srcOrd="2" destOrd="0" parTransId="{3EADD9F6-D625-49AD-BBBE-EBFBCDB25844}" sibTransId="{E3BC286F-EE06-4F44-8714-C876A77DD3B4}"/>
    <dgm:cxn modelId="{B1300D70-F4CA-4CEC-9DCD-EC97A45536E9}" type="presOf" srcId="{6A569E38-1C16-4D08-B061-BC133845B543}" destId="{24E0B472-43F7-4F08-9401-B943D303C362}" srcOrd="0" destOrd="0" presId="urn:microsoft.com/office/officeart/2005/8/layout/vList2"/>
    <dgm:cxn modelId="{D61AEE58-75EB-4C99-B6AC-8925562D751A}" type="presOf" srcId="{1AA8D30C-B0EC-47D2-8CA1-370D04F0229B}" destId="{F1653A38-02E7-4DB3-AA99-03719AFD6548}" srcOrd="0" destOrd="0" presId="urn:microsoft.com/office/officeart/2005/8/layout/vList2"/>
    <dgm:cxn modelId="{4E315B7E-2163-4D39-B127-29D48FCC220D}" type="presOf" srcId="{0822476C-5437-4997-BFD9-2E898DC1CD8F}" destId="{A9737A83-C170-4E2B-83CE-603A6599CBA9}" srcOrd="0" destOrd="0" presId="urn:microsoft.com/office/officeart/2005/8/layout/vList2"/>
    <dgm:cxn modelId="{9803AE86-F991-46A9-B692-41B0C59A4FAA}" srcId="{3A180969-23BA-4DA3-AD5F-731DC34A3966}" destId="{284E8307-5297-4A5D-808F-28728739FC05}" srcOrd="0" destOrd="0" parTransId="{A9DFDE45-DCD3-4AA1-9A28-6876B7978E5A}" sibTransId="{000CA9C7-7ED7-4825-B1B2-6683D87C1307}"/>
    <dgm:cxn modelId="{4C5E4ED9-C0F8-44E0-84D3-2C5861B54B8A}" srcId="{3A180969-23BA-4DA3-AD5F-731DC34A3966}" destId="{1AA8D30C-B0EC-47D2-8CA1-370D04F0229B}" srcOrd="3" destOrd="0" parTransId="{774FECD2-EFB7-4D80-B040-58874DF3B171}" sibTransId="{6DD336B5-8D3B-48B4-BD91-0534BFE84312}"/>
    <dgm:cxn modelId="{41024421-B289-4AFB-955E-9C7A8D78EF6E}" type="presParOf" srcId="{91E523C5-B491-4DF7-9899-DBFD75545D42}" destId="{AAC830A6-4AB2-4487-91CE-71A7345C31D4}" srcOrd="0" destOrd="0" presId="urn:microsoft.com/office/officeart/2005/8/layout/vList2"/>
    <dgm:cxn modelId="{A5B876AC-055C-4B6C-B44B-9AA75EEB8FFB}" type="presParOf" srcId="{91E523C5-B491-4DF7-9899-DBFD75545D42}" destId="{53F0592D-F0CA-4E82-83E7-8DC8068DA62E}" srcOrd="1" destOrd="0" presId="urn:microsoft.com/office/officeart/2005/8/layout/vList2"/>
    <dgm:cxn modelId="{32F6E163-596A-4DC5-96D4-BEA2AD40BE49}" type="presParOf" srcId="{91E523C5-B491-4DF7-9899-DBFD75545D42}" destId="{24E0B472-43F7-4F08-9401-B943D303C362}" srcOrd="2" destOrd="0" presId="urn:microsoft.com/office/officeart/2005/8/layout/vList2"/>
    <dgm:cxn modelId="{60F60886-C322-4285-B855-61B44EA44E1E}" type="presParOf" srcId="{91E523C5-B491-4DF7-9899-DBFD75545D42}" destId="{7644FBED-683A-44DD-AECD-3BF1E8D1362F}" srcOrd="3" destOrd="0" presId="urn:microsoft.com/office/officeart/2005/8/layout/vList2"/>
    <dgm:cxn modelId="{1E6C443B-2873-4555-BB68-42E9C788661C}" type="presParOf" srcId="{91E523C5-B491-4DF7-9899-DBFD75545D42}" destId="{A9737A83-C170-4E2B-83CE-603A6599CBA9}" srcOrd="4" destOrd="0" presId="urn:microsoft.com/office/officeart/2005/8/layout/vList2"/>
    <dgm:cxn modelId="{E60F03B2-2D54-4B29-8C0F-97BB3CB0217E}" type="presParOf" srcId="{91E523C5-B491-4DF7-9899-DBFD75545D42}" destId="{447F9BA7-16B8-40B6-83F4-9A2010B064EF}" srcOrd="5" destOrd="0" presId="urn:microsoft.com/office/officeart/2005/8/layout/vList2"/>
    <dgm:cxn modelId="{362B4031-891B-4386-96FD-E11B96BB7F54}" type="presParOf" srcId="{91E523C5-B491-4DF7-9899-DBFD75545D42}" destId="{F1653A38-02E7-4DB3-AA99-03719AFD6548}" srcOrd="6" destOrd="0" presId="urn:microsoft.com/office/officeart/2005/8/layout/vList2"/>
    <dgm:cxn modelId="{E8F2B810-8BFE-4EBC-B612-1DEED022A29D}" type="presParOf" srcId="{91E523C5-B491-4DF7-9899-DBFD75545D42}" destId="{644A3DB7-0C49-4862-AE22-752D800D32F3}" srcOrd="7" destOrd="0" presId="urn:microsoft.com/office/officeart/2005/8/layout/vList2"/>
    <dgm:cxn modelId="{306D999E-45D7-4B5F-81D1-328BED59E2CC}" type="presParOf" srcId="{91E523C5-B491-4DF7-9899-DBFD75545D42}" destId="{AE380E9F-6D3F-4096-BF62-96AEE438996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4123E8-4901-46C0-B17B-6847C32E6B9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30C9D1D-A6E7-46F9-80CC-2EEF4AF313D1}">
      <dgm:prSet/>
      <dgm:spPr/>
      <dgm:t>
        <a:bodyPr/>
        <a:lstStyle/>
        <a:p>
          <a:r>
            <a:rPr lang="en-US" b="1" i="0"/>
            <a:t>Brothers Return From Silicon Valley, Launch Low-Cost E-Bikes That go 35Km on One Charge</a:t>
          </a:r>
        </a:p>
      </dgm:t>
    </dgm:pt>
    <dgm:pt modelId="{7664BF56-E390-44B2-B9A9-B1DD29FBF4BF}" type="parTrans" cxnId="{FAAB42EB-CCCB-476E-8EE0-2B91DA3BD735}">
      <dgm:prSet/>
      <dgm:spPr/>
      <dgm:t>
        <a:bodyPr/>
        <a:lstStyle/>
        <a:p>
          <a:endParaRPr lang="en-IN"/>
        </a:p>
      </dgm:t>
    </dgm:pt>
    <dgm:pt modelId="{AA523025-D153-4038-BABB-7388F92875EC}" type="sibTrans" cxnId="{FAAB42EB-CCCB-476E-8EE0-2B91DA3BD735}">
      <dgm:prSet/>
      <dgm:spPr/>
      <dgm:t>
        <a:bodyPr/>
        <a:lstStyle/>
        <a:p>
          <a:endParaRPr lang="en-IN"/>
        </a:p>
      </dgm:t>
    </dgm:pt>
    <dgm:pt modelId="{D2F5DAA0-076D-4FE1-919E-27E4A2BD7C94}" type="pres">
      <dgm:prSet presAssocID="{204123E8-4901-46C0-B17B-6847C32E6B9B}" presName="linear" presStyleCnt="0">
        <dgm:presLayoutVars>
          <dgm:animLvl val="lvl"/>
          <dgm:resizeHandles val="exact"/>
        </dgm:presLayoutVars>
      </dgm:prSet>
      <dgm:spPr/>
    </dgm:pt>
    <dgm:pt modelId="{904A182D-BDFB-4E3F-A85C-E2D86FA372EF}" type="pres">
      <dgm:prSet presAssocID="{730C9D1D-A6E7-46F9-80CC-2EEF4AF313D1}" presName="parentText" presStyleLbl="node1" presStyleIdx="0" presStyleCnt="1">
        <dgm:presLayoutVars>
          <dgm:chMax val="0"/>
          <dgm:bulletEnabled val="1"/>
        </dgm:presLayoutVars>
      </dgm:prSet>
      <dgm:spPr/>
    </dgm:pt>
  </dgm:ptLst>
  <dgm:cxnLst>
    <dgm:cxn modelId="{063592B1-CD41-4AA1-9B36-5DAAD445206A}" type="presOf" srcId="{204123E8-4901-46C0-B17B-6847C32E6B9B}" destId="{D2F5DAA0-076D-4FE1-919E-27E4A2BD7C94}" srcOrd="0" destOrd="0" presId="urn:microsoft.com/office/officeart/2005/8/layout/vList2"/>
    <dgm:cxn modelId="{CFDB3FD5-F9B7-479D-9421-DD505F48E475}" type="presOf" srcId="{730C9D1D-A6E7-46F9-80CC-2EEF4AF313D1}" destId="{904A182D-BDFB-4E3F-A85C-E2D86FA372EF}" srcOrd="0" destOrd="0" presId="urn:microsoft.com/office/officeart/2005/8/layout/vList2"/>
    <dgm:cxn modelId="{FAAB42EB-CCCB-476E-8EE0-2B91DA3BD735}" srcId="{204123E8-4901-46C0-B17B-6847C32E6B9B}" destId="{730C9D1D-A6E7-46F9-80CC-2EEF4AF313D1}" srcOrd="0" destOrd="0" parTransId="{7664BF56-E390-44B2-B9A9-B1DD29FBF4BF}" sibTransId="{AA523025-D153-4038-BABB-7388F92875EC}"/>
    <dgm:cxn modelId="{BBC98D4E-42DB-44CF-A93B-EB083516A419}" type="presParOf" srcId="{D2F5DAA0-076D-4FE1-919E-27E4A2BD7C94}" destId="{904A182D-BDFB-4E3F-A85C-E2D86FA372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04123E8-4901-46C0-B17B-6847C32E6B9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30C9D1D-A6E7-46F9-80CC-2EEF4AF313D1}">
      <dgm:prSet/>
      <dgm:spPr/>
      <dgm:t>
        <a:bodyPr/>
        <a:lstStyle/>
        <a:p>
          <a:r>
            <a:rPr lang="en-US" b="0" i="0" dirty="0"/>
            <a:t>The company’s vision is to introduce millennials and Gen Z to an active lifestyle, encouraging them to reclaim the outdoors and make cycling a part of their lifestyle</a:t>
          </a:r>
          <a:endParaRPr lang="en-US" b="1" i="0" dirty="0"/>
        </a:p>
      </dgm:t>
    </dgm:pt>
    <dgm:pt modelId="{7664BF56-E390-44B2-B9A9-B1DD29FBF4BF}" type="parTrans" cxnId="{FAAB42EB-CCCB-476E-8EE0-2B91DA3BD735}">
      <dgm:prSet/>
      <dgm:spPr/>
      <dgm:t>
        <a:bodyPr/>
        <a:lstStyle/>
        <a:p>
          <a:endParaRPr lang="en-IN"/>
        </a:p>
      </dgm:t>
    </dgm:pt>
    <dgm:pt modelId="{AA523025-D153-4038-BABB-7388F92875EC}" type="sibTrans" cxnId="{FAAB42EB-CCCB-476E-8EE0-2B91DA3BD735}">
      <dgm:prSet/>
      <dgm:spPr/>
      <dgm:t>
        <a:bodyPr/>
        <a:lstStyle/>
        <a:p>
          <a:endParaRPr lang="en-IN"/>
        </a:p>
      </dgm:t>
    </dgm:pt>
    <dgm:pt modelId="{62D62B28-262F-492E-BE64-D5DE3A49916B}">
      <dgm:prSet/>
      <dgm:spPr/>
      <dgm:t>
        <a:bodyPr/>
        <a:lstStyle/>
        <a:p>
          <a:r>
            <a:rPr lang="en-IN" b="1" i="0" dirty="0"/>
            <a:t>Make in India: </a:t>
          </a:r>
          <a:r>
            <a:rPr lang="en-US" b="0" i="0" dirty="0"/>
            <a:t>In terms of sourcing, the startup claims that about 75% of the material is locally sourced and the rest is imported because of their non-availability in India. They obtain these “world-class” components from Taiwan and Cambodia.</a:t>
          </a:r>
          <a:endParaRPr lang="en-US" b="1" i="0" dirty="0"/>
        </a:p>
      </dgm:t>
    </dgm:pt>
    <dgm:pt modelId="{02B2A614-F7D5-4CE1-B1CB-8DD99C0003AC}" type="parTrans" cxnId="{85AA3E65-F8CF-4720-95C8-D6166A152EB7}">
      <dgm:prSet/>
      <dgm:spPr/>
      <dgm:t>
        <a:bodyPr/>
        <a:lstStyle/>
        <a:p>
          <a:endParaRPr lang="en-IN"/>
        </a:p>
      </dgm:t>
    </dgm:pt>
    <dgm:pt modelId="{5CFC5D7E-1894-4AB2-B963-EA7C0D376D65}" type="sibTrans" cxnId="{85AA3E65-F8CF-4720-95C8-D6166A152EB7}">
      <dgm:prSet/>
      <dgm:spPr/>
      <dgm:t>
        <a:bodyPr/>
        <a:lstStyle/>
        <a:p>
          <a:endParaRPr lang="en-IN"/>
        </a:p>
      </dgm:t>
    </dgm:pt>
    <dgm:pt modelId="{27C3B632-66FF-4B07-A43E-199AACBF6C5D}">
      <dgm:prSet/>
      <dgm:spPr/>
      <dgm:t>
        <a:bodyPr/>
        <a:lstStyle/>
        <a:p>
          <a:r>
            <a:rPr lang="en-US" b="0" i="0" dirty="0"/>
            <a:t>This will take us closer to our dream of being completely ‘Made in India’. The battery packs are made at this facility and the controllers and motors are also sourced from strategic partners. We also have a very strong supply chain of various cycle components in India. Right from battery testing, wheel building with a rear hub motor, to battery assembly, internal cabling and online testing, everything has been developed by us.</a:t>
          </a:r>
          <a:endParaRPr lang="en-US" b="1" i="0" dirty="0"/>
        </a:p>
      </dgm:t>
    </dgm:pt>
    <dgm:pt modelId="{81EF25A0-EB6C-4FBF-BB6F-3FB146B6597F}" type="parTrans" cxnId="{2F1DFF77-0222-45CE-8DDA-A66081EC3C9B}">
      <dgm:prSet/>
      <dgm:spPr/>
      <dgm:t>
        <a:bodyPr/>
        <a:lstStyle/>
        <a:p>
          <a:endParaRPr lang="en-IN"/>
        </a:p>
      </dgm:t>
    </dgm:pt>
    <dgm:pt modelId="{E4DCC078-74D7-4F47-A61E-7D0C5F631910}" type="sibTrans" cxnId="{2F1DFF77-0222-45CE-8DDA-A66081EC3C9B}">
      <dgm:prSet/>
      <dgm:spPr/>
      <dgm:t>
        <a:bodyPr/>
        <a:lstStyle/>
        <a:p>
          <a:endParaRPr lang="en-IN"/>
        </a:p>
      </dgm:t>
    </dgm:pt>
    <dgm:pt modelId="{D2F5DAA0-076D-4FE1-919E-27E4A2BD7C94}" type="pres">
      <dgm:prSet presAssocID="{204123E8-4901-46C0-B17B-6847C32E6B9B}" presName="linear" presStyleCnt="0">
        <dgm:presLayoutVars>
          <dgm:animLvl val="lvl"/>
          <dgm:resizeHandles val="exact"/>
        </dgm:presLayoutVars>
      </dgm:prSet>
      <dgm:spPr/>
    </dgm:pt>
    <dgm:pt modelId="{904A182D-BDFB-4E3F-A85C-E2D86FA372EF}" type="pres">
      <dgm:prSet presAssocID="{730C9D1D-A6E7-46F9-80CC-2EEF4AF313D1}" presName="parentText" presStyleLbl="node1" presStyleIdx="0" presStyleCnt="3">
        <dgm:presLayoutVars>
          <dgm:chMax val="0"/>
          <dgm:bulletEnabled val="1"/>
        </dgm:presLayoutVars>
      </dgm:prSet>
      <dgm:spPr/>
    </dgm:pt>
    <dgm:pt modelId="{1F9C08ED-0A7E-4D59-B258-87C81E4EABA1}" type="pres">
      <dgm:prSet presAssocID="{AA523025-D153-4038-BABB-7388F92875EC}" presName="spacer" presStyleCnt="0"/>
      <dgm:spPr/>
    </dgm:pt>
    <dgm:pt modelId="{341596FC-C6AD-4A05-A3FF-8E77CEDB7AFA}" type="pres">
      <dgm:prSet presAssocID="{62D62B28-262F-492E-BE64-D5DE3A49916B}" presName="parentText" presStyleLbl="node1" presStyleIdx="1" presStyleCnt="3">
        <dgm:presLayoutVars>
          <dgm:chMax val="0"/>
          <dgm:bulletEnabled val="1"/>
        </dgm:presLayoutVars>
      </dgm:prSet>
      <dgm:spPr/>
    </dgm:pt>
    <dgm:pt modelId="{993D835C-5C66-48AA-9630-E343035E5C36}" type="pres">
      <dgm:prSet presAssocID="{5CFC5D7E-1894-4AB2-B963-EA7C0D376D65}" presName="spacer" presStyleCnt="0"/>
      <dgm:spPr/>
    </dgm:pt>
    <dgm:pt modelId="{AE6A9B33-943E-47C5-8ECE-75447E1A89B9}" type="pres">
      <dgm:prSet presAssocID="{27C3B632-66FF-4B07-A43E-199AACBF6C5D}" presName="parentText" presStyleLbl="node1" presStyleIdx="2" presStyleCnt="3">
        <dgm:presLayoutVars>
          <dgm:chMax val="0"/>
          <dgm:bulletEnabled val="1"/>
        </dgm:presLayoutVars>
      </dgm:prSet>
      <dgm:spPr/>
    </dgm:pt>
  </dgm:ptLst>
  <dgm:cxnLst>
    <dgm:cxn modelId="{85AA3E65-F8CF-4720-95C8-D6166A152EB7}" srcId="{204123E8-4901-46C0-B17B-6847C32E6B9B}" destId="{62D62B28-262F-492E-BE64-D5DE3A49916B}" srcOrd="1" destOrd="0" parTransId="{02B2A614-F7D5-4CE1-B1CB-8DD99C0003AC}" sibTransId="{5CFC5D7E-1894-4AB2-B963-EA7C0D376D65}"/>
    <dgm:cxn modelId="{2F1DFF77-0222-45CE-8DDA-A66081EC3C9B}" srcId="{204123E8-4901-46C0-B17B-6847C32E6B9B}" destId="{27C3B632-66FF-4B07-A43E-199AACBF6C5D}" srcOrd="2" destOrd="0" parTransId="{81EF25A0-EB6C-4FBF-BB6F-3FB146B6597F}" sibTransId="{E4DCC078-74D7-4F47-A61E-7D0C5F631910}"/>
    <dgm:cxn modelId="{39AB92A3-B78A-4154-99E8-89AAF05A3B86}" type="presOf" srcId="{27C3B632-66FF-4B07-A43E-199AACBF6C5D}" destId="{AE6A9B33-943E-47C5-8ECE-75447E1A89B9}" srcOrd="0" destOrd="0" presId="urn:microsoft.com/office/officeart/2005/8/layout/vList2"/>
    <dgm:cxn modelId="{063592B1-CD41-4AA1-9B36-5DAAD445206A}" type="presOf" srcId="{204123E8-4901-46C0-B17B-6847C32E6B9B}" destId="{D2F5DAA0-076D-4FE1-919E-27E4A2BD7C94}" srcOrd="0" destOrd="0" presId="urn:microsoft.com/office/officeart/2005/8/layout/vList2"/>
    <dgm:cxn modelId="{145C32BC-C8D1-4791-800A-D281AAE0F474}" type="presOf" srcId="{62D62B28-262F-492E-BE64-D5DE3A49916B}" destId="{341596FC-C6AD-4A05-A3FF-8E77CEDB7AFA}" srcOrd="0" destOrd="0" presId="urn:microsoft.com/office/officeart/2005/8/layout/vList2"/>
    <dgm:cxn modelId="{CFDB3FD5-F9B7-479D-9421-DD505F48E475}" type="presOf" srcId="{730C9D1D-A6E7-46F9-80CC-2EEF4AF313D1}" destId="{904A182D-BDFB-4E3F-A85C-E2D86FA372EF}" srcOrd="0" destOrd="0" presId="urn:microsoft.com/office/officeart/2005/8/layout/vList2"/>
    <dgm:cxn modelId="{FAAB42EB-CCCB-476E-8EE0-2B91DA3BD735}" srcId="{204123E8-4901-46C0-B17B-6847C32E6B9B}" destId="{730C9D1D-A6E7-46F9-80CC-2EEF4AF313D1}" srcOrd="0" destOrd="0" parTransId="{7664BF56-E390-44B2-B9A9-B1DD29FBF4BF}" sibTransId="{AA523025-D153-4038-BABB-7388F92875EC}"/>
    <dgm:cxn modelId="{BBC98D4E-42DB-44CF-A93B-EB083516A419}" type="presParOf" srcId="{D2F5DAA0-076D-4FE1-919E-27E4A2BD7C94}" destId="{904A182D-BDFB-4E3F-A85C-E2D86FA372EF}" srcOrd="0" destOrd="0" presId="urn:microsoft.com/office/officeart/2005/8/layout/vList2"/>
    <dgm:cxn modelId="{FB5362B0-FC73-4C9A-AAA3-21A0FE7BD118}" type="presParOf" srcId="{D2F5DAA0-076D-4FE1-919E-27E4A2BD7C94}" destId="{1F9C08ED-0A7E-4D59-B258-87C81E4EABA1}" srcOrd="1" destOrd="0" presId="urn:microsoft.com/office/officeart/2005/8/layout/vList2"/>
    <dgm:cxn modelId="{98C71093-0306-42E0-A03B-DC2443B4997B}" type="presParOf" srcId="{D2F5DAA0-076D-4FE1-919E-27E4A2BD7C94}" destId="{341596FC-C6AD-4A05-A3FF-8E77CEDB7AFA}" srcOrd="2" destOrd="0" presId="urn:microsoft.com/office/officeart/2005/8/layout/vList2"/>
    <dgm:cxn modelId="{BF638591-AE72-44BE-8F70-0F2DBDE3891A}" type="presParOf" srcId="{D2F5DAA0-076D-4FE1-919E-27E4A2BD7C94}" destId="{993D835C-5C66-48AA-9630-E343035E5C36}" srcOrd="3" destOrd="0" presId="urn:microsoft.com/office/officeart/2005/8/layout/vList2"/>
    <dgm:cxn modelId="{4A3522BE-103A-47B5-A86F-744469C2522C}" type="presParOf" srcId="{D2F5DAA0-076D-4FE1-919E-27E4A2BD7C94}" destId="{AE6A9B33-943E-47C5-8ECE-75447E1A89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180969-23BA-4DA3-AD5F-731DC34A3966}"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0A8F1274-6134-410D-8BBE-8A0813967997}">
      <dgm:prSet/>
      <dgm:spPr/>
      <dgm:t>
        <a:bodyPr/>
        <a:lstStyle/>
        <a:p>
          <a:r>
            <a:rPr lang="en-IN" dirty="0"/>
            <a:t>More than 4 billion people still do not have access to the Internet; 90 percent of them are in the developing world</a:t>
          </a:r>
          <a:endParaRPr lang="en-US" dirty="0"/>
        </a:p>
      </dgm:t>
    </dgm:pt>
    <dgm:pt modelId="{79B8AF8B-D282-4A03-9403-FC013B303CEA}" type="parTrans" cxnId="{BB35ADBD-4492-4642-A0C1-92525BD7D9EF}">
      <dgm:prSet/>
      <dgm:spPr/>
      <dgm:t>
        <a:bodyPr/>
        <a:lstStyle/>
        <a:p>
          <a:endParaRPr lang="en-US"/>
        </a:p>
      </dgm:t>
    </dgm:pt>
    <dgm:pt modelId="{DE1EB447-16FA-45C9-896E-84D48D133C43}" type="sibTrans" cxnId="{BB35ADBD-4492-4642-A0C1-92525BD7D9EF}">
      <dgm:prSet/>
      <dgm:spPr/>
      <dgm:t>
        <a:bodyPr/>
        <a:lstStyle/>
        <a:p>
          <a:endParaRPr lang="en-US"/>
        </a:p>
      </dgm:t>
    </dgm:pt>
    <dgm:pt modelId="{FB111525-98C7-4A64-9EC2-200F70C7F88C}">
      <dgm:prSet/>
      <dgm:spPr/>
      <dgm:t>
        <a:bodyPr/>
        <a:lstStyle/>
        <a:p>
          <a:r>
            <a:rPr lang="en-IN" dirty="0">
              <a:solidFill>
                <a:schemeClr val="bg1"/>
              </a:solidFill>
            </a:rPr>
            <a:t>In developing countries, barely 30 percent of agricultural products undergo industrial processing, compared to 98 percent high-income countries.</a:t>
          </a:r>
          <a:endParaRPr lang="en-US" dirty="0"/>
        </a:p>
      </dgm:t>
    </dgm:pt>
    <dgm:pt modelId="{BFB78AE6-72BE-4567-9957-F6531133ABDB}" type="parTrans" cxnId="{56B1C7A4-D1AA-4C18-B676-B51947720F7B}">
      <dgm:prSet/>
      <dgm:spPr/>
      <dgm:t>
        <a:bodyPr/>
        <a:lstStyle/>
        <a:p>
          <a:endParaRPr lang="en-US"/>
        </a:p>
      </dgm:t>
    </dgm:pt>
    <dgm:pt modelId="{C0599F2D-03B2-454B-9A30-BBF213FA7BD7}" type="sibTrans" cxnId="{56B1C7A4-D1AA-4C18-B676-B51947720F7B}">
      <dgm:prSet/>
      <dgm:spPr/>
      <dgm:t>
        <a:bodyPr/>
        <a:lstStyle/>
        <a:p>
          <a:endParaRPr lang="en-US"/>
        </a:p>
      </dgm:t>
    </dgm:pt>
    <dgm:pt modelId="{F8BC5222-D118-44CF-B4DE-3F87A28CE554}">
      <dgm:prSet/>
      <dgm:spPr/>
      <dgm:t>
        <a:bodyPr/>
        <a:lstStyle/>
        <a:p>
          <a:r>
            <a:rPr lang="en-IN"/>
            <a:t>The renewable energy sectors currently employ more than 2.3 million people; the number could reach 20 million by 2030.</a:t>
          </a:r>
          <a:endParaRPr lang="en-US" dirty="0"/>
        </a:p>
      </dgm:t>
    </dgm:pt>
    <dgm:pt modelId="{A6B04571-A771-4ED5-A8BD-681A551E2B91}" type="parTrans" cxnId="{BABC012B-CE27-4F5C-89E2-2EB6482C6E69}">
      <dgm:prSet/>
      <dgm:spPr/>
      <dgm:t>
        <a:bodyPr/>
        <a:lstStyle/>
        <a:p>
          <a:endParaRPr lang="en-IN"/>
        </a:p>
      </dgm:t>
    </dgm:pt>
    <dgm:pt modelId="{E129D1A7-3769-45FF-9DDC-773E468D0FC5}" type="sibTrans" cxnId="{BABC012B-CE27-4F5C-89E2-2EB6482C6E69}">
      <dgm:prSet/>
      <dgm:spPr/>
      <dgm:t>
        <a:bodyPr/>
        <a:lstStyle/>
        <a:p>
          <a:endParaRPr lang="en-IN"/>
        </a:p>
      </dgm:t>
    </dgm:pt>
    <dgm:pt modelId="{8069960B-7055-42E0-A696-3E5BC9981D78}">
      <dgm:prSet/>
      <dgm:spPr/>
      <dgm:t>
        <a:bodyPr/>
        <a:lstStyle/>
        <a:p>
          <a:r>
            <a:rPr lang="en-IN" dirty="0"/>
            <a:t>In some low-income African countries, infrastructure constraints cut businesses’ productivity by around 40 percent.</a:t>
          </a:r>
          <a:endParaRPr lang="en-US" dirty="0"/>
        </a:p>
      </dgm:t>
    </dgm:pt>
    <dgm:pt modelId="{B2867AA2-1B48-474F-AB75-446D0C0411C6}" type="parTrans" cxnId="{ACFCCB18-9090-4904-BF83-E87C81F361BD}">
      <dgm:prSet/>
      <dgm:spPr/>
      <dgm:t>
        <a:bodyPr/>
        <a:lstStyle/>
        <a:p>
          <a:endParaRPr lang="en-IN"/>
        </a:p>
      </dgm:t>
    </dgm:pt>
    <dgm:pt modelId="{63FFDEDD-7F15-4AB8-A931-D9454DDF58B0}" type="sibTrans" cxnId="{ACFCCB18-9090-4904-BF83-E87C81F361BD}">
      <dgm:prSet/>
      <dgm:spPr/>
      <dgm:t>
        <a:bodyPr/>
        <a:lstStyle/>
        <a:p>
          <a:endParaRPr lang="en-IN"/>
        </a:p>
      </dgm:t>
    </dgm:pt>
    <dgm:pt modelId="{CB4D4BD9-3EB9-46DB-9B40-38C565266F49}">
      <dgm:prSet/>
      <dgm:spPr/>
      <dgm:t>
        <a:bodyPr/>
        <a:lstStyle/>
        <a:p>
          <a:r>
            <a:rPr lang="en-GB" dirty="0"/>
            <a:t>.</a:t>
          </a:r>
          <a:r>
            <a:rPr lang="en-IN" dirty="0">
              <a:solidFill>
                <a:schemeClr val="bg1"/>
              </a:solidFill>
            </a:rPr>
            <a:t> 2.6 billion people in developing countries do not have access to constant electricity.</a:t>
          </a:r>
          <a:endParaRPr lang="en-US" dirty="0"/>
        </a:p>
      </dgm:t>
    </dgm:pt>
    <dgm:pt modelId="{5F609BA9-AF4A-46C2-9C11-895FCBB8B436}" type="parTrans" cxnId="{DD2B5AE1-D448-49A1-8F3D-63B032D7F66D}">
      <dgm:prSet/>
      <dgm:spPr/>
      <dgm:t>
        <a:bodyPr/>
        <a:lstStyle/>
        <a:p>
          <a:endParaRPr lang="en-IN"/>
        </a:p>
      </dgm:t>
    </dgm:pt>
    <dgm:pt modelId="{70E465A8-E52B-43AD-969B-07016B426B17}" type="sibTrans" cxnId="{DD2B5AE1-D448-49A1-8F3D-63B032D7F66D}">
      <dgm:prSet/>
      <dgm:spPr/>
      <dgm:t>
        <a:bodyPr/>
        <a:lstStyle/>
        <a:p>
          <a:endParaRPr lang="en-IN"/>
        </a:p>
      </dgm:t>
    </dgm:pt>
    <dgm:pt modelId="{91E523C5-B491-4DF7-9899-DBFD75545D42}" type="pres">
      <dgm:prSet presAssocID="{3A180969-23BA-4DA3-AD5F-731DC34A3966}" presName="linear" presStyleCnt="0">
        <dgm:presLayoutVars>
          <dgm:animLvl val="lvl"/>
          <dgm:resizeHandles val="exact"/>
        </dgm:presLayoutVars>
      </dgm:prSet>
      <dgm:spPr/>
    </dgm:pt>
    <dgm:pt modelId="{DBE80214-3221-415D-B35C-767849654AA9}" type="pres">
      <dgm:prSet presAssocID="{0A8F1274-6134-410D-8BBE-8A0813967997}" presName="parentText" presStyleLbl="node1" presStyleIdx="0" presStyleCnt="5">
        <dgm:presLayoutVars>
          <dgm:chMax val="0"/>
          <dgm:bulletEnabled val="1"/>
        </dgm:presLayoutVars>
      </dgm:prSet>
      <dgm:spPr/>
    </dgm:pt>
    <dgm:pt modelId="{0AF920F6-EFB9-41EF-BE7A-E6FE704402D4}" type="pres">
      <dgm:prSet presAssocID="{DE1EB447-16FA-45C9-896E-84D48D133C43}" presName="spacer" presStyleCnt="0"/>
      <dgm:spPr/>
    </dgm:pt>
    <dgm:pt modelId="{7BB54C83-ECE6-4E93-A207-031CEB0E1FA3}" type="pres">
      <dgm:prSet presAssocID="{F8BC5222-D118-44CF-B4DE-3F87A28CE554}" presName="parentText" presStyleLbl="node1" presStyleIdx="1" presStyleCnt="5">
        <dgm:presLayoutVars>
          <dgm:chMax val="0"/>
          <dgm:bulletEnabled val="1"/>
        </dgm:presLayoutVars>
      </dgm:prSet>
      <dgm:spPr/>
    </dgm:pt>
    <dgm:pt modelId="{81AD6A3E-8D31-4045-8B14-A8166F42E442}" type="pres">
      <dgm:prSet presAssocID="{E129D1A7-3769-45FF-9DDC-773E468D0FC5}" presName="spacer" presStyleCnt="0"/>
      <dgm:spPr/>
    </dgm:pt>
    <dgm:pt modelId="{5CF5792E-990F-4478-BA2A-4E2DDE121BBD}" type="pres">
      <dgm:prSet presAssocID="{FB111525-98C7-4A64-9EC2-200F70C7F88C}" presName="parentText" presStyleLbl="node1" presStyleIdx="2" presStyleCnt="5">
        <dgm:presLayoutVars>
          <dgm:chMax val="0"/>
          <dgm:bulletEnabled val="1"/>
        </dgm:presLayoutVars>
      </dgm:prSet>
      <dgm:spPr/>
    </dgm:pt>
    <dgm:pt modelId="{9121FD78-92E9-4CC5-98B6-A45998D3EDD3}" type="pres">
      <dgm:prSet presAssocID="{C0599F2D-03B2-454B-9A30-BBF213FA7BD7}" presName="spacer" presStyleCnt="0"/>
      <dgm:spPr/>
    </dgm:pt>
    <dgm:pt modelId="{EB27038B-2A14-4973-924D-00C6DCD64B9C}" type="pres">
      <dgm:prSet presAssocID="{8069960B-7055-42E0-A696-3E5BC9981D78}" presName="parentText" presStyleLbl="node1" presStyleIdx="3" presStyleCnt="5">
        <dgm:presLayoutVars>
          <dgm:chMax val="0"/>
          <dgm:bulletEnabled val="1"/>
        </dgm:presLayoutVars>
      </dgm:prSet>
      <dgm:spPr/>
    </dgm:pt>
    <dgm:pt modelId="{9CA9E312-665F-43B3-9955-984F099E9068}" type="pres">
      <dgm:prSet presAssocID="{63FFDEDD-7F15-4AB8-A931-D9454DDF58B0}" presName="spacer" presStyleCnt="0"/>
      <dgm:spPr/>
    </dgm:pt>
    <dgm:pt modelId="{BCE8D53A-B194-4413-9682-79F339A548AD}" type="pres">
      <dgm:prSet presAssocID="{CB4D4BD9-3EB9-46DB-9B40-38C565266F49}" presName="parentText" presStyleLbl="node1" presStyleIdx="4" presStyleCnt="5">
        <dgm:presLayoutVars>
          <dgm:chMax val="0"/>
          <dgm:bulletEnabled val="1"/>
        </dgm:presLayoutVars>
      </dgm:prSet>
      <dgm:spPr/>
    </dgm:pt>
  </dgm:ptLst>
  <dgm:cxnLst>
    <dgm:cxn modelId="{ACFCCB18-9090-4904-BF83-E87C81F361BD}" srcId="{3A180969-23BA-4DA3-AD5F-731DC34A3966}" destId="{8069960B-7055-42E0-A696-3E5BC9981D78}" srcOrd="3" destOrd="0" parTransId="{B2867AA2-1B48-474F-AB75-446D0C0411C6}" sibTransId="{63FFDEDD-7F15-4AB8-A931-D9454DDF58B0}"/>
    <dgm:cxn modelId="{BABC012B-CE27-4F5C-89E2-2EB6482C6E69}" srcId="{3A180969-23BA-4DA3-AD5F-731DC34A3966}" destId="{F8BC5222-D118-44CF-B4DE-3F87A28CE554}" srcOrd="1" destOrd="0" parTransId="{A6B04571-A771-4ED5-A8BD-681A551E2B91}" sibTransId="{E129D1A7-3769-45FF-9DDC-773E468D0FC5}"/>
    <dgm:cxn modelId="{3B0F282D-178B-41E1-A140-E3B137BF8627}" type="presOf" srcId="{CB4D4BD9-3EB9-46DB-9B40-38C565266F49}" destId="{BCE8D53A-B194-4413-9682-79F339A548AD}" srcOrd="0" destOrd="0" presId="urn:microsoft.com/office/officeart/2005/8/layout/vList2"/>
    <dgm:cxn modelId="{A7B1292D-FB52-4B27-9CED-2D41B1E14D94}" type="presOf" srcId="{F8BC5222-D118-44CF-B4DE-3F87A28CE554}" destId="{7BB54C83-ECE6-4E93-A207-031CEB0E1FA3}" srcOrd="0" destOrd="0" presId="urn:microsoft.com/office/officeart/2005/8/layout/vList2"/>
    <dgm:cxn modelId="{2B3F783C-CB2E-48FA-BA54-E84CBF509105}" type="presOf" srcId="{3A180969-23BA-4DA3-AD5F-731DC34A3966}" destId="{91E523C5-B491-4DF7-9899-DBFD75545D42}" srcOrd="0" destOrd="0" presId="urn:microsoft.com/office/officeart/2005/8/layout/vList2"/>
    <dgm:cxn modelId="{56B1C7A4-D1AA-4C18-B676-B51947720F7B}" srcId="{3A180969-23BA-4DA3-AD5F-731DC34A3966}" destId="{FB111525-98C7-4A64-9EC2-200F70C7F88C}" srcOrd="2" destOrd="0" parTransId="{BFB78AE6-72BE-4567-9957-F6531133ABDB}" sibTransId="{C0599F2D-03B2-454B-9A30-BBF213FA7BD7}"/>
    <dgm:cxn modelId="{A351A8B5-20B2-4540-A5A2-9746B1C8297D}" type="presOf" srcId="{0A8F1274-6134-410D-8BBE-8A0813967997}" destId="{DBE80214-3221-415D-B35C-767849654AA9}" srcOrd="0" destOrd="0" presId="urn:microsoft.com/office/officeart/2005/8/layout/vList2"/>
    <dgm:cxn modelId="{BB35ADBD-4492-4642-A0C1-92525BD7D9EF}" srcId="{3A180969-23BA-4DA3-AD5F-731DC34A3966}" destId="{0A8F1274-6134-410D-8BBE-8A0813967997}" srcOrd="0" destOrd="0" parTransId="{79B8AF8B-D282-4A03-9403-FC013B303CEA}" sibTransId="{DE1EB447-16FA-45C9-896E-84D48D133C43}"/>
    <dgm:cxn modelId="{DD2B5AE1-D448-49A1-8F3D-63B032D7F66D}" srcId="{3A180969-23BA-4DA3-AD5F-731DC34A3966}" destId="{CB4D4BD9-3EB9-46DB-9B40-38C565266F49}" srcOrd="4" destOrd="0" parTransId="{5F609BA9-AF4A-46C2-9C11-895FCBB8B436}" sibTransId="{70E465A8-E52B-43AD-969B-07016B426B17}"/>
    <dgm:cxn modelId="{AB0BA6F0-ADA9-40A3-9B84-62FF91A288E6}" type="presOf" srcId="{FB111525-98C7-4A64-9EC2-200F70C7F88C}" destId="{5CF5792E-990F-4478-BA2A-4E2DDE121BBD}" srcOrd="0" destOrd="0" presId="urn:microsoft.com/office/officeart/2005/8/layout/vList2"/>
    <dgm:cxn modelId="{5116F1F3-4BB5-4C6E-9AD2-EE41F6A1A5F3}" type="presOf" srcId="{8069960B-7055-42E0-A696-3E5BC9981D78}" destId="{EB27038B-2A14-4973-924D-00C6DCD64B9C}" srcOrd="0" destOrd="0" presId="urn:microsoft.com/office/officeart/2005/8/layout/vList2"/>
    <dgm:cxn modelId="{5B1FBC7B-8E7D-447D-82A0-092F8F720B23}" type="presParOf" srcId="{91E523C5-B491-4DF7-9899-DBFD75545D42}" destId="{DBE80214-3221-415D-B35C-767849654AA9}" srcOrd="0" destOrd="0" presId="urn:microsoft.com/office/officeart/2005/8/layout/vList2"/>
    <dgm:cxn modelId="{F74491EA-91D3-41EF-8E9B-B988483876B7}" type="presParOf" srcId="{91E523C5-B491-4DF7-9899-DBFD75545D42}" destId="{0AF920F6-EFB9-41EF-BE7A-E6FE704402D4}" srcOrd="1" destOrd="0" presId="urn:microsoft.com/office/officeart/2005/8/layout/vList2"/>
    <dgm:cxn modelId="{9B4D59E5-29E6-481B-BFF9-4CF589BBEC5C}" type="presParOf" srcId="{91E523C5-B491-4DF7-9899-DBFD75545D42}" destId="{7BB54C83-ECE6-4E93-A207-031CEB0E1FA3}" srcOrd="2" destOrd="0" presId="urn:microsoft.com/office/officeart/2005/8/layout/vList2"/>
    <dgm:cxn modelId="{5741ABC3-65D3-4670-9715-65F71D52BCCA}" type="presParOf" srcId="{91E523C5-B491-4DF7-9899-DBFD75545D42}" destId="{81AD6A3E-8D31-4045-8B14-A8166F42E442}" srcOrd="3" destOrd="0" presId="urn:microsoft.com/office/officeart/2005/8/layout/vList2"/>
    <dgm:cxn modelId="{F0B42334-9337-4D5C-85FF-55ECC408B299}" type="presParOf" srcId="{91E523C5-B491-4DF7-9899-DBFD75545D42}" destId="{5CF5792E-990F-4478-BA2A-4E2DDE121BBD}" srcOrd="4" destOrd="0" presId="urn:microsoft.com/office/officeart/2005/8/layout/vList2"/>
    <dgm:cxn modelId="{8C9D8788-5CF2-476E-8C2B-664AB7015FD9}" type="presParOf" srcId="{91E523C5-B491-4DF7-9899-DBFD75545D42}" destId="{9121FD78-92E9-4CC5-98B6-A45998D3EDD3}" srcOrd="5" destOrd="0" presId="urn:microsoft.com/office/officeart/2005/8/layout/vList2"/>
    <dgm:cxn modelId="{17DC6722-98DA-4B62-BC51-6E699736D44A}" type="presParOf" srcId="{91E523C5-B491-4DF7-9899-DBFD75545D42}" destId="{EB27038B-2A14-4973-924D-00C6DCD64B9C}" srcOrd="6" destOrd="0" presId="urn:microsoft.com/office/officeart/2005/8/layout/vList2"/>
    <dgm:cxn modelId="{0214AD1B-4D5D-4C42-AAF6-B6E8807FA428}" type="presParOf" srcId="{91E523C5-B491-4DF7-9899-DBFD75545D42}" destId="{9CA9E312-665F-43B3-9955-984F099E9068}" srcOrd="7" destOrd="0" presId="urn:microsoft.com/office/officeart/2005/8/layout/vList2"/>
    <dgm:cxn modelId="{6ADB5D6B-224B-4D1B-BA67-F82FEB32C6C4}" type="presParOf" srcId="{91E523C5-B491-4DF7-9899-DBFD75545D42}" destId="{BCE8D53A-B194-4413-9682-79F339A548A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80969-23BA-4DA3-AD5F-731DC34A3966}"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F8BC5222-D118-44CF-B4DE-3F87A28CE554}">
      <dgm:prSet/>
      <dgm:spPr/>
      <dgm:t>
        <a:bodyPr/>
        <a:lstStyle/>
        <a:p>
          <a:r>
            <a:rPr lang="en-IN" dirty="0"/>
            <a:t>Through SDG 9, countries have determined that investing in more resilient infrastructure, cooperating across borders, and encouraging small enterprises will all be critical to ensuring sustainable industrial development. </a:t>
          </a:r>
          <a:endParaRPr lang="en-US" dirty="0"/>
        </a:p>
      </dgm:t>
    </dgm:pt>
    <dgm:pt modelId="{A6B04571-A771-4ED5-A8BD-681A551E2B91}" type="parTrans" cxnId="{BABC012B-CE27-4F5C-89E2-2EB6482C6E69}">
      <dgm:prSet/>
      <dgm:spPr/>
      <dgm:t>
        <a:bodyPr/>
        <a:lstStyle/>
        <a:p>
          <a:endParaRPr lang="en-IN"/>
        </a:p>
      </dgm:t>
    </dgm:pt>
    <dgm:pt modelId="{E129D1A7-3769-45FF-9DDC-773E468D0FC5}" type="sibTrans" cxnId="{BABC012B-CE27-4F5C-89E2-2EB6482C6E69}">
      <dgm:prSet/>
      <dgm:spPr/>
      <dgm:t>
        <a:bodyPr/>
        <a:lstStyle/>
        <a:p>
          <a:endParaRPr lang="en-IN"/>
        </a:p>
      </dgm:t>
    </dgm:pt>
    <dgm:pt modelId="{D16F6554-3306-4930-8D7A-B0F7032781A7}">
      <dgm:prSet/>
      <dgm:spPr/>
      <dgm:t>
        <a:bodyPr/>
        <a:lstStyle/>
        <a:p>
          <a:r>
            <a:rPr lang="en-IN" dirty="0"/>
            <a:t>Governments and businesses will have to contribute to creating a hospitable policy </a:t>
          </a:r>
          <a:r>
            <a:rPr lang="en-IN" dirty="0">
              <a:solidFill>
                <a:schemeClr val="bg1"/>
              </a:solidFill>
            </a:rPr>
            <a:t>environment for innovation, encourage scientific research, and improve access to information technology universally.</a:t>
          </a:r>
          <a:r>
            <a:rPr lang="en-IN" dirty="0"/>
            <a:t>.</a:t>
          </a:r>
          <a:endParaRPr lang="en-US" dirty="0"/>
        </a:p>
      </dgm:t>
    </dgm:pt>
    <dgm:pt modelId="{6126DC51-BDDE-4DF4-8FC2-8F05A3C0792B}" type="parTrans" cxnId="{5572A51F-D2DF-4743-879D-E181803EF2E1}">
      <dgm:prSet/>
      <dgm:spPr/>
      <dgm:t>
        <a:bodyPr/>
        <a:lstStyle/>
        <a:p>
          <a:endParaRPr lang="en-IN"/>
        </a:p>
      </dgm:t>
    </dgm:pt>
    <dgm:pt modelId="{9BBDA2AF-8BF1-4860-949B-DD3EE3D5D941}" type="sibTrans" cxnId="{5572A51F-D2DF-4743-879D-E181803EF2E1}">
      <dgm:prSet/>
      <dgm:spPr/>
      <dgm:t>
        <a:bodyPr/>
        <a:lstStyle/>
        <a:p>
          <a:endParaRPr lang="en-IN"/>
        </a:p>
      </dgm:t>
    </dgm:pt>
    <dgm:pt modelId="{FB111525-98C7-4A64-9EC2-200F70C7F88C}">
      <dgm:prSet/>
      <dgm:spPr/>
      <dgm:t>
        <a:bodyPr/>
        <a:lstStyle/>
        <a:p>
          <a:r>
            <a:rPr lang="en-IN" dirty="0"/>
            <a:t>Develop quality, reliable, sustainable and resilient infrastructure, including regional and trans-border infrastructure, to support economic development and human well being.</a:t>
          </a:r>
          <a:endParaRPr lang="en-US" dirty="0"/>
        </a:p>
      </dgm:t>
    </dgm:pt>
    <dgm:pt modelId="{C0599F2D-03B2-454B-9A30-BBF213FA7BD7}" type="sibTrans" cxnId="{56B1C7A4-D1AA-4C18-B676-B51947720F7B}">
      <dgm:prSet/>
      <dgm:spPr/>
      <dgm:t>
        <a:bodyPr/>
        <a:lstStyle/>
        <a:p>
          <a:endParaRPr lang="en-US"/>
        </a:p>
      </dgm:t>
    </dgm:pt>
    <dgm:pt modelId="{BFB78AE6-72BE-4567-9957-F6531133ABDB}" type="parTrans" cxnId="{56B1C7A4-D1AA-4C18-B676-B51947720F7B}">
      <dgm:prSet/>
      <dgm:spPr/>
      <dgm:t>
        <a:bodyPr/>
        <a:lstStyle/>
        <a:p>
          <a:endParaRPr lang="en-US"/>
        </a:p>
      </dgm:t>
    </dgm:pt>
    <dgm:pt modelId="{7F5BC162-EECF-4F04-B9C9-3D99D3EE0AA1}">
      <dgm:prSet/>
      <dgm:spPr/>
      <dgm:t>
        <a:bodyPr/>
        <a:lstStyle/>
        <a:p>
          <a:r>
            <a:rPr lang="en-IN"/>
            <a:t>Promote inclusive and sustainable industrialization and, by 2030, significantly raise industry’s share of employment and gross domestic product, in line </a:t>
          </a:r>
          <a:r>
            <a:rPr lang="en-IN">
              <a:solidFill>
                <a:schemeClr val="bg1"/>
              </a:solidFill>
            </a:rPr>
            <a:t>with national circumstances, and double its share in least developed countries.</a:t>
          </a:r>
          <a:endParaRPr lang="en-US" dirty="0"/>
        </a:p>
      </dgm:t>
    </dgm:pt>
    <dgm:pt modelId="{21C5C0EE-CFBA-4575-A059-A1CA0CA771BD}" type="parTrans" cxnId="{005C5D9A-3165-4CE6-B3D9-EBBBAC378D19}">
      <dgm:prSet/>
      <dgm:spPr/>
      <dgm:t>
        <a:bodyPr/>
        <a:lstStyle/>
        <a:p>
          <a:endParaRPr lang="en-IN"/>
        </a:p>
      </dgm:t>
    </dgm:pt>
    <dgm:pt modelId="{381A135D-E5AC-4942-89B8-232D6202E376}" type="sibTrans" cxnId="{005C5D9A-3165-4CE6-B3D9-EBBBAC378D19}">
      <dgm:prSet/>
      <dgm:spPr/>
      <dgm:t>
        <a:bodyPr/>
        <a:lstStyle/>
        <a:p>
          <a:endParaRPr lang="en-IN"/>
        </a:p>
      </dgm:t>
    </dgm:pt>
    <dgm:pt modelId="{C0EAF34A-5123-48A8-AE33-C6D78CC6AE77}">
      <dgm:prSet/>
      <dgm:spPr/>
      <dgm:t>
        <a:bodyPr/>
        <a:lstStyle/>
        <a:p>
          <a:r>
            <a:rPr lang="en-IN" dirty="0"/>
            <a:t>Support domestic technology development, research and innovation in developing countries, including by ensuring a conducive policy environment for, inter alia, industrial diversification and value addition to commodities.</a:t>
          </a:r>
          <a:endParaRPr lang="en-US" dirty="0"/>
        </a:p>
      </dgm:t>
    </dgm:pt>
    <dgm:pt modelId="{D3CFD312-DFAF-4D7C-BEA7-0CDED2648187}" type="parTrans" cxnId="{7EA2C562-B8E7-483A-A46B-D0FF976697BD}">
      <dgm:prSet/>
      <dgm:spPr/>
      <dgm:t>
        <a:bodyPr/>
        <a:lstStyle/>
        <a:p>
          <a:endParaRPr lang="en-IN"/>
        </a:p>
      </dgm:t>
    </dgm:pt>
    <dgm:pt modelId="{1105D56F-FE2A-44FD-A4DD-9B58D97262DA}" type="sibTrans" cxnId="{7EA2C562-B8E7-483A-A46B-D0FF976697BD}">
      <dgm:prSet/>
      <dgm:spPr/>
      <dgm:t>
        <a:bodyPr/>
        <a:lstStyle/>
        <a:p>
          <a:endParaRPr lang="en-IN"/>
        </a:p>
      </dgm:t>
    </dgm:pt>
    <dgm:pt modelId="{91E523C5-B491-4DF7-9899-DBFD75545D42}" type="pres">
      <dgm:prSet presAssocID="{3A180969-23BA-4DA3-AD5F-731DC34A3966}" presName="linear" presStyleCnt="0">
        <dgm:presLayoutVars>
          <dgm:animLvl val="lvl"/>
          <dgm:resizeHandles val="exact"/>
        </dgm:presLayoutVars>
      </dgm:prSet>
      <dgm:spPr/>
    </dgm:pt>
    <dgm:pt modelId="{7BB54C83-ECE6-4E93-A207-031CEB0E1FA3}" type="pres">
      <dgm:prSet presAssocID="{F8BC5222-D118-44CF-B4DE-3F87A28CE554}" presName="parentText" presStyleLbl="node1" presStyleIdx="0" presStyleCnt="5">
        <dgm:presLayoutVars>
          <dgm:chMax val="0"/>
          <dgm:bulletEnabled val="1"/>
        </dgm:presLayoutVars>
      </dgm:prSet>
      <dgm:spPr/>
    </dgm:pt>
    <dgm:pt modelId="{81AD6A3E-8D31-4045-8B14-A8166F42E442}" type="pres">
      <dgm:prSet presAssocID="{E129D1A7-3769-45FF-9DDC-773E468D0FC5}" presName="spacer" presStyleCnt="0"/>
      <dgm:spPr/>
    </dgm:pt>
    <dgm:pt modelId="{DAA4EF2C-8403-4791-B304-B075E84D6D9D}" type="pres">
      <dgm:prSet presAssocID="{D16F6554-3306-4930-8D7A-B0F7032781A7}" presName="parentText" presStyleLbl="node1" presStyleIdx="1" presStyleCnt="5">
        <dgm:presLayoutVars>
          <dgm:chMax val="0"/>
          <dgm:bulletEnabled val="1"/>
        </dgm:presLayoutVars>
      </dgm:prSet>
      <dgm:spPr/>
    </dgm:pt>
    <dgm:pt modelId="{8F856EB7-1042-4498-B1CF-E5CA3AA70DB9}" type="pres">
      <dgm:prSet presAssocID="{9BBDA2AF-8BF1-4860-949B-DD3EE3D5D941}" presName="spacer" presStyleCnt="0"/>
      <dgm:spPr/>
    </dgm:pt>
    <dgm:pt modelId="{5CF5792E-990F-4478-BA2A-4E2DDE121BBD}" type="pres">
      <dgm:prSet presAssocID="{FB111525-98C7-4A64-9EC2-200F70C7F88C}" presName="parentText" presStyleLbl="node1" presStyleIdx="2" presStyleCnt="5">
        <dgm:presLayoutVars>
          <dgm:chMax val="0"/>
          <dgm:bulletEnabled val="1"/>
        </dgm:presLayoutVars>
      </dgm:prSet>
      <dgm:spPr/>
    </dgm:pt>
    <dgm:pt modelId="{B330835B-52FA-4782-A0B9-0E75AA3D43AB}" type="pres">
      <dgm:prSet presAssocID="{C0599F2D-03B2-454B-9A30-BBF213FA7BD7}" presName="spacer" presStyleCnt="0"/>
      <dgm:spPr/>
    </dgm:pt>
    <dgm:pt modelId="{973FD08B-28BD-4530-9BE9-44D252006F4C}" type="pres">
      <dgm:prSet presAssocID="{7F5BC162-EECF-4F04-B9C9-3D99D3EE0AA1}" presName="parentText" presStyleLbl="node1" presStyleIdx="3" presStyleCnt="5">
        <dgm:presLayoutVars>
          <dgm:chMax val="0"/>
          <dgm:bulletEnabled val="1"/>
        </dgm:presLayoutVars>
      </dgm:prSet>
      <dgm:spPr/>
    </dgm:pt>
    <dgm:pt modelId="{B8C98518-3AEC-4DF5-B956-C3205898137F}" type="pres">
      <dgm:prSet presAssocID="{381A135D-E5AC-4942-89B8-232D6202E376}" presName="spacer" presStyleCnt="0"/>
      <dgm:spPr/>
    </dgm:pt>
    <dgm:pt modelId="{5FB6193C-B7CD-4404-B95F-94FE9709BB25}" type="pres">
      <dgm:prSet presAssocID="{C0EAF34A-5123-48A8-AE33-C6D78CC6AE77}" presName="parentText" presStyleLbl="node1" presStyleIdx="4" presStyleCnt="5">
        <dgm:presLayoutVars>
          <dgm:chMax val="0"/>
          <dgm:bulletEnabled val="1"/>
        </dgm:presLayoutVars>
      </dgm:prSet>
      <dgm:spPr/>
    </dgm:pt>
  </dgm:ptLst>
  <dgm:cxnLst>
    <dgm:cxn modelId="{5572A51F-D2DF-4743-879D-E181803EF2E1}" srcId="{3A180969-23BA-4DA3-AD5F-731DC34A3966}" destId="{D16F6554-3306-4930-8D7A-B0F7032781A7}" srcOrd="1" destOrd="0" parTransId="{6126DC51-BDDE-4DF4-8FC2-8F05A3C0792B}" sibTransId="{9BBDA2AF-8BF1-4860-949B-DD3EE3D5D941}"/>
    <dgm:cxn modelId="{BABC012B-CE27-4F5C-89E2-2EB6482C6E69}" srcId="{3A180969-23BA-4DA3-AD5F-731DC34A3966}" destId="{F8BC5222-D118-44CF-B4DE-3F87A28CE554}" srcOrd="0" destOrd="0" parTransId="{A6B04571-A771-4ED5-A8BD-681A551E2B91}" sibTransId="{E129D1A7-3769-45FF-9DDC-773E468D0FC5}"/>
    <dgm:cxn modelId="{A7B1292D-FB52-4B27-9CED-2D41B1E14D94}" type="presOf" srcId="{F8BC5222-D118-44CF-B4DE-3F87A28CE554}" destId="{7BB54C83-ECE6-4E93-A207-031CEB0E1FA3}" srcOrd="0" destOrd="0" presId="urn:microsoft.com/office/officeart/2005/8/layout/vList2"/>
    <dgm:cxn modelId="{2B3F783C-CB2E-48FA-BA54-E84CBF509105}" type="presOf" srcId="{3A180969-23BA-4DA3-AD5F-731DC34A3966}" destId="{91E523C5-B491-4DF7-9899-DBFD75545D42}" srcOrd="0" destOrd="0" presId="urn:microsoft.com/office/officeart/2005/8/layout/vList2"/>
    <dgm:cxn modelId="{7EA2C562-B8E7-483A-A46B-D0FF976697BD}" srcId="{3A180969-23BA-4DA3-AD5F-731DC34A3966}" destId="{C0EAF34A-5123-48A8-AE33-C6D78CC6AE77}" srcOrd="4" destOrd="0" parTransId="{D3CFD312-DFAF-4D7C-BEA7-0CDED2648187}" sibTransId="{1105D56F-FE2A-44FD-A4DD-9B58D97262DA}"/>
    <dgm:cxn modelId="{BAC48392-8833-4C75-833D-74898363E44D}" type="presOf" srcId="{D16F6554-3306-4930-8D7A-B0F7032781A7}" destId="{DAA4EF2C-8403-4791-B304-B075E84D6D9D}" srcOrd="0" destOrd="0" presId="urn:microsoft.com/office/officeart/2005/8/layout/vList2"/>
    <dgm:cxn modelId="{005C5D9A-3165-4CE6-B3D9-EBBBAC378D19}" srcId="{3A180969-23BA-4DA3-AD5F-731DC34A3966}" destId="{7F5BC162-EECF-4F04-B9C9-3D99D3EE0AA1}" srcOrd="3" destOrd="0" parTransId="{21C5C0EE-CFBA-4575-A059-A1CA0CA771BD}" sibTransId="{381A135D-E5AC-4942-89B8-232D6202E376}"/>
    <dgm:cxn modelId="{56B1C7A4-D1AA-4C18-B676-B51947720F7B}" srcId="{3A180969-23BA-4DA3-AD5F-731DC34A3966}" destId="{FB111525-98C7-4A64-9EC2-200F70C7F88C}" srcOrd="2" destOrd="0" parTransId="{BFB78AE6-72BE-4567-9957-F6531133ABDB}" sibTransId="{C0599F2D-03B2-454B-9A30-BBF213FA7BD7}"/>
    <dgm:cxn modelId="{DCF0E9C6-D626-47F8-9EC8-58FE6897E082}" type="presOf" srcId="{7F5BC162-EECF-4F04-B9C9-3D99D3EE0AA1}" destId="{973FD08B-28BD-4530-9BE9-44D252006F4C}" srcOrd="0" destOrd="0" presId="urn:microsoft.com/office/officeart/2005/8/layout/vList2"/>
    <dgm:cxn modelId="{28A6C2DF-7A39-404E-B783-61C6123DC7D5}" type="presOf" srcId="{C0EAF34A-5123-48A8-AE33-C6D78CC6AE77}" destId="{5FB6193C-B7CD-4404-B95F-94FE9709BB25}" srcOrd="0" destOrd="0" presId="urn:microsoft.com/office/officeart/2005/8/layout/vList2"/>
    <dgm:cxn modelId="{AB0BA6F0-ADA9-40A3-9B84-62FF91A288E6}" type="presOf" srcId="{FB111525-98C7-4A64-9EC2-200F70C7F88C}" destId="{5CF5792E-990F-4478-BA2A-4E2DDE121BBD}" srcOrd="0" destOrd="0" presId="urn:microsoft.com/office/officeart/2005/8/layout/vList2"/>
    <dgm:cxn modelId="{9B4D59E5-29E6-481B-BFF9-4CF589BBEC5C}" type="presParOf" srcId="{91E523C5-B491-4DF7-9899-DBFD75545D42}" destId="{7BB54C83-ECE6-4E93-A207-031CEB0E1FA3}" srcOrd="0" destOrd="0" presId="urn:microsoft.com/office/officeart/2005/8/layout/vList2"/>
    <dgm:cxn modelId="{5741ABC3-65D3-4670-9715-65F71D52BCCA}" type="presParOf" srcId="{91E523C5-B491-4DF7-9899-DBFD75545D42}" destId="{81AD6A3E-8D31-4045-8B14-A8166F42E442}" srcOrd="1" destOrd="0" presId="urn:microsoft.com/office/officeart/2005/8/layout/vList2"/>
    <dgm:cxn modelId="{160CF2AD-626D-4EFB-82A4-0938F8C72DDD}" type="presParOf" srcId="{91E523C5-B491-4DF7-9899-DBFD75545D42}" destId="{DAA4EF2C-8403-4791-B304-B075E84D6D9D}" srcOrd="2" destOrd="0" presId="urn:microsoft.com/office/officeart/2005/8/layout/vList2"/>
    <dgm:cxn modelId="{6B9D30F4-F1E1-4F81-8B5E-84B7692E04D4}" type="presParOf" srcId="{91E523C5-B491-4DF7-9899-DBFD75545D42}" destId="{8F856EB7-1042-4498-B1CF-E5CA3AA70DB9}" srcOrd="3" destOrd="0" presId="urn:microsoft.com/office/officeart/2005/8/layout/vList2"/>
    <dgm:cxn modelId="{F0B42334-9337-4D5C-85FF-55ECC408B299}" type="presParOf" srcId="{91E523C5-B491-4DF7-9899-DBFD75545D42}" destId="{5CF5792E-990F-4478-BA2A-4E2DDE121BBD}" srcOrd="4" destOrd="0" presId="urn:microsoft.com/office/officeart/2005/8/layout/vList2"/>
    <dgm:cxn modelId="{00ECE634-AD55-4BC4-B095-3EB668DCB8D9}" type="presParOf" srcId="{91E523C5-B491-4DF7-9899-DBFD75545D42}" destId="{B330835B-52FA-4782-A0B9-0E75AA3D43AB}" srcOrd="5" destOrd="0" presId="urn:microsoft.com/office/officeart/2005/8/layout/vList2"/>
    <dgm:cxn modelId="{3D17A460-55ED-41EF-8C68-7C63C8919904}" type="presParOf" srcId="{91E523C5-B491-4DF7-9899-DBFD75545D42}" destId="{973FD08B-28BD-4530-9BE9-44D252006F4C}" srcOrd="6" destOrd="0" presId="urn:microsoft.com/office/officeart/2005/8/layout/vList2"/>
    <dgm:cxn modelId="{EA87C13D-C194-4451-9994-ADA47A7D0F6F}" type="presParOf" srcId="{91E523C5-B491-4DF7-9899-DBFD75545D42}" destId="{B8C98518-3AEC-4DF5-B956-C3205898137F}" srcOrd="7" destOrd="0" presId="urn:microsoft.com/office/officeart/2005/8/layout/vList2"/>
    <dgm:cxn modelId="{311513E6-0AD1-4DE9-9ED6-13366DED6CE3}" type="presParOf" srcId="{91E523C5-B491-4DF7-9899-DBFD75545D42}" destId="{5FB6193C-B7CD-4404-B95F-94FE9709BB2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180969-23BA-4DA3-AD5F-731DC34A3966}"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0A8F1274-6134-410D-8BBE-8A0813967997}">
      <dgm:prSet/>
      <dgm:spPr/>
      <dgm:t>
        <a:bodyPr/>
        <a:lstStyle/>
        <a:p>
          <a:r>
            <a:rPr lang="en-GB"/>
            <a:t>Education and universities have a massive role in consistently contributing to the innovation of their country, and India has already made improvements. </a:t>
          </a:r>
          <a:endParaRPr lang="en-US"/>
        </a:p>
      </dgm:t>
    </dgm:pt>
    <dgm:pt modelId="{79B8AF8B-D282-4A03-9403-FC013B303CEA}" type="parTrans" cxnId="{BB35ADBD-4492-4642-A0C1-92525BD7D9EF}">
      <dgm:prSet/>
      <dgm:spPr/>
      <dgm:t>
        <a:bodyPr/>
        <a:lstStyle/>
        <a:p>
          <a:endParaRPr lang="en-US"/>
        </a:p>
      </dgm:t>
    </dgm:pt>
    <dgm:pt modelId="{DE1EB447-16FA-45C9-896E-84D48D133C43}" type="sibTrans" cxnId="{BB35ADBD-4492-4642-A0C1-92525BD7D9EF}">
      <dgm:prSet/>
      <dgm:spPr/>
      <dgm:t>
        <a:bodyPr/>
        <a:lstStyle/>
        <a:p>
          <a:endParaRPr lang="en-US"/>
        </a:p>
      </dgm:t>
    </dgm:pt>
    <dgm:pt modelId="{C972F3CA-F7B9-42A4-80D6-3A18BE5FE061}">
      <dgm:prSet/>
      <dgm:spPr/>
      <dgm:t>
        <a:bodyPr/>
        <a:lstStyle/>
        <a:p>
          <a:r>
            <a:rPr lang="en-GB"/>
            <a:t>As of 2020, India’s top three universities scored 44.9 through the World University Rankings. This is very close to the final goal of reaching a score of 50. </a:t>
          </a:r>
          <a:endParaRPr lang="en-US"/>
        </a:p>
      </dgm:t>
    </dgm:pt>
    <dgm:pt modelId="{2B35DC2E-459A-49FB-87F1-51C7C067204D}" type="parTrans" cxnId="{6AFFAFB8-411F-4E1D-822B-78249A6182DB}">
      <dgm:prSet/>
      <dgm:spPr/>
      <dgm:t>
        <a:bodyPr/>
        <a:lstStyle/>
        <a:p>
          <a:endParaRPr lang="en-US"/>
        </a:p>
      </dgm:t>
    </dgm:pt>
    <dgm:pt modelId="{E795314B-B87E-4A27-A5E7-124CF6DF0723}" type="sibTrans" cxnId="{6AFFAFB8-411F-4E1D-822B-78249A6182DB}">
      <dgm:prSet/>
      <dgm:spPr/>
      <dgm:t>
        <a:bodyPr/>
        <a:lstStyle/>
        <a:p>
          <a:endParaRPr lang="en-US"/>
        </a:p>
      </dgm:t>
    </dgm:pt>
    <dgm:pt modelId="{F89E23CC-8FA8-4257-8AC6-4805F280BCA3}">
      <dgm:prSet/>
      <dgm:spPr/>
      <dgm:t>
        <a:bodyPr/>
        <a:lstStyle/>
        <a:p>
          <a:r>
            <a:rPr lang="en-GB"/>
            <a:t>The accessibility to information and, therefore, the betterment of education for all has also progressed through widespread internet access. </a:t>
          </a:r>
          <a:endParaRPr lang="en-US"/>
        </a:p>
      </dgm:t>
    </dgm:pt>
    <dgm:pt modelId="{C503551C-FF2C-484B-BA57-0CAE57B4B473}" type="parTrans" cxnId="{BCD3599B-0049-4BA1-B2C8-48CDA6618958}">
      <dgm:prSet/>
      <dgm:spPr/>
      <dgm:t>
        <a:bodyPr/>
        <a:lstStyle/>
        <a:p>
          <a:endParaRPr lang="en-US"/>
        </a:p>
      </dgm:t>
    </dgm:pt>
    <dgm:pt modelId="{27EBEE44-0F80-4BAC-AC42-30AF932FC4B7}" type="sibTrans" cxnId="{BCD3599B-0049-4BA1-B2C8-48CDA6618958}">
      <dgm:prSet/>
      <dgm:spPr/>
      <dgm:t>
        <a:bodyPr/>
        <a:lstStyle/>
        <a:p>
          <a:endParaRPr lang="en-US"/>
        </a:p>
      </dgm:t>
    </dgm:pt>
    <dgm:pt modelId="{FB111525-98C7-4A64-9EC2-200F70C7F88C}">
      <dgm:prSet/>
      <dgm:spPr/>
      <dgm:t>
        <a:bodyPr/>
        <a:lstStyle/>
        <a:p>
          <a:r>
            <a:rPr lang="en-GB"/>
            <a:t>India’s population using the internet has grown from 17% in 2015 to 34.45% in 2017. It has doubled since the implementation of the sustainable development goals.</a:t>
          </a:r>
          <a:endParaRPr lang="en-US"/>
        </a:p>
      </dgm:t>
    </dgm:pt>
    <dgm:pt modelId="{BFB78AE6-72BE-4567-9957-F6531133ABDB}" type="parTrans" cxnId="{56B1C7A4-D1AA-4C18-B676-B51947720F7B}">
      <dgm:prSet/>
      <dgm:spPr/>
      <dgm:t>
        <a:bodyPr/>
        <a:lstStyle/>
        <a:p>
          <a:endParaRPr lang="en-US"/>
        </a:p>
      </dgm:t>
    </dgm:pt>
    <dgm:pt modelId="{C0599F2D-03B2-454B-9A30-BBF213FA7BD7}" type="sibTrans" cxnId="{56B1C7A4-D1AA-4C18-B676-B51947720F7B}">
      <dgm:prSet/>
      <dgm:spPr/>
      <dgm:t>
        <a:bodyPr/>
        <a:lstStyle/>
        <a:p>
          <a:endParaRPr lang="en-US"/>
        </a:p>
      </dgm:t>
    </dgm:pt>
    <dgm:pt modelId="{91E523C5-B491-4DF7-9899-DBFD75545D42}" type="pres">
      <dgm:prSet presAssocID="{3A180969-23BA-4DA3-AD5F-731DC34A3966}" presName="linear" presStyleCnt="0">
        <dgm:presLayoutVars>
          <dgm:animLvl val="lvl"/>
          <dgm:resizeHandles val="exact"/>
        </dgm:presLayoutVars>
      </dgm:prSet>
      <dgm:spPr/>
    </dgm:pt>
    <dgm:pt modelId="{DBE80214-3221-415D-B35C-767849654AA9}" type="pres">
      <dgm:prSet presAssocID="{0A8F1274-6134-410D-8BBE-8A0813967997}" presName="parentText" presStyleLbl="node1" presStyleIdx="0" presStyleCnt="4">
        <dgm:presLayoutVars>
          <dgm:chMax val="0"/>
          <dgm:bulletEnabled val="1"/>
        </dgm:presLayoutVars>
      </dgm:prSet>
      <dgm:spPr/>
    </dgm:pt>
    <dgm:pt modelId="{0AF920F6-EFB9-41EF-BE7A-E6FE704402D4}" type="pres">
      <dgm:prSet presAssocID="{DE1EB447-16FA-45C9-896E-84D48D133C43}" presName="spacer" presStyleCnt="0"/>
      <dgm:spPr/>
    </dgm:pt>
    <dgm:pt modelId="{10DD2EC7-6A9F-4BC7-98A0-2003E0A868F1}" type="pres">
      <dgm:prSet presAssocID="{C972F3CA-F7B9-42A4-80D6-3A18BE5FE061}" presName="parentText" presStyleLbl="node1" presStyleIdx="1" presStyleCnt="4">
        <dgm:presLayoutVars>
          <dgm:chMax val="0"/>
          <dgm:bulletEnabled val="1"/>
        </dgm:presLayoutVars>
      </dgm:prSet>
      <dgm:spPr/>
    </dgm:pt>
    <dgm:pt modelId="{CCDD589F-B358-4BA0-96BA-02F50D01BA94}" type="pres">
      <dgm:prSet presAssocID="{E795314B-B87E-4A27-A5E7-124CF6DF0723}" presName="spacer" presStyleCnt="0"/>
      <dgm:spPr/>
    </dgm:pt>
    <dgm:pt modelId="{7D087053-F804-48D5-A3E8-C4B8387A4D5C}" type="pres">
      <dgm:prSet presAssocID="{F89E23CC-8FA8-4257-8AC6-4805F280BCA3}" presName="parentText" presStyleLbl="node1" presStyleIdx="2" presStyleCnt="4">
        <dgm:presLayoutVars>
          <dgm:chMax val="0"/>
          <dgm:bulletEnabled val="1"/>
        </dgm:presLayoutVars>
      </dgm:prSet>
      <dgm:spPr/>
    </dgm:pt>
    <dgm:pt modelId="{275350A7-FCA0-49E5-94A1-3BF664AB0BD8}" type="pres">
      <dgm:prSet presAssocID="{27EBEE44-0F80-4BAC-AC42-30AF932FC4B7}" presName="spacer" presStyleCnt="0"/>
      <dgm:spPr/>
    </dgm:pt>
    <dgm:pt modelId="{5CF5792E-990F-4478-BA2A-4E2DDE121BBD}" type="pres">
      <dgm:prSet presAssocID="{FB111525-98C7-4A64-9EC2-200F70C7F88C}" presName="parentText" presStyleLbl="node1" presStyleIdx="3" presStyleCnt="4">
        <dgm:presLayoutVars>
          <dgm:chMax val="0"/>
          <dgm:bulletEnabled val="1"/>
        </dgm:presLayoutVars>
      </dgm:prSet>
      <dgm:spPr/>
    </dgm:pt>
  </dgm:ptLst>
  <dgm:cxnLst>
    <dgm:cxn modelId="{2B3F783C-CB2E-48FA-BA54-E84CBF509105}" type="presOf" srcId="{3A180969-23BA-4DA3-AD5F-731DC34A3966}" destId="{91E523C5-B491-4DF7-9899-DBFD75545D42}" srcOrd="0" destOrd="0" presId="urn:microsoft.com/office/officeart/2005/8/layout/vList2"/>
    <dgm:cxn modelId="{BCD3599B-0049-4BA1-B2C8-48CDA6618958}" srcId="{3A180969-23BA-4DA3-AD5F-731DC34A3966}" destId="{F89E23CC-8FA8-4257-8AC6-4805F280BCA3}" srcOrd="2" destOrd="0" parTransId="{C503551C-FF2C-484B-BA57-0CAE57B4B473}" sibTransId="{27EBEE44-0F80-4BAC-AC42-30AF932FC4B7}"/>
    <dgm:cxn modelId="{56B1C7A4-D1AA-4C18-B676-B51947720F7B}" srcId="{3A180969-23BA-4DA3-AD5F-731DC34A3966}" destId="{FB111525-98C7-4A64-9EC2-200F70C7F88C}" srcOrd="3" destOrd="0" parTransId="{BFB78AE6-72BE-4567-9957-F6531133ABDB}" sibTransId="{C0599F2D-03B2-454B-9A30-BBF213FA7BD7}"/>
    <dgm:cxn modelId="{87AEA3A5-AA4F-49CF-87C8-CF5422D9302B}" type="presOf" srcId="{C972F3CA-F7B9-42A4-80D6-3A18BE5FE061}" destId="{10DD2EC7-6A9F-4BC7-98A0-2003E0A868F1}" srcOrd="0" destOrd="0" presId="urn:microsoft.com/office/officeart/2005/8/layout/vList2"/>
    <dgm:cxn modelId="{A351A8B5-20B2-4540-A5A2-9746B1C8297D}" type="presOf" srcId="{0A8F1274-6134-410D-8BBE-8A0813967997}" destId="{DBE80214-3221-415D-B35C-767849654AA9}" srcOrd="0" destOrd="0" presId="urn:microsoft.com/office/officeart/2005/8/layout/vList2"/>
    <dgm:cxn modelId="{6AFFAFB8-411F-4E1D-822B-78249A6182DB}" srcId="{3A180969-23BA-4DA3-AD5F-731DC34A3966}" destId="{C972F3CA-F7B9-42A4-80D6-3A18BE5FE061}" srcOrd="1" destOrd="0" parTransId="{2B35DC2E-459A-49FB-87F1-51C7C067204D}" sibTransId="{E795314B-B87E-4A27-A5E7-124CF6DF0723}"/>
    <dgm:cxn modelId="{BB35ADBD-4492-4642-A0C1-92525BD7D9EF}" srcId="{3A180969-23BA-4DA3-AD5F-731DC34A3966}" destId="{0A8F1274-6134-410D-8BBE-8A0813967997}" srcOrd="0" destOrd="0" parTransId="{79B8AF8B-D282-4A03-9403-FC013B303CEA}" sibTransId="{DE1EB447-16FA-45C9-896E-84D48D133C43}"/>
    <dgm:cxn modelId="{238675D9-EBC0-4205-BFDB-2735E8EFAD6A}" type="presOf" srcId="{F89E23CC-8FA8-4257-8AC6-4805F280BCA3}" destId="{7D087053-F804-48D5-A3E8-C4B8387A4D5C}" srcOrd="0" destOrd="0" presId="urn:microsoft.com/office/officeart/2005/8/layout/vList2"/>
    <dgm:cxn modelId="{AB0BA6F0-ADA9-40A3-9B84-62FF91A288E6}" type="presOf" srcId="{FB111525-98C7-4A64-9EC2-200F70C7F88C}" destId="{5CF5792E-990F-4478-BA2A-4E2DDE121BBD}" srcOrd="0" destOrd="0" presId="urn:microsoft.com/office/officeart/2005/8/layout/vList2"/>
    <dgm:cxn modelId="{5B1FBC7B-8E7D-447D-82A0-092F8F720B23}" type="presParOf" srcId="{91E523C5-B491-4DF7-9899-DBFD75545D42}" destId="{DBE80214-3221-415D-B35C-767849654AA9}" srcOrd="0" destOrd="0" presId="urn:microsoft.com/office/officeart/2005/8/layout/vList2"/>
    <dgm:cxn modelId="{F74491EA-91D3-41EF-8E9B-B988483876B7}" type="presParOf" srcId="{91E523C5-B491-4DF7-9899-DBFD75545D42}" destId="{0AF920F6-EFB9-41EF-BE7A-E6FE704402D4}" srcOrd="1" destOrd="0" presId="urn:microsoft.com/office/officeart/2005/8/layout/vList2"/>
    <dgm:cxn modelId="{0B18EBE3-4E7E-48B0-81D1-0A336E698BD6}" type="presParOf" srcId="{91E523C5-B491-4DF7-9899-DBFD75545D42}" destId="{10DD2EC7-6A9F-4BC7-98A0-2003E0A868F1}" srcOrd="2" destOrd="0" presId="urn:microsoft.com/office/officeart/2005/8/layout/vList2"/>
    <dgm:cxn modelId="{C7F8BF97-3F73-4B91-ACE7-3C2B174FF57A}" type="presParOf" srcId="{91E523C5-B491-4DF7-9899-DBFD75545D42}" destId="{CCDD589F-B358-4BA0-96BA-02F50D01BA94}" srcOrd="3" destOrd="0" presId="urn:microsoft.com/office/officeart/2005/8/layout/vList2"/>
    <dgm:cxn modelId="{CB2A8C9C-67E7-4819-A763-8BB3E84E0340}" type="presParOf" srcId="{91E523C5-B491-4DF7-9899-DBFD75545D42}" destId="{7D087053-F804-48D5-A3E8-C4B8387A4D5C}" srcOrd="4" destOrd="0" presId="urn:microsoft.com/office/officeart/2005/8/layout/vList2"/>
    <dgm:cxn modelId="{E2D30D1A-7EE3-4AE4-B8F2-383551062872}" type="presParOf" srcId="{91E523C5-B491-4DF7-9899-DBFD75545D42}" destId="{275350A7-FCA0-49E5-94A1-3BF664AB0BD8}" srcOrd="5" destOrd="0" presId="urn:microsoft.com/office/officeart/2005/8/layout/vList2"/>
    <dgm:cxn modelId="{F0B42334-9337-4D5C-85FF-55ECC408B299}" type="presParOf" srcId="{91E523C5-B491-4DF7-9899-DBFD75545D42}" destId="{5CF5792E-990F-4478-BA2A-4E2DDE121BB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489CED-29D6-430A-9233-60836A7100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76AA052-50F0-4778-A829-15C40F26B0C1}">
      <dgm:prSet/>
      <dgm:spPr/>
      <dgm:t>
        <a:bodyPr/>
        <a:lstStyle/>
        <a:p>
          <a:r>
            <a:rPr lang="en-GB"/>
            <a:t>There has been a massive success in providing accessibility for the many rural areas within India. </a:t>
          </a:r>
          <a:endParaRPr lang="en-US"/>
        </a:p>
      </dgm:t>
    </dgm:pt>
    <dgm:pt modelId="{94CDBD9A-8557-4D5E-83B0-75D54DD14E7D}" type="parTrans" cxnId="{66B0FF1C-06F8-4E7B-9A9A-444C560ED282}">
      <dgm:prSet/>
      <dgm:spPr/>
      <dgm:t>
        <a:bodyPr/>
        <a:lstStyle/>
        <a:p>
          <a:endParaRPr lang="en-US"/>
        </a:p>
      </dgm:t>
    </dgm:pt>
    <dgm:pt modelId="{61195F59-7F96-49D0-94D0-3B78236D58F9}" type="sibTrans" cxnId="{66B0FF1C-06F8-4E7B-9A9A-444C560ED282}">
      <dgm:prSet/>
      <dgm:spPr/>
      <dgm:t>
        <a:bodyPr/>
        <a:lstStyle/>
        <a:p>
          <a:endParaRPr lang="en-US"/>
        </a:p>
      </dgm:t>
    </dgm:pt>
    <dgm:pt modelId="{417117A6-15B3-4CE2-902D-AEAAC587BB19}">
      <dgm:prSet/>
      <dgm:spPr/>
      <dgm:t>
        <a:bodyPr/>
        <a:lstStyle/>
        <a:p>
          <a:r>
            <a:rPr lang="en-GB"/>
            <a:t>As of 2017, 70% targeted rural areas to give them access to all-weather roads.</a:t>
          </a:r>
          <a:endParaRPr lang="en-US"/>
        </a:p>
      </dgm:t>
    </dgm:pt>
    <dgm:pt modelId="{C9E102C7-0070-4305-BCF8-B3F6F3939C0C}" type="parTrans" cxnId="{1F22F837-9B5E-443E-9475-6B467B8608EE}">
      <dgm:prSet/>
      <dgm:spPr/>
      <dgm:t>
        <a:bodyPr/>
        <a:lstStyle/>
        <a:p>
          <a:endParaRPr lang="en-US"/>
        </a:p>
      </dgm:t>
    </dgm:pt>
    <dgm:pt modelId="{02EDC8D5-8000-4EDC-9695-E573F2587A65}" type="sibTrans" cxnId="{1F22F837-9B5E-443E-9475-6B467B8608EE}">
      <dgm:prSet/>
      <dgm:spPr/>
      <dgm:t>
        <a:bodyPr/>
        <a:lstStyle/>
        <a:p>
          <a:endParaRPr lang="en-US"/>
        </a:p>
      </dgm:t>
    </dgm:pt>
    <dgm:pt modelId="{32DCE9A5-D49C-4135-8EDF-324DE5B78BC0}">
      <dgm:prSet/>
      <dgm:spPr/>
      <dgm:t>
        <a:bodyPr/>
        <a:lstStyle/>
        <a:p>
          <a:r>
            <a:rPr lang="en-GB"/>
            <a:t>The overall construction of national highways has more than doubled, going from 4,410 kilometers in 2015 to 10,824 kilometers in 2019. </a:t>
          </a:r>
          <a:endParaRPr lang="en-US"/>
        </a:p>
      </dgm:t>
    </dgm:pt>
    <dgm:pt modelId="{548F6DAB-62DF-490C-ADB7-142CA303276F}" type="parTrans" cxnId="{1A76387A-008F-4B51-8118-0399C7D79D14}">
      <dgm:prSet/>
      <dgm:spPr/>
      <dgm:t>
        <a:bodyPr/>
        <a:lstStyle/>
        <a:p>
          <a:endParaRPr lang="en-US"/>
        </a:p>
      </dgm:t>
    </dgm:pt>
    <dgm:pt modelId="{75302720-E682-4FD8-AF8A-8DD77A4346C2}" type="sibTrans" cxnId="{1A76387A-008F-4B51-8118-0399C7D79D14}">
      <dgm:prSet/>
      <dgm:spPr/>
      <dgm:t>
        <a:bodyPr/>
        <a:lstStyle/>
        <a:p>
          <a:endParaRPr lang="en-US"/>
        </a:p>
      </dgm:t>
    </dgm:pt>
    <dgm:pt modelId="{15DC3D4D-BD8E-43EC-9A80-83995E7426A9}">
      <dgm:prSet/>
      <dgm:spPr/>
      <dgm:t>
        <a:bodyPr/>
        <a:lstStyle/>
        <a:p>
          <a:r>
            <a:rPr lang="en-GB"/>
            <a:t>12 significant ports’ capacity to handle cargo has improved by 84% from 2015 to 2019. This provides the potential for trade and shipment performance to be at a much higher level.</a:t>
          </a:r>
          <a:endParaRPr lang="en-US"/>
        </a:p>
      </dgm:t>
    </dgm:pt>
    <dgm:pt modelId="{057CDEEC-138B-4F28-A0F4-8E93C6E64292}" type="parTrans" cxnId="{AA2059C5-1EE4-40D4-AF89-9C9FEDB9DF17}">
      <dgm:prSet/>
      <dgm:spPr/>
      <dgm:t>
        <a:bodyPr/>
        <a:lstStyle/>
        <a:p>
          <a:endParaRPr lang="en-US"/>
        </a:p>
      </dgm:t>
    </dgm:pt>
    <dgm:pt modelId="{F530535E-77B6-4D17-96D3-D72A611663B8}" type="sibTrans" cxnId="{AA2059C5-1EE4-40D4-AF89-9C9FEDB9DF17}">
      <dgm:prSet/>
      <dgm:spPr/>
      <dgm:t>
        <a:bodyPr/>
        <a:lstStyle/>
        <a:p>
          <a:endParaRPr lang="en-US"/>
        </a:p>
      </dgm:t>
    </dgm:pt>
    <dgm:pt modelId="{E0D06B6D-49E5-4E7C-BE7E-9107DAE1B424}" type="pres">
      <dgm:prSet presAssocID="{C1489CED-29D6-430A-9233-60836A710075}" presName="linear" presStyleCnt="0">
        <dgm:presLayoutVars>
          <dgm:animLvl val="lvl"/>
          <dgm:resizeHandles val="exact"/>
        </dgm:presLayoutVars>
      </dgm:prSet>
      <dgm:spPr/>
    </dgm:pt>
    <dgm:pt modelId="{CE2CE1F8-C49A-4DE7-8533-981A8708E0C2}" type="pres">
      <dgm:prSet presAssocID="{A76AA052-50F0-4778-A829-15C40F26B0C1}" presName="parentText" presStyleLbl="node1" presStyleIdx="0" presStyleCnt="4">
        <dgm:presLayoutVars>
          <dgm:chMax val="0"/>
          <dgm:bulletEnabled val="1"/>
        </dgm:presLayoutVars>
      </dgm:prSet>
      <dgm:spPr/>
    </dgm:pt>
    <dgm:pt modelId="{04BC9A25-ECEC-40E1-A03B-DF3958AFD17E}" type="pres">
      <dgm:prSet presAssocID="{61195F59-7F96-49D0-94D0-3B78236D58F9}" presName="spacer" presStyleCnt="0"/>
      <dgm:spPr/>
    </dgm:pt>
    <dgm:pt modelId="{6567AE92-5EFF-4A33-AE70-52DFD9168D07}" type="pres">
      <dgm:prSet presAssocID="{417117A6-15B3-4CE2-902D-AEAAC587BB19}" presName="parentText" presStyleLbl="node1" presStyleIdx="1" presStyleCnt="4">
        <dgm:presLayoutVars>
          <dgm:chMax val="0"/>
          <dgm:bulletEnabled val="1"/>
        </dgm:presLayoutVars>
      </dgm:prSet>
      <dgm:spPr/>
    </dgm:pt>
    <dgm:pt modelId="{45B2142E-80A0-45B9-89B1-084CE4ECC766}" type="pres">
      <dgm:prSet presAssocID="{02EDC8D5-8000-4EDC-9695-E573F2587A65}" presName="spacer" presStyleCnt="0"/>
      <dgm:spPr/>
    </dgm:pt>
    <dgm:pt modelId="{82A637EA-DF38-4129-AC8B-91C997434722}" type="pres">
      <dgm:prSet presAssocID="{32DCE9A5-D49C-4135-8EDF-324DE5B78BC0}" presName="parentText" presStyleLbl="node1" presStyleIdx="2" presStyleCnt="4">
        <dgm:presLayoutVars>
          <dgm:chMax val="0"/>
          <dgm:bulletEnabled val="1"/>
        </dgm:presLayoutVars>
      </dgm:prSet>
      <dgm:spPr/>
    </dgm:pt>
    <dgm:pt modelId="{E2DCCAB9-8B09-422E-B9FD-002DE8AEF58E}" type="pres">
      <dgm:prSet presAssocID="{75302720-E682-4FD8-AF8A-8DD77A4346C2}" presName="spacer" presStyleCnt="0"/>
      <dgm:spPr/>
    </dgm:pt>
    <dgm:pt modelId="{D33F996D-77E5-4D1E-89FB-808F28F51FE4}" type="pres">
      <dgm:prSet presAssocID="{15DC3D4D-BD8E-43EC-9A80-83995E7426A9}" presName="parentText" presStyleLbl="node1" presStyleIdx="3" presStyleCnt="4">
        <dgm:presLayoutVars>
          <dgm:chMax val="0"/>
          <dgm:bulletEnabled val="1"/>
        </dgm:presLayoutVars>
      </dgm:prSet>
      <dgm:spPr/>
    </dgm:pt>
  </dgm:ptLst>
  <dgm:cxnLst>
    <dgm:cxn modelId="{D0B7C70C-A4FD-47E6-8014-6384E70C0893}" type="presOf" srcId="{15DC3D4D-BD8E-43EC-9A80-83995E7426A9}" destId="{D33F996D-77E5-4D1E-89FB-808F28F51FE4}" srcOrd="0" destOrd="0" presId="urn:microsoft.com/office/officeart/2005/8/layout/vList2"/>
    <dgm:cxn modelId="{66B0FF1C-06F8-4E7B-9A9A-444C560ED282}" srcId="{C1489CED-29D6-430A-9233-60836A710075}" destId="{A76AA052-50F0-4778-A829-15C40F26B0C1}" srcOrd="0" destOrd="0" parTransId="{94CDBD9A-8557-4D5E-83B0-75D54DD14E7D}" sibTransId="{61195F59-7F96-49D0-94D0-3B78236D58F9}"/>
    <dgm:cxn modelId="{1F22F837-9B5E-443E-9475-6B467B8608EE}" srcId="{C1489CED-29D6-430A-9233-60836A710075}" destId="{417117A6-15B3-4CE2-902D-AEAAC587BB19}" srcOrd="1" destOrd="0" parTransId="{C9E102C7-0070-4305-BCF8-B3F6F3939C0C}" sibTransId="{02EDC8D5-8000-4EDC-9695-E573F2587A65}"/>
    <dgm:cxn modelId="{4BB32E45-605A-4774-BD80-97CE14670779}" type="presOf" srcId="{32DCE9A5-D49C-4135-8EDF-324DE5B78BC0}" destId="{82A637EA-DF38-4129-AC8B-91C997434722}" srcOrd="0" destOrd="0" presId="urn:microsoft.com/office/officeart/2005/8/layout/vList2"/>
    <dgm:cxn modelId="{1A76387A-008F-4B51-8118-0399C7D79D14}" srcId="{C1489CED-29D6-430A-9233-60836A710075}" destId="{32DCE9A5-D49C-4135-8EDF-324DE5B78BC0}" srcOrd="2" destOrd="0" parTransId="{548F6DAB-62DF-490C-ADB7-142CA303276F}" sibTransId="{75302720-E682-4FD8-AF8A-8DD77A4346C2}"/>
    <dgm:cxn modelId="{80E8BE7D-B7CD-44AB-8ECD-805079F16E0A}" type="presOf" srcId="{C1489CED-29D6-430A-9233-60836A710075}" destId="{E0D06B6D-49E5-4E7C-BE7E-9107DAE1B424}" srcOrd="0" destOrd="0" presId="urn:microsoft.com/office/officeart/2005/8/layout/vList2"/>
    <dgm:cxn modelId="{20ECD19C-D99A-4B06-A793-7AF5377683C9}" type="presOf" srcId="{A76AA052-50F0-4778-A829-15C40F26B0C1}" destId="{CE2CE1F8-C49A-4DE7-8533-981A8708E0C2}" srcOrd="0" destOrd="0" presId="urn:microsoft.com/office/officeart/2005/8/layout/vList2"/>
    <dgm:cxn modelId="{AA2059C5-1EE4-40D4-AF89-9C9FEDB9DF17}" srcId="{C1489CED-29D6-430A-9233-60836A710075}" destId="{15DC3D4D-BD8E-43EC-9A80-83995E7426A9}" srcOrd="3" destOrd="0" parTransId="{057CDEEC-138B-4F28-A0F4-8E93C6E64292}" sibTransId="{F530535E-77B6-4D17-96D3-D72A611663B8}"/>
    <dgm:cxn modelId="{675807DE-BC4F-446D-9099-A2154353D93C}" type="presOf" srcId="{417117A6-15B3-4CE2-902D-AEAAC587BB19}" destId="{6567AE92-5EFF-4A33-AE70-52DFD9168D07}" srcOrd="0" destOrd="0" presId="urn:microsoft.com/office/officeart/2005/8/layout/vList2"/>
    <dgm:cxn modelId="{9F30FE9C-686A-4BC6-A2F8-9C8DCD63C443}" type="presParOf" srcId="{E0D06B6D-49E5-4E7C-BE7E-9107DAE1B424}" destId="{CE2CE1F8-C49A-4DE7-8533-981A8708E0C2}" srcOrd="0" destOrd="0" presId="urn:microsoft.com/office/officeart/2005/8/layout/vList2"/>
    <dgm:cxn modelId="{43D839DE-CF93-4F64-B1D0-4E20B5C03D26}" type="presParOf" srcId="{E0D06B6D-49E5-4E7C-BE7E-9107DAE1B424}" destId="{04BC9A25-ECEC-40E1-A03B-DF3958AFD17E}" srcOrd="1" destOrd="0" presId="urn:microsoft.com/office/officeart/2005/8/layout/vList2"/>
    <dgm:cxn modelId="{D74213B4-A98E-4B5C-9118-D59993A94F48}" type="presParOf" srcId="{E0D06B6D-49E5-4E7C-BE7E-9107DAE1B424}" destId="{6567AE92-5EFF-4A33-AE70-52DFD9168D07}" srcOrd="2" destOrd="0" presId="urn:microsoft.com/office/officeart/2005/8/layout/vList2"/>
    <dgm:cxn modelId="{7A49E0FB-3CEA-44FF-A583-FCDDDB74AF49}" type="presParOf" srcId="{E0D06B6D-49E5-4E7C-BE7E-9107DAE1B424}" destId="{45B2142E-80A0-45B9-89B1-084CE4ECC766}" srcOrd="3" destOrd="0" presId="urn:microsoft.com/office/officeart/2005/8/layout/vList2"/>
    <dgm:cxn modelId="{3905302A-3031-42D3-9B20-4632B66B2D10}" type="presParOf" srcId="{E0D06B6D-49E5-4E7C-BE7E-9107DAE1B424}" destId="{82A637EA-DF38-4129-AC8B-91C997434722}" srcOrd="4" destOrd="0" presId="urn:microsoft.com/office/officeart/2005/8/layout/vList2"/>
    <dgm:cxn modelId="{394B8FB6-E2C0-4B4D-8DA5-39BF00C8C3AD}" type="presParOf" srcId="{E0D06B6D-49E5-4E7C-BE7E-9107DAE1B424}" destId="{E2DCCAB9-8B09-422E-B9FD-002DE8AEF58E}" srcOrd="5" destOrd="0" presId="urn:microsoft.com/office/officeart/2005/8/layout/vList2"/>
    <dgm:cxn modelId="{16BCF23A-6DA4-4873-867D-69CF62C2B196}" type="presParOf" srcId="{E0D06B6D-49E5-4E7C-BE7E-9107DAE1B424}" destId="{D33F996D-77E5-4D1E-89FB-808F28F51F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1CD906-0698-4537-81C6-907C6F0E4080}"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6BFBEABC-4224-4F12-82D9-4BB1BDE63137}">
      <dgm:prSet/>
      <dgm:spPr/>
      <dgm:t>
        <a:bodyPr/>
        <a:lstStyle/>
        <a:p>
          <a:r>
            <a:rPr lang="en-GB"/>
            <a:t>It has focused on making the business industry easier to enter, encouraging new businesses and growth. </a:t>
          </a:r>
          <a:endParaRPr lang="en-US"/>
        </a:p>
      </dgm:t>
    </dgm:pt>
    <dgm:pt modelId="{60142935-5C46-46DF-BC2B-EB314D535AFE}" type="parTrans" cxnId="{93611821-93CB-4A72-A773-C544699E55F3}">
      <dgm:prSet/>
      <dgm:spPr/>
      <dgm:t>
        <a:bodyPr/>
        <a:lstStyle/>
        <a:p>
          <a:endParaRPr lang="en-US"/>
        </a:p>
      </dgm:t>
    </dgm:pt>
    <dgm:pt modelId="{4D19167D-99E5-4EEA-B271-2FC7A7C8DAD6}" type="sibTrans" cxnId="{93611821-93CB-4A72-A773-C544699E55F3}">
      <dgm:prSet/>
      <dgm:spPr/>
      <dgm:t>
        <a:bodyPr/>
        <a:lstStyle/>
        <a:p>
          <a:endParaRPr lang="en-US"/>
        </a:p>
      </dgm:t>
    </dgm:pt>
    <dgm:pt modelId="{0DEB4741-F09C-4533-BC2C-8BDCB876BED6}">
      <dgm:prSet/>
      <dgm:spPr/>
      <dgm:t>
        <a:bodyPr/>
        <a:lstStyle/>
        <a:p>
          <a:r>
            <a:rPr lang="en-GB"/>
            <a:t>The country has implemented business reform to improve its rank within the World Bank’s Ease of Doing Business. </a:t>
          </a:r>
          <a:endParaRPr lang="en-US"/>
        </a:p>
      </dgm:t>
    </dgm:pt>
    <dgm:pt modelId="{BA0FC388-76E1-4DD3-AE80-295E0E6ADA2D}" type="parTrans" cxnId="{3958981A-1BC9-47C7-B10C-B623C1C6AA15}">
      <dgm:prSet/>
      <dgm:spPr/>
      <dgm:t>
        <a:bodyPr/>
        <a:lstStyle/>
        <a:p>
          <a:endParaRPr lang="en-US"/>
        </a:p>
      </dgm:t>
    </dgm:pt>
    <dgm:pt modelId="{F4FE221D-7A8B-468E-AD25-50E793E6642F}" type="sibTrans" cxnId="{3958981A-1BC9-47C7-B10C-B623C1C6AA15}">
      <dgm:prSet/>
      <dgm:spPr/>
      <dgm:t>
        <a:bodyPr/>
        <a:lstStyle/>
        <a:p>
          <a:endParaRPr lang="en-US"/>
        </a:p>
      </dgm:t>
    </dgm:pt>
    <dgm:pt modelId="{75464AD5-BA86-48FB-98D8-091BF795CC98}">
      <dgm:prSet/>
      <dgm:spPr/>
      <dgm:t>
        <a:bodyPr/>
        <a:lstStyle/>
        <a:p>
          <a:r>
            <a:rPr lang="en-GB"/>
            <a:t>In 2019, it ranked 63rd in comparison to 2015’s 142nd world ranking. </a:t>
          </a:r>
          <a:endParaRPr lang="en-US"/>
        </a:p>
      </dgm:t>
    </dgm:pt>
    <dgm:pt modelId="{1676C53E-C45E-4B9C-A6EA-08873EEE617B}" type="parTrans" cxnId="{18E28A25-E729-443E-B2B8-C14A8EDA3C1E}">
      <dgm:prSet/>
      <dgm:spPr/>
      <dgm:t>
        <a:bodyPr/>
        <a:lstStyle/>
        <a:p>
          <a:endParaRPr lang="en-US"/>
        </a:p>
      </dgm:t>
    </dgm:pt>
    <dgm:pt modelId="{EC792DA7-6CA0-4C2F-90DD-5133009DB9E8}" type="sibTrans" cxnId="{18E28A25-E729-443E-B2B8-C14A8EDA3C1E}">
      <dgm:prSet/>
      <dgm:spPr/>
      <dgm:t>
        <a:bodyPr/>
        <a:lstStyle/>
        <a:p>
          <a:endParaRPr lang="en-US"/>
        </a:p>
      </dgm:t>
    </dgm:pt>
    <dgm:pt modelId="{0BE0799D-2374-4DE7-A095-AE1BCBA1910C}">
      <dgm:prSet/>
      <dgm:spPr/>
      <dgm:t>
        <a:bodyPr/>
        <a:lstStyle/>
        <a:p>
          <a:r>
            <a:rPr lang="en-GB"/>
            <a:t>The number of design patents quadrupled from 2015 to 2019. This is a precursor to industry growth.</a:t>
          </a:r>
          <a:endParaRPr lang="en-US"/>
        </a:p>
      </dgm:t>
    </dgm:pt>
    <dgm:pt modelId="{ECBDB5CA-2FEA-4B9D-A45B-10830D835141}" type="parTrans" cxnId="{E3869EFF-969E-451E-9D36-EE0BD1EFD762}">
      <dgm:prSet/>
      <dgm:spPr/>
      <dgm:t>
        <a:bodyPr/>
        <a:lstStyle/>
        <a:p>
          <a:endParaRPr lang="en-US"/>
        </a:p>
      </dgm:t>
    </dgm:pt>
    <dgm:pt modelId="{52E46247-245A-4882-89F0-D9741AC7B14E}" type="sibTrans" cxnId="{E3869EFF-969E-451E-9D36-EE0BD1EFD762}">
      <dgm:prSet/>
      <dgm:spPr/>
      <dgm:t>
        <a:bodyPr/>
        <a:lstStyle/>
        <a:p>
          <a:endParaRPr lang="en-US"/>
        </a:p>
      </dgm:t>
    </dgm:pt>
    <dgm:pt modelId="{A07B3779-3222-4254-ACE8-F9EA8040FCF7}">
      <dgm:prSet/>
      <dgm:spPr/>
      <dgm:t>
        <a:bodyPr/>
        <a:lstStyle/>
        <a:p>
          <a:r>
            <a:rPr lang="en-GB"/>
            <a:t>It has averaged a gross domestic product growth of 7.2% between the years 2018 and 2019. </a:t>
          </a:r>
          <a:endParaRPr lang="en-US"/>
        </a:p>
      </dgm:t>
    </dgm:pt>
    <dgm:pt modelId="{4F0029D9-3551-4F00-ABFE-E49174967FEF}" type="parTrans" cxnId="{4818BF0E-C901-4E30-AEDB-8504CBCDF947}">
      <dgm:prSet/>
      <dgm:spPr/>
      <dgm:t>
        <a:bodyPr/>
        <a:lstStyle/>
        <a:p>
          <a:endParaRPr lang="en-US"/>
        </a:p>
      </dgm:t>
    </dgm:pt>
    <dgm:pt modelId="{718778FC-E513-4D7C-82DD-AC494CDFB42A}" type="sibTrans" cxnId="{4818BF0E-C901-4E30-AEDB-8504CBCDF947}">
      <dgm:prSet/>
      <dgm:spPr/>
      <dgm:t>
        <a:bodyPr/>
        <a:lstStyle/>
        <a:p>
          <a:endParaRPr lang="en-US"/>
        </a:p>
      </dgm:t>
    </dgm:pt>
    <dgm:pt modelId="{5069C9A3-4CC3-4832-84C3-70831CC74905}" type="pres">
      <dgm:prSet presAssocID="{781CD906-0698-4537-81C6-907C6F0E4080}" presName="linear" presStyleCnt="0">
        <dgm:presLayoutVars>
          <dgm:animLvl val="lvl"/>
          <dgm:resizeHandles val="exact"/>
        </dgm:presLayoutVars>
      </dgm:prSet>
      <dgm:spPr/>
    </dgm:pt>
    <dgm:pt modelId="{650EDC16-B253-4288-B287-76186B7587A6}" type="pres">
      <dgm:prSet presAssocID="{6BFBEABC-4224-4F12-82D9-4BB1BDE63137}" presName="parentText" presStyleLbl="node1" presStyleIdx="0" presStyleCnt="5">
        <dgm:presLayoutVars>
          <dgm:chMax val="0"/>
          <dgm:bulletEnabled val="1"/>
        </dgm:presLayoutVars>
      </dgm:prSet>
      <dgm:spPr/>
    </dgm:pt>
    <dgm:pt modelId="{3653EDF0-57DA-44AE-8F83-288CBA77790B}" type="pres">
      <dgm:prSet presAssocID="{4D19167D-99E5-4EEA-B271-2FC7A7C8DAD6}" presName="spacer" presStyleCnt="0"/>
      <dgm:spPr/>
    </dgm:pt>
    <dgm:pt modelId="{416332E8-89A3-41E5-AD57-B3E22A764CC0}" type="pres">
      <dgm:prSet presAssocID="{0DEB4741-F09C-4533-BC2C-8BDCB876BED6}" presName="parentText" presStyleLbl="node1" presStyleIdx="1" presStyleCnt="5">
        <dgm:presLayoutVars>
          <dgm:chMax val="0"/>
          <dgm:bulletEnabled val="1"/>
        </dgm:presLayoutVars>
      </dgm:prSet>
      <dgm:spPr/>
    </dgm:pt>
    <dgm:pt modelId="{D4E2865F-A78A-44C8-A683-0CCC3673650C}" type="pres">
      <dgm:prSet presAssocID="{F4FE221D-7A8B-468E-AD25-50E793E6642F}" presName="spacer" presStyleCnt="0"/>
      <dgm:spPr/>
    </dgm:pt>
    <dgm:pt modelId="{53CD2D59-7F74-4D40-A4C1-5DE013256823}" type="pres">
      <dgm:prSet presAssocID="{75464AD5-BA86-48FB-98D8-091BF795CC98}" presName="parentText" presStyleLbl="node1" presStyleIdx="2" presStyleCnt="5">
        <dgm:presLayoutVars>
          <dgm:chMax val="0"/>
          <dgm:bulletEnabled val="1"/>
        </dgm:presLayoutVars>
      </dgm:prSet>
      <dgm:spPr/>
    </dgm:pt>
    <dgm:pt modelId="{B946E99F-7480-422C-885C-EC88B7575FAB}" type="pres">
      <dgm:prSet presAssocID="{EC792DA7-6CA0-4C2F-90DD-5133009DB9E8}" presName="spacer" presStyleCnt="0"/>
      <dgm:spPr/>
    </dgm:pt>
    <dgm:pt modelId="{0460F0DD-BDD9-4554-96BF-589519567DFF}" type="pres">
      <dgm:prSet presAssocID="{0BE0799D-2374-4DE7-A095-AE1BCBA1910C}" presName="parentText" presStyleLbl="node1" presStyleIdx="3" presStyleCnt="5">
        <dgm:presLayoutVars>
          <dgm:chMax val="0"/>
          <dgm:bulletEnabled val="1"/>
        </dgm:presLayoutVars>
      </dgm:prSet>
      <dgm:spPr/>
    </dgm:pt>
    <dgm:pt modelId="{D6DAC549-AF47-412C-8F08-7EE897AB8F21}" type="pres">
      <dgm:prSet presAssocID="{52E46247-245A-4882-89F0-D9741AC7B14E}" presName="spacer" presStyleCnt="0"/>
      <dgm:spPr/>
    </dgm:pt>
    <dgm:pt modelId="{E1C4A807-23EE-492B-A339-F55512D40C69}" type="pres">
      <dgm:prSet presAssocID="{A07B3779-3222-4254-ACE8-F9EA8040FCF7}" presName="parentText" presStyleLbl="node1" presStyleIdx="4" presStyleCnt="5">
        <dgm:presLayoutVars>
          <dgm:chMax val="0"/>
          <dgm:bulletEnabled val="1"/>
        </dgm:presLayoutVars>
      </dgm:prSet>
      <dgm:spPr/>
    </dgm:pt>
  </dgm:ptLst>
  <dgm:cxnLst>
    <dgm:cxn modelId="{4818BF0E-C901-4E30-AEDB-8504CBCDF947}" srcId="{781CD906-0698-4537-81C6-907C6F0E4080}" destId="{A07B3779-3222-4254-ACE8-F9EA8040FCF7}" srcOrd="4" destOrd="0" parTransId="{4F0029D9-3551-4F00-ABFE-E49174967FEF}" sibTransId="{718778FC-E513-4D7C-82DD-AC494CDFB42A}"/>
    <dgm:cxn modelId="{3958981A-1BC9-47C7-B10C-B623C1C6AA15}" srcId="{781CD906-0698-4537-81C6-907C6F0E4080}" destId="{0DEB4741-F09C-4533-BC2C-8BDCB876BED6}" srcOrd="1" destOrd="0" parTransId="{BA0FC388-76E1-4DD3-AE80-295E0E6ADA2D}" sibTransId="{F4FE221D-7A8B-468E-AD25-50E793E6642F}"/>
    <dgm:cxn modelId="{93611821-93CB-4A72-A773-C544699E55F3}" srcId="{781CD906-0698-4537-81C6-907C6F0E4080}" destId="{6BFBEABC-4224-4F12-82D9-4BB1BDE63137}" srcOrd="0" destOrd="0" parTransId="{60142935-5C46-46DF-BC2B-EB314D535AFE}" sibTransId="{4D19167D-99E5-4EEA-B271-2FC7A7C8DAD6}"/>
    <dgm:cxn modelId="{18E28A25-E729-443E-B2B8-C14A8EDA3C1E}" srcId="{781CD906-0698-4537-81C6-907C6F0E4080}" destId="{75464AD5-BA86-48FB-98D8-091BF795CC98}" srcOrd="2" destOrd="0" parTransId="{1676C53E-C45E-4B9C-A6EA-08873EEE617B}" sibTransId="{EC792DA7-6CA0-4C2F-90DD-5133009DB9E8}"/>
    <dgm:cxn modelId="{314AC926-AFB4-47C2-B366-AB7B6F1ACE1B}" type="presOf" srcId="{6BFBEABC-4224-4F12-82D9-4BB1BDE63137}" destId="{650EDC16-B253-4288-B287-76186B7587A6}" srcOrd="0" destOrd="0" presId="urn:microsoft.com/office/officeart/2005/8/layout/vList2"/>
    <dgm:cxn modelId="{11362958-7583-4DB0-A465-5B31B937850B}" type="presOf" srcId="{0BE0799D-2374-4DE7-A095-AE1BCBA1910C}" destId="{0460F0DD-BDD9-4554-96BF-589519567DFF}" srcOrd="0" destOrd="0" presId="urn:microsoft.com/office/officeart/2005/8/layout/vList2"/>
    <dgm:cxn modelId="{E66E9FB3-DC64-459A-84C7-4EAE991B33C0}" type="presOf" srcId="{0DEB4741-F09C-4533-BC2C-8BDCB876BED6}" destId="{416332E8-89A3-41E5-AD57-B3E22A764CC0}" srcOrd="0" destOrd="0" presId="urn:microsoft.com/office/officeart/2005/8/layout/vList2"/>
    <dgm:cxn modelId="{F8DC1EC6-79AD-4111-BA62-C03218D3327D}" type="presOf" srcId="{781CD906-0698-4537-81C6-907C6F0E4080}" destId="{5069C9A3-4CC3-4832-84C3-70831CC74905}" srcOrd="0" destOrd="0" presId="urn:microsoft.com/office/officeart/2005/8/layout/vList2"/>
    <dgm:cxn modelId="{FB54E3DF-333D-414E-A5D7-D54C26D720F9}" type="presOf" srcId="{75464AD5-BA86-48FB-98D8-091BF795CC98}" destId="{53CD2D59-7F74-4D40-A4C1-5DE013256823}" srcOrd="0" destOrd="0" presId="urn:microsoft.com/office/officeart/2005/8/layout/vList2"/>
    <dgm:cxn modelId="{48EC9DE9-CF96-4705-A369-E6D5882FF69E}" type="presOf" srcId="{A07B3779-3222-4254-ACE8-F9EA8040FCF7}" destId="{E1C4A807-23EE-492B-A339-F55512D40C69}" srcOrd="0" destOrd="0" presId="urn:microsoft.com/office/officeart/2005/8/layout/vList2"/>
    <dgm:cxn modelId="{E3869EFF-969E-451E-9D36-EE0BD1EFD762}" srcId="{781CD906-0698-4537-81C6-907C6F0E4080}" destId="{0BE0799D-2374-4DE7-A095-AE1BCBA1910C}" srcOrd="3" destOrd="0" parTransId="{ECBDB5CA-2FEA-4B9D-A45B-10830D835141}" sibTransId="{52E46247-245A-4882-89F0-D9741AC7B14E}"/>
    <dgm:cxn modelId="{0C4FCFE7-6224-4B9A-AF43-F5A679883663}" type="presParOf" srcId="{5069C9A3-4CC3-4832-84C3-70831CC74905}" destId="{650EDC16-B253-4288-B287-76186B7587A6}" srcOrd="0" destOrd="0" presId="urn:microsoft.com/office/officeart/2005/8/layout/vList2"/>
    <dgm:cxn modelId="{16B83B8C-565C-4F28-98A4-2DECCFB11025}" type="presParOf" srcId="{5069C9A3-4CC3-4832-84C3-70831CC74905}" destId="{3653EDF0-57DA-44AE-8F83-288CBA77790B}" srcOrd="1" destOrd="0" presId="urn:microsoft.com/office/officeart/2005/8/layout/vList2"/>
    <dgm:cxn modelId="{BEE656A1-EBC3-45A1-BE5C-BC730C27AABC}" type="presParOf" srcId="{5069C9A3-4CC3-4832-84C3-70831CC74905}" destId="{416332E8-89A3-41E5-AD57-B3E22A764CC0}" srcOrd="2" destOrd="0" presId="urn:microsoft.com/office/officeart/2005/8/layout/vList2"/>
    <dgm:cxn modelId="{C731C9E0-6378-455F-9166-FA700B13EEB6}" type="presParOf" srcId="{5069C9A3-4CC3-4832-84C3-70831CC74905}" destId="{D4E2865F-A78A-44C8-A683-0CCC3673650C}" srcOrd="3" destOrd="0" presId="urn:microsoft.com/office/officeart/2005/8/layout/vList2"/>
    <dgm:cxn modelId="{73162BD6-DE57-4750-A110-D830C8197AA6}" type="presParOf" srcId="{5069C9A3-4CC3-4832-84C3-70831CC74905}" destId="{53CD2D59-7F74-4D40-A4C1-5DE013256823}" srcOrd="4" destOrd="0" presId="urn:microsoft.com/office/officeart/2005/8/layout/vList2"/>
    <dgm:cxn modelId="{2E0337CB-118A-44E5-8670-B244DE3EB04B}" type="presParOf" srcId="{5069C9A3-4CC3-4832-84C3-70831CC74905}" destId="{B946E99F-7480-422C-885C-EC88B7575FAB}" srcOrd="5" destOrd="0" presId="urn:microsoft.com/office/officeart/2005/8/layout/vList2"/>
    <dgm:cxn modelId="{934A4A6A-3B5F-4ADF-8C39-AF5473F7C5B5}" type="presParOf" srcId="{5069C9A3-4CC3-4832-84C3-70831CC74905}" destId="{0460F0DD-BDD9-4554-96BF-589519567DFF}" srcOrd="6" destOrd="0" presId="urn:microsoft.com/office/officeart/2005/8/layout/vList2"/>
    <dgm:cxn modelId="{45578CCC-6E47-4248-BE24-C5E1B0DF4548}" type="presParOf" srcId="{5069C9A3-4CC3-4832-84C3-70831CC74905}" destId="{D6DAC549-AF47-412C-8F08-7EE897AB8F21}" srcOrd="7" destOrd="0" presId="urn:microsoft.com/office/officeart/2005/8/layout/vList2"/>
    <dgm:cxn modelId="{3B7C99EC-05A0-4246-A458-BA5470447C63}" type="presParOf" srcId="{5069C9A3-4CC3-4832-84C3-70831CC74905}" destId="{E1C4A807-23EE-492B-A339-F55512D40C6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3F2A86-2862-434F-9088-5C4151546BB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FD1E8C9-6AF0-4F8D-A718-5EACF3F2F88C}">
      <dgm:prSet/>
      <dgm:spPr/>
      <dgm:t>
        <a:bodyPr/>
        <a:lstStyle/>
        <a:p>
          <a:r>
            <a:rPr lang="en-GB"/>
            <a:t>Develop quality, reliable, sustainable and resilient infrastructure, including regional and trans-border infrastructure, to support economic development and human well being.</a:t>
          </a:r>
          <a:endParaRPr lang="en-US"/>
        </a:p>
      </dgm:t>
    </dgm:pt>
    <dgm:pt modelId="{51F67581-2CC0-403F-A76D-8D276F4F6032}" type="parTrans" cxnId="{73726363-67E0-4312-843A-5659F6704DB8}">
      <dgm:prSet/>
      <dgm:spPr/>
      <dgm:t>
        <a:bodyPr/>
        <a:lstStyle/>
        <a:p>
          <a:endParaRPr lang="en-US"/>
        </a:p>
      </dgm:t>
    </dgm:pt>
    <dgm:pt modelId="{A791D704-6C58-4D65-A552-AB3E14F3612C}" type="sibTrans" cxnId="{73726363-67E0-4312-843A-5659F6704DB8}">
      <dgm:prSet/>
      <dgm:spPr/>
      <dgm:t>
        <a:bodyPr/>
        <a:lstStyle/>
        <a:p>
          <a:endParaRPr lang="en-US"/>
        </a:p>
      </dgm:t>
    </dgm:pt>
    <dgm:pt modelId="{EB5B34FA-596D-4B67-B6D7-6B9EF6D6AEA4}">
      <dgm:prSet/>
      <dgm:spPr/>
      <dgm:t>
        <a:bodyPr/>
        <a:lstStyle/>
        <a:p>
          <a:r>
            <a:rPr lang="en-GB"/>
            <a:t>Promote inclusive and sustainable industrialization.</a:t>
          </a:r>
          <a:endParaRPr lang="en-US"/>
        </a:p>
      </dgm:t>
    </dgm:pt>
    <dgm:pt modelId="{3B5D6C6C-1244-47D1-8D9F-77E64D6C1494}" type="parTrans" cxnId="{CF489BBF-1E77-4A0D-A8CE-721F1E94C55F}">
      <dgm:prSet/>
      <dgm:spPr/>
      <dgm:t>
        <a:bodyPr/>
        <a:lstStyle/>
        <a:p>
          <a:endParaRPr lang="en-US"/>
        </a:p>
      </dgm:t>
    </dgm:pt>
    <dgm:pt modelId="{E1F8DCCC-F315-4A62-A183-5DD32B6C5BDA}" type="sibTrans" cxnId="{CF489BBF-1E77-4A0D-A8CE-721F1E94C55F}">
      <dgm:prSet/>
      <dgm:spPr/>
      <dgm:t>
        <a:bodyPr/>
        <a:lstStyle/>
        <a:p>
          <a:endParaRPr lang="en-US"/>
        </a:p>
      </dgm:t>
    </dgm:pt>
    <dgm:pt modelId="{42B35D7C-8BF8-44E1-8F97-F67493A0F0F3}">
      <dgm:prSet/>
      <dgm:spPr/>
      <dgm:t>
        <a:bodyPr/>
        <a:lstStyle/>
        <a:p>
          <a:r>
            <a:rPr lang="en-GB"/>
            <a:t>By 2030, significantly raise industry’s share of employment and gross domestic product, in line with national circumstances, and double its share in least developed countries.</a:t>
          </a:r>
          <a:endParaRPr lang="en-US"/>
        </a:p>
      </dgm:t>
    </dgm:pt>
    <dgm:pt modelId="{7C28CC27-300F-45C3-BE89-A415C9E94B61}" type="parTrans" cxnId="{7BFAE7CE-1057-4900-BD51-A040FF983A39}">
      <dgm:prSet/>
      <dgm:spPr/>
      <dgm:t>
        <a:bodyPr/>
        <a:lstStyle/>
        <a:p>
          <a:endParaRPr lang="en-US"/>
        </a:p>
      </dgm:t>
    </dgm:pt>
    <dgm:pt modelId="{C96BA4FC-2757-414F-B858-F820BD149ECF}" type="sibTrans" cxnId="{7BFAE7CE-1057-4900-BD51-A040FF983A39}">
      <dgm:prSet/>
      <dgm:spPr/>
      <dgm:t>
        <a:bodyPr/>
        <a:lstStyle/>
        <a:p>
          <a:endParaRPr lang="en-US"/>
        </a:p>
      </dgm:t>
    </dgm:pt>
    <dgm:pt modelId="{B0BE1CA8-4571-41EF-9F37-DDC816A54B4D}">
      <dgm:prSet/>
      <dgm:spPr/>
      <dgm:t>
        <a:bodyPr/>
        <a:lstStyle/>
        <a:p>
          <a:r>
            <a:rPr lang="en-GB"/>
            <a:t>Increase the access of small-scale industrial and other enterprises.</a:t>
          </a:r>
          <a:endParaRPr lang="en-US"/>
        </a:p>
      </dgm:t>
    </dgm:pt>
    <dgm:pt modelId="{9D0E7845-03D0-4655-99AD-DD48BA4406F2}" type="parTrans" cxnId="{BE35C83C-DD1D-4FDF-8B04-4BD2A020B5EC}">
      <dgm:prSet/>
      <dgm:spPr/>
      <dgm:t>
        <a:bodyPr/>
        <a:lstStyle/>
        <a:p>
          <a:endParaRPr lang="en-US"/>
        </a:p>
      </dgm:t>
    </dgm:pt>
    <dgm:pt modelId="{4550D305-CD89-4F5A-93C7-82959D7DE9CC}" type="sibTrans" cxnId="{BE35C83C-DD1D-4FDF-8B04-4BD2A020B5EC}">
      <dgm:prSet/>
      <dgm:spPr/>
      <dgm:t>
        <a:bodyPr/>
        <a:lstStyle/>
        <a:p>
          <a:endParaRPr lang="en-US"/>
        </a:p>
      </dgm:t>
    </dgm:pt>
    <dgm:pt modelId="{DFDAA34C-86B1-4E1D-941A-CF80639158BC}" type="pres">
      <dgm:prSet presAssocID="{5C3F2A86-2862-434F-9088-5C4151546BB1}" presName="linear" presStyleCnt="0">
        <dgm:presLayoutVars>
          <dgm:animLvl val="lvl"/>
          <dgm:resizeHandles val="exact"/>
        </dgm:presLayoutVars>
      </dgm:prSet>
      <dgm:spPr/>
    </dgm:pt>
    <dgm:pt modelId="{2C8C07A8-8DA3-4A7B-A829-992D4867FB90}" type="pres">
      <dgm:prSet presAssocID="{BFD1E8C9-6AF0-4F8D-A718-5EACF3F2F88C}" presName="parentText" presStyleLbl="node1" presStyleIdx="0" presStyleCnt="4">
        <dgm:presLayoutVars>
          <dgm:chMax val="0"/>
          <dgm:bulletEnabled val="1"/>
        </dgm:presLayoutVars>
      </dgm:prSet>
      <dgm:spPr/>
    </dgm:pt>
    <dgm:pt modelId="{E4D41E23-F02B-4BE0-A72F-EA9B9930AC97}" type="pres">
      <dgm:prSet presAssocID="{A791D704-6C58-4D65-A552-AB3E14F3612C}" presName="spacer" presStyleCnt="0"/>
      <dgm:spPr/>
    </dgm:pt>
    <dgm:pt modelId="{9BC80E29-E7CE-4D66-8775-A9E3D54975B9}" type="pres">
      <dgm:prSet presAssocID="{EB5B34FA-596D-4B67-B6D7-6B9EF6D6AEA4}" presName="parentText" presStyleLbl="node1" presStyleIdx="1" presStyleCnt="4">
        <dgm:presLayoutVars>
          <dgm:chMax val="0"/>
          <dgm:bulletEnabled val="1"/>
        </dgm:presLayoutVars>
      </dgm:prSet>
      <dgm:spPr/>
    </dgm:pt>
    <dgm:pt modelId="{D11C4A60-D5EA-44B0-8420-797CBAF2A28A}" type="pres">
      <dgm:prSet presAssocID="{E1F8DCCC-F315-4A62-A183-5DD32B6C5BDA}" presName="spacer" presStyleCnt="0"/>
      <dgm:spPr/>
    </dgm:pt>
    <dgm:pt modelId="{EE584989-0167-4054-9251-71A343F86357}" type="pres">
      <dgm:prSet presAssocID="{42B35D7C-8BF8-44E1-8F97-F67493A0F0F3}" presName="parentText" presStyleLbl="node1" presStyleIdx="2" presStyleCnt="4">
        <dgm:presLayoutVars>
          <dgm:chMax val="0"/>
          <dgm:bulletEnabled val="1"/>
        </dgm:presLayoutVars>
      </dgm:prSet>
      <dgm:spPr/>
    </dgm:pt>
    <dgm:pt modelId="{534A9672-9F1B-4605-9E77-F022543A5ADB}" type="pres">
      <dgm:prSet presAssocID="{C96BA4FC-2757-414F-B858-F820BD149ECF}" presName="spacer" presStyleCnt="0"/>
      <dgm:spPr/>
    </dgm:pt>
    <dgm:pt modelId="{E50E89AA-DB68-40C7-9C5A-C41D055DC29F}" type="pres">
      <dgm:prSet presAssocID="{B0BE1CA8-4571-41EF-9F37-DDC816A54B4D}" presName="parentText" presStyleLbl="node1" presStyleIdx="3" presStyleCnt="4">
        <dgm:presLayoutVars>
          <dgm:chMax val="0"/>
          <dgm:bulletEnabled val="1"/>
        </dgm:presLayoutVars>
      </dgm:prSet>
      <dgm:spPr/>
    </dgm:pt>
  </dgm:ptLst>
  <dgm:cxnLst>
    <dgm:cxn modelId="{89473E24-34E6-4CA9-A58C-B7E7BDF2EE10}" type="presOf" srcId="{BFD1E8C9-6AF0-4F8D-A718-5EACF3F2F88C}" destId="{2C8C07A8-8DA3-4A7B-A829-992D4867FB90}" srcOrd="0" destOrd="0" presId="urn:microsoft.com/office/officeart/2005/8/layout/vList2"/>
    <dgm:cxn modelId="{BE35C83C-DD1D-4FDF-8B04-4BD2A020B5EC}" srcId="{5C3F2A86-2862-434F-9088-5C4151546BB1}" destId="{B0BE1CA8-4571-41EF-9F37-DDC816A54B4D}" srcOrd="3" destOrd="0" parTransId="{9D0E7845-03D0-4655-99AD-DD48BA4406F2}" sibTransId="{4550D305-CD89-4F5A-93C7-82959D7DE9CC}"/>
    <dgm:cxn modelId="{73726363-67E0-4312-843A-5659F6704DB8}" srcId="{5C3F2A86-2862-434F-9088-5C4151546BB1}" destId="{BFD1E8C9-6AF0-4F8D-A718-5EACF3F2F88C}" srcOrd="0" destOrd="0" parTransId="{51F67581-2CC0-403F-A76D-8D276F4F6032}" sibTransId="{A791D704-6C58-4D65-A552-AB3E14F3612C}"/>
    <dgm:cxn modelId="{53C1C779-C413-4F61-9175-DC622F59BE5A}" type="presOf" srcId="{EB5B34FA-596D-4B67-B6D7-6B9EF6D6AEA4}" destId="{9BC80E29-E7CE-4D66-8775-A9E3D54975B9}" srcOrd="0" destOrd="0" presId="urn:microsoft.com/office/officeart/2005/8/layout/vList2"/>
    <dgm:cxn modelId="{6AE7919E-9F0B-45D1-A83A-B1043464F3E0}" type="presOf" srcId="{42B35D7C-8BF8-44E1-8F97-F67493A0F0F3}" destId="{EE584989-0167-4054-9251-71A343F86357}" srcOrd="0" destOrd="0" presId="urn:microsoft.com/office/officeart/2005/8/layout/vList2"/>
    <dgm:cxn modelId="{CF489BBF-1E77-4A0D-A8CE-721F1E94C55F}" srcId="{5C3F2A86-2862-434F-9088-5C4151546BB1}" destId="{EB5B34FA-596D-4B67-B6D7-6B9EF6D6AEA4}" srcOrd="1" destOrd="0" parTransId="{3B5D6C6C-1244-47D1-8D9F-77E64D6C1494}" sibTransId="{E1F8DCCC-F315-4A62-A183-5DD32B6C5BDA}"/>
    <dgm:cxn modelId="{7BFAE7CE-1057-4900-BD51-A040FF983A39}" srcId="{5C3F2A86-2862-434F-9088-5C4151546BB1}" destId="{42B35D7C-8BF8-44E1-8F97-F67493A0F0F3}" srcOrd="2" destOrd="0" parTransId="{7C28CC27-300F-45C3-BE89-A415C9E94B61}" sibTransId="{C96BA4FC-2757-414F-B858-F820BD149ECF}"/>
    <dgm:cxn modelId="{E43BE9D1-1EB5-4C18-91B6-AECE7F55C93F}" type="presOf" srcId="{5C3F2A86-2862-434F-9088-5C4151546BB1}" destId="{DFDAA34C-86B1-4E1D-941A-CF80639158BC}" srcOrd="0" destOrd="0" presId="urn:microsoft.com/office/officeart/2005/8/layout/vList2"/>
    <dgm:cxn modelId="{CB9C7FE1-3F46-4777-A986-459FF607447F}" type="presOf" srcId="{B0BE1CA8-4571-41EF-9F37-DDC816A54B4D}" destId="{E50E89AA-DB68-40C7-9C5A-C41D055DC29F}" srcOrd="0" destOrd="0" presId="urn:microsoft.com/office/officeart/2005/8/layout/vList2"/>
    <dgm:cxn modelId="{177DDC6D-8D66-4EBA-B7E7-9753D4FFF5E7}" type="presParOf" srcId="{DFDAA34C-86B1-4E1D-941A-CF80639158BC}" destId="{2C8C07A8-8DA3-4A7B-A829-992D4867FB90}" srcOrd="0" destOrd="0" presId="urn:microsoft.com/office/officeart/2005/8/layout/vList2"/>
    <dgm:cxn modelId="{7CFC8309-B321-4DB2-81E2-C17A17446A7D}" type="presParOf" srcId="{DFDAA34C-86B1-4E1D-941A-CF80639158BC}" destId="{E4D41E23-F02B-4BE0-A72F-EA9B9930AC97}" srcOrd="1" destOrd="0" presId="urn:microsoft.com/office/officeart/2005/8/layout/vList2"/>
    <dgm:cxn modelId="{EA5EEBD2-BA07-41A0-9822-356BDDDDC7F8}" type="presParOf" srcId="{DFDAA34C-86B1-4E1D-941A-CF80639158BC}" destId="{9BC80E29-E7CE-4D66-8775-A9E3D54975B9}" srcOrd="2" destOrd="0" presId="urn:microsoft.com/office/officeart/2005/8/layout/vList2"/>
    <dgm:cxn modelId="{C656C1DB-13E5-4DE8-AC39-648BEE75656E}" type="presParOf" srcId="{DFDAA34C-86B1-4E1D-941A-CF80639158BC}" destId="{D11C4A60-D5EA-44B0-8420-797CBAF2A28A}" srcOrd="3" destOrd="0" presId="urn:microsoft.com/office/officeart/2005/8/layout/vList2"/>
    <dgm:cxn modelId="{52E932A2-3817-4415-BA5B-3E94FDC088D4}" type="presParOf" srcId="{DFDAA34C-86B1-4E1D-941A-CF80639158BC}" destId="{EE584989-0167-4054-9251-71A343F86357}" srcOrd="4" destOrd="0" presId="urn:microsoft.com/office/officeart/2005/8/layout/vList2"/>
    <dgm:cxn modelId="{1C572B97-89DD-4D76-ADD3-402140644F5A}" type="presParOf" srcId="{DFDAA34C-86B1-4E1D-941A-CF80639158BC}" destId="{534A9672-9F1B-4605-9E77-F022543A5ADB}" srcOrd="5" destOrd="0" presId="urn:microsoft.com/office/officeart/2005/8/layout/vList2"/>
    <dgm:cxn modelId="{346B5FA4-FC4A-452D-989A-CD21142498A5}" type="presParOf" srcId="{DFDAA34C-86B1-4E1D-941A-CF80639158BC}" destId="{E50E89AA-DB68-40C7-9C5A-C41D055DC2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C0FE71-8B66-4CB6-8298-87C98DE21F2C}"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DDA3AD15-CA71-4A1B-AACA-D6CACA209D23}">
      <dgm:prSet/>
      <dgm:spPr/>
      <dgm:t>
        <a:bodyPr/>
        <a:lstStyle/>
        <a:p>
          <a:r>
            <a:rPr lang="en-GB"/>
            <a:t>Upgrade infrastructure and retrofit industries to make them sustainable, with increased resource-use efficiency and greater adoption of clean and environmentally sound technologies and industrial processes, with all countries taking action in accordance with their respective capabilities.</a:t>
          </a:r>
          <a:endParaRPr lang="en-US"/>
        </a:p>
      </dgm:t>
    </dgm:pt>
    <dgm:pt modelId="{BCBDC2FC-BA41-48E3-A553-03E7538B9DD6}" type="parTrans" cxnId="{F6D66FA5-EB83-4D91-8D91-067DC49FA41D}">
      <dgm:prSet/>
      <dgm:spPr/>
      <dgm:t>
        <a:bodyPr/>
        <a:lstStyle/>
        <a:p>
          <a:endParaRPr lang="en-US"/>
        </a:p>
      </dgm:t>
    </dgm:pt>
    <dgm:pt modelId="{D8AD046F-3D72-4560-BE0A-53095DE48803}" type="sibTrans" cxnId="{F6D66FA5-EB83-4D91-8D91-067DC49FA41D}">
      <dgm:prSet/>
      <dgm:spPr/>
      <dgm:t>
        <a:bodyPr/>
        <a:lstStyle/>
        <a:p>
          <a:endParaRPr lang="en-US"/>
        </a:p>
      </dgm:t>
    </dgm:pt>
    <dgm:pt modelId="{E55B812D-336E-4E7B-83D9-ABEA884F1987}">
      <dgm:prSet/>
      <dgm:spPr/>
      <dgm:t>
        <a:bodyPr/>
        <a:lstStyle/>
        <a:p>
          <a:r>
            <a:rPr lang="en-GB"/>
            <a:t>Enhance scientific research, upgrade the technological capabilities of industrial sectors in all countries, in particular developing countries.</a:t>
          </a:r>
          <a:endParaRPr lang="en-US"/>
        </a:p>
      </dgm:t>
    </dgm:pt>
    <dgm:pt modelId="{B272D87A-ECFF-4A7F-9D91-0319E79005CD}" type="parTrans" cxnId="{6CB0C824-998A-4BEE-A51E-EE8205E9E7FC}">
      <dgm:prSet/>
      <dgm:spPr/>
      <dgm:t>
        <a:bodyPr/>
        <a:lstStyle/>
        <a:p>
          <a:endParaRPr lang="en-US"/>
        </a:p>
      </dgm:t>
    </dgm:pt>
    <dgm:pt modelId="{A7612EA5-EA39-4F45-B525-15340067965E}" type="sibTrans" cxnId="{6CB0C824-998A-4BEE-A51E-EE8205E9E7FC}">
      <dgm:prSet/>
      <dgm:spPr/>
      <dgm:t>
        <a:bodyPr/>
        <a:lstStyle/>
        <a:p>
          <a:endParaRPr lang="en-US"/>
        </a:p>
      </dgm:t>
    </dgm:pt>
    <dgm:pt modelId="{7668A3D2-CD18-439D-BB6B-2EEB9B524415}">
      <dgm:prSet/>
      <dgm:spPr/>
      <dgm:t>
        <a:bodyPr/>
        <a:lstStyle/>
        <a:p>
          <a:r>
            <a:rPr lang="en-GB"/>
            <a:t>Facilitate sustainable and resilient infrastructure development in developing countries through enhanced financial, technological and technical support to least developed countries.</a:t>
          </a:r>
          <a:endParaRPr lang="en-US"/>
        </a:p>
      </dgm:t>
    </dgm:pt>
    <dgm:pt modelId="{80E8608F-09ED-4B11-A7D1-0FEE5EDD3D70}" type="parTrans" cxnId="{8A82C43D-BF9D-4579-9042-3E1C1F7CB00B}">
      <dgm:prSet/>
      <dgm:spPr/>
      <dgm:t>
        <a:bodyPr/>
        <a:lstStyle/>
        <a:p>
          <a:endParaRPr lang="en-US"/>
        </a:p>
      </dgm:t>
    </dgm:pt>
    <dgm:pt modelId="{7D71BB00-FD30-4C9B-AF87-F1E97422744A}" type="sibTrans" cxnId="{8A82C43D-BF9D-4579-9042-3E1C1F7CB00B}">
      <dgm:prSet/>
      <dgm:spPr/>
      <dgm:t>
        <a:bodyPr/>
        <a:lstStyle/>
        <a:p>
          <a:endParaRPr lang="en-US"/>
        </a:p>
      </dgm:t>
    </dgm:pt>
    <dgm:pt modelId="{BC08E3DC-4267-4FD5-98A6-92C464E1026D}" type="pres">
      <dgm:prSet presAssocID="{4FC0FE71-8B66-4CB6-8298-87C98DE21F2C}" presName="linear" presStyleCnt="0">
        <dgm:presLayoutVars>
          <dgm:animLvl val="lvl"/>
          <dgm:resizeHandles val="exact"/>
        </dgm:presLayoutVars>
      </dgm:prSet>
      <dgm:spPr/>
    </dgm:pt>
    <dgm:pt modelId="{14A5D8AF-8094-464C-BB5E-120DFC1087BE}" type="pres">
      <dgm:prSet presAssocID="{DDA3AD15-CA71-4A1B-AACA-D6CACA209D23}" presName="parentText" presStyleLbl="node1" presStyleIdx="0" presStyleCnt="3">
        <dgm:presLayoutVars>
          <dgm:chMax val="0"/>
          <dgm:bulletEnabled val="1"/>
        </dgm:presLayoutVars>
      </dgm:prSet>
      <dgm:spPr/>
    </dgm:pt>
    <dgm:pt modelId="{026153C8-469F-4EA2-AFB3-B5CA27ABD514}" type="pres">
      <dgm:prSet presAssocID="{D8AD046F-3D72-4560-BE0A-53095DE48803}" presName="spacer" presStyleCnt="0"/>
      <dgm:spPr/>
    </dgm:pt>
    <dgm:pt modelId="{66012DB4-9282-4F24-8141-D31FBAB7953D}" type="pres">
      <dgm:prSet presAssocID="{E55B812D-336E-4E7B-83D9-ABEA884F1987}" presName="parentText" presStyleLbl="node1" presStyleIdx="1" presStyleCnt="3">
        <dgm:presLayoutVars>
          <dgm:chMax val="0"/>
          <dgm:bulletEnabled val="1"/>
        </dgm:presLayoutVars>
      </dgm:prSet>
      <dgm:spPr/>
    </dgm:pt>
    <dgm:pt modelId="{4596E870-2859-420C-AAC8-32F5BCEB2E3E}" type="pres">
      <dgm:prSet presAssocID="{A7612EA5-EA39-4F45-B525-15340067965E}" presName="spacer" presStyleCnt="0"/>
      <dgm:spPr/>
    </dgm:pt>
    <dgm:pt modelId="{8E400213-A94F-427C-81AD-E500760752D7}" type="pres">
      <dgm:prSet presAssocID="{7668A3D2-CD18-439D-BB6B-2EEB9B524415}" presName="parentText" presStyleLbl="node1" presStyleIdx="2" presStyleCnt="3">
        <dgm:presLayoutVars>
          <dgm:chMax val="0"/>
          <dgm:bulletEnabled val="1"/>
        </dgm:presLayoutVars>
      </dgm:prSet>
      <dgm:spPr/>
    </dgm:pt>
  </dgm:ptLst>
  <dgm:cxnLst>
    <dgm:cxn modelId="{6CB0C824-998A-4BEE-A51E-EE8205E9E7FC}" srcId="{4FC0FE71-8B66-4CB6-8298-87C98DE21F2C}" destId="{E55B812D-336E-4E7B-83D9-ABEA884F1987}" srcOrd="1" destOrd="0" parTransId="{B272D87A-ECFF-4A7F-9D91-0319E79005CD}" sibTransId="{A7612EA5-EA39-4F45-B525-15340067965E}"/>
    <dgm:cxn modelId="{8A82C43D-BF9D-4579-9042-3E1C1F7CB00B}" srcId="{4FC0FE71-8B66-4CB6-8298-87C98DE21F2C}" destId="{7668A3D2-CD18-439D-BB6B-2EEB9B524415}" srcOrd="2" destOrd="0" parTransId="{80E8608F-09ED-4B11-A7D1-0FEE5EDD3D70}" sibTransId="{7D71BB00-FD30-4C9B-AF87-F1E97422744A}"/>
    <dgm:cxn modelId="{31D24350-E8C9-4907-A421-A9F853A4E251}" type="presOf" srcId="{7668A3D2-CD18-439D-BB6B-2EEB9B524415}" destId="{8E400213-A94F-427C-81AD-E500760752D7}" srcOrd="0" destOrd="0" presId="urn:microsoft.com/office/officeart/2005/8/layout/vList2"/>
    <dgm:cxn modelId="{F6D66FA5-EB83-4D91-8D91-067DC49FA41D}" srcId="{4FC0FE71-8B66-4CB6-8298-87C98DE21F2C}" destId="{DDA3AD15-CA71-4A1B-AACA-D6CACA209D23}" srcOrd="0" destOrd="0" parTransId="{BCBDC2FC-BA41-48E3-A553-03E7538B9DD6}" sibTransId="{D8AD046F-3D72-4560-BE0A-53095DE48803}"/>
    <dgm:cxn modelId="{1FAB75BB-16E2-45E7-86A5-5A2E83F1FA61}" type="presOf" srcId="{E55B812D-336E-4E7B-83D9-ABEA884F1987}" destId="{66012DB4-9282-4F24-8141-D31FBAB7953D}" srcOrd="0" destOrd="0" presId="urn:microsoft.com/office/officeart/2005/8/layout/vList2"/>
    <dgm:cxn modelId="{DF4E65CA-8BA3-4640-89B0-A98711C2B0E7}" type="presOf" srcId="{4FC0FE71-8B66-4CB6-8298-87C98DE21F2C}" destId="{BC08E3DC-4267-4FD5-98A6-92C464E1026D}" srcOrd="0" destOrd="0" presId="urn:microsoft.com/office/officeart/2005/8/layout/vList2"/>
    <dgm:cxn modelId="{0BF99EF1-6B05-4220-BFAA-20BB5E2813CC}" type="presOf" srcId="{DDA3AD15-CA71-4A1B-AACA-D6CACA209D23}" destId="{14A5D8AF-8094-464C-BB5E-120DFC1087BE}" srcOrd="0" destOrd="0" presId="urn:microsoft.com/office/officeart/2005/8/layout/vList2"/>
    <dgm:cxn modelId="{AC1970E3-35BC-4F37-B714-0D5D2BE6F021}" type="presParOf" srcId="{BC08E3DC-4267-4FD5-98A6-92C464E1026D}" destId="{14A5D8AF-8094-464C-BB5E-120DFC1087BE}" srcOrd="0" destOrd="0" presId="urn:microsoft.com/office/officeart/2005/8/layout/vList2"/>
    <dgm:cxn modelId="{F2A0C549-1869-4221-ADFF-6E2F2FC4DBB6}" type="presParOf" srcId="{BC08E3DC-4267-4FD5-98A6-92C464E1026D}" destId="{026153C8-469F-4EA2-AFB3-B5CA27ABD514}" srcOrd="1" destOrd="0" presId="urn:microsoft.com/office/officeart/2005/8/layout/vList2"/>
    <dgm:cxn modelId="{FC8D8718-3968-401E-9B4B-16663CC4CFD6}" type="presParOf" srcId="{BC08E3DC-4267-4FD5-98A6-92C464E1026D}" destId="{66012DB4-9282-4F24-8141-D31FBAB7953D}" srcOrd="2" destOrd="0" presId="urn:microsoft.com/office/officeart/2005/8/layout/vList2"/>
    <dgm:cxn modelId="{3AB6735D-EA19-495C-988D-8641B5A7B374}" type="presParOf" srcId="{BC08E3DC-4267-4FD5-98A6-92C464E1026D}" destId="{4596E870-2859-420C-AAC8-32F5BCEB2E3E}" srcOrd="3" destOrd="0" presId="urn:microsoft.com/office/officeart/2005/8/layout/vList2"/>
    <dgm:cxn modelId="{E4D1CBFD-E0A0-4E70-8EBF-8C1938EAA473}" type="presParOf" srcId="{BC08E3DC-4267-4FD5-98A6-92C464E1026D}" destId="{8E400213-A94F-427C-81AD-E500760752D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04123E8-4901-46C0-B17B-6847C32E6B9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D9328D6-0FA0-4E0C-B0A0-EAA9A4ED8D08}">
      <dgm:prSet/>
      <dgm:spPr/>
      <dgm:t>
        <a:bodyPr/>
        <a:lstStyle/>
        <a:p>
          <a:r>
            <a:rPr lang="en-GB"/>
            <a:t>Support domestic technology development, research and innovation in developing countries, research and innovation in developing countries.</a:t>
          </a:r>
          <a:endParaRPr lang="en-US"/>
        </a:p>
      </dgm:t>
    </dgm:pt>
    <dgm:pt modelId="{63923FB5-AF05-4901-95C5-9B1D3C1E8AA2}" type="parTrans" cxnId="{3D09DB09-078F-444B-A656-11EDBF442417}">
      <dgm:prSet/>
      <dgm:spPr/>
      <dgm:t>
        <a:bodyPr/>
        <a:lstStyle/>
        <a:p>
          <a:endParaRPr lang="en-US"/>
        </a:p>
      </dgm:t>
    </dgm:pt>
    <dgm:pt modelId="{94EB4AF8-114A-445D-9DA1-25D07600763F}" type="sibTrans" cxnId="{3D09DB09-078F-444B-A656-11EDBF442417}">
      <dgm:prSet/>
      <dgm:spPr/>
      <dgm:t>
        <a:bodyPr/>
        <a:lstStyle/>
        <a:p>
          <a:endParaRPr lang="en-US"/>
        </a:p>
      </dgm:t>
    </dgm:pt>
    <dgm:pt modelId="{95B3D834-F88F-43B3-B7F6-BDFD7703FD89}">
      <dgm:prSet/>
      <dgm:spPr/>
      <dgm:t>
        <a:bodyPr/>
        <a:lstStyle/>
        <a:p>
          <a:r>
            <a:rPr lang="en-GB"/>
            <a:t>By ensuring a conducive policy environment for inter alia, industrial diversification and value addition to commodities. </a:t>
          </a:r>
          <a:endParaRPr lang="en-US"/>
        </a:p>
      </dgm:t>
    </dgm:pt>
    <dgm:pt modelId="{4E3DF6EC-4ED7-4043-AC18-B64398D8710B}" type="parTrans" cxnId="{F5A6DDDC-CBF9-4CD6-93F2-7688083E6F67}">
      <dgm:prSet/>
      <dgm:spPr/>
      <dgm:t>
        <a:bodyPr/>
        <a:lstStyle/>
        <a:p>
          <a:endParaRPr lang="en-US"/>
        </a:p>
      </dgm:t>
    </dgm:pt>
    <dgm:pt modelId="{285B18D0-60D3-4AA7-A94C-ABE64C0A280C}" type="sibTrans" cxnId="{F5A6DDDC-CBF9-4CD6-93F2-7688083E6F67}">
      <dgm:prSet/>
      <dgm:spPr/>
      <dgm:t>
        <a:bodyPr/>
        <a:lstStyle/>
        <a:p>
          <a:endParaRPr lang="en-US"/>
        </a:p>
      </dgm:t>
    </dgm:pt>
    <dgm:pt modelId="{756576B7-C654-4371-979D-992B5852EBA3}">
      <dgm:prSet/>
      <dgm:spPr/>
      <dgm:t>
        <a:bodyPr/>
        <a:lstStyle/>
        <a:p>
          <a:r>
            <a:rPr lang="en-GB"/>
            <a:t>Significantly increase access to information and communications technology and strive to provide universal and affordable access to the internet in least developed countries</a:t>
          </a:r>
          <a:endParaRPr lang="en-US"/>
        </a:p>
      </dgm:t>
    </dgm:pt>
    <dgm:pt modelId="{CA6E7197-B587-44CB-A226-000954BFE46F}" type="parTrans" cxnId="{3B7F95D7-E986-4D93-8342-F32F838DDFB8}">
      <dgm:prSet/>
      <dgm:spPr/>
      <dgm:t>
        <a:bodyPr/>
        <a:lstStyle/>
        <a:p>
          <a:endParaRPr lang="en-US"/>
        </a:p>
      </dgm:t>
    </dgm:pt>
    <dgm:pt modelId="{64694D53-B19C-40EB-9FA5-F2723A57A09C}" type="sibTrans" cxnId="{3B7F95D7-E986-4D93-8342-F32F838DDFB8}">
      <dgm:prSet/>
      <dgm:spPr/>
      <dgm:t>
        <a:bodyPr/>
        <a:lstStyle/>
        <a:p>
          <a:endParaRPr lang="en-US"/>
        </a:p>
      </dgm:t>
    </dgm:pt>
    <dgm:pt modelId="{D2F5DAA0-076D-4FE1-919E-27E4A2BD7C94}" type="pres">
      <dgm:prSet presAssocID="{204123E8-4901-46C0-B17B-6847C32E6B9B}" presName="linear" presStyleCnt="0">
        <dgm:presLayoutVars>
          <dgm:animLvl val="lvl"/>
          <dgm:resizeHandles val="exact"/>
        </dgm:presLayoutVars>
      </dgm:prSet>
      <dgm:spPr/>
    </dgm:pt>
    <dgm:pt modelId="{764B974B-87C3-4E38-B41B-2FDDED55D15C}" type="pres">
      <dgm:prSet presAssocID="{0D9328D6-0FA0-4E0C-B0A0-EAA9A4ED8D08}" presName="parentText" presStyleLbl="node1" presStyleIdx="0" presStyleCnt="3">
        <dgm:presLayoutVars>
          <dgm:chMax val="0"/>
          <dgm:bulletEnabled val="1"/>
        </dgm:presLayoutVars>
      </dgm:prSet>
      <dgm:spPr/>
    </dgm:pt>
    <dgm:pt modelId="{CF94526F-2E31-4352-968D-6297F6E8AE37}" type="pres">
      <dgm:prSet presAssocID="{94EB4AF8-114A-445D-9DA1-25D07600763F}" presName="spacer" presStyleCnt="0"/>
      <dgm:spPr/>
    </dgm:pt>
    <dgm:pt modelId="{673457F2-D9B7-4A2D-AF38-2D6B0810F2B2}" type="pres">
      <dgm:prSet presAssocID="{95B3D834-F88F-43B3-B7F6-BDFD7703FD89}" presName="parentText" presStyleLbl="node1" presStyleIdx="1" presStyleCnt="3">
        <dgm:presLayoutVars>
          <dgm:chMax val="0"/>
          <dgm:bulletEnabled val="1"/>
        </dgm:presLayoutVars>
      </dgm:prSet>
      <dgm:spPr/>
    </dgm:pt>
    <dgm:pt modelId="{6524E982-3A7E-4CDE-B01C-5C4C1FBAC357}" type="pres">
      <dgm:prSet presAssocID="{285B18D0-60D3-4AA7-A94C-ABE64C0A280C}" presName="spacer" presStyleCnt="0"/>
      <dgm:spPr/>
    </dgm:pt>
    <dgm:pt modelId="{ED1DD525-D424-4A7B-A77E-40C79080864F}" type="pres">
      <dgm:prSet presAssocID="{756576B7-C654-4371-979D-992B5852EBA3}" presName="parentText" presStyleLbl="node1" presStyleIdx="2" presStyleCnt="3">
        <dgm:presLayoutVars>
          <dgm:chMax val="0"/>
          <dgm:bulletEnabled val="1"/>
        </dgm:presLayoutVars>
      </dgm:prSet>
      <dgm:spPr/>
    </dgm:pt>
  </dgm:ptLst>
  <dgm:cxnLst>
    <dgm:cxn modelId="{3D09DB09-078F-444B-A656-11EDBF442417}" srcId="{204123E8-4901-46C0-B17B-6847C32E6B9B}" destId="{0D9328D6-0FA0-4E0C-B0A0-EAA9A4ED8D08}" srcOrd="0" destOrd="0" parTransId="{63923FB5-AF05-4901-95C5-9B1D3C1E8AA2}" sibTransId="{94EB4AF8-114A-445D-9DA1-25D07600763F}"/>
    <dgm:cxn modelId="{5ACF4D13-CAE4-4177-AA4D-2C6300389A59}" type="presOf" srcId="{756576B7-C654-4371-979D-992B5852EBA3}" destId="{ED1DD525-D424-4A7B-A77E-40C79080864F}" srcOrd="0" destOrd="0" presId="urn:microsoft.com/office/officeart/2005/8/layout/vList2"/>
    <dgm:cxn modelId="{063592B1-CD41-4AA1-9B36-5DAAD445206A}" type="presOf" srcId="{204123E8-4901-46C0-B17B-6847C32E6B9B}" destId="{D2F5DAA0-076D-4FE1-919E-27E4A2BD7C94}" srcOrd="0" destOrd="0" presId="urn:microsoft.com/office/officeart/2005/8/layout/vList2"/>
    <dgm:cxn modelId="{3B7F95D7-E986-4D93-8342-F32F838DDFB8}" srcId="{204123E8-4901-46C0-B17B-6847C32E6B9B}" destId="{756576B7-C654-4371-979D-992B5852EBA3}" srcOrd="2" destOrd="0" parTransId="{CA6E7197-B587-44CB-A226-000954BFE46F}" sibTransId="{64694D53-B19C-40EB-9FA5-F2723A57A09C}"/>
    <dgm:cxn modelId="{F5A6DDDC-CBF9-4CD6-93F2-7688083E6F67}" srcId="{204123E8-4901-46C0-B17B-6847C32E6B9B}" destId="{95B3D834-F88F-43B3-B7F6-BDFD7703FD89}" srcOrd="1" destOrd="0" parTransId="{4E3DF6EC-4ED7-4043-AC18-B64398D8710B}" sibTransId="{285B18D0-60D3-4AA7-A94C-ABE64C0A280C}"/>
    <dgm:cxn modelId="{31A407EB-8075-44DE-9864-74216E70CA07}" type="presOf" srcId="{95B3D834-F88F-43B3-B7F6-BDFD7703FD89}" destId="{673457F2-D9B7-4A2D-AF38-2D6B0810F2B2}" srcOrd="0" destOrd="0" presId="urn:microsoft.com/office/officeart/2005/8/layout/vList2"/>
    <dgm:cxn modelId="{C867C7F2-0630-4082-9E11-6BC5A234ADDD}" type="presOf" srcId="{0D9328D6-0FA0-4E0C-B0A0-EAA9A4ED8D08}" destId="{764B974B-87C3-4E38-B41B-2FDDED55D15C}" srcOrd="0" destOrd="0" presId="urn:microsoft.com/office/officeart/2005/8/layout/vList2"/>
    <dgm:cxn modelId="{35A8B4B1-B896-4179-BE26-44B8B30B8776}" type="presParOf" srcId="{D2F5DAA0-076D-4FE1-919E-27E4A2BD7C94}" destId="{764B974B-87C3-4E38-B41B-2FDDED55D15C}" srcOrd="0" destOrd="0" presId="urn:microsoft.com/office/officeart/2005/8/layout/vList2"/>
    <dgm:cxn modelId="{87F062EC-75A2-4F4C-945D-C244ABCBDBEB}" type="presParOf" srcId="{D2F5DAA0-076D-4FE1-919E-27E4A2BD7C94}" destId="{CF94526F-2E31-4352-968D-6297F6E8AE37}" srcOrd="1" destOrd="0" presId="urn:microsoft.com/office/officeart/2005/8/layout/vList2"/>
    <dgm:cxn modelId="{943498A8-8234-4EC3-8106-D7B12F8DD312}" type="presParOf" srcId="{D2F5DAA0-076D-4FE1-919E-27E4A2BD7C94}" destId="{673457F2-D9B7-4A2D-AF38-2D6B0810F2B2}" srcOrd="2" destOrd="0" presId="urn:microsoft.com/office/officeart/2005/8/layout/vList2"/>
    <dgm:cxn modelId="{050EC8D7-653C-47F6-B84D-CD096126D72A}" type="presParOf" srcId="{D2F5DAA0-076D-4FE1-919E-27E4A2BD7C94}" destId="{6524E982-3A7E-4CDE-B01C-5C4C1FBAC357}" srcOrd="3" destOrd="0" presId="urn:microsoft.com/office/officeart/2005/8/layout/vList2"/>
    <dgm:cxn modelId="{B230F25E-5405-428C-81C3-922E837816DB}" type="presParOf" srcId="{D2F5DAA0-076D-4FE1-919E-27E4A2BD7C94}" destId="{ED1DD525-D424-4A7B-A77E-40C79080864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830A6-4AB2-4487-91CE-71A7345C31D4}">
      <dsp:nvSpPr>
        <dsp:cNvPr id="0" name=""/>
        <dsp:cNvSpPr/>
      </dsp:nvSpPr>
      <dsp:spPr>
        <a:xfrm>
          <a:off x="0" y="0"/>
          <a:ext cx="6411777" cy="55165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lumMod val="85000"/>
                  <a:lumOff val="15000"/>
                </a:schemeClr>
              </a:solidFill>
            </a:rPr>
            <a:t>GROUP MEMBERS</a:t>
          </a:r>
        </a:p>
      </dsp:txBody>
      <dsp:txXfrm>
        <a:off x="26930" y="26930"/>
        <a:ext cx="6357917" cy="497795"/>
      </dsp:txXfrm>
    </dsp:sp>
    <dsp:sp modelId="{24E0B472-43F7-4F08-9401-B943D303C362}">
      <dsp:nvSpPr>
        <dsp:cNvPr id="0" name=""/>
        <dsp:cNvSpPr/>
      </dsp:nvSpPr>
      <dsp:spPr>
        <a:xfrm>
          <a:off x="0" y="650013"/>
          <a:ext cx="6411777" cy="551655"/>
        </a:xfrm>
        <a:prstGeom prst="round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lumMod val="85000"/>
                  <a:lumOff val="15000"/>
                </a:schemeClr>
              </a:solidFill>
            </a:rPr>
            <a:t>PD-29 </a:t>
          </a:r>
          <a:r>
            <a:rPr lang="en-US" sz="2300" kern="1200" dirty="0" err="1">
              <a:solidFill>
                <a:schemeClr val="tx1">
                  <a:lumMod val="85000"/>
                  <a:lumOff val="15000"/>
                </a:schemeClr>
              </a:solidFill>
            </a:rPr>
            <a:t>Divya</a:t>
          </a:r>
          <a:r>
            <a:rPr lang="en-US" sz="2300" kern="1200" dirty="0">
              <a:solidFill>
                <a:schemeClr val="tx1">
                  <a:lumMod val="85000"/>
                  <a:lumOff val="15000"/>
                </a:schemeClr>
              </a:solidFill>
            </a:rPr>
            <a:t>  </a:t>
          </a:r>
          <a:r>
            <a:rPr lang="en-US" sz="2300" kern="1200" dirty="0" err="1">
              <a:solidFill>
                <a:schemeClr val="tx1">
                  <a:lumMod val="85000"/>
                  <a:lumOff val="15000"/>
                </a:schemeClr>
              </a:solidFill>
            </a:rPr>
            <a:t>Gugale</a:t>
          </a:r>
          <a:endParaRPr lang="en-US" sz="2300" kern="1200" dirty="0">
            <a:solidFill>
              <a:schemeClr val="tx1">
                <a:lumMod val="85000"/>
                <a:lumOff val="15000"/>
              </a:schemeClr>
            </a:solidFill>
          </a:endParaRPr>
        </a:p>
      </dsp:txBody>
      <dsp:txXfrm>
        <a:off x="26930" y="676943"/>
        <a:ext cx="6357917" cy="497795"/>
      </dsp:txXfrm>
    </dsp:sp>
    <dsp:sp modelId="{A9737A83-C170-4E2B-83CE-603A6599CBA9}">
      <dsp:nvSpPr>
        <dsp:cNvPr id="0" name=""/>
        <dsp:cNvSpPr/>
      </dsp:nvSpPr>
      <dsp:spPr>
        <a:xfrm>
          <a:off x="0" y="1267908"/>
          <a:ext cx="6411777" cy="551655"/>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lumMod val="85000"/>
                  <a:lumOff val="15000"/>
                </a:schemeClr>
              </a:solidFill>
            </a:rPr>
            <a:t>PD-32 Shikhar Shukla</a:t>
          </a:r>
        </a:p>
      </dsp:txBody>
      <dsp:txXfrm>
        <a:off x="26930" y="1294838"/>
        <a:ext cx="6357917" cy="497795"/>
      </dsp:txXfrm>
    </dsp:sp>
    <dsp:sp modelId="{F1653A38-02E7-4DB3-AA99-03719AFD6548}">
      <dsp:nvSpPr>
        <dsp:cNvPr id="0" name=""/>
        <dsp:cNvSpPr/>
      </dsp:nvSpPr>
      <dsp:spPr>
        <a:xfrm>
          <a:off x="0" y="1885803"/>
          <a:ext cx="6411777" cy="551655"/>
        </a:xfrm>
        <a:prstGeom prst="round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lumMod val="85000"/>
                  <a:lumOff val="15000"/>
                </a:schemeClr>
              </a:solidFill>
            </a:rPr>
            <a:t>PD-47 Yash Agarwal</a:t>
          </a:r>
        </a:p>
      </dsp:txBody>
      <dsp:txXfrm>
        <a:off x="26930" y="1912733"/>
        <a:ext cx="6357917" cy="497795"/>
      </dsp:txXfrm>
    </dsp:sp>
    <dsp:sp modelId="{AE380E9F-6D3F-4096-BF62-96AEE4389962}">
      <dsp:nvSpPr>
        <dsp:cNvPr id="0" name=""/>
        <dsp:cNvSpPr/>
      </dsp:nvSpPr>
      <dsp:spPr>
        <a:xfrm>
          <a:off x="0" y="2503698"/>
          <a:ext cx="6411777" cy="551655"/>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lumMod val="85000"/>
                  <a:lumOff val="15000"/>
                </a:schemeClr>
              </a:solidFill>
            </a:rPr>
            <a:t>Pe-29 Vasu </a:t>
          </a:r>
          <a:r>
            <a:rPr lang="en-US" sz="2300" kern="1200" dirty="0" err="1">
              <a:solidFill>
                <a:schemeClr val="tx1">
                  <a:lumMod val="85000"/>
                  <a:lumOff val="15000"/>
                </a:schemeClr>
              </a:solidFill>
            </a:rPr>
            <a:t>Kalariya</a:t>
          </a:r>
          <a:endParaRPr lang="en-US" sz="2300" kern="1200" dirty="0">
            <a:solidFill>
              <a:schemeClr val="tx1">
                <a:lumMod val="85000"/>
                <a:lumOff val="15000"/>
              </a:schemeClr>
            </a:solidFill>
          </a:endParaRPr>
        </a:p>
      </dsp:txBody>
      <dsp:txXfrm>
        <a:off x="26930" y="2530628"/>
        <a:ext cx="6357917" cy="4977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A182D-BDFB-4E3F-A85C-E2D86FA372EF}">
      <dsp:nvSpPr>
        <dsp:cNvPr id="0" name=""/>
        <dsp:cNvSpPr/>
      </dsp:nvSpPr>
      <dsp:spPr>
        <a:xfrm>
          <a:off x="0" y="20636"/>
          <a:ext cx="6313793" cy="954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Brothers Return From Silicon Valley, Launch Low-Cost E-Bikes That go 35Km on One Charge</a:t>
          </a:r>
        </a:p>
      </dsp:txBody>
      <dsp:txXfrm>
        <a:off x="46606" y="67242"/>
        <a:ext cx="6220581" cy="8615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A182D-BDFB-4E3F-A85C-E2D86FA372EF}">
      <dsp:nvSpPr>
        <dsp:cNvPr id="0" name=""/>
        <dsp:cNvSpPr/>
      </dsp:nvSpPr>
      <dsp:spPr>
        <a:xfrm>
          <a:off x="0" y="453189"/>
          <a:ext cx="6313793" cy="162048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The company’s vision is to introduce millennials and Gen Z to an active lifestyle, encouraging them to reclaim the outdoors and make cycling a part of their lifestyle</a:t>
          </a:r>
          <a:endParaRPr lang="en-US" sz="1600" b="1" i="0" kern="1200" dirty="0"/>
        </a:p>
      </dsp:txBody>
      <dsp:txXfrm>
        <a:off x="79106" y="532295"/>
        <a:ext cx="6155581" cy="1462274"/>
      </dsp:txXfrm>
    </dsp:sp>
    <dsp:sp modelId="{341596FC-C6AD-4A05-A3FF-8E77CEDB7AFA}">
      <dsp:nvSpPr>
        <dsp:cNvPr id="0" name=""/>
        <dsp:cNvSpPr/>
      </dsp:nvSpPr>
      <dsp:spPr>
        <a:xfrm>
          <a:off x="0" y="2119755"/>
          <a:ext cx="6313793" cy="162048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0" kern="1200" dirty="0"/>
            <a:t>Make in India: </a:t>
          </a:r>
          <a:r>
            <a:rPr lang="en-US" sz="1600" b="0" i="0" kern="1200" dirty="0"/>
            <a:t>In terms of sourcing, the startup claims that about 75% of the material is locally sourced and the rest is imported because of their non-availability in India. They obtain these “world-class” components from Taiwan and Cambodia.</a:t>
          </a:r>
          <a:endParaRPr lang="en-US" sz="1600" b="1" i="0" kern="1200" dirty="0"/>
        </a:p>
      </dsp:txBody>
      <dsp:txXfrm>
        <a:off x="79106" y="2198861"/>
        <a:ext cx="6155581" cy="1462274"/>
      </dsp:txXfrm>
    </dsp:sp>
    <dsp:sp modelId="{AE6A9B33-943E-47C5-8ECE-75447E1A89B9}">
      <dsp:nvSpPr>
        <dsp:cNvPr id="0" name=""/>
        <dsp:cNvSpPr/>
      </dsp:nvSpPr>
      <dsp:spPr>
        <a:xfrm>
          <a:off x="0" y="3786322"/>
          <a:ext cx="6313793" cy="162048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This will take us closer to our dream of being completely ‘Made in India’. The battery packs are made at this facility and the controllers and motors are also sourced from strategic partners. We also have a very strong supply chain of various cycle components in India. Right from battery testing, wheel building with a rear hub motor, to battery assembly, internal cabling and online testing, everything has been developed by us.</a:t>
          </a:r>
          <a:endParaRPr lang="en-US" sz="1600" b="1" i="0" kern="1200" dirty="0"/>
        </a:p>
      </dsp:txBody>
      <dsp:txXfrm>
        <a:off x="79106" y="3865428"/>
        <a:ext cx="6155581" cy="1462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80214-3221-415D-B35C-767849654AA9}">
      <dsp:nvSpPr>
        <dsp:cNvPr id="0" name=""/>
        <dsp:cNvSpPr/>
      </dsp:nvSpPr>
      <dsp:spPr>
        <a:xfrm>
          <a:off x="0" y="125366"/>
          <a:ext cx="6254724" cy="100693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More than 4 billion people still do not have access to the Internet; 90 percent of them are in the developing world</a:t>
          </a:r>
          <a:endParaRPr lang="en-US" sz="1800" kern="1200" dirty="0"/>
        </a:p>
      </dsp:txBody>
      <dsp:txXfrm>
        <a:off x="49154" y="174520"/>
        <a:ext cx="6156416" cy="908623"/>
      </dsp:txXfrm>
    </dsp:sp>
    <dsp:sp modelId="{7BB54C83-ECE6-4E93-A207-031CEB0E1FA3}">
      <dsp:nvSpPr>
        <dsp:cNvPr id="0" name=""/>
        <dsp:cNvSpPr/>
      </dsp:nvSpPr>
      <dsp:spPr>
        <a:xfrm>
          <a:off x="0" y="1184138"/>
          <a:ext cx="6254724" cy="1006931"/>
        </a:xfrm>
        <a:prstGeom prst="round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The renewable energy sectors currently employ more than 2.3 million people; the number could reach 20 million by 2030.</a:t>
          </a:r>
          <a:endParaRPr lang="en-US" sz="1800" kern="1200" dirty="0"/>
        </a:p>
      </dsp:txBody>
      <dsp:txXfrm>
        <a:off x="49154" y="1233292"/>
        <a:ext cx="6156416" cy="908623"/>
      </dsp:txXfrm>
    </dsp:sp>
    <dsp:sp modelId="{5CF5792E-990F-4478-BA2A-4E2DDE121BBD}">
      <dsp:nvSpPr>
        <dsp:cNvPr id="0" name=""/>
        <dsp:cNvSpPr/>
      </dsp:nvSpPr>
      <dsp:spPr>
        <a:xfrm>
          <a:off x="0" y="2242909"/>
          <a:ext cx="6254724" cy="1006931"/>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In developing countries, barely 30 percent of agricultural products undergo industrial processing, compared to 98 percent high-income countries.</a:t>
          </a:r>
          <a:endParaRPr lang="en-US" sz="1800" kern="1200" dirty="0"/>
        </a:p>
      </dsp:txBody>
      <dsp:txXfrm>
        <a:off x="49154" y="2292063"/>
        <a:ext cx="6156416" cy="908623"/>
      </dsp:txXfrm>
    </dsp:sp>
    <dsp:sp modelId="{EB27038B-2A14-4973-924D-00C6DCD64B9C}">
      <dsp:nvSpPr>
        <dsp:cNvPr id="0" name=""/>
        <dsp:cNvSpPr/>
      </dsp:nvSpPr>
      <dsp:spPr>
        <a:xfrm>
          <a:off x="0" y="3301680"/>
          <a:ext cx="6254724" cy="1006931"/>
        </a:xfrm>
        <a:prstGeom prst="round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In some low-income African countries, infrastructure constraints cut businesses’ productivity by around 40 percent.</a:t>
          </a:r>
          <a:endParaRPr lang="en-US" sz="1800" kern="1200" dirty="0"/>
        </a:p>
      </dsp:txBody>
      <dsp:txXfrm>
        <a:off x="49154" y="3350834"/>
        <a:ext cx="6156416" cy="908623"/>
      </dsp:txXfrm>
    </dsp:sp>
    <dsp:sp modelId="{BCE8D53A-B194-4413-9682-79F339A548AD}">
      <dsp:nvSpPr>
        <dsp:cNvPr id="0" name=""/>
        <dsp:cNvSpPr/>
      </dsp:nvSpPr>
      <dsp:spPr>
        <a:xfrm>
          <a:off x="0" y="4360451"/>
          <a:ext cx="6254724" cy="1006931"/>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t>
          </a:r>
          <a:r>
            <a:rPr lang="en-IN" sz="1800" kern="1200" dirty="0">
              <a:solidFill>
                <a:schemeClr val="bg1"/>
              </a:solidFill>
            </a:rPr>
            <a:t> 2.6 billion people in developing countries do not have access to constant electricity.</a:t>
          </a:r>
          <a:endParaRPr lang="en-US" sz="1800" kern="1200" dirty="0"/>
        </a:p>
      </dsp:txBody>
      <dsp:txXfrm>
        <a:off x="49154" y="4409605"/>
        <a:ext cx="6156416"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54C83-ECE6-4E93-A207-031CEB0E1FA3}">
      <dsp:nvSpPr>
        <dsp:cNvPr id="0" name=""/>
        <dsp:cNvSpPr/>
      </dsp:nvSpPr>
      <dsp:spPr>
        <a:xfrm>
          <a:off x="0" y="597849"/>
          <a:ext cx="6254724" cy="82485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Through SDG 9, countries have determined that investing in more resilient infrastructure, cooperating across borders, and encouraging small enterprises will all be critical to ensuring sustainable industrial development. </a:t>
          </a:r>
          <a:endParaRPr lang="en-US" sz="1500" kern="1200" dirty="0"/>
        </a:p>
      </dsp:txBody>
      <dsp:txXfrm>
        <a:off x="40266" y="638115"/>
        <a:ext cx="6174192" cy="744318"/>
      </dsp:txXfrm>
    </dsp:sp>
    <dsp:sp modelId="{DAA4EF2C-8403-4791-B304-B075E84D6D9D}">
      <dsp:nvSpPr>
        <dsp:cNvPr id="0" name=""/>
        <dsp:cNvSpPr/>
      </dsp:nvSpPr>
      <dsp:spPr>
        <a:xfrm>
          <a:off x="0" y="1465899"/>
          <a:ext cx="6254724" cy="824850"/>
        </a:xfrm>
        <a:prstGeom prst="round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Governments and businesses will have to contribute to creating a hospitable policy </a:t>
          </a:r>
          <a:r>
            <a:rPr lang="en-IN" sz="1500" kern="1200" dirty="0">
              <a:solidFill>
                <a:schemeClr val="bg1"/>
              </a:solidFill>
            </a:rPr>
            <a:t>environment for innovation, encourage scientific research, and improve access to information technology universally.</a:t>
          </a:r>
          <a:r>
            <a:rPr lang="en-IN" sz="1500" kern="1200" dirty="0"/>
            <a:t>.</a:t>
          </a:r>
          <a:endParaRPr lang="en-US" sz="1500" kern="1200" dirty="0"/>
        </a:p>
      </dsp:txBody>
      <dsp:txXfrm>
        <a:off x="40266" y="1506165"/>
        <a:ext cx="6174192" cy="744318"/>
      </dsp:txXfrm>
    </dsp:sp>
    <dsp:sp modelId="{5CF5792E-990F-4478-BA2A-4E2DDE121BBD}">
      <dsp:nvSpPr>
        <dsp:cNvPr id="0" name=""/>
        <dsp:cNvSpPr/>
      </dsp:nvSpPr>
      <dsp:spPr>
        <a:xfrm>
          <a:off x="0" y="2333949"/>
          <a:ext cx="6254724" cy="824850"/>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Develop quality, reliable, sustainable and resilient infrastructure, including regional and trans-border infrastructure, to support economic development and human well being.</a:t>
          </a:r>
          <a:endParaRPr lang="en-US" sz="1500" kern="1200" dirty="0"/>
        </a:p>
      </dsp:txBody>
      <dsp:txXfrm>
        <a:off x="40266" y="2374215"/>
        <a:ext cx="6174192" cy="744318"/>
      </dsp:txXfrm>
    </dsp:sp>
    <dsp:sp modelId="{973FD08B-28BD-4530-9BE9-44D252006F4C}">
      <dsp:nvSpPr>
        <dsp:cNvPr id="0" name=""/>
        <dsp:cNvSpPr/>
      </dsp:nvSpPr>
      <dsp:spPr>
        <a:xfrm>
          <a:off x="0" y="3202000"/>
          <a:ext cx="6254724" cy="824850"/>
        </a:xfrm>
        <a:prstGeom prst="round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Promote inclusive and sustainable industrialization and, by 2030, significantly raise industry’s share of employment and gross domestic product, in line </a:t>
          </a:r>
          <a:r>
            <a:rPr lang="en-IN" sz="1500" kern="1200">
              <a:solidFill>
                <a:schemeClr val="bg1"/>
              </a:solidFill>
            </a:rPr>
            <a:t>with national circumstances, and double its share in least developed countries.</a:t>
          </a:r>
          <a:endParaRPr lang="en-US" sz="1500" kern="1200" dirty="0"/>
        </a:p>
      </dsp:txBody>
      <dsp:txXfrm>
        <a:off x="40266" y="3242266"/>
        <a:ext cx="6174192" cy="744318"/>
      </dsp:txXfrm>
    </dsp:sp>
    <dsp:sp modelId="{5FB6193C-B7CD-4404-B95F-94FE9709BB25}">
      <dsp:nvSpPr>
        <dsp:cNvPr id="0" name=""/>
        <dsp:cNvSpPr/>
      </dsp:nvSpPr>
      <dsp:spPr>
        <a:xfrm>
          <a:off x="0" y="4070050"/>
          <a:ext cx="6254724" cy="82485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Support domestic technology development, research and innovation in developing countries, including by ensuring a conducive policy environment for, inter alia, industrial diversification and value addition to commodities.</a:t>
          </a:r>
          <a:endParaRPr lang="en-US" sz="1500" kern="1200" dirty="0"/>
        </a:p>
      </dsp:txBody>
      <dsp:txXfrm>
        <a:off x="40266" y="4110316"/>
        <a:ext cx="6174192" cy="7443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80214-3221-415D-B35C-767849654AA9}">
      <dsp:nvSpPr>
        <dsp:cNvPr id="0" name=""/>
        <dsp:cNvSpPr/>
      </dsp:nvSpPr>
      <dsp:spPr>
        <a:xfrm>
          <a:off x="0" y="460374"/>
          <a:ext cx="6254724" cy="10998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Education and universities have a massive role in consistently contributing to the innovation of their country, and India has already made improvements. </a:t>
          </a:r>
          <a:endParaRPr lang="en-US" sz="2000" kern="1200"/>
        </a:p>
      </dsp:txBody>
      <dsp:txXfrm>
        <a:off x="53688" y="514062"/>
        <a:ext cx="6147348" cy="992424"/>
      </dsp:txXfrm>
    </dsp:sp>
    <dsp:sp modelId="{10DD2EC7-6A9F-4BC7-98A0-2003E0A868F1}">
      <dsp:nvSpPr>
        <dsp:cNvPr id="0" name=""/>
        <dsp:cNvSpPr/>
      </dsp:nvSpPr>
      <dsp:spPr>
        <a:xfrm>
          <a:off x="0" y="1617774"/>
          <a:ext cx="6254724" cy="1099800"/>
        </a:xfrm>
        <a:prstGeom prst="round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As of 2020, India’s top three universities scored 44.9 through the World University Rankings. This is very close to the final goal of reaching a score of 50. </a:t>
          </a:r>
          <a:endParaRPr lang="en-US" sz="2000" kern="1200"/>
        </a:p>
      </dsp:txBody>
      <dsp:txXfrm>
        <a:off x="53688" y="1671462"/>
        <a:ext cx="6147348" cy="992424"/>
      </dsp:txXfrm>
    </dsp:sp>
    <dsp:sp modelId="{7D087053-F804-48D5-A3E8-C4B8387A4D5C}">
      <dsp:nvSpPr>
        <dsp:cNvPr id="0" name=""/>
        <dsp:cNvSpPr/>
      </dsp:nvSpPr>
      <dsp:spPr>
        <a:xfrm>
          <a:off x="0" y="2775175"/>
          <a:ext cx="6254724" cy="1099800"/>
        </a:xfrm>
        <a:prstGeom prst="round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accessibility to information and, therefore, the betterment of education for all has also progressed through widespread internet access. </a:t>
          </a:r>
          <a:endParaRPr lang="en-US" sz="2000" kern="1200"/>
        </a:p>
      </dsp:txBody>
      <dsp:txXfrm>
        <a:off x="53688" y="2828863"/>
        <a:ext cx="6147348" cy="992424"/>
      </dsp:txXfrm>
    </dsp:sp>
    <dsp:sp modelId="{5CF5792E-990F-4478-BA2A-4E2DDE121BBD}">
      <dsp:nvSpPr>
        <dsp:cNvPr id="0" name=""/>
        <dsp:cNvSpPr/>
      </dsp:nvSpPr>
      <dsp:spPr>
        <a:xfrm>
          <a:off x="0" y="3932575"/>
          <a:ext cx="6254724" cy="109980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India’s population using the internet has grown from 17% in 2015 to 34.45% in 2017. It has doubled since the implementation of the sustainable development goals.</a:t>
          </a:r>
          <a:endParaRPr lang="en-US" sz="2000" kern="1200"/>
        </a:p>
      </dsp:txBody>
      <dsp:txXfrm>
        <a:off x="53688" y="3986263"/>
        <a:ext cx="6147348" cy="9924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E1F8-C49A-4DE7-8533-981A8708E0C2}">
      <dsp:nvSpPr>
        <dsp:cNvPr id="0" name=""/>
        <dsp:cNvSpPr/>
      </dsp:nvSpPr>
      <dsp:spPr>
        <a:xfrm>
          <a:off x="0" y="444045"/>
          <a:ext cx="6900512" cy="11188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There has been a massive success in providing accessibility for the many rural areas within India. </a:t>
          </a:r>
          <a:endParaRPr lang="en-US" sz="2000" kern="1200"/>
        </a:p>
      </dsp:txBody>
      <dsp:txXfrm>
        <a:off x="54616" y="498661"/>
        <a:ext cx="6791280" cy="1009580"/>
      </dsp:txXfrm>
    </dsp:sp>
    <dsp:sp modelId="{6567AE92-5EFF-4A33-AE70-52DFD9168D07}">
      <dsp:nvSpPr>
        <dsp:cNvPr id="0" name=""/>
        <dsp:cNvSpPr/>
      </dsp:nvSpPr>
      <dsp:spPr>
        <a:xfrm>
          <a:off x="0" y="1620458"/>
          <a:ext cx="6900512" cy="111881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As of 2017, 70% targeted rural areas to give them access to all-weather roads.</a:t>
          </a:r>
          <a:endParaRPr lang="en-US" sz="2000" kern="1200"/>
        </a:p>
      </dsp:txBody>
      <dsp:txXfrm>
        <a:off x="54616" y="1675074"/>
        <a:ext cx="6791280" cy="1009580"/>
      </dsp:txXfrm>
    </dsp:sp>
    <dsp:sp modelId="{82A637EA-DF38-4129-AC8B-91C997434722}">
      <dsp:nvSpPr>
        <dsp:cNvPr id="0" name=""/>
        <dsp:cNvSpPr/>
      </dsp:nvSpPr>
      <dsp:spPr>
        <a:xfrm>
          <a:off x="0" y="2796870"/>
          <a:ext cx="6900512" cy="111881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overall construction of national highways has more than doubled, going from 4,410 kilometers in 2015 to 10,824 kilometers in 2019. </a:t>
          </a:r>
          <a:endParaRPr lang="en-US" sz="2000" kern="1200"/>
        </a:p>
      </dsp:txBody>
      <dsp:txXfrm>
        <a:off x="54616" y="2851486"/>
        <a:ext cx="6791280" cy="1009580"/>
      </dsp:txXfrm>
    </dsp:sp>
    <dsp:sp modelId="{D33F996D-77E5-4D1E-89FB-808F28F51FE4}">
      <dsp:nvSpPr>
        <dsp:cNvPr id="0" name=""/>
        <dsp:cNvSpPr/>
      </dsp:nvSpPr>
      <dsp:spPr>
        <a:xfrm>
          <a:off x="0" y="3973283"/>
          <a:ext cx="6900512" cy="111881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12 significant ports’ capacity to handle cargo has improved by 84% from 2015 to 2019. This provides the potential for trade and shipment performance to be at a much higher level.</a:t>
          </a:r>
          <a:endParaRPr lang="en-US" sz="2000" kern="1200"/>
        </a:p>
      </dsp:txBody>
      <dsp:txXfrm>
        <a:off x="54616" y="4027899"/>
        <a:ext cx="6791280" cy="10095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EDC16-B253-4288-B287-76186B7587A6}">
      <dsp:nvSpPr>
        <dsp:cNvPr id="0" name=""/>
        <dsp:cNvSpPr/>
      </dsp:nvSpPr>
      <dsp:spPr>
        <a:xfrm>
          <a:off x="0" y="458403"/>
          <a:ext cx="6835303" cy="8751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It has focused on making the business industry easier to enter, encouraging new businesses and growth. </a:t>
          </a:r>
          <a:endParaRPr lang="en-US" sz="2200" kern="1200"/>
        </a:p>
      </dsp:txBody>
      <dsp:txXfrm>
        <a:off x="42722" y="501125"/>
        <a:ext cx="6749859" cy="789716"/>
      </dsp:txXfrm>
    </dsp:sp>
    <dsp:sp modelId="{416332E8-89A3-41E5-AD57-B3E22A764CC0}">
      <dsp:nvSpPr>
        <dsp:cNvPr id="0" name=""/>
        <dsp:cNvSpPr/>
      </dsp:nvSpPr>
      <dsp:spPr>
        <a:xfrm>
          <a:off x="0" y="1396923"/>
          <a:ext cx="6835303" cy="875160"/>
        </a:xfrm>
        <a:prstGeom prst="round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The country has implemented business reform to improve its rank within the World Bank’s Ease of Doing Business. </a:t>
          </a:r>
          <a:endParaRPr lang="en-US" sz="2200" kern="1200"/>
        </a:p>
      </dsp:txBody>
      <dsp:txXfrm>
        <a:off x="42722" y="1439645"/>
        <a:ext cx="6749859" cy="789716"/>
      </dsp:txXfrm>
    </dsp:sp>
    <dsp:sp modelId="{53CD2D59-7F74-4D40-A4C1-5DE013256823}">
      <dsp:nvSpPr>
        <dsp:cNvPr id="0" name=""/>
        <dsp:cNvSpPr/>
      </dsp:nvSpPr>
      <dsp:spPr>
        <a:xfrm>
          <a:off x="0" y="2335443"/>
          <a:ext cx="6835303" cy="875160"/>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In 2019, it ranked 63rd in comparison to 2015’s 142nd world ranking. </a:t>
          </a:r>
          <a:endParaRPr lang="en-US" sz="2200" kern="1200"/>
        </a:p>
      </dsp:txBody>
      <dsp:txXfrm>
        <a:off x="42722" y="2378165"/>
        <a:ext cx="6749859" cy="789716"/>
      </dsp:txXfrm>
    </dsp:sp>
    <dsp:sp modelId="{0460F0DD-BDD9-4554-96BF-589519567DFF}">
      <dsp:nvSpPr>
        <dsp:cNvPr id="0" name=""/>
        <dsp:cNvSpPr/>
      </dsp:nvSpPr>
      <dsp:spPr>
        <a:xfrm>
          <a:off x="0" y="3273963"/>
          <a:ext cx="6835303" cy="875160"/>
        </a:xfrm>
        <a:prstGeom prst="round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The number of design patents quadrupled from 2015 to 2019. This is a precursor to industry growth.</a:t>
          </a:r>
          <a:endParaRPr lang="en-US" sz="2200" kern="1200"/>
        </a:p>
      </dsp:txBody>
      <dsp:txXfrm>
        <a:off x="42722" y="3316685"/>
        <a:ext cx="6749859" cy="789716"/>
      </dsp:txXfrm>
    </dsp:sp>
    <dsp:sp modelId="{E1C4A807-23EE-492B-A339-F55512D40C69}">
      <dsp:nvSpPr>
        <dsp:cNvPr id="0" name=""/>
        <dsp:cNvSpPr/>
      </dsp:nvSpPr>
      <dsp:spPr>
        <a:xfrm>
          <a:off x="0" y="4212483"/>
          <a:ext cx="6835303" cy="87516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It has averaged a gross domestic product growth of 7.2% between the years 2018 and 2019. </a:t>
          </a:r>
          <a:endParaRPr lang="en-US" sz="2200" kern="1200"/>
        </a:p>
      </dsp:txBody>
      <dsp:txXfrm>
        <a:off x="42722" y="4255205"/>
        <a:ext cx="6749859" cy="789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C07A8-8DA3-4A7B-A829-992D4867FB90}">
      <dsp:nvSpPr>
        <dsp:cNvPr id="0" name=""/>
        <dsp:cNvSpPr/>
      </dsp:nvSpPr>
      <dsp:spPr>
        <a:xfrm>
          <a:off x="0" y="59720"/>
          <a:ext cx="5961345" cy="12846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Develop quality, reliable, sustainable and resilient infrastructure, including regional and trans-border infrastructure, to support economic development and human well being.</a:t>
          </a:r>
          <a:endParaRPr lang="en-US" sz="1800" kern="1200"/>
        </a:p>
      </dsp:txBody>
      <dsp:txXfrm>
        <a:off x="62712" y="122432"/>
        <a:ext cx="5835921" cy="1159235"/>
      </dsp:txXfrm>
    </dsp:sp>
    <dsp:sp modelId="{9BC80E29-E7CE-4D66-8775-A9E3D54975B9}">
      <dsp:nvSpPr>
        <dsp:cNvPr id="0" name=""/>
        <dsp:cNvSpPr/>
      </dsp:nvSpPr>
      <dsp:spPr>
        <a:xfrm>
          <a:off x="0" y="1396220"/>
          <a:ext cx="5961345" cy="12846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Promote inclusive and sustainable industrialization.</a:t>
          </a:r>
          <a:endParaRPr lang="en-US" sz="1800" kern="1200"/>
        </a:p>
      </dsp:txBody>
      <dsp:txXfrm>
        <a:off x="62712" y="1458932"/>
        <a:ext cx="5835921" cy="1159235"/>
      </dsp:txXfrm>
    </dsp:sp>
    <dsp:sp modelId="{EE584989-0167-4054-9251-71A343F86357}">
      <dsp:nvSpPr>
        <dsp:cNvPr id="0" name=""/>
        <dsp:cNvSpPr/>
      </dsp:nvSpPr>
      <dsp:spPr>
        <a:xfrm>
          <a:off x="0" y="2732719"/>
          <a:ext cx="5961345" cy="12846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By 2030, significantly raise industry’s share of employment and gross domestic product, in line with national circumstances, and double its share in least developed countries.</a:t>
          </a:r>
          <a:endParaRPr lang="en-US" sz="1800" kern="1200"/>
        </a:p>
      </dsp:txBody>
      <dsp:txXfrm>
        <a:off x="62712" y="2795431"/>
        <a:ext cx="5835921" cy="1159235"/>
      </dsp:txXfrm>
    </dsp:sp>
    <dsp:sp modelId="{E50E89AA-DB68-40C7-9C5A-C41D055DC29F}">
      <dsp:nvSpPr>
        <dsp:cNvPr id="0" name=""/>
        <dsp:cNvSpPr/>
      </dsp:nvSpPr>
      <dsp:spPr>
        <a:xfrm>
          <a:off x="0" y="4069219"/>
          <a:ext cx="5961345" cy="12846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Increase the access of small-scale industrial and other enterprises.</a:t>
          </a:r>
          <a:endParaRPr lang="en-US" sz="1800" kern="1200"/>
        </a:p>
      </dsp:txBody>
      <dsp:txXfrm>
        <a:off x="62712" y="4131931"/>
        <a:ext cx="5835921" cy="1159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5D8AF-8094-464C-BB5E-120DFC1087BE}">
      <dsp:nvSpPr>
        <dsp:cNvPr id="0" name=""/>
        <dsp:cNvSpPr/>
      </dsp:nvSpPr>
      <dsp:spPr>
        <a:xfrm>
          <a:off x="0" y="250773"/>
          <a:ext cx="6533378" cy="16450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Upgrade infrastructure and retrofit industries to make them sustainable, with increased resource-use efficiency and greater adoption of clean and environmentally sound technologies and industrial processes, with all countries taking action in accordance with their respective capabilities.</a:t>
          </a:r>
          <a:endParaRPr lang="en-US" sz="1900" kern="1200"/>
        </a:p>
      </dsp:txBody>
      <dsp:txXfrm>
        <a:off x="80303" y="331076"/>
        <a:ext cx="6372772" cy="1484414"/>
      </dsp:txXfrm>
    </dsp:sp>
    <dsp:sp modelId="{66012DB4-9282-4F24-8141-D31FBAB7953D}">
      <dsp:nvSpPr>
        <dsp:cNvPr id="0" name=""/>
        <dsp:cNvSpPr/>
      </dsp:nvSpPr>
      <dsp:spPr>
        <a:xfrm>
          <a:off x="0" y="1950513"/>
          <a:ext cx="6533378" cy="1645020"/>
        </a:xfrm>
        <a:prstGeom prst="round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Enhance scientific research, upgrade the technological capabilities of industrial sectors in all countries, in particular developing countries.</a:t>
          </a:r>
          <a:endParaRPr lang="en-US" sz="1900" kern="1200"/>
        </a:p>
      </dsp:txBody>
      <dsp:txXfrm>
        <a:off x="80303" y="2030816"/>
        <a:ext cx="6372772" cy="1484414"/>
      </dsp:txXfrm>
    </dsp:sp>
    <dsp:sp modelId="{8E400213-A94F-427C-81AD-E500760752D7}">
      <dsp:nvSpPr>
        <dsp:cNvPr id="0" name=""/>
        <dsp:cNvSpPr/>
      </dsp:nvSpPr>
      <dsp:spPr>
        <a:xfrm>
          <a:off x="0" y="3650253"/>
          <a:ext cx="6533378" cy="16450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Facilitate sustainable and resilient infrastructure development in developing countries through enhanced financial, technological and technical support to least developed countries.</a:t>
          </a:r>
          <a:endParaRPr lang="en-US" sz="1900" kern="1200"/>
        </a:p>
      </dsp:txBody>
      <dsp:txXfrm>
        <a:off x="80303" y="3730556"/>
        <a:ext cx="6372772" cy="14844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B974B-87C3-4E38-B41B-2FDDED55D15C}">
      <dsp:nvSpPr>
        <dsp:cNvPr id="0" name=""/>
        <dsp:cNvSpPr/>
      </dsp:nvSpPr>
      <dsp:spPr>
        <a:xfrm>
          <a:off x="0" y="3968"/>
          <a:ext cx="6336101"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Support domestic technology development, research and innovation in developing countries, research and innovation in developing countries.</a:t>
          </a:r>
          <a:endParaRPr lang="en-US" sz="2500" kern="1200"/>
        </a:p>
      </dsp:txBody>
      <dsp:txXfrm>
        <a:off x="87100" y="91068"/>
        <a:ext cx="6161901" cy="1610050"/>
      </dsp:txXfrm>
    </dsp:sp>
    <dsp:sp modelId="{673457F2-D9B7-4A2D-AF38-2D6B0810F2B2}">
      <dsp:nvSpPr>
        <dsp:cNvPr id="0" name=""/>
        <dsp:cNvSpPr/>
      </dsp:nvSpPr>
      <dsp:spPr>
        <a:xfrm>
          <a:off x="0" y="1860218"/>
          <a:ext cx="6336101" cy="1784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By ensuring a conducive policy environment for inter alia, industrial diversification and value addition to commodities. </a:t>
          </a:r>
          <a:endParaRPr lang="en-US" sz="2500" kern="1200"/>
        </a:p>
      </dsp:txBody>
      <dsp:txXfrm>
        <a:off x="87100" y="1947318"/>
        <a:ext cx="6161901" cy="1610050"/>
      </dsp:txXfrm>
    </dsp:sp>
    <dsp:sp modelId="{ED1DD525-D424-4A7B-A77E-40C79080864F}">
      <dsp:nvSpPr>
        <dsp:cNvPr id="0" name=""/>
        <dsp:cNvSpPr/>
      </dsp:nvSpPr>
      <dsp:spPr>
        <a:xfrm>
          <a:off x="0" y="3716469"/>
          <a:ext cx="6336101"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Significantly increase access to information and communications technology and strive to provide universal and affordable access to the internet in least developed countries</a:t>
          </a:r>
          <a:endParaRPr lang="en-US" sz="2500" kern="1200"/>
        </a:p>
      </dsp:txBody>
      <dsp:txXfrm>
        <a:off x="87100" y="3803569"/>
        <a:ext cx="6161901"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831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788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3238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831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870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125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396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056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81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609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053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943256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graphical user interface&#10;&#10;Description automatically generated">
            <a:extLst>
              <a:ext uri="{FF2B5EF4-FFF2-40B4-BE49-F238E27FC236}">
                <a16:creationId xmlns:a16="http://schemas.microsoft.com/office/drawing/2014/main" id="{C93AF47B-7D50-4ADD-B1C3-F0C6FA8361FD}"/>
              </a:ext>
            </a:extLst>
          </p:cNvPr>
          <p:cNvPicPr>
            <a:picLocks noChangeAspect="1"/>
          </p:cNvPicPr>
          <p:nvPr/>
        </p:nvPicPr>
        <p:blipFill rotWithShape="1">
          <a:blip r:embed="rId2"/>
          <a:srcRect l="1239" r="3389" b="-1"/>
          <a:stretch/>
        </p:blipFill>
        <p:spPr>
          <a:xfrm>
            <a:off x="20" y="10"/>
            <a:ext cx="12191980" cy="6040296"/>
          </a:xfrm>
          <a:custGeom>
            <a:avLst/>
            <a:gdLst/>
            <a:ahLst/>
            <a:cxnLst/>
            <a:rect l="l" t="t" r="r" b="b"/>
            <a:pathLst>
              <a:path w="12192000" h="6040306">
                <a:moveTo>
                  <a:pt x="0" y="0"/>
                </a:moveTo>
                <a:lnTo>
                  <a:pt x="12192000" y="0"/>
                </a:lnTo>
                <a:lnTo>
                  <a:pt x="12192000" y="4211076"/>
                </a:lnTo>
                <a:lnTo>
                  <a:pt x="11340591" y="6040306"/>
                </a:lnTo>
                <a:lnTo>
                  <a:pt x="10860731" y="6040306"/>
                </a:lnTo>
                <a:lnTo>
                  <a:pt x="9808950" y="6040306"/>
                </a:lnTo>
                <a:lnTo>
                  <a:pt x="5960209" y="6040306"/>
                </a:lnTo>
                <a:lnTo>
                  <a:pt x="5480349" y="6040306"/>
                </a:lnTo>
                <a:lnTo>
                  <a:pt x="5096434" y="6040306"/>
                </a:lnTo>
                <a:lnTo>
                  <a:pt x="4428567" y="6040306"/>
                </a:lnTo>
                <a:lnTo>
                  <a:pt x="0" y="6040306"/>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3BE6FE6-3BAD-4567-8935-94B3C5A0BD33}"/>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200" dirty="0">
                <a:solidFill>
                  <a:srgbClr val="FFFFFF"/>
                </a:solidFill>
              </a:rPr>
              <a:t>Industry, </a:t>
            </a:r>
            <a:br>
              <a:rPr lang="en-US" sz="3200" dirty="0">
                <a:solidFill>
                  <a:srgbClr val="FFFFFF"/>
                </a:solidFill>
              </a:rPr>
            </a:br>
            <a:r>
              <a:rPr lang="en-US" sz="3200" dirty="0">
                <a:solidFill>
                  <a:srgbClr val="FFFFFF"/>
                </a:solidFill>
              </a:rPr>
              <a:t>Innovation and Infrastructure</a:t>
            </a:r>
            <a:br>
              <a:rPr lang="en-US" sz="3200" dirty="0">
                <a:solidFill>
                  <a:srgbClr val="FFFFFF"/>
                </a:solidFill>
              </a:rPr>
            </a:br>
            <a:r>
              <a:rPr lang="en-US" sz="3200" dirty="0">
                <a:solidFill>
                  <a:srgbClr val="FFFFFF"/>
                </a:solidFill>
              </a:rPr>
              <a:t>(Daily Actions</a:t>
            </a:r>
            <a:r>
              <a:rPr lang="en-US" sz="1300" dirty="0">
                <a:solidFill>
                  <a:srgbClr val="FFFFFF"/>
                </a:solidFill>
              </a:rPr>
              <a:t>)</a:t>
            </a:r>
          </a:p>
        </p:txBody>
      </p:sp>
      <p:graphicFrame>
        <p:nvGraphicFramePr>
          <p:cNvPr id="37" name="Content Placeholder 2">
            <a:extLst>
              <a:ext uri="{FF2B5EF4-FFF2-40B4-BE49-F238E27FC236}">
                <a16:creationId xmlns:a16="http://schemas.microsoft.com/office/drawing/2014/main" id="{F52AC3A1-0298-42DD-B78B-5EE97A9A83B1}"/>
              </a:ext>
            </a:extLst>
          </p:cNvPr>
          <p:cNvGraphicFramePr>
            <a:graphicFrameLocks noGrp="1"/>
          </p:cNvGraphicFramePr>
          <p:nvPr>
            <p:ph idx="1"/>
            <p:extLst>
              <p:ext uri="{D42A27DB-BD31-4B8C-83A1-F6EECF244321}">
                <p14:modId xmlns:p14="http://schemas.microsoft.com/office/powerpoint/2010/main" val="785810217"/>
              </p:ext>
            </p:extLst>
          </p:nvPr>
        </p:nvGraphicFramePr>
        <p:xfrm>
          <a:off x="5020747" y="621792"/>
          <a:ext cx="6336101"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9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3BE6FE6-3BAD-4567-8935-94B3C5A0BD33}"/>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200" dirty="0">
                <a:solidFill>
                  <a:srgbClr val="FFFFFF"/>
                </a:solidFill>
              </a:rPr>
              <a:t>Story on SDG Activity(Industry, </a:t>
            </a:r>
            <a:br>
              <a:rPr lang="en-US" sz="3200" dirty="0">
                <a:solidFill>
                  <a:srgbClr val="FFFFFF"/>
                </a:solidFill>
              </a:rPr>
            </a:br>
            <a:r>
              <a:rPr lang="en-US" sz="3200" dirty="0">
                <a:solidFill>
                  <a:srgbClr val="FFFFFF"/>
                </a:solidFill>
              </a:rPr>
              <a:t>Innovation and Infrastructure)</a:t>
            </a:r>
            <a:br>
              <a:rPr lang="en-US" sz="3200" dirty="0">
                <a:solidFill>
                  <a:srgbClr val="FFFFFF"/>
                </a:solidFill>
              </a:rPr>
            </a:br>
            <a:r>
              <a:rPr lang="en-US" sz="3200" dirty="0">
                <a:solidFill>
                  <a:srgbClr val="FFFFFF"/>
                </a:solidFill>
              </a:rPr>
              <a:t> </a:t>
            </a:r>
          </a:p>
        </p:txBody>
      </p:sp>
      <p:graphicFrame>
        <p:nvGraphicFramePr>
          <p:cNvPr id="37" name="Content Placeholder 2">
            <a:extLst>
              <a:ext uri="{FF2B5EF4-FFF2-40B4-BE49-F238E27FC236}">
                <a16:creationId xmlns:a16="http://schemas.microsoft.com/office/drawing/2014/main" id="{F52AC3A1-0298-42DD-B78B-5EE97A9A83B1}"/>
              </a:ext>
            </a:extLst>
          </p:cNvPr>
          <p:cNvGraphicFramePr>
            <a:graphicFrameLocks noGrp="1"/>
          </p:cNvGraphicFramePr>
          <p:nvPr>
            <p:ph idx="1"/>
            <p:extLst>
              <p:ext uri="{D42A27DB-BD31-4B8C-83A1-F6EECF244321}">
                <p14:modId xmlns:p14="http://schemas.microsoft.com/office/powerpoint/2010/main" val="3244236806"/>
              </p:ext>
            </p:extLst>
          </p:nvPr>
        </p:nvGraphicFramePr>
        <p:xfrm>
          <a:off x="5020748" y="621792"/>
          <a:ext cx="6313794" cy="995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216E9871-B29A-42CF-9756-19C8308884E1}"/>
              </a:ext>
            </a:extLst>
          </p:cNvPr>
          <p:cNvPicPr>
            <a:picLocks noChangeAspect="1"/>
          </p:cNvPicPr>
          <p:nvPr/>
        </p:nvPicPr>
        <p:blipFill>
          <a:blip r:embed="rId7"/>
          <a:stretch>
            <a:fillRect/>
          </a:stretch>
        </p:blipFill>
        <p:spPr>
          <a:xfrm>
            <a:off x="4143840" y="1784060"/>
            <a:ext cx="7543924" cy="5106656"/>
          </a:xfrm>
          <a:prstGeom prst="rect">
            <a:avLst/>
          </a:prstGeom>
        </p:spPr>
      </p:pic>
    </p:spTree>
    <p:extLst>
      <p:ext uri="{BB962C8B-B14F-4D97-AF65-F5344CB8AC3E}">
        <p14:creationId xmlns:p14="http://schemas.microsoft.com/office/powerpoint/2010/main" val="144137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3BE6FE6-3BAD-4567-8935-94B3C5A0BD33}"/>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200" dirty="0">
                <a:solidFill>
                  <a:srgbClr val="FFFFFF"/>
                </a:solidFill>
              </a:rPr>
              <a:t>Story on SDG Activity(Industry, </a:t>
            </a:r>
            <a:br>
              <a:rPr lang="en-US" sz="3200" dirty="0">
                <a:solidFill>
                  <a:srgbClr val="FFFFFF"/>
                </a:solidFill>
              </a:rPr>
            </a:br>
            <a:r>
              <a:rPr lang="en-US" sz="3200" dirty="0">
                <a:solidFill>
                  <a:srgbClr val="FFFFFF"/>
                </a:solidFill>
              </a:rPr>
              <a:t>Innovation and Infrastructure)</a:t>
            </a:r>
            <a:br>
              <a:rPr lang="en-US" sz="3200" dirty="0">
                <a:solidFill>
                  <a:srgbClr val="FFFFFF"/>
                </a:solidFill>
              </a:rPr>
            </a:br>
            <a:r>
              <a:rPr lang="en-US" sz="3200" dirty="0">
                <a:solidFill>
                  <a:srgbClr val="FFFFFF"/>
                </a:solidFill>
              </a:rPr>
              <a:t> </a:t>
            </a:r>
          </a:p>
        </p:txBody>
      </p:sp>
      <p:graphicFrame>
        <p:nvGraphicFramePr>
          <p:cNvPr id="37" name="Content Placeholder 2">
            <a:extLst>
              <a:ext uri="{FF2B5EF4-FFF2-40B4-BE49-F238E27FC236}">
                <a16:creationId xmlns:a16="http://schemas.microsoft.com/office/drawing/2014/main" id="{F52AC3A1-0298-42DD-B78B-5EE97A9A83B1}"/>
              </a:ext>
            </a:extLst>
          </p:cNvPr>
          <p:cNvGraphicFramePr>
            <a:graphicFrameLocks noGrp="1"/>
          </p:cNvGraphicFramePr>
          <p:nvPr>
            <p:ph idx="1"/>
            <p:extLst>
              <p:ext uri="{D42A27DB-BD31-4B8C-83A1-F6EECF244321}">
                <p14:modId xmlns:p14="http://schemas.microsoft.com/office/powerpoint/2010/main" val="3123869394"/>
              </p:ext>
            </p:extLst>
          </p:nvPr>
        </p:nvGraphicFramePr>
        <p:xfrm>
          <a:off x="5020748" y="621792"/>
          <a:ext cx="6313794" cy="5859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085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B57-85AA-4EF9-9802-948315EF1666}"/>
              </a:ext>
            </a:extLst>
          </p:cNvPr>
          <p:cNvSpPr>
            <a:spLocks noGrp="1"/>
          </p:cNvSpPr>
          <p:nvPr>
            <p:ph type="ctrTitle"/>
          </p:nvPr>
        </p:nvSpPr>
        <p:spPr/>
        <p:txBody>
          <a:bodyPr/>
          <a:lstStyle/>
          <a:p>
            <a:r>
              <a:rPr lang="en-US" dirty="0"/>
              <a:t>Thankyou !!!</a:t>
            </a:r>
            <a:endParaRPr lang="en-IN" dirty="0"/>
          </a:p>
        </p:txBody>
      </p:sp>
    </p:spTree>
    <p:extLst>
      <p:ext uri="{BB962C8B-B14F-4D97-AF65-F5344CB8AC3E}">
        <p14:creationId xmlns:p14="http://schemas.microsoft.com/office/powerpoint/2010/main" val="139345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6">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BF05FD-F312-4762-989B-B9F0D5D7AADE}"/>
              </a:ext>
            </a:extLst>
          </p:cNvPr>
          <p:cNvSpPr>
            <a:spLocks noGrp="1"/>
          </p:cNvSpPr>
          <p:nvPr>
            <p:ph type="title"/>
          </p:nvPr>
        </p:nvSpPr>
        <p:spPr>
          <a:xfrm>
            <a:off x="534473" y="2950387"/>
            <a:ext cx="3052293" cy="3531403"/>
          </a:xfrm>
        </p:spPr>
        <p:txBody>
          <a:bodyPr vert="horz" lIns="91440" tIns="45720" rIns="91440" bIns="45720" rtlCol="0" anchor="t">
            <a:normAutofit/>
          </a:bodyPr>
          <a:lstStyle/>
          <a:p>
            <a:r>
              <a:rPr lang="en-US" sz="3700" dirty="0">
                <a:solidFill>
                  <a:srgbClr val="FFFFFF"/>
                </a:solidFill>
              </a:rPr>
              <a:t>WPC SDG Group Activity</a:t>
            </a:r>
            <a:br>
              <a:rPr lang="en-US" sz="3700" dirty="0">
                <a:solidFill>
                  <a:srgbClr val="FFFFFF"/>
                </a:solidFill>
              </a:rPr>
            </a:br>
            <a:r>
              <a:rPr lang="en-US" sz="3700" dirty="0">
                <a:solidFill>
                  <a:srgbClr val="FFFFFF"/>
                </a:solidFill>
              </a:rPr>
              <a:t>(Group No.9)</a:t>
            </a:r>
          </a:p>
          <a:p>
            <a:pPr algn="r"/>
            <a:endParaRPr lang="en-US" sz="3700" dirty="0">
              <a:solidFill>
                <a:srgbClr val="FFFFFF"/>
              </a:solidFill>
            </a:endParaRPr>
          </a:p>
        </p:txBody>
      </p:sp>
      <p:graphicFrame>
        <p:nvGraphicFramePr>
          <p:cNvPr id="42" name="Content Placeholder 2">
            <a:extLst>
              <a:ext uri="{FF2B5EF4-FFF2-40B4-BE49-F238E27FC236}">
                <a16:creationId xmlns:a16="http://schemas.microsoft.com/office/drawing/2014/main" id="{39E280F2-0AFC-4E46-A836-FBD4C33F2BB9}"/>
              </a:ext>
            </a:extLst>
          </p:cNvPr>
          <p:cNvGraphicFramePr>
            <a:graphicFrameLocks noGrp="1"/>
          </p:cNvGraphicFramePr>
          <p:nvPr>
            <p:ph idx="1"/>
            <p:extLst>
              <p:ext uri="{D42A27DB-BD31-4B8C-83A1-F6EECF244321}">
                <p14:modId xmlns:p14="http://schemas.microsoft.com/office/powerpoint/2010/main" val="51253424"/>
              </p:ext>
            </p:extLst>
          </p:nvPr>
        </p:nvGraphicFramePr>
        <p:xfrm>
          <a:off x="5131293" y="3045041"/>
          <a:ext cx="6411777" cy="3087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D2F0F9C-2BE9-498D-A461-CAF5A47E494D}"/>
              </a:ext>
            </a:extLst>
          </p:cNvPr>
          <p:cNvSpPr txBox="1"/>
          <p:nvPr/>
        </p:nvSpPr>
        <p:spPr>
          <a:xfrm>
            <a:off x="5752730" y="568171"/>
            <a:ext cx="3751925" cy="1200329"/>
          </a:xfrm>
          <a:prstGeom prst="rect">
            <a:avLst/>
          </a:prstGeom>
          <a:noFill/>
        </p:spPr>
        <p:txBody>
          <a:bodyPr wrap="none" rtlCol="0">
            <a:spAutoFit/>
          </a:bodyPr>
          <a:lstStyle/>
          <a:p>
            <a:r>
              <a:rPr lang="en-US" sz="1800" dirty="0">
                <a:solidFill>
                  <a:srgbClr val="FFFFFF"/>
                </a:solidFill>
              </a:rPr>
              <a:t>WPC SDG Group Activity</a:t>
            </a:r>
            <a:br>
              <a:rPr lang="en-US" sz="1800" dirty="0">
                <a:solidFill>
                  <a:srgbClr val="FFFFFF"/>
                </a:solidFill>
              </a:rPr>
            </a:br>
            <a:r>
              <a:rPr lang="en-US" sz="1800" dirty="0">
                <a:solidFill>
                  <a:srgbClr val="FFFFFF"/>
                </a:solidFill>
              </a:rPr>
              <a:t>(Group No.9) WPC SDG Group Activity</a:t>
            </a:r>
            <a:br>
              <a:rPr lang="en-US" sz="1800" dirty="0">
                <a:solidFill>
                  <a:srgbClr val="FFFFFF"/>
                </a:solidFill>
              </a:rPr>
            </a:br>
            <a:r>
              <a:rPr lang="en-US" sz="1800" dirty="0">
                <a:solidFill>
                  <a:srgbClr val="FFFFFF"/>
                </a:solidFill>
              </a:rPr>
              <a:t>(Gro SDG Group Activity</a:t>
            </a:r>
            <a:br>
              <a:rPr lang="en-US" sz="1800" dirty="0">
                <a:solidFill>
                  <a:srgbClr val="FFFFFF"/>
                </a:solidFill>
              </a:rPr>
            </a:br>
            <a:r>
              <a:rPr lang="en-US" sz="1800" dirty="0">
                <a:solidFill>
                  <a:srgbClr val="FFFFFF"/>
                </a:solidFill>
              </a:rPr>
              <a:t>(Group No.9)up No.9)</a:t>
            </a:r>
            <a:endParaRPr lang="en-IN" dirty="0"/>
          </a:p>
        </p:txBody>
      </p:sp>
    </p:spTree>
    <p:extLst>
      <p:ext uri="{BB962C8B-B14F-4D97-AF65-F5344CB8AC3E}">
        <p14:creationId xmlns:p14="http://schemas.microsoft.com/office/powerpoint/2010/main" val="248525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6">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BF05FD-F312-4762-989B-B9F0D5D7AAD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dirty="0">
                <a:solidFill>
                  <a:srgbClr val="FFFFFF"/>
                </a:solidFill>
              </a:rPr>
              <a:t>Root Causes</a:t>
            </a:r>
          </a:p>
          <a:p>
            <a:pPr algn="r"/>
            <a:endParaRPr lang="en-US" sz="3700" dirty="0">
              <a:solidFill>
                <a:srgbClr val="FFFFFF"/>
              </a:solidFill>
            </a:endParaRPr>
          </a:p>
        </p:txBody>
      </p:sp>
      <p:graphicFrame>
        <p:nvGraphicFramePr>
          <p:cNvPr id="42" name="Content Placeholder 2">
            <a:extLst>
              <a:ext uri="{FF2B5EF4-FFF2-40B4-BE49-F238E27FC236}">
                <a16:creationId xmlns:a16="http://schemas.microsoft.com/office/drawing/2014/main" id="{39E280F2-0AFC-4E46-A836-FBD4C33F2BB9}"/>
              </a:ext>
            </a:extLst>
          </p:cNvPr>
          <p:cNvGraphicFramePr>
            <a:graphicFrameLocks noGrp="1"/>
          </p:cNvGraphicFramePr>
          <p:nvPr>
            <p:ph idx="1"/>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95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6">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BF05FD-F312-4762-989B-B9F0D5D7AAD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dirty="0">
                <a:solidFill>
                  <a:srgbClr val="FFFFFF"/>
                </a:solidFill>
              </a:rPr>
              <a:t>Solution</a:t>
            </a:r>
          </a:p>
          <a:p>
            <a:pPr algn="r"/>
            <a:endParaRPr lang="en-US" sz="3700" dirty="0">
              <a:solidFill>
                <a:srgbClr val="FFFFFF"/>
              </a:solidFill>
            </a:endParaRPr>
          </a:p>
        </p:txBody>
      </p:sp>
      <p:graphicFrame>
        <p:nvGraphicFramePr>
          <p:cNvPr id="42" name="Content Placeholder 2">
            <a:extLst>
              <a:ext uri="{FF2B5EF4-FFF2-40B4-BE49-F238E27FC236}">
                <a16:creationId xmlns:a16="http://schemas.microsoft.com/office/drawing/2014/main" id="{39E280F2-0AFC-4E46-A836-FBD4C33F2BB9}"/>
              </a:ext>
            </a:extLst>
          </p:cNvPr>
          <p:cNvGraphicFramePr>
            <a:graphicFrameLocks noGrp="1"/>
          </p:cNvGraphicFramePr>
          <p:nvPr>
            <p:ph idx="1"/>
            <p:extLst>
              <p:ext uri="{D42A27DB-BD31-4B8C-83A1-F6EECF244321}">
                <p14:modId xmlns:p14="http://schemas.microsoft.com/office/powerpoint/2010/main" val="1601947526"/>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7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6">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BF05FD-F312-4762-989B-B9F0D5D7AAD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a:solidFill>
                  <a:srgbClr val="FFFFFF"/>
                </a:solidFill>
              </a:rPr>
              <a:t>India's Contribution in Innovation</a:t>
            </a:r>
          </a:p>
          <a:p>
            <a:pPr algn="r"/>
            <a:endParaRPr lang="en-US" sz="3700">
              <a:solidFill>
                <a:srgbClr val="FFFFFF"/>
              </a:solidFill>
            </a:endParaRPr>
          </a:p>
        </p:txBody>
      </p:sp>
      <p:graphicFrame>
        <p:nvGraphicFramePr>
          <p:cNvPr id="42" name="Content Placeholder 2">
            <a:extLst>
              <a:ext uri="{FF2B5EF4-FFF2-40B4-BE49-F238E27FC236}">
                <a16:creationId xmlns:a16="http://schemas.microsoft.com/office/drawing/2014/main" id="{39E280F2-0AFC-4E46-A836-FBD4C33F2BB9}"/>
              </a:ext>
            </a:extLst>
          </p:cNvPr>
          <p:cNvGraphicFramePr>
            <a:graphicFrameLocks noGrp="1"/>
          </p:cNvGraphicFramePr>
          <p:nvPr>
            <p:ph idx="1"/>
            <p:extLst>
              <p:ext uri="{D42A27DB-BD31-4B8C-83A1-F6EECF244321}">
                <p14:modId xmlns:p14="http://schemas.microsoft.com/office/powerpoint/2010/main" val="1876339489"/>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99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274A92-40B7-4E5A-9AAA-3F429AE1D5A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a:solidFill>
                  <a:srgbClr val="FFFFFF"/>
                </a:solidFill>
              </a:rPr>
              <a:t>India's Contribution in Infrastructure</a:t>
            </a:r>
          </a:p>
          <a:p>
            <a:pPr algn="r"/>
            <a:endParaRPr lang="en-US" sz="3700">
              <a:solidFill>
                <a:srgbClr val="FFFFFF"/>
              </a:solidFill>
            </a:endParaRPr>
          </a:p>
        </p:txBody>
      </p:sp>
      <p:graphicFrame>
        <p:nvGraphicFramePr>
          <p:cNvPr id="31" name="Content Placeholder 2">
            <a:extLst>
              <a:ext uri="{FF2B5EF4-FFF2-40B4-BE49-F238E27FC236}">
                <a16:creationId xmlns:a16="http://schemas.microsoft.com/office/drawing/2014/main" id="{A47E420A-5F18-4DAA-AA9E-1BB65FF64538}"/>
              </a:ext>
            </a:extLst>
          </p:cNvPr>
          <p:cNvGraphicFramePr>
            <a:graphicFrameLocks noGrp="1"/>
          </p:cNvGraphicFramePr>
          <p:nvPr>
            <p:ph idx="1"/>
            <p:extLst>
              <p:ext uri="{D42A27DB-BD31-4B8C-83A1-F6EECF244321}">
                <p14:modId xmlns:p14="http://schemas.microsoft.com/office/powerpoint/2010/main" val="32651543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99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E6A3E7F-8D58-4C7D-976D-6646A45DF79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dirty="0">
                <a:solidFill>
                  <a:srgbClr val="FFFFFF"/>
                </a:solidFill>
                <a:latin typeface="+mj-lt"/>
                <a:ea typeface="+mj-ea"/>
                <a:cs typeface="+mj-cs"/>
              </a:rPr>
              <a:t>India's Contribution in Industry</a:t>
            </a:r>
          </a:p>
          <a:p>
            <a:endParaRPr lang="en-US" sz="3400" kern="1200" dirty="0">
              <a:solidFill>
                <a:srgbClr val="FFFFFF"/>
              </a:solidFill>
              <a:latin typeface="+mj-lt"/>
              <a:ea typeface="+mj-ea"/>
              <a:cs typeface="+mj-cs"/>
            </a:endParaRPr>
          </a:p>
        </p:txBody>
      </p:sp>
      <p:graphicFrame>
        <p:nvGraphicFramePr>
          <p:cNvPr id="22" name="Content Placeholder 2">
            <a:extLst>
              <a:ext uri="{FF2B5EF4-FFF2-40B4-BE49-F238E27FC236}">
                <a16:creationId xmlns:a16="http://schemas.microsoft.com/office/drawing/2014/main" id="{5BAE89E5-62B7-41D5-B3F5-C7E934474EFC}"/>
              </a:ext>
            </a:extLst>
          </p:cNvPr>
          <p:cNvGraphicFramePr>
            <a:graphicFrameLocks noGrp="1"/>
          </p:cNvGraphicFramePr>
          <p:nvPr>
            <p:ph idx="1"/>
            <p:extLst>
              <p:ext uri="{D42A27DB-BD31-4B8C-83A1-F6EECF244321}">
                <p14:modId xmlns:p14="http://schemas.microsoft.com/office/powerpoint/2010/main" val="1426832514"/>
              </p:ext>
            </p:extLst>
          </p:nvPr>
        </p:nvGraphicFramePr>
        <p:xfrm>
          <a:off x="4581727" y="649480"/>
          <a:ext cx="6835303"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65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BD7736-CBB5-4439-9C6D-6CE3FABA4BD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200" dirty="0">
                <a:solidFill>
                  <a:srgbClr val="FFFFFF"/>
                </a:solidFill>
              </a:rPr>
              <a:t>Industry, </a:t>
            </a:r>
            <a:br>
              <a:rPr lang="en-US" sz="3200" dirty="0">
                <a:solidFill>
                  <a:srgbClr val="FFFFFF"/>
                </a:solidFill>
              </a:rPr>
            </a:br>
            <a:r>
              <a:rPr lang="en-US" sz="3200" dirty="0">
                <a:solidFill>
                  <a:srgbClr val="FFFFFF"/>
                </a:solidFill>
              </a:rPr>
              <a:t>Innovation and Infrastructure</a:t>
            </a:r>
            <a:br>
              <a:rPr lang="en-US" sz="3200" dirty="0">
                <a:solidFill>
                  <a:srgbClr val="FFFFFF"/>
                </a:solidFill>
              </a:rPr>
            </a:br>
            <a:r>
              <a:rPr lang="en-US" sz="3200" dirty="0">
                <a:solidFill>
                  <a:srgbClr val="FFFFFF"/>
                </a:solidFill>
              </a:rPr>
              <a:t>(Daily Actions</a:t>
            </a:r>
            <a:r>
              <a:rPr lang="en-US" sz="1300" dirty="0">
                <a:solidFill>
                  <a:srgbClr val="FFFFFF"/>
                </a:solidFill>
              </a:rPr>
              <a:t>)</a:t>
            </a:r>
          </a:p>
        </p:txBody>
      </p:sp>
      <p:graphicFrame>
        <p:nvGraphicFramePr>
          <p:cNvPr id="22" name="Content Placeholder 2">
            <a:extLst>
              <a:ext uri="{FF2B5EF4-FFF2-40B4-BE49-F238E27FC236}">
                <a16:creationId xmlns:a16="http://schemas.microsoft.com/office/drawing/2014/main" id="{9E744A2A-633F-4E15-AD39-0274AEFF52D4}"/>
              </a:ext>
            </a:extLst>
          </p:cNvPr>
          <p:cNvGraphicFramePr>
            <a:graphicFrameLocks noGrp="1"/>
          </p:cNvGraphicFramePr>
          <p:nvPr>
            <p:ph idx="1"/>
            <p:extLst>
              <p:ext uri="{D42A27DB-BD31-4B8C-83A1-F6EECF244321}">
                <p14:modId xmlns:p14="http://schemas.microsoft.com/office/powerpoint/2010/main" val="826755682"/>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54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C0F1F2-A7EA-495A-A0BB-D669B5902622}"/>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200" dirty="0">
                <a:solidFill>
                  <a:srgbClr val="FFFFFF"/>
                </a:solidFill>
              </a:rPr>
              <a:t>Industry, </a:t>
            </a:r>
            <a:br>
              <a:rPr lang="en-US" sz="3200" dirty="0">
                <a:solidFill>
                  <a:srgbClr val="FFFFFF"/>
                </a:solidFill>
              </a:rPr>
            </a:br>
            <a:r>
              <a:rPr lang="en-US" sz="3200" dirty="0">
                <a:solidFill>
                  <a:srgbClr val="FFFFFF"/>
                </a:solidFill>
              </a:rPr>
              <a:t>Innovation and Infrastructure</a:t>
            </a:r>
            <a:br>
              <a:rPr lang="en-US" sz="3200" dirty="0">
                <a:solidFill>
                  <a:srgbClr val="FFFFFF"/>
                </a:solidFill>
              </a:rPr>
            </a:br>
            <a:r>
              <a:rPr lang="en-US" sz="3200" dirty="0">
                <a:solidFill>
                  <a:srgbClr val="FFFFFF"/>
                </a:solidFill>
              </a:rPr>
              <a:t>(Daily Actions)</a:t>
            </a:r>
          </a:p>
        </p:txBody>
      </p:sp>
      <p:graphicFrame>
        <p:nvGraphicFramePr>
          <p:cNvPr id="22" name="Content Placeholder 2">
            <a:extLst>
              <a:ext uri="{FF2B5EF4-FFF2-40B4-BE49-F238E27FC236}">
                <a16:creationId xmlns:a16="http://schemas.microsoft.com/office/drawing/2014/main" id="{1836C32C-72C5-4219-B769-67C53E792B23}"/>
              </a:ext>
            </a:extLst>
          </p:cNvPr>
          <p:cNvGraphicFramePr>
            <a:graphicFrameLocks noGrp="1"/>
          </p:cNvGraphicFramePr>
          <p:nvPr>
            <p:ph idx="1"/>
            <p:extLst>
              <p:ext uri="{D42A27DB-BD31-4B8C-83A1-F6EECF244321}">
                <p14:modId xmlns:p14="http://schemas.microsoft.com/office/powerpoint/2010/main" val="3770721455"/>
              </p:ext>
            </p:extLst>
          </p:nvPr>
        </p:nvGraphicFramePr>
        <p:xfrm>
          <a:off x="4581727" y="649480"/>
          <a:ext cx="6533378"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074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1055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WPC SDG Group Activity (Group No.9) </vt:lpstr>
      <vt:lpstr>Root Causes </vt:lpstr>
      <vt:lpstr>Solution </vt:lpstr>
      <vt:lpstr>India's Contribution in Innovation </vt:lpstr>
      <vt:lpstr>India's Contribution in Infrastructure </vt:lpstr>
      <vt:lpstr>India's Contribution in Industry </vt:lpstr>
      <vt:lpstr>Industry,  Innovation and Infrastructure (Daily Actions)</vt:lpstr>
      <vt:lpstr>Industry,  Innovation and Infrastructure (Daily Actions)</vt:lpstr>
      <vt:lpstr>Industry,  Innovation and Infrastructure (Daily Actions)</vt:lpstr>
      <vt:lpstr>Story on SDG Activity(Industry,  Innovation and Infrastructure)  </vt:lpstr>
      <vt:lpstr>Story on SDG Activity(Industry,  Innovation and Infrastructure)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Vasu Kalariya</cp:lastModifiedBy>
  <cp:revision>140</cp:revision>
  <dcterms:created xsi:type="dcterms:W3CDTF">2021-04-27T17:23:48Z</dcterms:created>
  <dcterms:modified xsi:type="dcterms:W3CDTF">2021-05-30T10:00:43Z</dcterms:modified>
</cp:coreProperties>
</file>