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60" r:id="rId5"/>
    <p:sldId id="266" r:id="rId6"/>
    <p:sldId id="267" r:id="rId7"/>
    <p:sldId id="268" r:id="rId8"/>
    <p:sldId id="269" r:id="rId9"/>
    <p:sldId id="271"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77869BC-399C-44ED-91D4-CF564A7ACBE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839C2-4FB0-4828-945A-900E9FD91CC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77869BC-399C-44ED-91D4-CF564A7ACBE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839C2-4FB0-4828-945A-900E9FD91CC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77869BC-399C-44ED-91D4-CF564A7ACBE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839C2-4FB0-4828-945A-900E9FD91CC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77869BC-399C-44ED-91D4-CF564A7ACBE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839C2-4FB0-4828-945A-900E9FD91CC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77869BC-399C-44ED-91D4-CF564A7ACBE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839C2-4FB0-4828-945A-900E9FD91CC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277869BC-399C-44ED-91D4-CF564A7ACBE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E839C2-4FB0-4828-945A-900E9FD91CC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277869BC-399C-44ED-91D4-CF564A7ACBE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E839C2-4FB0-4828-945A-900E9FD91CC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77869BC-399C-44ED-91D4-CF564A7ACBE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E839C2-4FB0-4828-945A-900E9FD91CC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7869BC-399C-44ED-91D4-CF564A7ACBE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E839C2-4FB0-4828-945A-900E9FD91CC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77869BC-399C-44ED-91D4-CF564A7ACBE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E839C2-4FB0-4828-945A-900E9FD91CC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77869BC-399C-44ED-91D4-CF564A7ACBE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E839C2-4FB0-4828-945A-900E9FD91CC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7869BC-399C-44ED-91D4-CF564A7ACBE6}"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E839C2-4FB0-4828-945A-900E9FD91CC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6560" y="1745138"/>
            <a:ext cx="4043680" cy="644843"/>
          </a:xfrm>
        </p:spPr>
        <p:txBody>
          <a:bodyPr>
            <a:normAutofit fontScale="90000"/>
          </a:bodyPr>
          <a:lstStyle/>
          <a:p>
            <a:r>
              <a:rPr lang="en-GB" sz="3200" b="1" dirty="0">
                <a:latin typeface="Times New Roman" panose="02020603050405020304" pitchFamily="18" charset="0"/>
                <a:cs typeface="Times New Roman" panose="02020603050405020304" pitchFamily="18" charset="0"/>
              </a:rPr>
              <a:t>File Handling in JAVA</a:t>
            </a: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694680" y="3815398"/>
            <a:ext cx="5755640" cy="1655762"/>
          </a:xfrm>
        </p:spPr>
        <p:txBody>
          <a:bodyPr/>
          <a:lstStyle/>
          <a:p>
            <a:pPr algn="l"/>
            <a:r>
              <a:rPr lang="en-GB" dirty="0"/>
              <a:t>Name- </a:t>
            </a:r>
            <a:r>
              <a:rPr lang="en-US" altLang="en-GB" dirty="0"/>
              <a:t>Atharva Dilip Jamdar</a:t>
            </a:r>
            <a:endParaRPr lang="en-US" altLang="en-GB" dirty="0"/>
          </a:p>
          <a:p>
            <a:pPr algn="l"/>
            <a:r>
              <a:rPr lang="en-US" altLang="en-GB" dirty="0"/>
              <a:t>VaultofCodes Java Intern</a:t>
            </a:r>
            <a:endParaRPr lang="en-US" alt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9707" y="0"/>
            <a:ext cx="5880847" cy="865375"/>
          </a:xfrm>
        </p:spPr>
        <p:txBody>
          <a:bodyPr>
            <a:normAutofit/>
          </a:bodyPr>
          <a:lstStyle/>
          <a:p>
            <a:r>
              <a:rPr lang="en-GB" sz="3600" b="1" dirty="0">
                <a:latin typeface="Times New Roman" panose="02020603050405020304" pitchFamily="18" charset="0"/>
                <a:cs typeface="Times New Roman" panose="02020603050405020304" pitchFamily="18" charset="0"/>
              </a:rPr>
              <a:t>File Handling</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30941" y="930555"/>
            <a:ext cx="9144000" cy="1655762"/>
          </a:xfrm>
        </p:spPr>
        <p:txBody>
          <a:bodyPr>
            <a:noAutofit/>
          </a:bodyPr>
          <a:lstStyle/>
          <a:p>
            <a:pPr marL="285750" indent="-285750" algn="l">
              <a:buFont typeface="Arial" panose="020B0604020202020204" pitchFamily="34" charset="0"/>
              <a:buChar char="•"/>
            </a:pPr>
            <a:r>
              <a:rPr lang="en-GB" sz="1800" b="1" dirty="0">
                <a:latin typeface="Times New Roman" panose="02020603050405020304" pitchFamily="18" charset="0"/>
                <a:cs typeface="Times New Roman" panose="02020603050405020304" pitchFamily="18" charset="0"/>
              </a:rPr>
              <a:t>Problem: </a:t>
            </a:r>
            <a:r>
              <a:rPr lang="en-US" sz="1800" dirty="0">
                <a:latin typeface="Times New Roman" panose="02020603050405020304" pitchFamily="18" charset="0"/>
                <a:cs typeface="Times New Roman" panose="02020603050405020304" pitchFamily="18" charset="0"/>
              </a:rPr>
              <a:t>I</a:t>
            </a:r>
            <a:r>
              <a:rPr lang="en-US" altLang="en-US" sz="1800" dirty="0">
                <a:latin typeface="Times New Roman" panose="02020603050405020304" pitchFamily="18" charset="0"/>
                <a:cs typeface="Times New Roman" panose="02020603050405020304" pitchFamily="18" charset="0"/>
              </a:rPr>
              <a:t>f we need same data to be processed again and again, we have to enter it again and again and if volume of data is large, it will be time consuming process. </a:t>
            </a:r>
            <a:endParaRPr lang="en-US" altLang="en-US" sz="18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Solution: </a:t>
            </a:r>
            <a:r>
              <a:rPr lang="en-US" sz="1800" dirty="0">
                <a:latin typeface="Times New Roman" panose="02020603050405020304" pitchFamily="18" charset="0"/>
                <a:cs typeface="Times New Roman" panose="02020603050405020304" pitchFamily="18" charset="0"/>
              </a:rPr>
              <a:t>D</a:t>
            </a:r>
            <a:r>
              <a:rPr lang="en-US" altLang="en-US" sz="1800" dirty="0">
                <a:latin typeface="Times New Roman" panose="02020603050405020304" pitchFamily="18" charset="0"/>
                <a:cs typeface="Times New Roman" panose="02020603050405020304" pitchFamily="18" charset="0"/>
              </a:rPr>
              <a:t>ata can be permanently stored, a program can read it directly at a high speed. The permanent storage space on a disk is called FILE.</a:t>
            </a:r>
            <a:endParaRPr lang="en-US" altLang="en-US" sz="18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File: </a:t>
            </a:r>
            <a:r>
              <a:rPr lang="en-US" sz="1800" dirty="0">
                <a:latin typeface="Times New Roman" panose="02020603050405020304" pitchFamily="18" charset="0"/>
                <a:cs typeface="Times New Roman" panose="02020603050405020304" pitchFamily="18" charset="0"/>
              </a:rPr>
              <a:t>It</a:t>
            </a:r>
            <a:r>
              <a:rPr lang="en-US" sz="1800" b="1"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is a set of records that can be accessed through the set of library functions.</a:t>
            </a:r>
            <a:endParaRPr lang="en-US" sz="1800" b="1" dirty="0">
              <a:latin typeface="Times New Roman" panose="02020603050405020304" pitchFamily="18" charset="0"/>
              <a:cs typeface="Times New Roman" panose="02020603050405020304" pitchFamily="18" charset="0"/>
            </a:endParaRPr>
          </a:p>
        </p:txBody>
      </p:sp>
      <p:sp>
        <p:nvSpPr>
          <p:cNvPr id="6" name="Title 1"/>
          <p:cNvSpPr txBox="1"/>
          <p:nvPr/>
        </p:nvSpPr>
        <p:spPr>
          <a:xfrm>
            <a:off x="806822" y="2686166"/>
            <a:ext cx="2429437" cy="43268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1800" b="1" dirty="0">
                <a:latin typeface="Times New Roman" panose="02020603050405020304" pitchFamily="18" charset="0"/>
                <a:cs typeface="Times New Roman" panose="02020603050405020304" pitchFamily="18" charset="0"/>
              </a:rPr>
              <a:t>Types of File</a:t>
            </a:r>
            <a:endParaRPr lang="en-US" sz="1800" b="1" dirty="0">
              <a:latin typeface="Times New Roman" panose="02020603050405020304" pitchFamily="18" charset="0"/>
              <a:cs typeface="Times New Roman" panose="02020603050405020304" pitchFamily="18" charset="0"/>
            </a:endParaRPr>
          </a:p>
        </p:txBody>
      </p:sp>
      <p:sp>
        <p:nvSpPr>
          <p:cNvPr id="7" name="Subtitle 2"/>
          <p:cNvSpPr txBox="1"/>
          <p:nvPr/>
        </p:nvSpPr>
        <p:spPr>
          <a:xfrm>
            <a:off x="1030941" y="3218702"/>
            <a:ext cx="6320118"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GB" sz="1800" b="1" dirty="0">
                <a:latin typeface="Times New Roman" panose="02020603050405020304" pitchFamily="18" charset="0"/>
                <a:cs typeface="Times New Roman" panose="02020603050405020304" pitchFamily="18" charset="0"/>
              </a:rPr>
              <a:t>Sequential File: </a:t>
            </a:r>
            <a:r>
              <a:rPr lang="en-GB" sz="1800" dirty="0">
                <a:latin typeface="Times New Roman" panose="02020603050405020304" pitchFamily="18" charset="0"/>
                <a:cs typeface="Times New Roman" panose="02020603050405020304" pitchFamily="18" charset="0"/>
              </a:rPr>
              <a:t>In this data is kept permanently. if we want to read the last record of file then we need to read all the records before that record.it means if we wan to read 10th record then the first 9 records should be read sequentially for reaching to the 10th record.</a:t>
            </a:r>
            <a:endParaRPr lang="en-GB" sz="18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Random Access File: </a:t>
            </a:r>
            <a:r>
              <a:rPr lang="en-US" sz="1800" dirty="0">
                <a:latin typeface="Times New Roman" panose="02020603050405020304" pitchFamily="18" charset="0"/>
                <a:cs typeface="Times New Roman" panose="02020603050405020304" pitchFamily="18" charset="0"/>
              </a:rPr>
              <a:t>In </a:t>
            </a:r>
            <a:r>
              <a:rPr lang="en-US" altLang="en-US" sz="1800" dirty="0"/>
              <a:t>this data can be read and modified randomly. If we want to read the last record of the file, we can read it directly.it takes less time as compared as sequential file.</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0447" y="-295836"/>
            <a:ext cx="6463553" cy="984343"/>
          </a:xfrm>
        </p:spPr>
        <p:txBody>
          <a:bodyPr>
            <a:normAutofit/>
          </a:bodyPr>
          <a:lstStyle/>
          <a:p>
            <a:r>
              <a:rPr lang="en-GB" sz="3600" b="1" dirty="0">
                <a:latin typeface="Times New Roman" panose="02020603050405020304" pitchFamily="18" charset="0"/>
                <a:cs typeface="Times New Roman" panose="02020603050405020304" pitchFamily="18" charset="0"/>
              </a:rPr>
              <a:t>How To Define a File</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40223" y="1109849"/>
            <a:ext cx="9144000" cy="1655762"/>
          </a:xfrm>
        </p:spPr>
        <p:txBody>
          <a:bodyPr>
            <a:noAutofit/>
          </a:bodyPr>
          <a:lstStyle/>
          <a:p>
            <a:pPr algn="just">
              <a:lnSpc>
                <a:spcPct val="150000"/>
              </a:lnSpc>
              <a:buFontTx/>
              <a:buNone/>
            </a:pPr>
            <a:r>
              <a:rPr lang="en-US" altLang="en-US" sz="1800" dirty="0">
                <a:latin typeface="Times New Roman" panose="02020603050405020304" pitchFamily="18" charset="0"/>
                <a:cs typeface="Times New Roman" panose="02020603050405020304" pitchFamily="18" charset="0"/>
              </a:rPr>
              <a:t>Before using a file in a program, We must open it, which establishes a link between the program and the operating system. A file must be defined as:-</a:t>
            </a:r>
            <a:endParaRPr lang="en-US" altLang="en-US" sz="1800" dirty="0">
              <a:latin typeface="Times New Roman" panose="02020603050405020304" pitchFamily="18" charset="0"/>
              <a:cs typeface="Times New Roman" panose="02020603050405020304" pitchFamily="18" charset="0"/>
            </a:endParaRPr>
          </a:p>
          <a:p>
            <a:pPr algn="just">
              <a:lnSpc>
                <a:spcPct val="150000"/>
              </a:lnSpc>
              <a:buFontTx/>
              <a:buNone/>
            </a:pPr>
            <a:r>
              <a:rPr lang="en-US" altLang="en-US" sz="1800" dirty="0">
                <a:latin typeface="Times New Roman" panose="02020603050405020304" pitchFamily="18" charset="0"/>
                <a:cs typeface="Times New Roman" panose="02020603050405020304" pitchFamily="18" charset="0"/>
              </a:rPr>
              <a:t>       		</a:t>
            </a:r>
            <a:r>
              <a:rPr lang="en-US" altLang="en-US" sz="1800" dirty="0">
                <a:solidFill>
                  <a:srgbClr val="6600FF"/>
                </a:solidFill>
                <a:latin typeface="Times New Roman" panose="02020603050405020304" pitchFamily="18" charset="0"/>
                <a:cs typeface="Times New Roman" panose="02020603050405020304" pitchFamily="18" charset="0"/>
              </a:rPr>
              <a:t>FILE   *</a:t>
            </a:r>
            <a:r>
              <a:rPr lang="en-US" altLang="en-US" sz="1800" dirty="0" err="1">
                <a:solidFill>
                  <a:srgbClr val="6600FF"/>
                </a:solidFill>
                <a:latin typeface="Times New Roman" panose="02020603050405020304" pitchFamily="18" charset="0"/>
                <a:cs typeface="Times New Roman" panose="02020603050405020304" pitchFamily="18" charset="0"/>
              </a:rPr>
              <a:t>fp</a:t>
            </a:r>
            <a:r>
              <a:rPr lang="en-US" altLang="en-US" sz="1800" dirty="0">
                <a:solidFill>
                  <a:srgbClr val="6600FF"/>
                </a:solidFill>
                <a:latin typeface="Times New Roman" panose="02020603050405020304" pitchFamily="18" charset="0"/>
                <a:cs typeface="Times New Roman" panose="02020603050405020304" pitchFamily="18" charset="0"/>
              </a:rPr>
              <a:t>;</a:t>
            </a:r>
            <a:endParaRPr lang="en-US" altLang="en-US" sz="1800" dirty="0">
              <a:solidFill>
                <a:srgbClr val="6600FF"/>
              </a:solidFill>
              <a:latin typeface="Times New Roman" panose="02020603050405020304" pitchFamily="18" charset="0"/>
              <a:cs typeface="Times New Roman" panose="02020603050405020304" pitchFamily="18" charset="0"/>
            </a:endParaRPr>
          </a:p>
          <a:p>
            <a:pPr algn="just">
              <a:lnSpc>
                <a:spcPct val="150000"/>
              </a:lnSpc>
              <a:buFontTx/>
              <a:buNone/>
            </a:pPr>
            <a:endParaRPr lang="en-US" altLang="en-US" sz="1800" dirty="0">
              <a:solidFill>
                <a:srgbClr val="6600FF"/>
              </a:solidFill>
              <a:latin typeface="Times New Roman" panose="02020603050405020304" pitchFamily="18" charset="0"/>
              <a:cs typeface="Times New Roman" panose="02020603050405020304" pitchFamily="18" charset="0"/>
            </a:endParaRPr>
          </a:p>
          <a:p>
            <a:pPr algn="just">
              <a:lnSpc>
                <a:spcPct val="150000"/>
              </a:lnSpc>
              <a:buFontTx/>
              <a:buNone/>
            </a:pPr>
            <a:endParaRPr lang="en-US" altLang="en-US" sz="1800" dirty="0">
              <a:solidFill>
                <a:srgbClr val="6600FF"/>
              </a:solidFill>
              <a:latin typeface="Times New Roman" panose="02020603050405020304" pitchFamily="18" charset="0"/>
              <a:cs typeface="Times New Roman" panose="02020603050405020304" pitchFamily="18" charset="0"/>
            </a:endParaRPr>
          </a:p>
          <a:p>
            <a:pPr algn="just">
              <a:lnSpc>
                <a:spcPct val="150000"/>
              </a:lnSpc>
              <a:buFontTx/>
              <a:buNone/>
            </a:pPr>
            <a:r>
              <a:rPr lang="en-US" altLang="en-US" sz="1800" dirty="0">
                <a:latin typeface="Times New Roman" panose="02020603050405020304" pitchFamily="18" charset="0"/>
                <a:cs typeface="Times New Roman" panose="02020603050405020304" pitchFamily="18" charset="0"/>
              </a:rPr>
              <a:t>         data structure             file pointer</a:t>
            </a:r>
            <a:endParaRPr lang="en-US" altLang="en-US" sz="1800" dirty="0">
              <a:latin typeface="Times New Roman" panose="02020603050405020304" pitchFamily="18" charset="0"/>
              <a:cs typeface="Times New Roman" panose="02020603050405020304" pitchFamily="18" charset="0"/>
            </a:endParaRPr>
          </a:p>
          <a:p>
            <a:pPr algn="just">
              <a:lnSpc>
                <a:spcPct val="150000"/>
              </a:lnSpc>
              <a:buFontTx/>
              <a:buNone/>
            </a:pPr>
            <a:r>
              <a:rPr lang="en-US" altLang="en-US" sz="1800" dirty="0">
                <a:latin typeface="Times New Roman" panose="02020603050405020304" pitchFamily="18" charset="0"/>
                <a:cs typeface="Times New Roman" panose="02020603050405020304" pitchFamily="18" charset="0"/>
              </a:rPr>
              <a:t>where FILE is the data structure which is included in the header </a:t>
            </a:r>
            <a:r>
              <a:rPr lang="en-US" altLang="en-US" sz="1800" dirty="0" err="1">
                <a:latin typeface="Times New Roman" panose="02020603050405020304" pitchFamily="18" charset="0"/>
                <a:cs typeface="Times New Roman" panose="02020603050405020304" pitchFamily="18" charset="0"/>
              </a:rPr>
              <a:t>file,STDIO.H</a:t>
            </a:r>
            <a:r>
              <a:rPr lang="en-US" altLang="en-US" sz="1800" dirty="0">
                <a:latin typeface="Times New Roman" panose="02020603050405020304" pitchFamily="18" charset="0"/>
                <a:cs typeface="Times New Roman" panose="02020603050405020304" pitchFamily="18" charset="0"/>
              </a:rPr>
              <a:t> and </a:t>
            </a:r>
            <a:r>
              <a:rPr lang="en-US" altLang="en-US" sz="1800" dirty="0" err="1">
                <a:latin typeface="Times New Roman" panose="02020603050405020304" pitchFamily="18" charset="0"/>
                <a:cs typeface="Times New Roman" panose="02020603050405020304" pitchFamily="18" charset="0"/>
              </a:rPr>
              <a:t>fp</a:t>
            </a:r>
            <a:r>
              <a:rPr lang="en-US" altLang="en-US" sz="1800" dirty="0">
                <a:latin typeface="Times New Roman" panose="02020603050405020304" pitchFamily="18" charset="0"/>
                <a:cs typeface="Times New Roman" panose="02020603050405020304" pitchFamily="18" charset="0"/>
              </a:rPr>
              <a:t> is declared as a pointer which contains the address of a character which is to be read.</a:t>
            </a:r>
            <a:endParaRPr lang="en-US" altLang="en-US" sz="1800"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cxnSp>
        <p:nvCxnSpPr>
          <p:cNvPr id="5" name="Straight Arrow Connector 4"/>
          <p:cNvCxnSpPr/>
          <p:nvPr/>
        </p:nvCxnSpPr>
        <p:spPr>
          <a:xfrm flipH="1">
            <a:off x="2865120" y="2537608"/>
            <a:ext cx="514574" cy="1252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175760" y="2586317"/>
            <a:ext cx="254000" cy="1203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87831" y="130269"/>
            <a:ext cx="6248400" cy="571966"/>
          </a:xfrm>
        </p:spPr>
        <p:txBody>
          <a:bodyPr>
            <a:noAutofit/>
          </a:bodyPr>
          <a:lstStyle/>
          <a:p>
            <a:r>
              <a:rPr lang="en-GB" sz="3600" b="1" dirty="0">
                <a:latin typeface="Times New Roman" panose="02020603050405020304" pitchFamily="18" charset="0"/>
                <a:cs typeface="Times New Roman" panose="02020603050405020304" pitchFamily="18" charset="0"/>
              </a:rPr>
              <a:t>Operation on a File</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05914" y="533400"/>
            <a:ext cx="10365129" cy="5791200"/>
          </a:xfrm>
        </p:spPr>
        <p:txBody>
          <a:bodyPr>
            <a:noAutofit/>
          </a:bodyPr>
          <a:lstStyle/>
          <a:p>
            <a:pPr algn="just">
              <a:lnSpc>
                <a:spcPct val="150000"/>
              </a:lnSpc>
            </a:pPr>
            <a:r>
              <a:rPr lang="en-GB" sz="1800" dirty="0" err="1">
                <a:latin typeface="Times New Roman" panose="02020603050405020304" pitchFamily="18" charset="0"/>
                <a:cs typeface="Times New Roman" panose="02020603050405020304" pitchFamily="18" charset="0"/>
              </a:rPr>
              <a:t>fp</a:t>
            </a:r>
            <a:r>
              <a:rPr lang="en-GB" sz="1800" dirty="0">
                <a:latin typeface="Times New Roman" panose="02020603050405020304" pitchFamily="18" charset="0"/>
                <a:cs typeface="Times New Roman" panose="02020603050405020304" pitchFamily="18" charset="0"/>
              </a:rPr>
              <a:t> = </a:t>
            </a:r>
            <a:r>
              <a:rPr lang="en-GB" sz="1800" dirty="0" err="1">
                <a:latin typeface="Times New Roman" panose="02020603050405020304" pitchFamily="18" charset="0"/>
                <a:cs typeface="Times New Roman" panose="02020603050405020304" pitchFamily="18" charset="0"/>
              </a:rPr>
              <a:t>fopen</a:t>
            </a:r>
            <a:r>
              <a:rPr lang="en-GB" sz="1800" dirty="0">
                <a:latin typeface="Times New Roman" panose="02020603050405020304" pitchFamily="18" charset="0"/>
                <a:cs typeface="Times New Roman" panose="02020603050405020304" pitchFamily="18" charset="0"/>
              </a:rPr>
              <a:t> (“ABC.DOC”, “r”);</a:t>
            </a:r>
            <a:endParaRPr lang="en-GB" sz="1800" dirty="0">
              <a:latin typeface="Times New Roman" panose="02020603050405020304" pitchFamily="18" charset="0"/>
              <a:cs typeface="Times New Roman" panose="02020603050405020304" pitchFamily="18" charset="0"/>
            </a:endParaRPr>
          </a:p>
          <a:p>
            <a:pPr algn="just">
              <a:lnSpc>
                <a:spcPct val="150000"/>
              </a:lnSpc>
            </a:pPr>
            <a:r>
              <a:rPr lang="en-GB" sz="1800" dirty="0">
                <a:latin typeface="Times New Roman" panose="02020603050405020304" pitchFamily="18" charset="0"/>
                <a:cs typeface="Times New Roman" panose="02020603050405020304" pitchFamily="18" charset="0"/>
              </a:rPr>
              <a:t>                 Here      </a:t>
            </a:r>
            <a:r>
              <a:rPr lang="en-GB" sz="1800" dirty="0" err="1">
                <a:latin typeface="Times New Roman" panose="02020603050405020304" pitchFamily="18" charset="0"/>
                <a:cs typeface="Times New Roman" panose="02020603050405020304" pitchFamily="18" charset="0"/>
              </a:rPr>
              <a:t>fp</a:t>
            </a:r>
            <a:r>
              <a:rPr lang="en-GB" sz="1800" dirty="0">
                <a:latin typeface="Times New Roman" panose="02020603050405020304" pitchFamily="18" charset="0"/>
                <a:cs typeface="Times New Roman" panose="02020603050405020304" pitchFamily="18" charset="0"/>
              </a:rPr>
              <a:t> =file pointer</a:t>
            </a:r>
            <a:endParaRPr lang="en-GB" sz="1800" dirty="0">
              <a:latin typeface="Times New Roman" panose="02020603050405020304" pitchFamily="18" charset="0"/>
              <a:cs typeface="Times New Roman" panose="02020603050405020304" pitchFamily="18" charset="0"/>
            </a:endParaRPr>
          </a:p>
          <a:p>
            <a:pPr algn="just">
              <a:lnSpc>
                <a:spcPct val="150000"/>
              </a:lnSpc>
            </a:pP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fopen</a:t>
            </a:r>
            <a:r>
              <a:rPr lang="en-GB" sz="1800" dirty="0">
                <a:latin typeface="Times New Roman" panose="02020603050405020304" pitchFamily="18" charset="0"/>
                <a:cs typeface="Times New Roman" panose="02020603050405020304" pitchFamily="18" charset="0"/>
              </a:rPr>
              <a:t>= function to open a file</a:t>
            </a:r>
            <a:endParaRPr lang="en-GB" sz="1800" dirty="0">
              <a:latin typeface="Times New Roman" panose="02020603050405020304" pitchFamily="18" charset="0"/>
              <a:cs typeface="Times New Roman" panose="02020603050405020304" pitchFamily="18" charset="0"/>
            </a:endParaRPr>
          </a:p>
          <a:p>
            <a:pPr algn="just">
              <a:lnSpc>
                <a:spcPct val="150000"/>
              </a:lnSpc>
            </a:pPr>
            <a:r>
              <a:rPr lang="en-GB" sz="1800" dirty="0">
                <a:latin typeface="Times New Roman" panose="02020603050405020304" pitchFamily="18" charset="0"/>
                <a:cs typeface="Times New Roman" panose="02020603050405020304" pitchFamily="18" charset="0"/>
              </a:rPr>
              <a:t>		                          ABC.DOC=name of the file</a:t>
            </a:r>
            <a:endParaRPr lang="en-GB" sz="1800" dirty="0">
              <a:latin typeface="Times New Roman" panose="02020603050405020304" pitchFamily="18" charset="0"/>
              <a:cs typeface="Times New Roman" panose="02020603050405020304" pitchFamily="18" charset="0"/>
            </a:endParaRPr>
          </a:p>
          <a:p>
            <a:pPr algn="just">
              <a:lnSpc>
                <a:spcPct val="150000"/>
              </a:lnSpc>
            </a:pPr>
            <a:r>
              <a:rPr lang="en-GB" sz="1800" dirty="0">
                <a:latin typeface="Times New Roman" panose="02020603050405020304" pitchFamily="18" charset="0"/>
                <a:cs typeface="Times New Roman" panose="02020603050405020304" pitchFamily="18" charset="0"/>
              </a:rPr>
              <a:t>                                     r=mode in which file is to be opened</a:t>
            </a:r>
            <a:endParaRPr lang="en-GB" sz="1800" dirty="0">
              <a:latin typeface="Times New Roman" panose="02020603050405020304" pitchFamily="18" charset="0"/>
              <a:cs typeface="Times New Roman" panose="02020603050405020304" pitchFamily="18" charset="0"/>
            </a:endParaRPr>
          </a:p>
          <a:p>
            <a:pPr algn="just">
              <a:lnSpc>
                <a:spcPct val="150000"/>
              </a:lnSpc>
            </a:pPr>
            <a:r>
              <a:rPr lang="en-GB" sz="1800" dirty="0" err="1">
                <a:latin typeface="Times New Roman" panose="02020603050405020304" pitchFamily="18" charset="0"/>
                <a:cs typeface="Times New Roman" panose="02020603050405020304" pitchFamily="18" charset="0"/>
              </a:rPr>
              <a:t>fopen</a:t>
            </a:r>
            <a:r>
              <a:rPr lang="en-GB" sz="1800" dirty="0">
                <a:latin typeface="Times New Roman" panose="02020603050405020304" pitchFamily="18" charset="0"/>
                <a:cs typeface="Times New Roman" panose="02020603050405020304" pitchFamily="18" charset="0"/>
              </a:rPr>
              <a:t> is a function which contains two arguments:-</a:t>
            </a:r>
            <a:endParaRPr lang="en-GB" sz="1800" dirty="0">
              <a:latin typeface="Times New Roman" panose="02020603050405020304" pitchFamily="18" charset="0"/>
              <a:cs typeface="Times New Roman" panose="02020603050405020304" pitchFamily="18" charset="0"/>
            </a:endParaRPr>
          </a:p>
          <a:p>
            <a:pPr marL="400050" indent="-400050" algn="just">
              <a:lnSpc>
                <a:spcPct val="150000"/>
              </a:lnSpc>
              <a:buFont typeface="+mj-lt"/>
              <a:buAutoNum type="romanLcPeriod"/>
            </a:pPr>
            <a:r>
              <a:rPr lang="en-GB" sz="1800" dirty="0">
                <a:latin typeface="Times New Roman" panose="02020603050405020304" pitchFamily="18" charset="0"/>
                <a:cs typeface="Times New Roman" panose="02020603050405020304" pitchFamily="18" charset="0"/>
              </a:rPr>
              <a:t>File name ABC.DOC</a:t>
            </a:r>
            <a:endParaRPr lang="en-GB" sz="1800" dirty="0">
              <a:latin typeface="Times New Roman" panose="02020603050405020304" pitchFamily="18" charset="0"/>
              <a:cs typeface="Times New Roman" panose="02020603050405020304" pitchFamily="18" charset="0"/>
            </a:endParaRPr>
          </a:p>
          <a:p>
            <a:pPr marL="400050" indent="-400050" algn="just">
              <a:lnSpc>
                <a:spcPct val="150000"/>
              </a:lnSpc>
              <a:buFont typeface="+mj-lt"/>
              <a:buAutoNum type="romanLcPeriod"/>
            </a:pPr>
            <a:r>
              <a:rPr lang="en-GB" sz="1800" dirty="0">
                <a:latin typeface="Times New Roman" panose="02020603050405020304" pitchFamily="18" charset="0"/>
                <a:cs typeface="Times New Roman" panose="02020603050405020304" pitchFamily="18" charset="0"/>
              </a:rPr>
              <a:t>Mode in which we want to open the file. Both these are of string types.</a:t>
            </a:r>
            <a:endParaRPr lang="en-US" altLang="en-US" sz="1800" dirty="0"/>
          </a:p>
          <a:p>
            <a:pPr algn="just">
              <a:lnSpc>
                <a:spcPct val="150000"/>
              </a:lnSpc>
              <a:buFontTx/>
              <a:buNone/>
            </a:pPr>
            <a:r>
              <a:rPr lang="en-US" altLang="en-US" sz="1800" b="1" dirty="0" err="1">
                <a:latin typeface="Times New Roman" panose="02020603050405020304" pitchFamily="18" charset="0"/>
                <a:cs typeface="Times New Roman" panose="02020603050405020304" pitchFamily="18" charset="0"/>
              </a:rPr>
              <a:t>fopen</a:t>
            </a:r>
            <a:r>
              <a:rPr lang="en-US" altLang="en-US" sz="1800" b="1" dirty="0">
                <a:latin typeface="Times New Roman" panose="02020603050405020304" pitchFamily="18" charset="0"/>
                <a:cs typeface="Times New Roman" panose="02020603050405020304" pitchFamily="18" charset="0"/>
              </a:rPr>
              <a:t>():-</a:t>
            </a:r>
            <a:endParaRPr lang="en-US" altLang="en-US" sz="1800" b="1" dirty="0">
              <a:latin typeface="Times New Roman" panose="02020603050405020304" pitchFamily="18" charset="0"/>
              <a:cs typeface="Times New Roman" panose="02020603050405020304" pitchFamily="18" charset="0"/>
            </a:endParaRPr>
          </a:p>
          <a:p>
            <a:pPr algn="just">
              <a:lnSpc>
                <a:spcPct val="150000"/>
              </a:lnSpc>
            </a:pPr>
            <a:r>
              <a:rPr lang="en-US" altLang="en-US" sz="1800" dirty="0">
                <a:latin typeface="Times New Roman" panose="02020603050405020304" pitchFamily="18" charset="0"/>
                <a:cs typeface="Times New Roman" panose="02020603050405020304" pitchFamily="18" charset="0"/>
              </a:rPr>
              <a:t>This function loads the file from disk to memory and stores the address of the first character to be read in the pointer variable fp. If file is </a:t>
            </a:r>
            <a:r>
              <a:rPr lang="en-US" altLang="en-US" sz="1800" dirty="0" err="1">
                <a:latin typeface="Times New Roman" panose="02020603050405020304" pitchFamily="18" charset="0"/>
                <a:cs typeface="Times New Roman" panose="02020603050405020304" pitchFamily="18" charset="0"/>
              </a:rPr>
              <a:t>absent,it</a:t>
            </a:r>
            <a:r>
              <a:rPr lang="en-US" altLang="en-US" sz="1800" dirty="0">
                <a:latin typeface="Times New Roman" panose="02020603050405020304" pitchFamily="18" charset="0"/>
                <a:cs typeface="Times New Roman" panose="02020603050405020304" pitchFamily="18" charset="0"/>
              </a:rPr>
              <a:t> returns a NULL pointer variable.</a:t>
            </a:r>
            <a:endParaRPr lang="en-US" altLang="en-US" sz="1800" dirty="0">
              <a:latin typeface="Times New Roman" panose="02020603050405020304" pitchFamily="18" charset="0"/>
              <a:cs typeface="Times New Roman" panose="02020603050405020304" pitchFamily="18" charset="0"/>
            </a:endParaRPr>
          </a:p>
          <a:p>
            <a:pPr algn="just">
              <a:lnSpc>
                <a:spcPct val="150000"/>
              </a:lnSpc>
              <a:buFontTx/>
              <a:buNone/>
            </a:pPr>
            <a:r>
              <a:rPr lang="en-US" altLang="en-US" sz="1800" b="1" dirty="0" err="1">
                <a:latin typeface="Times New Roman" panose="02020603050405020304" pitchFamily="18" charset="0"/>
                <a:cs typeface="Times New Roman" panose="02020603050405020304" pitchFamily="18" charset="0"/>
              </a:rPr>
              <a:t>fclose</a:t>
            </a:r>
            <a:r>
              <a:rPr lang="en-US" altLang="en-US" sz="1800" b="1" dirty="0">
                <a:latin typeface="Times New Roman" panose="02020603050405020304" pitchFamily="18" charset="0"/>
                <a:cs typeface="Times New Roman" panose="02020603050405020304" pitchFamily="18" charset="0"/>
              </a:rPr>
              <a:t>(</a:t>
            </a:r>
            <a:r>
              <a:rPr lang="en-US" altLang="en-US" sz="1800" b="1" dirty="0" err="1">
                <a:latin typeface="Times New Roman" panose="02020603050405020304" pitchFamily="18" charset="0"/>
                <a:cs typeface="Times New Roman" panose="02020603050405020304" pitchFamily="18" charset="0"/>
              </a:rPr>
              <a:t>fp</a:t>
            </a:r>
            <a:r>
              <a:rPr lang="en-US" altLang="en-US" sz="1800" b="1"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the file which is opened need to be closed and only can be done by library function </a:t>
            </a:r>
            <a:r>
              <a:rPr lang="en-US" altLang="en-US" sz="1800" dirty="0" err="1">
                <a:latin typeface="Times New Roman" panose="02020603050405020304" pitchFamily="18" charset="0"/>
                <a:cs typeface="Times New Roman" panose="02020603050405020304" pitchFamily="18" charset="0"/>
              </a:rPr>
              <a:t>fclose</a:t>
            </a: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gn="just">
              <a:lnSpc>
                <a:spcPct val="150000"/>
              </a:lnSpc>
            </a:pPr>
            <a:r>
              <a:rPr lang="en-GB"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880" y="528321"/>
            <a:ext cx="4561840" cy="381317"/>
          </a:xfrm>
        </p:spPr>
        <p:txBody>
          <a:bodyPr>
            <a:noAutofit/>
          </a:bodyPr>
          <a:lstStyle/>
          <a:p>
            <a:r>
              <a:rPr lang="en-US" altLang="en-US" sz="3600" b="1" dirty="0">
                <a:latin typeface="Times New Roman" panose="02020603050405020304" pitchFamily="18" charset="0"/>
                <a:cs typeface="Times New Roman" panose="02020603050405020304" pitchFamily="18" charset="0"/>
              </a:rPr>
              <a:t>File Opening Modes</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19760" y="990918"/>
            <a:ext cx="10952480" cy="5785802"/>
          </a:xfrm>
        </p:spPr>
        <p:txBody>
          <a:bodyPr>
            <a:noAutofit/>
          </a:bodyPr>
          <a:lstStyle/>
          <a:p>
            <a:pPr marL="609600" indent="-609600" algn="just">
              <a:lnSpc>
                <a:spcPct val="150000"/>
              </a:lnSpc>
              <a:buFontTx/>
              <a:buAutoNum type="arabicPeriod"/>
            </a:pPr>
            <a:r>
              <a:rPr lang="en-US" altLang="en-US" sz="1800" b="1" dirty="0">
                <a:latin typeface="Times New Roman" panose="02020603050405020304" pitchFamily="18" charset="0"/>
                <a:cs typeface="Times New Roman" panose="02020603050405020304" pitchFamily="18" charset="0"/>
              </a:rPr>
              <a:t>Read mode(r): </a:t>
            </a:r>
            <a:r>
              <a:rPr lang="en-US" altLang="en-US" sz="1800" dirty="0">
                <a:latin typeface="Times New Roman" panose="02020603050405020304" pitchFamily="18" charset="0"/>
                <a:cs typeface="Times New Roman" panose="02020603050405020304" pitchFamily="18" charset="0"/>
              </a:rPr>
              <a:t>Purpose to read from the file. If file exists, it sets up a pointer which points to first char in it and if it does not exist, it returns NULL.</a:t>
            </a:r>
            <a:endParaRPr lang="en-US" altLang="en-US" sz="1800" dirty="0">
              <a:latin typeface="Times New Roman" panose="02020603050405020304" pitchFamily="18" charset="0"/>
              <a:cs typeface="Times New Roman" panose="02020603050405020304" pitchFamily="18" charset="0"/>
            </a:endParaRPr>
          </a:p>
          <a:p>
            <a:pPr marL="609600" indent="-609600" algn="just">
              <a:lnSpc>
                <a:spcPct val="150000"/>
              </a:lnSpc>
              <a:buFontTx/>
              <a:buAutoNum type="arabicPeriod"/>
            </a:pPr>
            <a:r>
              <a:rPr lang="en-US" altLang="en-US" sz="1800" b="1" dirty="0">
                <a:latin typeface="Times New Roman" panose="02020603050405020304" pitchFamily="18" charset="0"/>
                <a:cs typeface="Times New Roman" panose="02020603050405020304" pitchFamily="18" charset="0"/>
              </a:rPr>
              <a:t>Write mode(w): </a:t>
            </a:r>
            <a:r>
              <a:rPr lang="en-US" altLang="en-US" sz="1800" dirty="0">
                <a:latin typeface="Times New Roman" panose="02020603050405020304" pitchFamily="18" charset="0"/>
                <a:cs typeface="Times New Roman" panose="02020603050405020304" pitchFamily="18" charset="0"/>
              </a:rPr>
              <a:t>Purpose to write in the file. If file exists, its contents are overwritten. If it does not exist new file is created.</a:t>
            </a:r>
            <a:endParaRPr lang="en-US" altLang="en-US" sz="1800" dirty="0">
              <a:latin typeface="Times New Roman" panose="02020603050405020304" pitchFamily="18" charset="0"/>
              <a:cs typeface="Times New Roman" panose="02020603050405020304" pitchFamily="18" charset="0"/>
            </a:endParaRPr>
          </a:p>
          <a:p>
            <a:pPr marL="609600" indent="-609600" algn="just">
              <a:lnSpc>
                <a:spcPct val="150000"/>
              </a:lnSpc>
              <a:buFontTx/>
              <a:buAutoNum type="arabicPeriod"/>
            </a:pPr>
            <a:r>
              <a:rPr lang="en-US" altLang="en-US" sz="1800" b="1" dirty="0">
                <a:latin typeface="Times New Roman" panose="02020603050405020304" pitchFamily="18" charset="0"/>
                <a:cs typeface="Times New Roman" panose="02020603050405020304" pitchFamily="18" charset="0"/>
              </a:rPr>
              <a:t>Append mode(a): </a:t>
            </a:r>
            <a:r>
              <a:rPr lang="en-US" altLang="en-US" sz="1800" dirty="0">
                <a:latin typeface="Times New Roman" panose="02020603050405020304" pitchFamily="18" charset="0"/>
                <a:cs typeface="Times New Roman" panose="02020603050405020304" pitchFamily="18" charset="0"/>
              </a:rPr>
              <a:t>Purpose is to add data in already existing file. If it does not exist new file is created.</a:t>
            </a:r>
            <a:endParaRPr lang="en-US" altLang="en-US" sz="1800" dirty="0">
              <a:latin typeface="Times New Roman" panose="02020603050405020304" pitchFamily="18" charset="0"/>
              <a:cs typeface="Times New Roman" panose="02020603050405020304" pitchFamily="18" charset="0"/>
            </a:endParaRPr>
          </a:p>
          <a:p>
            <a:pPr marL="609600" indent="-609600" algn="just">
              <a:lnSpc>
                <a:spcPct val="150000"/>
              </a:lnSpc>
              <a:buFontTx/>
              <a:buAutoNum type="arabicPeriod"/>
            </a:pPr>
            <a:r>
              <a:rPr lang="en-GB" altLang="en-US" sz="1800" b="1" dirty="0">
                <a:latin typeface="Times New Roman" panose="02020603050405020304" pitchFamily="18" charset="0"/>
                <a:cs typeface="Times New Roman" panose="02020603050405020304" pitchFamily="18" charset="0"/>
              </a:rPr>
              <a:t>Read + (r +): </a:t>
            </a:r>
            <a:r>
              <a:rPr lang="en-GB" altLang="en-US" sz="1800" dirty="0">
                <a:latin typeface="Times New Roman" panose="02020603050405020304" pitchFamily="18" charset="0"/>
                <a:cs typeface="Times New Roman" panose="02020603050405020304" pitchFamily="18" charset="0"/>
              </a:rPr>
              <a:t>It is an extension to read mode. The operations possible on this mode are to read existing, writing new contents and modifying existing contents.it returns NULL if file does not exist.</a:t>
            </a:r>
            <a:endParaRPr lang="en-GB" altLang="en-US" sz="1800" dirty="0">
              <a:latin typeface="Times New Roman" panose="02020603050405020304" pitchFamily="18" charset="0"/>
              <a:cs typeface="Times New Roman" panose="02020603050405020304" pitchFamily="18" charset="0"/>
            </a:endParaRPr>
          </a:p>
          <a:p>
            <a:pPr marL="609600" indent="-609600" algn="just">
              <a:lnSpc>
                <a:spcPct val="150000"/>
              </a:lnSpc>
              <a:buFontTx/>
              <a:buAutoNum type="arabicPeriod"/>
            </a:pPr>
            <a:r>
              <a:rPr lang="en-GB" altLang="en-US" sz="1800" b="1" dirty="0">
                <a:latin typeface="Times New Roman" panose="02020603050405020304" pitchFamily="18" charset="0"/>
                <a:cs typeface="Times New Roman" panose="02020603050405020304" pitchFamily="18" charset="0"/>
              </a:rPr>
              <a:t>Write +(w +): I</a:t>
            </a:r>
            <a:r>
              <a:rPr lang="en-GB" altLang="en-US" sz="1800" dirty="0">
                <a:latin typeface="Times New Roman" panose="02020603050405020304" pitchFamily="18" charset="0"/>
                <a:cs typeface="Times New Roman" panose="02020603050405020304" pitchFamily="18" charset="0"/>
              </a:rPr>
              <a:t>t is similar to write mode, mode. The operations possible on this mode are to write new contents and modify contents already written.</a:t>
            </a:r>
            <a:endParaRPr lang="en-GB" altLang="en-US" sz="1800" dirty="0">
              <a:latin typeface="Times New Roman" panose="02020603050405020304" pitchFamily="18" charset="0"/>
              <a:cs typeface="Times New Roman" panose="02020603050405020304" pitchFamily="18" charset="0"/>
            </a:endParaRPr>
          </a:p>
          <a:p>
            <a:pPr marL="609600" indent="-609600" algn="just">
              <a:lnSpc>
                <a:spcPct val="150000"/>
              </a:lnSpc>
              <a:buFontTx/>
              <a:buAutoNum type="arabicPeriod"/>
            </a:pPr>
            <a:r>
              <a:rPr lang="en-GB" altLang="en-US" sz="1800" b="1" dirty="0">
                <a:latin typeface="Times New Roman" panose="02020603050405020304" pitchFamily="18" charset="0"/>
                <a:cs typeface="Times New Roman" panose="02020603050405020304" pitchFamily="18" charset="0"/>
              </a:rPr>
              <a:t>Append + (a +):  </a:t>
            </a:r>
            <a:r>
              <a:rPr lang="en-GB" altLang="en-US" sz="1800" dirty="0">
                <a:latin typeface="Times New Roman" panose="02020603050405020304" pitchFamily="18" charset="0"/>
                <a:cs typeface="Times New Roman" panose="02020603050405020304" pitchFamily="18" charset="0"/>
              </a:rPr>
              <a:t>It is similar to append mode, the operations possible on this mode are to read existing contents, add new contents at the end of file but cannot  modify existing contents.</a:t>
            </a:r>
            <a:endParaRPr lang="en-GB" altLang="en-US" sz="1800" dirty="0">
              <a:latin typeface="Times New Roman" panose="02020603050405020304" pitchFamily="18" charset="0"/>
              <a:cs typeface="Times New Roman" panose="02020603050405020304" pitchFamily="18" charset="0"/>
            </a:endParaRPr>
          </a:p>
          <a:p>
            <a:pPr marL="609600" indent="-609600" algn="just">
              <a:lnSpc>
                <a:spcPct val="150000"/>
              </a:lnSpc>
              <a:buFontTx/>
              <a:buAutoNum type="arabicPeriod"/>
            </a:pPr>
            <a:endParaRPr lang="en-US" altLang="en-US" sz="1800"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2880" y="396241"/>
            <a:ext cx="4561840" cy="381317"/>
          </a:xfrm>
        </p:spPr>
        <p:txBody>
          <a:bodyPr>
            <a:noAutofit/>
          </a:bodyPr>
          <a:lstStyle/>
          <a:p>
            <a:r>
              <a:rPr lang="en-US" altLang="en-US" sz="3600" b="1" dirty="0">
                <a:latin typeface="Times New Roman" panose="02020603050405020304" pitchFamily="18" charset="0"/>
                <a:cs typeface="Times New Roman" panose="02020603050405020304" pitchFamily="18" charset="0"/>
              </a:rPr>
              <a:t>Reading from a file</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19760" y="990918"/>
            <a:ext cx="5476240" cy="5785802"/>
          </a:xfrm>
        </p:spPr>
        <p:txBody>
          <a:bodyPr>
            <a:noAutofit/>
          </a:bodyPr>
          <a:lstStyle/>
          <a:p>
            <a:pPr algn="just">
              <a:lnSpc>
                <a:spcPct val="150000"/>
              </a:lnSpc>
            </a:pPr>
            <a:r>
              <a:rPr lang="en-US" altLang="en-US" sz="1800" dirty="0">
                <a:latin typeface="Times New Roman" panose="02020603050405020304" pitchFamily="18" charset="0"/>
                <a:cs typeface="Times New Roman" panose="02020603050405020304" pitchFamily="18" charset="0"/>
              </a:rPr>
              <a:t>Different functions to read a char are </a:t>
            </a:r>
            <a:r>
              <a:rPr lang="en-US" altLang="en-US" sz="1800" dirty="0" err="1">
                <a:latin typeface="Times New Roman" panose="02020603050405020304" pitchFamily="18" charset="0"/>
                <a:cs typeface="Times New Roman" panose="02020603050405020304" pitchFamily="18" charset="0"/>
              </a:rPr>
              <a:t>fgetc</a:t>
            </a:r>
            <a:r>
              <a:rPr lang="en-US" altLang="en-US" sz="1800" dirty="0">
                <a:latin typeface="Times New Roman" panose="02020603050405020304" pitchFamily="18" charset="0"/>
                <a:cs typeface="Times New Roman" panose="02020603050405020304" pitchFamily="18" charset="0"/>
              </a:rPr>
              <a:t> and </a:t>
            </a:r>
            <a:r>
              <a:rPr lang="en-US" altLang="en-US" sz="1800" dirty="0" err="1">
                <a:latin typeface="Times New Roman" panose="02020603050405020304" pitchFamily="18" charset="0"/>
                <a:cs typeface="Times New Roman" panose="02020603050405020304" pitchFamily="18" charset="0"/>
              </a:rPr>
              <a:t>getc</a:t>
            </a:r>
            <a:r>
              <a:rPr lang="en-US" altLang="en-US" sz="1800" dirty="0">
                <a:latin typeface="Times New Roman" panose="02020603050405020304" pitchFamily="18" charset="0"/>
                <a:cs typeface="Times New Roman" panose="02020603050405020304" pitchFamily="18" charset="0"/>
              </a:rPr>
              <a:t>. Both perform similar functions and have the same syntax.</a:t>
            </a:r>
            <a:endParaRPr lang="en-US" altLang="en-US" sz="1800" dirty="0">
              <a:latin typeface="Times New Roman" panose="02020603050405020304" pitchFamily="18" charset="0"/>
              <a:cs typeface="Times New Roman" panose="02020603050405020304" pitchFamily="18" charset="0"/>
            </a:endParaRPr>
          </a:p>
          <a:p>
            <a:pPr>
              <a:lnSpc>
                <a:spcPct val="150000"/>
              </a:lnSpc>
              <a:buFontTx/>
              <a:buNone/>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ch</a:t>
            </a:r>
            <a:r>
              <a:rPr lang="en-US" altLang="en-US" sz="1800" dirty="0">
                <a:latin typeface="Times New Roman" panose="02020603050405020304" pitchFamily="18" charset="0"/>
                <a:cs typeface="Times New Roman" panose="02020603050405020304" pitchFamily="18" charset="0"/>
              </a:rPr>
              <a:t> = </a:t>
            </a:r>
            <a:r>
              <a:rPr lang="en-US" altLang="en-US" sz="1800" dirty="0" err="1">
                <a:latin typeface="Times New Roman" panose="02020603050405020304" pitchFamily="18" charset="0"/>
                <a:cs typeface="Times New Roman" panose="02020603050405020304" pitchFamily="18" charset="0"/>
              </a:rPr>
              <a:t>fgetc</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fp</a:t>
            </a: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nSpc>
                <a:spcPct val="150000"/>
              </a:lnSpc>
              <a:buFontTx/>
              <a:buNone/>
            </a:pPr>
            <a:endParaRPr lang="en-US" altLang="en-US" sz="1800" dirty="0">
              <a:latin typeface="Times New Roman" panose="02020603050405020304" pitchFamily="18" charset="0"/>
              <a:cs typeface="Times New Roman" panose="02020603050405020304" pitchFamily="18" charset="0"/>
            </a:endParaRPr>
          </a:p>
          <a:p>
            <a:pPr>
              <a:lnSpc>
                <a:spcPct val="150000"/>
              </a:lnSpc>
            </a:pPr>
            <a:r>
              <a:rPr lang="en-US" altLang="en-US" sz="1800" dirty="0">
                <a:latin typeface="Times New Roman" panose="02020603050405020304" pitchFamily="18" charset="0"/>
                <a:cs typeface="Times New Roman" panose="02020603050405020304" pitchFamily="18" charset="0"/>
              </a:rPr>
              <a:t>        char type variable   function name      file pointer</a:t>
            </a:r>
            <a:endParaRPr lang="en-US" altLang="en-US" sz="1800" dirty="0">
              <a:latin typeface="Times New Roman" panose="02020603050405020304" pitchFamily="18" charset="0"/>
              <a:cs typeface="Times New Roman" panose="02020603050405020304" pitchFamily="18" charset="0"/>
            </a:endParaRPr>
          </a:p>
          <a:p>
            <a:pPr>
              <a:lnSpc>
                <a:spcPct val="150000"/>
              </a:lnSpc>
            </a:pPr>
            <a:r>
              <a:rPr lang="en-US" altLang="en-US" sz="1800" dirty="0" err="1">
                <a:latin typeface="Times New Roman" panose="02020603050405020304" pitchFamily="18" charset="0"/>
                <a:cs typeface="Times New Roman" panose="02020603050405020304" pitchFamily="18" charset="0"/>
              </a:rPr>
              <a:t>fgets</a:t>
            </a:r>
            <a:r>
              <a:rPr lang="en-US" altLang="en-US" sz="1800" dirty="0">
                <a:latin typeface="Times New Roman" panose="02020603050405020304" pitchFamily="18" charset="0"/>
                <a:cs typeface="Times New Roman" panose="02020603050405020304" pitchFamily="18" charset="0"/>
              </a:rPr>
              <a:t>() or gets():-used to read strings from a file and copy string to a memory location which is referenced by array.</a:t>
            </a:r>
            <a:endParaRPr lang="en-US" altLang="en-US" sz="1800" dirty="0">
              <a:latin typeface="Times New Roman" panose="02020603050405020304" pitchFamily="18" charset="0"/>
              <a:cs typeface="Times New Roman" panose="02020603050405020304" pitchFamily="18" charset="0"/>
            </a:endParaRPr>
          </a:p>
          <a:p>
            <a:pPr>
              <a:lnSpc>
                <a:spcPct val="150000"/>
              </a:lnSpc>
              <a:buFontTx/>
              <a:buNone/>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fgets</a:t>
            </a:r>
            <a:r>
              <a:rPr lang="en-US" altLang="en-US" sz="1800" dirty="0">
                <a:latin typeface="Times New Roman" panose="02020603050405020304" pitchFamily="18" charset="0"/>
                <a:cs typeface="Times New Roman" panose="02020603050405020304" pitchFamily="18" charset="0"/>
              </a:rPr>
              <a:t> (str, n, </a:t>
            </a:r>
            <a:r>
              <a:rPr lang="en-US" altLang="en-US" sz="1800" dirty="0" err="1">
                <a:latin typeface="Times New Roman" panose="02020603050405020304" pitchFamily="18" charset="0"/>
                <a:cs typeface="Times New Roman" panose="02020603050405020304" pitchFamily="18" charset="0"/>
              </a:rPr>
              <a:t>fptr</a:t>
            </a: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nSpc>
                <a:spcPct val="150000"/>
              </a:lnSpc>
              <a:buFontTx/>
              <a:buNone/>
            </a:pPr>
            <a:r>
              <a:rPr lang="en-US" altLang="en-US" sz="1800" dirty="0">
                <a:latin typeface="Times New Roman" panose="02020603050405020304" pitchFamily="18" charset="0"/>
                <a:cs typeface="Times New Roman" panose="02020603050405020304" pitchFamily="18" charset="0"/>
              </a:rPr>
              <a:t>                             </a:t>
            </a:r>
            <a:endParaRPr lang="en-US" altLang="en-US" sz="1800" dirty="0">
              <a:latin typeface="Times New Roman" panose="02020603050405020304" pitchFamily="18" charset="0"/>
              <a:cs typeface="Times New Roman" panose="02020603050405020304" pitchFamily="18" charset="0"/>
            </a:endParaRPr>
          </a:p>
          <a:p>
            <a:pPr>
              <a:lnSpc>
                <a:spcPct val="150000"/>
              </a:lnSpc>
              <a:buFontTx/>
              <a:buNone/>
            </a:pPr>
            <a:r>
              <a:rPr lang="en-US" altLang="en-US" sz="1800" dirty="0">
                <a:latin typeface="Times New Roman" panose="02020603050405020304" pitchFamily="18" charset="0"/>
                <a:cs typeface="Times New Roman" panose="02020603050405020304" pitchFamily="18" charset="0"/>
              </a:rPr>
              <a:t>                        array of chars    </a:t>
            </a:r>
            <a:r>
              <a:rPr lang="en-US" altLang="en-US" sz="1800" dirty="0" err="1">
                <a:latin typeface="Times New Roman" panose="02020603050405020304" pitchFamily="18" charset="0"/>
                <a:cs typeface="Times New Roman" panose="02020603050405020304" pitchFamily="18" charset="0"/>
              </a:rPr>
              <a:t>max.length</a:t>
            </a:r>
            <a:r>
              <a:rPr lang="en-US" altLang="en-US" sz="1800" dirty="0">
                <a:latin typeface="Times New Roman" panose="02020603050405020304" pitchFamily="18" charset="0"/>
                <a:cs typeface="Times New Roman" panose="02020603050405020304" pitchFamily="18" charset="0"/>
              </a:rPr>
              <a:t>      file pointer</a:t>
            </a:r>
            <a:endParaRPr lang="en-US" altLang="en-US" sz="1800" dirty="0">
              <a:latin typeface="Times New Roman" panose="02020603050405020304" pitchFamily="18" charset="0"/>
              <a:cs typeface="Times New Roman" panose="02020603050405020304" pitchFamily="18" charset="0"/>
            </a:endParaRPr>
          </a:p>
          <a:p>
            <a:pPr>
              <a:lnSpc>
                <a:spcPct val="150000"/>
              </a:lnSpc>
              <a:buFontTx/>
              <a:buNone/>
            </a:pPr>
            <a:endParaRPr lang="en-US" altLang="en-US"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p:txBody>
      </p:sp>
      <p:cxnSp>
        <p:nvCxnSpPr>
          <p:cNvPr id="5" name="Straight Arrow Connector 4"/>
          <p:cNvCxnSpPr/>
          <p:nvPr/>
        </p:nvCxnSpPr>
        <p:spPr>
          <a:xfrm flipH="1">
            <a:off x="2667000" y="2448560"/>
            <a:ext cx="690880" cy="690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3665220" y="2448560"/>
            <a:ext cx="39878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526280" y="2420302"/>
            <a:ext cx="553720" cy="706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43555" y="4917440"/>
            <a:ext cx="975360" cy="843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931920" y="4917440"/>
            <a:ext cx="345440" cy="751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814570" y="4962842"/>
            <a:ext cx="744220" cy="797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4"/>
          <p:cNvSpPr txBox="1">
            <a:spLocks noChangeArrowheads="1"/>
          </p:cNvSpPr>
          <p:nvPr/>
        </p:nvSpPr>
        <p:spPr>
          <a:xfrm>
            <a:off x="8387080" y="889318"/>
            <a:ext cx="3601720" cy="42005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buFontTx/>
              <a:buNone/>
            </a:pPr>
            <a:r>
              <a:rPr lang="en-US" altLang="en-US" sz="1800" dirty="0">
                <a:latin typeface="Times New Roman" panose="02020603050405020304" pitchFamily="18" charset="0"/>
                <a:cs typeface="Times New Roman" panose="02020603050405020304" pitchFamily="18" charset="0"/>
              </a:rPr>
              <a:t>#include&lt;conio.h&gt;</a:t>
            </a:r>
            <a:endParaRPr lang="en-US" altLang="en-US" sz="1800" dirty="0">
              <a:latin typeface="Times New Roman" panose="02020603050405020304" pitchFamily="18" charset="0"/>
              <a:cs typeface="Times New Roman" panose="02020603050405020304" pitchFamily="18" charset="0"/>
            </a:endParaRPr>
          </a:p>
          <a:p>
            <a:pPr algn="l">
              <a:lnSpc>
                <a:spcPct val="100000"/>
              </a:lnSpc>
              <a:buFontTx/>
              <a:buNone/>
            </a:pPr>
            <a:r>
              <a:rPr lang="en-US" altLang="en-US" sz="1800" dirty="0">
                <a:latin typeface="Times New Roman" panose="02020603050405020304" pitchFamily="18" charset="0"/>
                <a:cs typeface="Times New Roman" panose="02020603050405020304" pitchFamily="18" charset="0"/>
              </a:rPr>
              <a:t>void main()</a:t>
            </a:r>
            <a:endParaRPr lang="en-US" altLang="en-US" sz="1800" dirty="0">
              <a:latin typeface="Times New Roman" panose="02020603050405020304" pitchFamily="18" charset="0"/>
              <a:cs typeface="Times New Roman" panose="02020603050405020304" pitchFamily="18" charset="0"/>
            </a:endParaRPr>
          </a:p>
          <a:p>
            <a:pPr algn="l">
              <a:lnSpc>
                <a:spcPct val="100000"/>
              </a:lnSpc>
              <a:buFontTx/>
              <a:buNone/>
            </a:pP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gn="l">
              <a:lnSpc>
                <a:spcPct val="100000"/>
              </a:lnSpc>
              <a:buFontTx/>
              <a:buNone/>
            </a:pPr>
            <a:r>
              <a:rPr lang="en-US" altLang="en-US" sz="1800" dirty="0">
                <a:latin typeface="Times New Roman" panose="02020603050405020304" pitchFamily="18" charset="0"/>
                <a:cs typeface="Times New Roman" panose="02020603050405020304" pitchFamily="18" charset="0"/>
              </a:rPr>
              <a:t>	FILE *</a:t>
            </a:r>
            <a:r>
              <a:rPr lang="en-US" altLang="en-US" sz="1800" dirty="0" err="1">
                <a:latin typeface="Times New Roman" panose="02020603050405020304" pitchFamily="18" charset="0"/>
                <a:cs typeface="Times New Roman" panose="02020603050405020304" pitchFamily="18" charset="0"/>
              </a:rPr>
              <a:t>fptr</a:t>
            </a: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gn="l">
              <a:lnSpc>
                <a:spcPct val="100000"/>
              </a:lnSpc>
              <a:buFontTx/>
              <a:buNone/>
            </a:pPr>
            <a:r>
              <a:rPr lang="en-US" altLang="en-US" sz="1800" dirty="0">
                <a:latin typeface="Times New Roman" panose="02020603050405020304" pitchFamily="18" charset="0"/>
                <a:cs typeface="Times New Roman" panose="02020603050405020304" pitchFamily="18" charset="0"/>
              </a:rPr>
              <a:t>	char c;</a:t>
            </a:r>
            <a:endParaRPr lang="en-US" altLang="en-US" sz="1800" dirty="0">
              <a:latin typeface="Times New Roman" panose="02020603050405020304" pitchFamily="18" charset="0"/>
              <a:cs typeface="Times New Roman" panose="02020603050405020304" pitchFamily="18" charset="0"/>
            </a:endParaRPr>
          </a:p>
          <a:p>
            <a:pPr algn="l">
              <a:lnSpc>
                <a:spcPct val="100000"/>
              </a:lnSpc>
              <a:buFontTx/>
              <a:buNone/>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clrscr</a:t>
            </a: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gn="l">
              <a:lnSpc>
                <a:spcPct val="100000"/>
              </a:lnSpc>
              <a:buFontTx/>
              <a:buNone/>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fptr</a:t>
            </a: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fopen</a:t>
            </a: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a.txt","r</a:t>
            </a: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gn="l">
              <a:lnSpc>
                <a:spcPct val="100000"/>
              </a:lnSpc>
              <a:buFontTx/>
              <a:buNone/>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printf</a:t>
            </a:r>
            <a:r>
              <a:rPr lang="en-US" altLang="en-US" sz="1800" dirty="0">
                <a:latin typeface="Times New Roman" panose="02020603050405020304" pitchFamily="18" charset="0"/>
                <a:cs typeface="Times New Roman" panose="02020603050405020304" pitchFamily="18" charset="0"/>
              </a:rPr>
              <a:t>("the line of text is");</a:t>
            </a:r>
            <a:endParaRPr lang="en-US" altLang="en-US" sz="1800" dirty="0">
              <a:latin typeface="Times New Roman" panose="02020603050405020304" pitchFamily="18" charset="0"/>
              <a:cs typeface="Times New Roman" panose="02020603050405020304" pitchFamily="18" charset="0"/>
            </a:endParaRPr>
          </a:p>
          <a:p>
            <a:pPr algn="l">
              <a:lnSpc>
                <a:spcPct val="100000"/>
              </a:lnSpc>
              <a:buFontTx/>
              <a:buNone/>
            </a:pPr>
            <a:r>
              <a:rPr lang="en-US" altLang="en-US" sz="1800" dirty="0">
                <a:latin typeface="Times New Roman" panose="02020603050405020304" pitchFamily="18" charset="0"/>
                <a:cs typeface="Times New Roman" panose="02020603050405020304" pitchFamily="18" charset="0"/>
              </a:rPr>
              <a:t>	while((c=</a:t>
            </a:r>
            <a:r>
              <a:rPr lang="en-US" altLang="en-US" sz="1800" dirty="0" err="1">
                <a:latin typeface="Times New Roman" panose="02020603050405020304" pitchFamily="18" charset="0"/>
                <a:cs typeface="Times New Roman" panose="02020603050405020304" pitchFamily="18" charset="0"/>
              </a:rPr>
              <a:t>getc</a:t>
            </a: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fptr</a:t>
            </a:r>
            <a:r>
              <a:rPr lang="en-US" altLang="en-US" sz="1800" dirty="0">
                <a:latin typeface="Times New Roman" panose="02020603050405020304" pitchFamily="18" charset="0"/>
                <a:cs typeface="Times New Roman" panose="02020603050405020304" pitchFamily="18" charset="0"/>
              </a:rPr>
              <a:t>))!EOF)</a:t>
            </a:r>
            <a:endParaRPr lang="en-US" altLang="en-US" sz="1800" dirty="0">
              <a:latin typeface="Times New Roman" panose="02020603050405020304" pitchFamily="18" charset="0"/>
              <a:cs typeface="Times New Roman" panose="02020603050405020304" pitchFamily="18" charset="0"/>
            </a:endParaRPr>
          </a:p>
          <a:p>
            <a:pPr algn="l">
              <a:lnSpc>
                <a:spcPct val="100000"/>
              </a:lnSpc>
              <a:buFontTx/>
              <a:buNone/>
            </a:pPr>
            <a:r>
              <a:rPr lang="en-US" altLang="en-US" sz="1800" dirty="0">
                <a:latin typeface="Times New Roman" panose="02020603050405020304" pitchFamily="18" charset="0"/>
                <a:cs typeface="Times New Roman" panose="02020603050405020304" pitchFamily="18" charset="0"/>
              </a:rPr>
              <a:t>       {</a:t>
            </a:r>
            <a:endParaRPr lang="en-US" altLang="en-US" sz="1800" dirty="0">
              <a:latin typeface="Times New Roman" panose="02020603050405020304" pitchFamily="18" charset="0"/>
              <a:cs typeface="Times New Roman" panose="02020603050405020304" pitchFamily="18" charset="0"/>
            </a:endParaRPr>
          </a:p>
          <a:p>
            <a:pPr algn="l">
              <a:lnSpc>
                <a:spcPct val="100000"/>
              </a:lnSpc>
              <a:buFontTx/>
              <a:buNone/>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printf</a:t>
            </a: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c",c</a:t>
            </a: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gn="l">
              <a:lnSpc>
                <a:spcPct val="100000"/>
              </a:lnSpc>
              <a:buFontTx/>
              <a:buNone/>
            </a:pPr>
            <a:r>
              <a:rPr lang="en-US" altLang="en-US" sz="1800" dirty="0">
                <a:latin typeface="Times New Roman" panose="02020603050405020304" pitchFamily="18" charset="0"/>
                <a:cs typeface="Times New Roman" panose="02020603050405020304" pitchFamily="18" charset="0"/>
              </a:rPr>
              <a:t>        }</a:t>
            </a:r>
            <a:endParaRPr lang="en-US" altLang="en-US" sz="1800" dirty="0">
              <a:latin typeface="Times New Roman" panose="02020603050405020304" pitchFamily="18" charset="0"/>
              <a:cs typeface="Times New Roman" panose="02020603050405020304" pitchFamily="18" charset="0"/>
            </a:endParaRPr>
          </a:p>
          <a:p>
            <a:pPr algn="l">
              <a:lnSpc>
                <a:spcPct val="100000"/>
              </a:lnSpc>
              <a:buFontTx/>
              <a:buNone/>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fclose</a:t>
            </a: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fptr</a:t>
            </a: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gn="l">
              <a:lnSpc>
                <a:spcPct val="100000"/>
              </a:lnSpc>
              <a:buFontTx/>
              <a:buNone/>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getch</a:t>
            </a: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gn="l">
              <a:lnSpc>
                <a:spcPct val="100000"/>
              </a:lnSpc>
              <a:buFontTx/>
              <a:buNone/>
            </a:pP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8">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8">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8">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8">
                                            <p:txEl>
                                              <p:pRg st="3" end="3"/>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28">
                                            <p:txEl>
                                              <p:pRg st="4" end="4"/>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28">
                                            <p:txEl>
                                              <p:pRg st="5" end="5"/>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28">
                                            <p:txEl>
                                              <p:pRg st="6" end="6"/>
                                            </p:txEl>
                                          </p:spTgt>
                                        </p:tgtEl>
                                        <p:attrNameLst>
                                          <p:attrName>ppt_c</p:attrName>
                                        </p:attrNameLst>
                                      </p:cBhvr>
                                      <p:to>
                                        <a:schemeClr val="bg2"/>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28">
                                            <p:txEl>
                                              <p:pRg st="7" end="7"/>
                                            </p:txEl>
                                          </p:spTgt>
                                        </p:tgtEl>
                                        <p:attrNameLst>
                                          <p:attrName>ppt_c</p:attrName>
                                        </p:attrNameLst>
                                      </p:cBhvr>
                                      <p:to>
                                        <a:schemeClr val="bg2"/>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28">
                                            <p:txEl>
                                              <p:pRg st="8" end="8"/>
                                            </p:txEl>
                                          </p:spTgt>
                                        </p:tgtEl>
                                        <p:attrNameLst>
                                          <p:attrName>ppt_c</p:attrName>
                                        </p:attrNameLst>
                                      </p:cBhvr>
                                      <p:to>
                                        <a:schemeClr val="bg2"/>
                                      </p:to>
                                    </p:animClr>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28">
                                            <p:txEl>
                                              <p:pRg st="9" end="9"/>
                                            </p:txEl>
                                          </p:spTgt>
                                        </p:tgtEl>
                                        <p:attrNameLst>
                                          <p:attrName>ppt_c</p:attrName>
                                        </p:attrNameLst>
                                      </p:cBhvr>
                                      <p:to>
                                        <a:schemeClr val="bg2"/>
                                      </p:to>
                                    </p:animClr>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xEl>
                                              <p:pRg st="10" end="10"/>
                                            </p:txEl>
                                          </p:spTgt>
                                        </p:tgtEl>
                                        <p:attrNameLst>
                                          <p:attrName>style.visibility</p:attrName>
                                        </p:attrNameLst>
                                      </p:cBhvr>
                                      <p:to>
                                        <p:strVal val="visible"/>
                                      </p:to>
                                    </p:set>
                                  </p:childTnLst>
                                  <p:subTnLst>
                                    <p:animClr clrSpc="rgb" dir="cw">
                                      <p:cBhvr override="childStyle">
                                        <p:cTn dur="1" fill="hold" display="0" masterRel="nextClick" afterEffect="1"/>
                                        <p:tgtEl>
                                          <p:spTgt spid="28">
                                            <p:txEl>
                                              <p:pRg st="10" end="10"/>
                                            </p:txEl>
                                          </p:spTgt>
                                        </p:tgtEl>
                                        <p:attrNameLst>
                                          <p:attrName>ppt_c</p:attrName>
                                        </p:attrNameLst>
                                      </p:cBhvr>
                                      <p:to>
                                        <a:schemeClr val="bg2"/>
                                      </p:to>
                                    </p:animClr>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xEl>
                                              <p:pRg st="11" end="11"/>
                                            </p:txEl>
                                          </p:spTgt>
                                        </p:tgtEl>
                                        <p:attrNameLst>
                                          <p:attrName>style.visibility</p:attrName>
                                        </p:attrNameLst>
                                      </p:cBhvr>
                                      <p:to>
                                        <p:strVal val="visible"/>
                                      </p:to>
                                    </p:set>
                                  </p:childTnLst>
                                  <p:subTnLst>
                                    <p:animClr clrSpc="rgb" dir="cw">
                                      <p:cBhvr override="childStyle">
                                        <p:cTn dur="1" fill="hold" display="0" masterRel="nextClick" afterEffect="1"/>
                                        <p:tgtEl>
                                          <p:spTgt spid="28">
                                            <p:txEl>
                                              <p:pRg st="11" end="11"/>
                                            </p:txEl>
                                          </p:spTgt>
                                        </p:tgtEl>
                                        <p:attrNameLst>
                                          <p:attrName>ppt_c</p:attrName>
                                        </p:attrNameLst>
                                      </p:cBhvr>
                                      <p:to>
                                        <a:schemeClr val="bg2"/>
                                      </p:to>
                                    </p:animClr>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
                                            <p:txEl>
                                              <p:pRg st="12" end="12"/>
                                            </p:txEl>
                                          </p:spTgt>
                                        </p:tgtEl>
                                        <p:attrNameLst>
                                          <p:attrName>style.visibility</p:attrName>
                                        </p:attrNameLst>
                                      </p:cBhvr>
                                      <p:to>
                                        <p:strVal val="visible"/>
                                      </p:to>
                                    </p:set>
                                  </p:childTnLst>
                                  <p:subTnLst>
                                    <p:animClr clrSpc="rgb" dir="cw">
                                      <p:cBhvr override="childStyle">
                                        <p:cTn dur="1" fill="hold" display="0" masterRel="nextClick" afterEffect="1"/>
                                        <p:tgtEl>
                                          <p:spTgt spid="28">
                                            <p:txEl>
                                              <p:pRg st="12" end="12"/>
                                            </p:txEl>
                                          </p:spTgt>
                                        </p:tgtEl>
                                        <p:attrNameLst>
                                          <p:attrName>ppt_c</p:attrName>
                                        </p:attrNameLst>
                                      </p:cBhvr>
                                      <p:to>
                                        <a:schemeClr val="bg2"/>
                                      </p:to>
                                    </p:animClr>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8">
                                            <p:txEl>
                                              <p:pRg st="13" end="13"/>
                                            </p:txEl>
                                          </p:spTgt>
                                        </p:tgtEl>
                                        <p:attrNameLst>
                                          <p:attrName>style.visibility</p:attrName>
                                        </p:attrNameLst>
                                      </p:cBhvr>
                                      <p:to>
                                        <p:strVal val="visible"/>
                                      </p:to>
                                    </p:set>
                                  </p:childTnLst>
                                  <p:subTnLst>
                                    <p:animClr clrSpc="rgb" dir="cw">
                                      <p:cBhvr override="childStyle">
                                        <p:cTn dur="1" fill="hold" display="0" masterRel="nextClick" afterEffect="1"/>
                                        <p:tgtEl>
                                          <p:spTgt spid="28">
                                            <p:txEl>
                                              <p:pRg st="13" end="13"/>
                                            </p:txEl>
                                          </p:spTgt>
                                        </p:tgtEl>
                                        <p:attrNameLst>
                                          <p:attrName>ppt_c</p:attrName>
                                        </p:attrNameLst>
                                      </p:cBhvr>
                                      <p:to>
                                        <a:schemeClr val="bg2"/>
                                      </p:to>
                                    </p:animClr>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8">
                                            <p:txEl>
                                              <p:pRg st="14" end="14"/>
                                            </p:txEl>
                                          </p:spTgt>
                                        </p:tgtEl>
                                        <p:attrNameLst>
                                          <p:attrName>style.visibility</p:attrName>
                                        </p:attrNameLst>
                                      </p:cBhvr>
                                      <p:to>
                                        <p:strVal val="visible"/>
                                      </p:to>
                                    </p:set>
                                  </p:childTnLst>
                                  <p:subTnLst>
                                    <p:animClr clrSpc="rgb" dir="cw">
                                      <p:cBhvr override="childStyle">
                                        <p:cTn dur="1" fill="hold" display="0" masterRel="nextClick" afterEffect="1"/>
                                        <p:tgtEl>
                                          <p:spTgt spid="28">
                                            <p:txEl>
                                              <p:pRg st="14" end="1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03040" y="396241"/>
            <a:ext cx="4561840" cy="381317"/>
          </a:xfrm>
        </p:spPr>
        <p:txBody>
          <a:bodyPr>
            <a:noAutofit/>
          </a:bodyPr>
          <a:lstStyle/>
          <a:p>
            <a:r>
              <a:rPr lang="en-US" altLang="en-US" sz="3600" b="1" dirty="0">
                <a:latin typeface="Times New Roman" panose="02020603050405020304" pitchFamily="18" charset="0"/>
                <a:cs typeface="Times New Roman" panose="02020603050405020304" pitchFamily="18" charset="0"/>
              </a:rPr>
              <a:t>Writing chars to a file</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19760" y="990918"/>
            <a:ext cx="5283200" cy="2920682"/>
          </a:xfrm>
        </p:spPr>
        <p:txBody>
          <a:bodyPr>
            <a:noAutofit/>
          </a:bodyPr>
          <a:lstStyle/>
          <a:p>
            <a:pPr algn="l">
              <a:lnSpc>
                <a:spcPct val="150000"/>
              </a:lnSpc>
            </a:pPr>
            <a:r>
              <a:rPr lang="en-US" altLang="en-US" sz="2400" dirty="0" err="1"/>
              <a:t>fputc</a:t>
            </a:r>
            <a:r>
              <a:rPr lang="en-US" altLang="en-US" sz="2400" dirty="0"/>
              <a:t>() or </a:t>
            </a:r>
            <a:r>
              <a:rPr lang="en-US" altLang="en-US" sz="2400" dirty="0" err="1"/>
              <a:t>putc</a:t>
            </a:r>
            <a:r>
              <a:rPr lang="en-US" altLang="en-US" sz="2400" dirty="0"/>
              <a:t>():-</a:t>
            </a:r>
            <a:r>
              <a:rPr lang="en-US" altLang="en-US" sz="1800" dirty="0"/>
              <a:t>both these </a:t>
            </a:r>
            <a:r>
              <a:rPr lang="en-US" altLang="en-US" sz="1800" dirty="0" err="1"/>
              <a:t>fuction</a:t>
            </a:r>
            <a:r>
              <a:rPr lang="en-US" altLang="en-US" sz="1800" dirty="0"/>
              <a:t> write the character in the file at the position specified by pointer.</a:t>
            </a:r>
            <a:endParaRPr lang="en-US" altLang="en-US" sz="1800" dirty="0"/>
          </a:p>
          <a:p>
            <a:pPr algn="l">
              <a:lnSpc>
                <a:spcPct val="150000"/>
              </a:lnSpc>
              <a:buFontTx/>
              <a:buNone/>
            </a:pPr>
            <a:r>
              <a:rPr lang="en-US" altLang="en-US" sz="1800" dirty="0"/>
              <a:t>                           </a:t>
            </a:r>
            <a:r>
              <a:rPr lang="en-US" altLang="en-US" sz="1800" dirty="0" err="1"/>
              <a:t>putc</a:t>
            </a:r>
            <a:r>
              <a:rPr lang="en-US" altLang="en-US" sz="1800" dirty="0"/>
              <a:t> (c, </a:t>
            </a:r>
            <a:r>
              <a:rPr lang="en-US" altLang="en-US" sz="1800" dirty="0" err="1"/>
              <a:t>fp</a:t>
            </a:r>
            <a:r>
              <a:rPr lang="en-US" altLang="en-US" sz="1800" dirty="0"/>
              <a:t>); 	</a:t>
            </a:r>
            <a:endParaRPr lang="en-US" altLang="en-US" sz="1800" dirty="0"/>
          </a:p>
          <a:p>
            <a:pPr algn="l">
              <a:lnSpc>
                <a:spcPct val="150000"/>
              </a:lnSpc>
              <a:buFontTx/>
              <a:buNone/>
            </a:pPr>
            <a:endParaRPr lang="en-US" altLang="en-US" sz="1800" dirty="0"/>
          </a:p>
          <a:p>
            <a:pPr algn="l">
              <a:lnSpc>
                <a:spcPct val="150000"/>
              </a:lnSpc>
            </a:pPr>
            <a:r>
              <a:rPr lang="en-US" altLang="en-US" sz="1800" dirty="0"/>
              <a:t>function     character type variable      file pointer</a:t>
            </a:r>
            <a:endParaRPr lang="en-US" altLang="en-US" sz="1800" dirty="0"/>
          </a:p>
          <a:p>
            <a:pPr algn="l">
              <a:lnSpc>
                <a:spcPct val="150000"/>
              </a:lnSpc>
              <a:buFontTx/>
              <a:buNone/>
            </a:pPr>
            <a:r>
              <a:rPr lang="en-US" altLang="en-US" sz="1800" dirty="0"/>
              <a:t>The file pointer automatically moves 1 position forward after printing characters in the file.</a:t>
            </a:r>
            <a:endParaRPr lang="en-US" altLang="en-US" sz="1800" dirty="0"/>
          </a:p>
          <a:p>
            <a:pPr algn="l">
              <a:lnSpc>
                <a:spcPct val="150000"/>
              </a:lnSpc>
            </a:pPr>
            <a:endParaRPr lang="en-US" altLang="en-US" sz="2400" dirty="0"/>
          </a:p>
          <a:p>
            <a:pPr algn="l">
              <a:lnSpc>
                <a:spcPct val="150000"/>
              </a:lnSpc>
              <a:buFontTx/>
              <a:buNone/>
            </a:pPr>
            <a:endParaRPr lang="en-US" altLang="en-US" sz="1800" dirty="0"/>
          </a:p>
          <a:p>
            <a:pPr algn="l">
              <a:lnSpc>
                <a:spcPct val="150000"/>
              </a:lnSpc>
            </a:pPr>
            <a:endParaRPr lang="en-US" sz="1800" dirty="0">
              <a:latin typeface="Times New Roman" panose="02020603050405020304" pitchFamily="18" charset="0"/>
              <a:cs typeface="Times New Roman" panose="02020603050405020304" pitchFamily="18" charset="0"/>
            </a:endParaRPr>
          </a:p>
        </p:txBody>
      </p:sp>
      <p:cxnSp>
        <p:nvCxnSpPr>
          <p:cNvPr id="5" name="Straight Arrow Connector 4"/>
          <p:cNvCxnSpPr/>
          <p:nvPr/>
        </p:nvCxnSpPr>
        <p:spPr>
          <a:xfrm flipH="1">
            <a:off x="1422400" y="2926080"/>
            <a:ext cx="706120" cy="843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710180" y="2926080"/>
            <a:ext cx="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048000" y="2961640"/>
            <a:ext cx="1661160" cy="772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5"/>
          <p:cNvSpPr txBox="1">
            <a:spLocks noChangeArrowheads="1"/>
          </p:cNvSpPr>
          <p:nvPr/>
        </p:nvSpPr>
        <p:spPr>
          <a:xfrm>
            <a:off x="7467600" y="1338580"/>
            <a:ext cx="4099560" cy="47904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Tx/>
              <a:buNone/>
            </a:pPr>
            <a:r>
              <a:rPr lang="en-US" altLang="en-US" sz="1800" dirty="0">
                <a:latin typeface="Times New Roman" panose="02020603050405020304" pitchFamily="18" charset="0"/>
                <a:cs typeface="Times New Roman" panose="02020603050405020304" pitchFamily="18" charset="0"/>
              </a:rPr>
              <a:t>#include&lt;conio.h&gt;</a:t>
            </a:r>
            <a:endParaRPr lang="en-US" altLang="en-US" sz="1800" dirty="0">
              <a:latin typeface="Times New Roman" panose="02020603050405020304" pitchFamily="18" charset="0"/>
              <a:cs typeface="Times New Roman" panose="02020603050405020304" pitchFamily="18" charset="0"/>
            </a:endParaRPr>
          </a:p>
          <a:p>
            <a:pPr>
              <a:lnSpc>
                <a:spcPct val="80000"/>
              </a:lnSpc>
              <a:buFontTx/>
              <a:buNone/>
            </a:pPr>
            <a:r>
              <a:rPr lang="en-US" altLang="en-US" sz="1800" dirty="0">
                <a:latin typeface="Times New Roman" panose="02020603050405020304" pitchFamily="18" charset="0"/>
                <a:cs typeface="Times New Roman" panose="02020603050405020304" pitchFamily="18" charset="0"/>
              </a:rPr>
              <a:t>#include&lt;stdio.h&gt;</a:t>
            </a:r>
            <a:endParaRPr lang="en-US" altLang="en-US" sz="1800" dirty="0">
              <a:latin typeface="Times New Roman" panose="02020603050405020304" pitchFamily="18" charset="0"/>
              <a:cs typeface="Times New Roman" panose="02020603050405020304" pitchFamily="18" charset="0"/>
            </a:endParaRPr>
          </a:p>
          <a:p>
            <a:pPr>
              <a:lnSpc>
                <a:spcPct val="80000"/>
              </a:lnSpc>
              <a:buFontTx/>
              <a:buNone/>
            </a:pPr>
            <a:r>
              <a:rPr lang="en-US" altLang="en-US" sz="1800" dirty="0">
                <a:latin typeface="Times New Roman" panose="02020603050405020304" pitchFamily="18" charset="0"/>
                <a:cs typeface="Times New Roman" panose="02020603050405020304" pitchFamily="18" charset="0"/>
              </a:rPr>
              <a:t>void main()</a:t>
            </a:r>
            <a:endParaRPr lang="en-US" altLang="en-US" sz="1800" dirty="0">
              <a:latin typeface="Times New Roman" panose="02020603050405020304" pitchFamily="18" charset="0"/>
              <a:cs typeface="Times New Roman" panose="02020603050405020304" pitchFamily="18" charset="0"/>
            </a:endParaRPr>
          </a:p>
          <a:p>
            <a:pPr>
              <a:lnSpc>
                <a:spcPct val="80000"/>
              </a:lnSpc>
              <a:buFontTx/>
              <a:buNone/>
            </a:pP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nSpc>
                <a:spcPct val="80000"/>
              </a:lnSpc>
              <a:buFontTx/>
              <a:buNone/>
            </a:pPr>
            <a:r>
              <a:rPr lang="en-US" altLang="en-US" sz="1800" dirty="0">
                <a:latin typeface="Times New Roman" panose="02020603050405020304" pitchFamily="18" charset="0"/>
                <a:cs typeface="Times New Roman" panose="02020603050405020304" pitchFamily="18" charset="0"/>
              </a:rPr>
              <a:t>	FILE *</a:t>
            </a:r>
            <a:r>
              <a:rPr lang="en-US" altLang="en-US" sz="1800" dirty="0" err="1">
                <a:latin typeface="Times New Roman" panose="02020603050405020304" pitchFamily="18" charset="0"/>
                <a:cs typeface="Times New Roman" panose="02020603050405020304" pitchFamily="18" charset="0"/>
              </a:rPr>
              <a:t>fptr</a:t>
            </a: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nSpc>
                <a:spcPct val="80000"/>
              </a:lnSpc>
              <a:buFontTx/>
              <a:buNone/>
            </a:pPr>
            <a:r>
              <a:rPr lang="en-US" altLang="en-US" sz="1800" dirty="0">
                <a:latin typeface="Times New Roman" panose="02020603050405020304" pitchFamily="18" charset="0"/>
                <a:cs typeface="Times New Roman" panose="02020603050405020304" pitchFamily="18" charset="0"/>
              </a:rPr>
              <a:t>	char c;</a:t>
            </a:r>
            <a:endParaRPr lang="en-US" altLang="en-US" sz="1800" dirty="0">
              <a:latin typeface="Times New Roman" panose="02020603050405020304" pitchFamily="18" charset="0"/>
              <a:cs typeface="Times New Roman" panose="02020603050405020304" pitchFamily="18" charset="0"/>
            </a:endParaRPr>
          </a:p>
          <a:p>
            <a:pPr>
              <a:lnSpc>
                <a:spcPct val="80000"/>
              </a:lnSpc>
              <a:buFontTx/>
              <a:buNone/>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clrscr</a:t>
            </a: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nSpc>
                <a:spcPct val="80000"/>
              </a:lnSpc>
              <a:buFontTx/>
              <a:buNone/>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fptr</a:t>
            </a: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fopen</a:t>
            </a: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a.txt","w</a:t>
            </a: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nSpc>
                <a:spcPct val="80000"/>
              </a:lnSpc>
              <a:buFontTx/>
              <a:buNone/>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printf</a:t>
            </a:r>
            <a:r>
              <a:rPr lang="en-US" altLang="en-US" sz="1800" dirty="0">
                <a:latin typeface="Times New Roman" panose="02020603050405020304" pitchFamily="18" charset="0"/>
                <a:cs typeface="Times New Roman" panose="02020603050405020304" pitchFamily="18" charset="0"/>
              </a:rPr>
              <a:t>("Enter the line of </a:t>
            </a:r>
            <a:r>
              <a:rPr lang="en-US" altLang="en-US" sz="1800" dirty="0" err="1">
                <a:latin typeface="Times New Roman" panose="02020603050405020304" pitchFamily="18" charset="0"/>
                <a:cs typeface="Times New Roman" panose="02020603050405020304" pitchFamily="18" charset="0"/>
              </a:rPr>
              <a:t>text,press</a:t>
            </a:r>
            <a:r>
              <a:rPr lang="en-US" altLang="en-US" sz="1800" dirty="0">
                <a:latin typeface="Times New Roman" panose="02020603050405020304" pitchFamily="18" charset="0"/>
                <a:cs typeface="Times New Roman" panose="02020603050405020304" pitchFamily="18" charset="0"/>
              </a:rPr>
              <a:t> ^z to stop ");</a:t>
            </a:r>
            <a:endParaRPr lang="en-US" altLang="en-US" sz="1800" dirty="0">
              <a:latin typeface="Times New Roman" panose="02020603050405020304" pitchFamily="18" charset="0"/>
              <a:cs typeface="Times New Roman" panose="02020603050405020304" pitchFamily="18" charset="0"/>
            </a:endParaRPr>
          </a:p>
          <a:p>
            <a:pPr>
              <a:lnSpc>
                <a:spcPct val="80000"/>
              </a:lnSpc>
              <a:buFontTx/>
              <a:buNone/>
            </a:pPr>
            <a:r>
              <a:rPr lang="en-US" altLang="en-US" sz="1800" dirty="0">
                <a:latin typeface="Times New Roman" panose="02020603050405020304" pitchFamily="18" charset="0"/>
                <a:cs typeface="Times New Roman" panose="02020603050405020304" pitchFamily="18" charset="0"/>
              </a:rPr>
              <a:t>        while(c=</a:t>
            </a:r>
            <a:r>
              <a:rPr lang="en-US" altLang="en-US" sz="1800" dirty="0" err="1">
                <a:latin typeface="Times New Roman" panose="02020603050405020304" pitchFamily="18" charset="0"/>
                <a:cs typeface="Times New Roman" panose="02020603050405020304" pitchFamily="18" charset="0"/>
              </a:rPr>
              <a:t>getchar</a:t>
            </a:r>
            <a:r>
              <a:rPr lang="en-US" altLang="en-US" sz="1800" dirty="0">
                <a:latin typeface="Times New Roman" panose="02020603050405020304" pitchFamily="18" charset="0"/>
                <a:cs typeface="Times New Roman" panose="02020603050405020304" pitchFamily="18" charset="0"/>
              </a:rPr>
              <a:t>()!EOF)</a:t>
            </a:r>
            <a:endParaRPr lang="en-US" altLang="en-US" sz="1800" dirty="0">
              <a:latin typeface="Times New Roman" panose="02020603050405020304" pitchFamily="18" charset="0"/>
              <a:cs typeface="Times New Roman" panose="02020603050405020304" pitchFamily="18" charset="0"/>
            </a:endParaRPr>
          </a:p>
          <a:p>
            <a:pPr>
              <a:lnSpc>
                <a:spcPct val="80000"/>
              </a:lnSpc>
              <a:buFontTx/>
              <a:buNone/>
            </a:pPr>
            <a:r>
              <a:rPr lang="en-US" altLang="en-US" sz="1800" dirty="0">
                <a:latin typeface="Times New Roman" panose="02020603050405020304" pitchFamily="18" charset="0"/>
                <a:cs typeface="Times New Roman" panose="02020603050405020304" pitchFamily="18" charset="0"/>
              </a:rPr>
              <a:t>        {</a:t>
            </a:r>
            <a:endParaRPr lang="en-US" altLang="en-US" sz="1800" dirty="0">
              <a:latin typeface="Times New Roman" panose="02020603050405020304" pitchFamily="18" charset="0"/>
              <a:cs typeface="Times New Roman" panose="02020603050405020304" pitchFamily="18" charset="0"/>
            </a:endParaRPr>
          </a:p>
          <a:p>
            <a:pPr>
              <a:lnSpc>
                <a:spcPct val="80000"/>
              </a:lnSpc>
              <a:buFontTx/>
              <a:buNone/>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putc</a:t>
            </a: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c,fptr</a:t>
            </a: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nSpc>
                <a:spcPct val="80000"/>
              </a:lnSpc>
              <a:buFontTx/>
              <a:buNone/>
            </a:pPr>
            <a:r>
              <a:rPr lang="en-US" altLang="en-US" sz="1800" dirty="0">
                <a:latin typeface="Times New Roman" panose="02020603050405020304" pitchFamily="18" charset="0"/>
                <a:cs typeface="Times New Roman" panose="02020603050405020304" pitchFamily="18" charset="0"/>
              </a:rPr>
              <a:t>        }</a:t>
            </a:r>
            <a:endParaRPr lang="en-US" altLang="en-US" sz="1800" dirty="0">
              <a:latin typeface="Times New Roman" panose="02020603050405020304" pitchFamily="18" charset="0"/>
              <a:cs typeface="Times New Roman" panose="02020603050405020304" pitchFamily="18" charset="0"/>
            </a:endParaRPr>
          </a:p>
          <a:p>
            <a:pPr>
              <a:lnSpc>
                <a:spcPct val="80000"/>
              </a:lnSpc>
              <a:buFontTx/>
              <a:buNone/>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fclose</a:t>
            </a: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fptr</a:t>
            </a: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nSpc>
                <a:spcPct val="80000"/>
              </a:lnSpc>
              <a:buFontTx/>
              <a:buNone/>
            </a:pP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nSpc>
                <a:spcPct val="80000"/>
              </a:lnSpc>
              <a:buFontTx/>
              <a:buNone/>
            </a:pPr>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6">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6">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6">
                                            <p:txEl>
                                              <p:pRg st="3" end="3"/>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6">
                                            <p:txEl>
                                              <p:pRg st="4" end="4"/>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6">
                                            <p:txEl>
                                              <p:pRg st="5" end="5"/>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6">
                                            <p:txEl>
                                              <p:pRg st="6" end="6"/>
                                            </p:txEl>
                                          </p:spTgt>
                                        </p:tgtEl>
                                        <p:attrNameLst>
                                          <p:attrName>ppt_c</p:attrName>
                                        </p:attrNameLst>
                                      </p:cBhvr>
                                      <p:to>
                                        <a:schemeClr val="bg2"/>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16">
                                            <p:txEl>
                                              <p:pRg st="7" end="7"/>
                                            </p:txEl>
                                          </p:spTgt>
                                        </p:tgtEl>
                                        <p:attrNameLst>
                                          <p:attrName>ppt_c</p:attrName>
                                        </p:attrNameLst>
                                      </p:cBhvr>
                                      <p:to>
                                        <a:schemeClr val="bg2"/>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16">
                                            <p:txEl>
                                              <p:pRg st="8" end="8"/>
                                            </p:txEl>
                                          </p:spTgt>
                                        </p:tgtEl>
                                        <p:attrNameLst>
                                          <p:attrName>ppt_c</p:attrName>
                                        </p:attrNameLst>
                                      </p:cBhvr>
                                      <p:to>
                                        <a:schemeClr val="bg2"/>
                                      </p:to>
                                    </p:animClr>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16">
                                            <p:txEl>
                                              <p:pRg st="9" end="9"/>
                                            </p:txEl>
                                          </p:spTgt>
                                        </p:tgtEl>
                                        <p:attrNameLst>
                                          <p:attrName>ppt_c</p:attrName>
                                        </p:attrNameLst>
                                      </p:cBhvr>
                                      <p:to>
                                        <a:schemeClr val="bg2"/>
                                      </p:to>
                                    </p:animClr>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xEl>
                                              <p:pRg st="10" end="10"/>
                                            </p:txEl>
                                          </p:spTgt>
                                        </p:tgtEl>
                                        <p:attrNameLst>
                                          <p:attrName>style.visibility</p:attrName>
                                        </p:attrNameLst>
                                      </p:cBhvr>
                                      <p:to>
                                        <p:strVal val="visible"/>
                                      </p:to>
                                    </p:set>
                                  </p:childTnLst>
                                  <p:subTnLst>
                                    <p:animClr clrSpc="rgb" dir="cw">
                                      <p:cBhvr override="childStyle">
                                        <p:cTn dur="1" fill="hold" display="0" masterRel="nextClick" afterEffect="1"/>
                                        <p:tgtEl>
                                          <p:spTgt spid="16">
                                            <p:txEl>
                                              <p:pRg st="10" end="10"/>
                                            </p:txEl>
                                          </p:spTgt>
                                        </p:tgtEl>
                                        <p:attrNameLst>
                                          <p:attrName>ppt_c</p:attrName>
                                        </p:attrNameLst>
                                      </p:cBhvr>
                                      <p:to>
                                        <a:schemeClr val="bg2"/>
                                      </p:to>
                                    </p:animClr>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xEl>
                                              <p:pRg st="11" end="11"/>
                                            </p:txEl>
                                          </p:spTgt>
                                        </p:tgtEl>
                                        <p:attrNameLst>
                                          <p:attrName>style.visibility</p:attrName>
                                        </p:attrNameLst>
                                      </p:cBhvr>
                                      <p:to>
                                        <p:strVal val="visible"/>
                                      </p:to>
                                    </p:set>
                                  </p:childTnLst>
                                  <p:subTnLst>
                                    <p:animClr clrSpc="rgb" dir="cw">
                                      <p:cBhvr override="childStyle">
                                        <p:cTn dur="1" fill="hold" display="0" masterRel="nextClick" afterEffect="1"/>
                                        <p:tgtEl>
                                          <p:spTgt spid="16">
                                            <p:txEl>
                                              <p:pRg st="11" end="11"/>
                                            </p:txEl>
                                          </p:spTgt>
                                        </p:tgtEl>
                                        <p:attrNameLst>
                                          <p:attrName>ppt_c</p:attrName>
                                        </p:attrNameLst>
                                      </p:cBhvr>
                                      <p:to>
                                        <a:schemeClr val="bg2"/>
                                      </p:to>
                                    </p:animClr>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xEl>
                                              <p:pRg st="12" end="12"/>
                                            </p:txEl>
                                          </p:spTgt>
                                        </p:tgtEl>
                                        <p:attrNameLst>
                                          <p:attrName>style.visibility</p:attrName>
                                        </p:attrNameLst>
                                      </p:cBhvr>
                                      <p:to>
                                        <p:strVal val="visible"/>
                                      </p:to>
                                    </p:set>
                                  </p:childTnLst>
                                  <p:subTnLst>
                                    <p:animClr clrSpc="rgb" dir="cw">
                                      <p:cBhvr override="childStyle">
                                        <p:cTn dur="1" fill="hold" display="0" masterRel="nextClick" afterEffect="1"/>
                                        <p:tgtEl>
                                          <p:spTgt spid="16">
                                            <p:txEl>
                                              <p:pRg st="12" end="12"/>
                                            </p:txEl>
                                          </p:spTgt>
                                        </p:tgtEl>
                                        <p:attrNameLst>
                                          <p:attrName>ppt_c</p:attrName>
                                        </p:attrNameLst>
                                      </p:cBhvr>
                                      <p:to>
                                        <a:schemeClr val="bg2"/>
                                      </p:to>
                                    </p:animClr>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
                                            <p:txEl>
                                              <p:pRg st="13" end="13"/>
                                            </p:txEl>
                                          </p:spTgt>
                                        </p:tgtEl>
                                        <p:attrNameLst>
                                          <p:attrName>style.visibility</p:attrName>
                                        </p:attrNameLst>
                                      </p:cBhvr>
                                      <p:to>
                                        <p:strVal val="visible"/>
                                      </p:to>
                                    </p:set>
                                  </p:childTnLst>
                                  <p:subTnLst>
                                    <p:animClr clrSpc="rgb" dir="cw">
                                      <p:cBhvr override="childStyle">
                                        <p:cTn dur="1" fill="hold" display="0" masterRel="nextClick" afterEffect="1"/>
                                        <p:tgtEl>
                                          <p:spTgt spid="16">
                                            <p:txEl>
                                              <p:pRg st="13" end="13"/>
                                            </p:txEl>
                                          </p:spTgt>
                                        </p:tgtEl>
                                        <p:attrNameLst>
                                          <p:attrName>ppt_c</p:attrName>
                                        </p:attrNameLst>
                                      </p:cBhvr>
                                      <p:to>
                                        <a:schemeClr val="bg2"/>
                                      </p:to>
                                    </p:animClr>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
                                            <p:txEl>
                                              <p:pRg st="14" end="14"/>
                                            </p:txEl>
                                          </p:spTgt>
                                        </p:tgtEl>
                                        <p:attrNameLst>
                                          <p:attrName>style.visibility</p:attrName>
                                        </p:attrNameLst>
                                      </p:cBhvr>
                                      <p:to>
                                        <p:strVal val="visible"/>
                                      </p:to>
                                    </p:set>
                                  </p:childTnLst>
                                  <p:subTnLst>
                                    <p:animClr clrSpc="rgb" dir="cw">
                                      <p:cBhvr override="childStyle">
                                        <p:cTn dur="1" fill="hold" display="0" masterRel="nextClick" afterEffect="1"/>
                                        <p:tgtEl>
                                          <p:spTgt spid="16">
                                            <p:txEl>
                                              <p:pRg st="14" end="1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2260600" y="-281782"/>
            <a:ext cx="8072120" cy="1325563"/>
          </a:xfrm>
        </p:spPr>
        <p:txBody>
          <a:bodyPr>
            <a:normAutofit/>
          </a:bodyPr>
          <a:lstStyle/>
          <a:p>
            <a:r>
              <a:rPr lang="en-US" altLang="en-US" sz="3600" b="1" dirty="0">
                <a:latin typeface="Times New Roman" panose="02020603050405020304" pitchFamily="18" charset="0"/>
                <a:cs typeface="Times New Roman" panose="02020603050405020304" pitchFamily="18" charset="0"/>
              </a:rPr>
              <a:t>Program to understand use of </a:t>
            </a:r>
            <a:r>
              <a:rPr lang="en-US" altLang="en-US" sz="3600" b="1" dirty="0" err="1">
                <a:latin typeface="Times New Roman" panose="02020603050405020304" pitchFamily="18" charset="0"/>
                <a:cs typeface="Times New Roman" panose="02020603050405020304" pitchFamily="18" charset="0"/>
              </a:rPr>
              <a:t>fgetc</a:t>
            </a:r>
            <a:r>
              <a:rPr lang="en-US" altLang="en-US" sz="3600" b="1" dirty="0">
                <a:latin typeface="Times New Roman" panose="02020603050405020304" pitchFamily="18" charset="0"/>
                <a:cs typeface="Times New Roman" panose="02020603050405020304" pitchFamily="18" charset="0"/>
              </a:rPr>
              <a:t>()</a:t>
            </a:r>
            <a:endParaRPr lang="en-US" altLang="en-US" sz="3600" b="1" dirty="0">
              <a:latin typeface="Times New Roman" panose="02020603050405020304" pitchFamily="18" charset="0"/>
              <a:cs typeface="Times New Roman" panose="02020603050405020304" pitchFamily="18" charset="0"/>
            </a:endParaRPr>
          </a:p>
        </p:txBody>
      </p:sp>
      <p:sp>
        <p:nvSpPr>
          <p:cNvPr id="68611" name="Rectangle 3"/>
          <p:cNvSpPr>
            <a:spLocks noGrp="1" noChangeArrowheads="1"/>
          </p:cNvSpPr>
          <p:nvPr>
            <p:ph type="body" sz="half" idx="1"/>
          </p:nvPr>
        </p:nvSpPr>
        <p:spPr>
          <a:xfrm>
            <a:off x="1371600" y="1183640"/>
            <a:ext cx="4038600" cy="4876800"/>
          </a:xfrm>
        </p:spPr>
        <p:txBody>
          <a:bodyPr>
            <a:noAutofit/>
          </a:bodyPr>
          <a:lstStyle/>
          <a:p>
            <a:pPr>
              <a:lnSpc>
                <a:spcPct val="90000"/>
              </a:lnSpc>
              <a:buFontTx/>
              <a:buNone/>
            </a:pPr>
            <a:r>
              <a:rPr lang="en-US" altLang="en-US" sz="1800" dirty="0">
                <a:latin typeface="Times New Roman" panose="02020603050405020304" pitchFamily="18" charset="0"/>
                <a:cs typeface="Times New Roman" panose="02020603050405020304" pitchFamily="18" charset="0"/>
              </a:rPr>
              <a:t>main( )</a:t>
            </a:r>
            <a:endParaRPr lang="en-US" altLang="en-US" sz="1800" dirty="0">
              <a:latin typeface="Times New Roman" panose="02020603050405020304" pitchFamily="18" charset="0"/>
              <a:cs typeface="Times New Roman" panose="02020603050405020304" pitchFamily="18" charset="0"/>
            </a:endParaRPr>
          </a:p>
          <a:p>
            <a:pPr>
              <a:lnSpc>
                <a:spcPct val="90000"/>
              </a:lnSpc>
              <a:buFontTx/>
              <a:buNone/>
            </a:pP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nSpc>
                <a:spcPct val="90000"/>
              </a:lnSpc>
              <a:buFontTx/>
              <a:buNone/>
            </a:pPr>
            <a:r>
              <a:rPr lang="en-US" altLang="en-US" sz="1800" dirty="0">
                <a:latin typeface="Times New Roman" panose="02020603050405020304" pitchFamily="18" charset="0"/>
                <a:cs typeface="Times New Roman" panose="02020603050405020304" pitchFamily="18" charset="0"/>
              </a:rPr>
              <a:t>FILE *</a:t>
            </a:r>
            <a:r>
              <a:rPr lang="en-US" altLang="en-US" sz="1800" dirty="0" err="1">
                <a:latin typeface="Times New Roman" panose="02020603050405020304" pitchFamily="18" charset="0"/>
                <a:cs typeface="Times New Roman" panose="02020603050405020304" pitchFamily="18" charset="0"/>
              </a:rPr>
              <a:t>fptr</a:t>
            </a: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nSpc>
                <a:spcPct val="90000"/>
              </a:lnSpc>
              <a:buFontTx/>
              <a:buNone/>
            </a:pPr>
            <a:r>
              <a:rPr lang="en-US" altLang="en-US" sz="1800" dirty="0">
                <a:latin typeface="Times New Roman" panose="02020603050405020304" pitchFamily="18" charset="0"/>
                <a:cs typeface="Times New Roman" panose="02020603050405020304" pitchFamily="18" charset="0"/>
              </a:rPr>
              <a:t>char </a:t>
            </a:r>
            <a:r>
              <a:rPr lang="en-US" altLang="en-US" sz="1800" dirty="0" err="1">
                <a:latin typeface="Times New Roman" panose="02020603050405020304" pitchFamily="18" charset="0"/>
                <a:cs typeface="Times New Roman" panose="02020603050405020304" pitchFamily="18" charset="0"/>
              </a:rPr>
              <a:t>ch</a:t>
            </a: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nSpc>
                <a:spcPct val="90000"/>
              </a:lnSpc>
              <a:buFontTx/>
              <a:buNone/>
            </a:pPr>
            <a:r>
              <a:rPr lang="en-US" altLang="en-US" sz="1800" dirty="0" err="1">
                <a:latin typeface="Times New Roman" panose="02020603050405020304" pitchFamily="18" charset="0"/>
                <a:cs typeface="Times New Roman" panose="02020603050405020304" pitchFamily="18" charset="0"/>
              </a:rPr>
              <a:t>fptr</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fopen</a:t>
            </a:r>
            <a:r>
              <a:rPr lang="en-US" altLang="en-US" sz="1800" dirty="0">
                <a:latin typeface="Times New Roman" panose="02020603050405020304" pitchFamily="18" charset="0"/>
                <a:cs typeface="Times New Roman" panose="02020603050405020304" pitchFamily="18" charset="0"/>
              </a:rPr>
              <a:t>(“rec.</a:t>
            </a:r>
            <a:r>
              <a:rPr lang="en-US" altLang="en-US" sz="1800" dirty="0" err="1">
                <a:latin typeface="Times New Roman" panose="02020603050405020304" pitchFamily="18" charset="0"/>
                <a:cs typeface="Times New Roman" panose="02020603050405020304" pitchFamily="18" charset="0"/>
              </a:rPr>
              <a:t>dat</a:t>
            </a:r>
            <a:r>
              <a:rPr lang="en-US" altLang="en-US" sz="1800" dirty="0">
                <a:latin typeface="Times New Roman" panose="02020603050405020304" pitchFamily="18" charset="0"/>
                <a:cs typeface="Times New Roman" panose="02020603050405020304" pitchFamily="18" charset="0"/>
              </a:rPr>
              <a:t>”,”r”);</a:t>
            </a:r>
            <a:endParaRPr lang="en-US" altLang="en-US" sz="1800" dirty="0">
              <a:latin typeface="Times New Roman" panose="02020603050405020304" pitchFamily="18" charset="0"/>
              <a:cs typeface="Times New Roman" panose="02020603050405020304" pitchFamily="18" charset="0"/>
            </a:endParaRPr>
          </a:p>
          <a:p>
            <a:pPr>
              <a:lnSpc>
                <a:spcPct val="90000"/>
              </a:lnSpc>
              <a:buFontTx/>
              <a:buNone/>
            </a:pPr>
            <a:r>
              <a:rPr lang="en-US" altLang="en-US" sz="1800" dirty="0">
                <a:latin typeface="Times New Roman" panose="02020603050405020304" pitchFamily="18" charset="0"/>
                <a:cs typeface="Times New Roman" panose="02020603050405020304" pitchFamily="18" charset="0"/>
              </a:rPr>
              <a:t>if(</a:t>
            </a:r>
            <a:r>
              <a:rPr lang="en-US" altLang="en-US" sz="1800" dirty="0" err="1">
                <a:latin typeface="Times New Roman" panose="02020603050405020304" pitchFamily="18" charset="0"/>
                <a:cs typeface="Times New Roman" panose="02020603050405020304" pitchFamily="18" charset="0"/>
              </a:rPr>
              <a:t>fptr</a:t>
            </a:r>
            <a:r>
              <a:rPr lang="en-US" altLang="en-US" sz="1800" dirty="0">
                <a:latin typeface="Times New Roman" panose="02020603050405020304" pitchFamily="18" charset="0"/>
                <a:cs typeface="Times New Roman" panose="02020603050405020304" pitchFamily="18" charset="0"/>
              </a:rPr>
              <a:t> = = NULL)</a:t>
            </a:r>
            <a:endParaRPr lang="en-US" altLang="en-US" sz="1800" dirty="0">
              <a:latin typeface="Times New Roman" panose="02020603050405020304" pitchFamily="18" charset="0"/>
              <a:cs typeface="Times New Roman" panose="02020603050405020304" pitchFamily="18" charset="0"/>
            </a:endParaRPr>
          </a:p>
          <a:p>
            <a:pPr>
              <a:lnSpc>
                <a:spcPct val="90000"/>
              </a:lnSpc>
              <a:buFontTx/>
              <a:buNone/>
            </a:pPr>
            <a:r>
              <a:rPr lang="en-US" altLang="en-US" sz="1800" dirty="0" err="1">
                <a:latin typeface="Times New Roman" panose="02020603050405020304" pitchFamily="18" charset="0"/>
                <a:cs typeface="Times New Roman" panose="02020603050405020304" pitchFamily="18" charset="0"/>
              </a:rPr>
              <a:t>printf</a:t>
            </a:r>
            <a:r>
              <a:rPr lang="en-US" altLang="en-US" sz="1800" dirty="0">
                <a:latin typeface="Times New Roman" panose="02020603050405020304" pitchFamily="18" charset="0"/>
                <a:cs typeface="Times New Roman" panose="02020603050405020304" pitchFamily="18" charset="0"/>
              </a:rPr>
              <a:t>(“file doesn’t exist”);</a:t>
            </a:r>
            <a:endParaRPr lang="en-US" altLang="en-US" sz="1800" dirty="0">
              <a:latin typeface="Times New Roman" panose="02020603050405020304" pitchFamily="18" charset="0"/>
              <a:cs typeface="Times New Roman" panose="02020603050405020304" pitchFamily="18" charset="0"/>
            </a:endParaRPr>
          </a:p>
          <a:p>
            <a:pPr>
              <a:lnSpc>
                <a:spcPct val="90000"/>
              </a:lnSpc>
              <a:buFontTx/>
              <a:buNone/>
            </a:pPr>
            <a:r>
              <a:rPr lang="en-US" altLang="en-US" sz="1800" dirty="0">
                <a:latin typeface="Times New Roman" panose="02020603050405020304" pitchFamily="18" charset="0"/>
                <a:cs typeface="Times New Roman" panose="02020603050405020304" pitchFamily="18" charset="0"/>
              </a:rPr>
              <a:t>else</a:t>
            </a:r>
            <a:endParaRPr lang="en-US" altLang="en-US" sz="1800" dirty="0">
              <a:latin typeface="Times New Roman" panose="02020603050405020304" pitchFamily="18" charset="0"/>
              <a:cs typeface="Times New Roman" panose="02020603050405020304" pitchFamily="18" charset="0"/>
            </a:endParaRPr>
          </a:p>
          <a:p>
            <a:pPr>
              <a:lnSpc>
                <a:spcPct val="90000"/>
              </a:lnSpc>
              <a:buFontTx/>
              <a:buNone/>
            </a:pP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nSpc>
                <a:spcPct val="90000"/>
              </a:lnSpc>
              <a:buFontTx/>
              <a:buNone/>
            </a:pPr>
            <a:r>
              <a:rPr lang="en-US" altLang="en-US" sz="1800" dirty="0">
                <a:latin typeface="Times New Roman" panose="02020603050405020304" pitchFamily="18" charset="0"/>
                <a:cs typeface="Times New Roman" panose="02020603050405020304" pitchFamily="18" charset="0"/>
              </a:rPr>
              <a:t>while( </a:t>
            </a:r>
            <a:r>
              <a:rPr lang="en-US" altLang="en-US" sz="1800" dirty="0" err="1">
                <a:latin typeface="Times New Roman" panose="02020603050405020304" pitchFamily="18" charset="0"/>
                <a:cs typeface="Times New Roman" panose="02020603050405020304" pitchFamily="18" charset="0"/>
              </a:rPr>
              <a:t>ch</a:t>
            </a:r>
            <a:r>
              <a:rPr lang="en-US" altLang="en-US" sz="1800" dirty="0">
                <a:latin typeface="Times New Roman" panose="02020603050405020304" pitchFamily="18" charset="0"/>
                <a:cs typeface="Times New Roman" panose="02020603050405020304" pitchFamily="18" charset="0"/>
              </a:rPr>
              <a:t> = </a:t>
            </a:r>
            <a:r>
              <a:rPr lang="en-US" altLang="en-US" sz="1800" dirty="0" err="1">
                <a:latin typeface="Times New Roman" panose="02020603050405020304" pitchFamily="18" charset="0"/>
                <a:cs typeface="Times New Roman" panose="02020603050405020304" pitchFamily="18" charset="0"/>
              </a:rPr>
              <a:t>fgetc</a:t>
            </a: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fptr</a:t>
            </a:r>
            <a:r>
              <a:rPr lang="en-US" altLang="en-US" sz="1800" dirty="0">
                <a:latin typeface="Times New Roman" panose="02020603050405020304" pitchFamily="18" charset="0"/>
                <a:cs typeface="Times New Roman" panose="02020603050405020304" pitchFamily="18" charset="0"/>
              </a:rPr>
              <a:t>) !=EOF)</a:t>
            </a:r>
            <a:endParaRPr lang="en-US" altLang="en-US" sz="1800" dirty="0">
              <a:latin typeface="Times New Roman" panose="02020603050405020304" pitchFamily="18" charset="0"/>
              <a:cs typeface="Times New Roman" panose="02020603050405020304" pitchFamily="18" charset="0"/>
            </a:endParaRPr>
          </a:p>
          <a:p>
            <a:pPr>
              <a:lnSpc>
                <a:spcPct val="90000"/>
              </a:lnSpc>
              <a:buFontTx/>
              <a:buNone/>
            </a:pPr>
            <a:r>
              <a:rPr lang="en-US" altLang="en-US" sz="1800" dirty="0" err="1">
                <a:latin typeface="Times New Roman" panose="02020603050405020304" pitchFamily="18" charset="0"/>
                <a:cs typeface="Times New Roman" panose="02020603050405020304" pitchFamily="18" charset="0"/>
              </a:rPr>
              <a:t>printf</a:t>
            </a:r>
            <a:r>
              <a:rPr lang="en-US" altLang="en-US" sz="1800" dirty="0">
                <a:latin typeface="Times New Roman" panose="02020603050405020304" pitchFamily="18" charset="0"/>
                <a:cs typeface="Times New Roman" panose="02020603050405020304" pitchFamily="18" charset="0"/>
              </a:rPr>
              <a:t>(“%c”,</a:t>
            </a:r>
            <a:r>
              <a:rPr lang="en-US" altLang="en-US" sz="1800" dirty="0" err="1">
                <a:latin typeface="Times New Roman" panose="02020603050405020304" pitchFamily="18" charset="0"/>
                <a:cs typeface="Times New Roman" panose="02020603050405020304" pitchFamily="18" charset="0"/>
              </a:rPr>
              <a:t>ch</a:t>
            </a: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nSpc>
                <a:spcPct val="90000"/>
              </a:lnSpc>
              <a:buFontTx/>
              <a:buNone/>
            </a:pP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nSpc>
                <a:spcPct val="90000"/>
              </a:lnSpc>
              <a:buFontTx/>
              <a:buNone/>
            </a:pPr>
            <a:r>
              <a:rPr lang="en-US" altLang="en-US" sz="1800" dirty="0" err="1">
                <a:latin typeface="Times New Roman" panose="02020603050405020304" pitchFamily="18" charset="0"/>
                <a:cs typeface="Times New Roman" panose="02020603050405020304" pitchFamily="18" charset="0"/>
              </a:rPr>
              <a:t>fclose</a:t>
            </a: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fptr</a:t>
            </a: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nSpc>
                <a:spcPct val="90000"/>
              </a:lnSpc>
              <a:buFontTx/>
              <a:buNone/>
            </a:pP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nSpc>
                <a:spcPct val="90000"/>
              </a:lnSpc>
              <a:buFontTx/>
              <a:buNone/>
            </a:pPr>
            <a:endParaRPr lang="en-US" altLang="en-US" sz="1800" dirty="0">
              <a:latin typeface="Times New Roman" panose="02020603050405020304" pitchFamily="18" charset="0"/>
              <a:cs typeface="Times New Roman" panose="02020603050405020304" pitchFamily="18" charset="0"/>
            </a:endParaRPr>
          </a:p>
        </p:txBody>
      </p:sp>
      <p:sp>
        <p:nvSpPr>
          <p:cNvPr id="68612" name="Rectangle 4"/>
          <p:cNvSpPr>
            <a:spLocks noGrp="1" noChangeArrowheads="1"/>
          </p:cNvSpPr>
          <p:nvPr>
            <p:ph type="body" sz="half" idx="2"/>
          </p:nvPr>
        </p:nvSpPr>
        <p:spPr>
          <a:xfrm>
            <a:off x="6924040" y="1427480"/>
            <a:ext cx="4973320" cy="4876800"/>
          </a:xfrm>
        </p:spPr>
        <p:txBody>
          <a:bodyPr>
            <a:normAutofit/>
          </a:bodyPr>
          <a:lstStyle/>
          <a:p>
            <a:pPr algn="just">
              <a:lnSpc>
                <a:spcPct val="90000"/>
              </a:lnSpc>
              <a:buFontTx/>
              <a:buNone/>
            </a:pPr>
            <a:r>
              <a:rPr lang="en-US" altLang="en-US" sz="1800" dirty="0">
                <a:latin typeface="Times New Roman" panose="02020603050405020304" pitchFamily="18" charset="0"/>
                <a:cs typeface="Times New Roman" panose="02020603050405020304" pitchFamily="18" charset="0"/>
              </a:rPr>
              <a:t>EOF:-END OF FILE</a:t>
            </a:r>
            <a:endParaRPr lang="en-US" altLang="en-US" sz="1800" dirty="0">
              <a:latin typeface="Times New Roman" panose="02020603050405020304" pitchFamily="18" charset="0"/>
              <a:cs typeface="Times New Roman" panose="02020603050405020304" pitchFamily="18" charset="0"/>
            </a:endParaRPr>
          </a:p>
          <a:p>
            <a:pPr algn="just">
              <a:lnSpc>
                <a:spcPct val="90000"/>
              </a:lnSpc>
              <a:buFontTx/>
              <a:buNone/>
            </a:pPr>
            <a:endParaRPr lang="en-US" altLang="en-US" sz="1800" dirty="0">
              <a:latin typeface="Times New Roman" panose="02020603050405020304" pitchFamily="18" charset="0"/>
              <a:cs typeface="Times New Roman" panose="02020603050405020304" pitchFamily="18" charset="0"/>
            </a:endParaRPr>
          </a:p>
          <a:p>
            <a:pPr marL="400050" indent="-400050" algn="just">
              <a:lnSpc>
                <a:spcPct val="90000"/>
              </a:lnSpc>
              <a:buFont typeface="+mj-lt"/>
              <a:buAutoNum type="romanLcPeriod"/>
            </a:pPr>
            <a:r>
              <a:rPr lang="en-US" altLang="en-US" sz="1800" dirty="0">
                <a:latin typeface="Times New Roman" panose="02020603050405020304" pitchFamily="18" charset="0"/>
                <a:cs typeface="Times New Roman" panose="02020603050405020304" pitchFamily="18" charset="0"/>
              </a:rPr>
              <a:t>EOF is an integer value sent to prog.by OS.</a:t>
            </a:r>
            <a:endParaRPr lang="en-US" altLang="en-US" sz="1800" dirty="0">
              <a:latin typeface="Times New Roman" panose="02020603050405020304" pitchFamily="18" charset="0"/>
              <a:cs typeface="Times New Roman" panose="02020603050405020304" pitchFamily="18" charset="0"/>
            </a:endParaRPr>
          </a:p>
          <a:p>
            <a:pPr marL="400050" indent="-400050" algn="just">
              <a:lnSpc>
                <a:spcPct val="90000"/>
              </a:lnSpc>
              <a:buFont typeface="+mj-lt"/>
              <a:buAutoNum type="romanLcPeriod"/>
            </a:pPr>
            <a:r>
              <a:rPr lang="en-US" altLang="en-US" sz="1800" dirty="0">
                <a:latin typeface="Times New Roman" panose="02020603050405020304" pitchFamily="18" charset="0"/>
                <a:cs typeface="Times New Roman" panose="02020603050405020304" pitchFamily="18" charset="0"/>
              </a:rPr>
              <a:t>its value is predefined to be -1 in STDIO.H</a:t>
            </a:r>
            <a:endParaRPr lang="en-US" altLang="en-US" sz="1800" dirty="0">
              <a:latin typeface="Times New Roman" panose="02020603050405020304" pitchFamily="18" charset="0"/>
              <a:cs typeface="Times New Roman" panose="02020603050405020304" pitchFamily="18" charset="0"/>
            </a:endParaRPr>
          </a:p>
          <a:p>
            <a:pPr marL="400050" indent="-400050" algn="just">
              <a:lnSpc>
                <a:spcPct val="90000"/>
              </a:lnSpc>
              <a:buFont typeface="+mj-lt"/>
              <a:buAutoNum type="romanLcPeriod"/>
            </a:pPr>
            <a:r>
              <a:rPr lang="en-US" altLang="en-US" sz="1800" dirty="0">
                <a:latin typeface="Times New Roman" panose="02020603050405020304" pitchFamily="18" charset="0"/>
                <a:cs typeface="Times New Roman" panose="02020603050405020304" pitchFamily="18" charset="0"/>
              </a:rPr>
              <a:t>No char with the same value is stored on disk. while creating file, OS detects that last character to file has been sent, It transmits EOF signal.</a:t>
            </a:r>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8611">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68611">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1">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8611">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611">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68611">
                                            <p:txEl>
                                              <p:pRg st="3" end="3"/>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611">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68611">
                                            <p:txEl>
                                              <p:pRg st="4" end="4"/>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611">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68611">
                                            <p:txEl>
                                              <p:pRg st="5" end="5"/>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611">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68611">
                                            <p:txEl>
                                              <p:pRg st="6" end="6"/>
                                            </p:txEl>
                                          </p:spTgt>
                                        </p:tgtEl>
                                        <p:attrNameLst>
                                          <p:attrName>ppt_c</p:attrName>
                                        </p:attrNameLst>
                                      </p:cBhvr>
                                      <p:to>
                                        <a:schemeClr val="bg2"/>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8611">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68611">
                                            <p:txEl>
                                              <p:pRg st="7" end="7"/>
                                            </p:txEl>
                                          </p:spTgt>
                                        </p:tgtEl>
                                        <p:attrNameLst>
                                          <p:attrName>ppt_c</p:attrName>
                                        </p:attrNameLst>
                                      </p:cBhvr>
                                      <p:to>
                                        <a:schemeClr val="bg2"/>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8611">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68611">
                                            <p:txEl>
                                              <p:pRg st="8" end="8"/>
                                            </p:txEl>
                                          </p:spTgt>
                                        </p:tgtEl>
                                        <p:attrNameLst>
                                          <p:attrName>ppt_c</p:attrName>
                                        </p:attrNameLst>
                                      </p:cBhvr>
                                      <p:to>
                                        <a:schemeClr val="bg2"/>
                                      </p:to>
                                    </p:animClr>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8611">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68611">
                                            <p:txEl>
                                              <p:pRg st="9" end="9"/>
                                            </p:txEl>
                                          </p:spTgt>
                                        </p:tgtEl>
                                        <p:attrNameLst>
                                          <p:attrName>ppt_c</p:attrName>
                                        </p:attrNameLst>
                                      </p:cBhvr>
                                      <p:to>
                                        <a:schemeClr val="bg2"/>
                                      </p:to>
                                    </p:animClr>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8611">
                                            <p:txEl>
                                              <p:pRg st="10" end="10"/>
                                            </p:txEl>
                                          </p:spTgt>
                                        </p:tgtEl>
                                        <p:attrNameLst>
                                          <p:attrName>style.visibility</p:attrName>
                                        </p:attrNameLst>
                                      </p:cBhvr>
                                      <p:to>
                                        <p:strVal val="visible"/>
                                      </p:to>
                                    </p:set>
                                  </p:childTnLst>
                                  <p:subTnLst>
                                    <p:animClr clrSpc="rgb" dir="cw">
                                      <p:cBhvr override="childStyle">
                                        <p:cTn dur="1" fill="hold" display="0" masterRel="nextClick" afterEffect="1"/>
                                        <p:tgtEl>
                                          <p:spTgt spid="68611">
                                            <p:txEl>
                                              <p:pRg st="10" end="10"/>
                                            </p:txEl>
                                          </p:spTgt>
                                        </p:tgtEl>
                                        <p:attrNameLst>
                                          <p:attrName>ppt_c</p:attrName>
                                        </p:attrNameLst>
                                      </p:cBhvr>
                                      <p:to>
                                        <a:schemeClr val="bg2"/>
                                      </p:to>
                                    </p:animClr>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8611">
                                            <p:txEl>
                                              <p:pRg st="11" end="11"/>
                                            </p:txEl>
                                          </p:spTgt>
                                        </p:tgtEl>
                                        <p:attrNameLst>
                                          <p:attrName>style.visibility</p:attrName>
                                        </p:attrNameLst>
                                      </p:cBhvr>
                                      <p:to>
                                        <p:strVal val="visible"/>
                                      </p:to>
                                    </p:set>
                                  </p:childTnLst>
                                  <p:subTnLst>
                                    <p:animClr clrSpc="rgb" dir="cw">
                                      <p:cBhvr override="childStyle">
                                        <p:cTn dur="1" fill="hold" display="0" masterRel="nextClick" afterEffect="1"/>
                                        <p:tgtEl>
                                          <p:spTgt spid="68611">
                                            <p:txEl>
                                              <p:pRg st="11" end="11"/>
                                            </p:txEl>
                                          </p:spTgt>
                                        </p:tgtEl>
                                        <p:attrNameLst>
                                          <p:attrName>ppt_c</p:attrName>
                                        </p:attrNameLst>
                                      </p:cBhvr>
                                      <p:to>
                                        <a:schemeClr val="bg2"/>
                                      </p:to>
                                    </p:animClr>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8611">
                                            <p:txEl>
                                              <p:pRg st="12" end="12"/>
                                            </p:txEl>
                                          </p:spTgt>
                                        </p:tgtEl>
                                        <p:attrNameLst>
                                          <p:attrName>style.visibility</p:attrName>
                                        </p:attrNameLst>
                                      </p:cBhvr>
                                      <p:to>
                                        <p:strVal val="visible"/>
                                      </p:to>
                                    </p:set>
                                  </p:childTnLst>
                                  <p:subTnLst>
                                    <p:animClr clrSpc="rgb" dir="cw">
                                      <p:cBhvr override="childStyle">
                                        <p:cTn dur="1" fill="hold" display="0" masterRel="nextClick" afterEffect="1"/>
                                        <p:tgtEl>
                                          <p:spTgt spid="68611">
                                            <p:txEl>
                                              <p:pRg st="12" end="12"/>
                                            </p:txEl>
                                          </p:spTgt>
                                        </p:tgtEl>
                                        <p:attrNameLst>
                                          <p:attrName>ppt_c</p:attrName>
                                        </p:attrNameLst>
                                      </p:cBhvr>
                                      <p:to>
                                        <a:schemeClr val="bg2"/>
                                      </p:to>
                                    </p:animClr>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8611">
                                            <p:txEl>
                                              <p:pRg st="13" end="13"/>
                                            </p:txEl>
                                          </p:spTgt>
                                        </p:tgtEl>
                                        <p:attrNameLst>
                                          <p:attrName>style.visibility</p:attrName>
                                        </p:attrNameLst>
                                      </p:cBhvr>
                                      <p:to>
                                        <p:strVal val="visible"/>
                                      </p:to>
                                    </p:set>
                                  </p:childTnLst>
                                  <p:subTnLst>
                                    <p:animClr clrSpc="rgb" dir="cw">
                                      <p:cBhvr override="childStyle">
                                        <p:cTn dur="1" fill="hold" display="0" masterRel="nextClick" afterEffect="1"/>
                                        <p:tgtEl>
                                          <p:spTgt spid="68611">
                                            <p:txEl>
                                              <p:pRg st="13" end="13"/>
                                            </p:txEl>
                                          </p:spTgt>
                                        </p:tgtEl>
                                        <p:attrNameLst>
                                          <p:attrName>ppt_c</p:attrName>
                                        </p:attrNameLst>
                                      </p:cBhvr>
                                      <p:to>
                                        <a:schemeClr val="bg2"/>
                                      </p:to>
                                    </p:animClr>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8612">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8612">
                                            <p:txEl>
                                              <p:pRg st="0" end="0"/>
                                            </p:txEl>
                                          </p:spTgt>
                                        </p:tgtEl>
                                        <p:attrNameLst>
                                          <p:attrName>ppt_c</p:attrName>
                                        </p:attrNameLst>
                                      </p:cBhvr>
                                      <p:to>
                                        <a:schemeClr val="bg2"/>
                                      </p:to>
                                    </p:animClr>
                                  </p:sub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8612">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8612">
                                            <p:txEl>
                                              <p:pRg st="2" end="2"/>
                                            </p:txEl>
                                          </p:spTgt>
                                        </p:tgtEl>
                                        <p:attrNameLst>
                                          <p:attrName>ppt_c</p:attrName>
                                        </p:attrNameLst>
                                      </p:cBhvr>
                                      <p:to>
                                        <a:schemeClr val="bg2"/>
                                      </p:to>
                                    </p:animClr>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8612">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68612">
                                            <p:txEl>
                                              <p:pRg st="3" end="3"/>
                                            </p:txEl>
                                          </p:spTgt>
                                        </p:tgtEl>
                                        <p:attrNameLst>
                                          <p:attrName>ppt_c</p:attrName>
                                        </p:attrNameLst>
                                      </p:cBhvr>
                                      <p:to>
                                        <a:schemeClr val="bg2"/>
                                      </p:to>
                                    </p:animClr>
                                  </p:sub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8612">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68612">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P spid="68612"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565400" y="-183515"/>
            <a:ext cx="7614920" cy="1325563"/>
          </a:xfrm>
        </p:spPr>
        <p:txBody>
          <a:bodyPr>
            <a:normAutofit/>
          </a:bodyPr>
          <a:lstStyle/>
          <a:p>
            <a:r>
              <a:rPr lang="en-US" altLang="en-US" sz="3600" b="1" dirty="0">
                <a:latin typeface="Times New Roman" panose="02020603050405020304" pitchFamily="18" charset="0"/>
                <a:cs typeface="Times New Roman" panose="02020603050405020304" pitchFamily="18" charset="0"/>
              </a:rPr>
              <a:t>Writing to file using </a:t>
            </a:r>
            <a:r>
              <a:rPr lang="en-US" altLang="en-US" sz="3600" b="1" dirty="0" err="1">
                <a:latin typeface="Times New Roman" panose="02020603050405020304" pitchFamily="18" charset="0"/>
                <a:cs typeface="Times New Roman" panose="02020603050405020304" pitchFamily="18" charset="0"/>
              </a:rPr>
              <a:t>fputs</a:t>
            </a:r>
            <a:r>
              <a:rPr lang="en-US" altLang="en-US" sz="3600" b="1" dirty="0">
                <a:latin typeface="Times New Roman" panose="02020603050405020304" pitchFamily="18" charset="0"/>
                <a:cs typeface="Times New Roman" panose="02020603050405020304" pitchFamily="18" charset="0"/>
              </a:rPr>
              <a:t>(</a:t>
            </a:r>
            <a:r>
              <a:rPr lang="en-US" altLang="en-US" sz="3600" b="1" dirty="0" err="1">
                <a:latin typeface="Times New Roman" panose="02020603050405020304" pitchFamily="18" charset="0"/>
                <a:cs typeface="Times New Roman" panose="02020603050405020304" pitchFamily="18" charset="0"/>
              </a:rPr>
              <a:t>sptr</a:t>
            </a:r>
            <a:r>
              <a:rPr lang="en-US" altLang="en-US" sz="3600" b="1" dirty="0">
                <a:latin typeface="Times New Roman" panose="02020603050405020304" pitchFamily="18" charset="0"/>
                <a:cs typeface="Times New Roman" panose="02020603050405020304" pitchFamily="18" charset="0"/>
              </a:rPr>
              <a:t>, </a:t>
            </a:r>
            <a:r>
              <a:rPr lang="en-US" altLang="en-US" sz="3600" b="1" dirty="0" err="1">
                <a:latin typeface="Times New Roman" panose="02020603050405020304" pitchFamily="18" charset="0"/>
                <a:cs typeface="Times New Roman" panose="02020603050405020304" pitchFamily="18" charset="0"/>
              </a:rPr>
              <a:t>fptr</a:t>
            </a:r>
            <a:r>
              <a:rPr lang="en-US" altLang="en-US" sz="3600" b="1" dirty="0">
                <a:latin typeface="Times New Roman" panose="02020603050405020304" pitchFamily="18" charset="0"/>
                <a:cs typeface="Times New Roman" panose="02020603050405020304" pitchFamily="18" charset="0"/>
              </a:rPr>
              <a:t>)</a:t>
            </a:r>
            <a:endParaRPr lang="en-US" altLang="en-US" sz="3600" b="1" dirty="0">
              <a:latin typeface="Times New Roman" panose="02020603050405020304" pitchFamily="18" charset="0"/>
              <a:cs typeface="Times New Roman" panose="02020603050405020304" pitchFamily="18" charset="0"/>
            </a:endParaRPr>
          </a:p>
        </p:txBody>
      </p:sp>
      <p:sp>
        <p:nvSpPr>
          <p:cNvPr id="69635" name="Rectangle 3"/>
          <p:cNvSpPr>
            <a:spLocks noGrp="1" noChangeArrowheads="1"/>
          </p:cNvSpPr>
          <p:nvPr>
            <p:ph type="body" sz="half" idx="1"/>
          </p:nvPr>
        </p:nvSpPr>
        <p:spPr/>
        <p:txBody>
          <a:bodyPr>
            <a:noAutofit/>
          </a:bodyPr>
          <a:lstStyle/>
          <a:p>
            <a:pPr>
              <a:buFontTx/>
              <a:buNone/>
            </a:pPr>
            <a:r>
              <a:rPr lang="en-US" altLang="en-US" sz="1800" dirty="0">
                <a:latin typeface="Times New Roman" panose="02020603050405020304" pitchFamily="18" charset="0"/>
                <a:cs typeface="Times New Roman" panose="02020603050405020304" pitchFamily="18" charset="0"/>
              </a:rPr>
              <a:t>main()</a:t>
            </a:r>
            <a:endParaRPr lang="en-US" altLang="en-US" sz="1800" dirty="0">
              <a:latin typeface="Times New Roman" panose="02020603050405020304" pitchFamily="18" charset="0"/>
              <a:cs typeface="Times New Roman" panose="02020603050405020304" pitchFamily="18" charset="0"/>
            </a:endParaRPr>
          </a:p>
          <a:p>
            <a:pPr>
              <a:lnSpc>
                <a:spcPct val="150000"/>
              </a:lnSpc>
              <a:buFontTx/>
              <a:buNone/>
            </a:pP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buFontTx/>
              <a:buNone/>
            </a:pPr>
            <a:r>
              <a:rPr lang="en-US" altLang="en-US" sz="1800" dirty="0">
                <a:latin typeface="Times New Roman" panose="02020603050405020304" pitchFamily="18" charset="0"/>
                <a:cs typeface="Times New Roman" panose="02020603050405020304" pitchFamily="18" charset="0"/>
              </a:rPr>
              <a:t>FILE *</a:t>
            </a:r>
            <a:r>
              <a:rPr lang="en-US" altLang="en-US" sz="1800" dirty="0" err="1">
                <a:latin typeface="Times New Roman" panose="02020603050405020304" pitchFamily="18" charset="0"/>
                <a:cs typeface="Times New Roman" panose="02020603050405020304" pitchFamily="18" charset="0"/>
              </a:rPr>
              <a:t>fp</a:t>
            </a: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buFontTx/>
              <a:buNone/>
            </a:pPr>
            <a:r>
              <a:rPr lang="en-US" altLang="en-US" sz="1800" dirty="0">
                <a:latin typeface="Times New Roman" panose="02020603050405020304" pitchFamily="18" charset="0"/>
                <a:cs typeface="Times New Roman" panose="02020603050405020304" pitchFamily="18" charset="0"/>
              </a:rPr>
              <a:t>char name[20],</a:t>
            </a:r>
            <a:r>
              <a:rPr lang="en-US" altLang="en-US" sz="1800" dirty="0" err="1">
                <a:latin typeface="Times New Roman" panose="02020603050405020304" pitchFamily="18" charset="0"/>
                <a:cs typeface="Times New Roman" panose="02020603050405020304" pitchFamily="18" charset="0"/>
              </a:rPr>
              <a:t>arr</a:t>
            </a:r>
            <a:r>
              <a:rPr lang="en-US" altLang="en-US" sz="1800" dirty="0">
                <a:latin typeface="Times New Roman" panose="02020603050405020304" pitchFamily="18" charset="0"/>
                <a:cs typeface="Times New Roman" panose="02020603050405020304" pitchFamily="18" charset="0"/>
              </a:rPr>
              <a:t>[50];</a:t>
            </a:r>
            <a:endParaRPr lang="en-US" altLang="en-US" sz="1800" dirty="0">
              <a:latin typeface="Times New Roman" panose="02020603050405020304" pitchFamily="18" charset="0"/>
              <a:cs typeface="Times New Roman" panose="02020603050405020304" pitchFamily="18" charset="0"/>
            </a:endParaRPr>
          </a:p>
          <a:p>
            <a:pPr>
              <a:buFontTx/>
              <a:buNone/>
            </a:pPr>
            <a:r>
              <a:rPr lang="en-US" altLang="en-US" sz="1800" dirty="0" err="1">
                <a:latin typeface="Times New Roman" panose="02020603050405020304" pitchFamily="18" charset="0"/>
                <a:cs typeface="Times New Roman" panose="02020603050405020304" pitchFamily="18" charset="0"/>
              </a:rPr>
              <a:t>printf</a:t>
            </a:r>
            <a:r>
              <a:rPr lang="en-US" altLang="en-US" sz="1800" dirty="0">
                <a:latin typeface="Times New Roman" panose="02020603050405020304" pitchFamily="18" charset="0"/>
                <a:cs typeface="Times New Roman" panose="02020603050405020304" pitchFamily="18" charset="0"/>
              </a:rPr>
              <a:t>(“enter the file name”);</a:t>
            </a:r>
            <a:endParaRPr lang="en-US" altLang="en-US" sz="1800" dirty="0">
              <a:latin typeface="Times New Roman" panose="02020603050405020304" pitchFamily="18" charset="0"/>
              <a:cs typeface="Times New Roman" panose="02020603050405020304" pitchFamily="18" charset="0"/>
            </a:endParaRPr>
          </a:p>
          <a:p>
            <a:pPr>
              <a:buFontTx/>
              <a:buNone/>
            </a:pPr>
            <a:r>
              <a:rPr lang="en-US" altLang="en-US" sz="1800" dirty="0" err="1">
                <a:latin typeface="Times New Roman" panose="02020603050405020304" pitchFamily="18" charset="0"/>
                <a:cs typeface="Times New Roman" panose="02020603050405020304" pitchFamily="18" charset="0"/>
              </a:rPr>
              <a:t>scanf</a:t>
            </a: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s”,name</a:t>
            </a: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buFontTx/>
              <a:buNone/>
            </a:pPr>
            <a:r>
              <a:rPr lang="en-US" altLang="en-US" sz="1800" dirty="0" err="1">
                <a:latin typeface="Times New Roman" panose="02020603050405020304" pitchFamily="18" charset="0"/>
                <a:cs typeface="Times New Roman" panose="02020603050405020304" pitchFamily="18" charset="0"/>
              </a:rPr>
              <a:t>fp</a:t>
            </a: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fopen</a:t>
            </a: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name,”w</a:t>
            </a: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buFontTx/>
              <a:buNone/>
            </a:pPr>
            <a:r>
              <a:rPr lang="en-US" altLang="en-US" sz="1800" dirty="0">
                <a:latin typeface="Times New Roman" panose="02020603050405020304" pitchFamily="18" charset="0"/>
                <a:cs typeface="Times New Roman" panose="02020603050405020304" pitchFamily="18" charset="0"/>
              </a:rPr>
              <a:t>if(</a:t>
            </a:r>
            <a:r>
              <a:rPr lang="en-US" altLang="en-US" sz="1800" dirty="0" err="1">
                <a:latin typeface="Times New Roman" panose="02020603050405020304" pitchFamily="18" charset="0"/>
                <a:cs typeface="Times New Roman" panose="02020603050405020304" pitchFamily="18" charset="0"/>
              </a:rPr>
              <a:t>fp</a:t>
            </a:r>
            <a:r>
              <a:rPr lang="en-US" altLang="en-US" sz="1800" dirty="0">
                <a:latin typeface="Times New Roman" panose="02020603050405020304" pitchFamily="18" charset="0"/>
                <a:cs typeface="Times New Roman" panose="02020603050405020304" pitchFamily="18" charset="0"/>
              </a:rPr>
              <a:t> = = NULL)</a:t>
            </a:r>
            <a:endParaRPr lang="en-US" altLang="en-US" sz="1800" dirty="0">
              <a:latin typeface="Times New Roman" panose="02020603050405020304" pitchFamily="18" charset="0"/>
              <a:cs typeface="Times New Roman" panose="02020603050405020304" pitchFamily="18" charset="0"/>
            </a:endParaRPr>
          </a:p>
          <a:p>
            <a:pPr>
              <a:buFontTx/>
              <a:buNone/>
            </a:pP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buFontTx/>
              <a:buNone/>
            </a:pPr>
            <a:r>
              <a:rPr lang="en-US" altLang="en-US" sz="1800" dirty="0" err="1">
                <a:latin typeface="Times New Roman" panose="02020603050405020304" pitchFamily="18" charset="0"/>
                <a:cs typeface="Times New Roman" panose="02020603050405020304" pitchFamily="18" charset="0"/>
              </a:rPr>
              <a:t>printf</a:t>
            </a:r>
            <a:r>
              <a:rPr lang="en-US" altLang="en-US" sz="1800" dirty="0">
                <a:latin typeface="Times New Roman" panose="02020603050405020304" pitchFamily="18" charset="0"/>
                <a:cs typeface="Times New Roman" panose="02020603050405020304" pitchFamily="18" charset="0"/>
              </a:rPr>
              <a:t>(“file can’t be opened”);</a:t>
            </a:r>
            <a:endParaRPr lang="en-US" altLang="en-US" sz="1800" dirty="0">
              <a:latin typeface="Times New Roman" panose="02020603050405020304" pitchFamily="18" charset="0"/>
              <a:cs typeface="Times New Roman" panose="02020603050405020304" pitchFamily="18" charset="0"/>
            </a:endParaRPr>
          </a:p>
          <a:p>
            <a:pPr>
              <a:buFontTx/>
              <a:buNone/>
            </a:pPr>
            <a:r>
              <a:rPr lang="en-US" altLang="en-US" sz="1800" dirty="0">
                <a:latin typeface="Times New Roman" panose="02020603050405020304" pitchFamily="18" charset="0"/>
                <a:cs typeface="Times New Roman" panose="02020603050405020304" pitchFamily="18" charset="0"/>
              </a:rPr>
              <a:t>exit(0);</a:t>
            </a:r>
            <a:endParaRPr lang="en-US" altLang="en-US" sz="1800" dirty="0">
              <a:latin typeface="Times New Roman" panose="02020603050405020304" pitchFamily="18" charset="0"/>
              <a:cs typeface="Times New Roman" panose="02020603050405020304" pitchFamily="18" charset="0"/>
            </a:endParaRPr>
          </a:p>
          <a:p>
            <a:pPr>
              <a:buFontTx/>
              <a:buNone/>
            </a:pP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buFontTx/>
              <a:buNone/>
            </a:pPr>
            <a:endParaRPr lang="en-US" altLang="en-US" sz="1800" dirty="0">
              <a:latin typeface="Times New Roman" panose="02020603050405020304" pitchFamily="18" charset="0"/>
              <a:cs typeface="Times New Roman" panose="02020603050405020304" pitchFamily="18" charset="0"/>
            </a:endParaRPr>
          </a:p>
        </p:txBody>
      </p:sp>
      <p:sp>
        <p:nvSpPr>
          <p:cNvPr id="69636" name="Rectangle 4"/>
          <p:cNvSpPr>
            <a:spLocks noGrp="1" noChangeArrowheads="1"/>
          </p:cNvSpPr>
          <p:nvPr>
            <p:ph type="body" sz="half" idx="2"/>
          </p:nvPr>
        </p:nvSpPr>
        <p:spPr/>
        <p:txBody>
          <a:bodyPr>
            <a:normAutofit/>
          </a:bodyPr>
          <a:lstStyle/>
          <a:p>
            <a:pPr>
              <a:lnSpc>
                <a:spcPct val="150000"/>
              </a:lnSpc>
              <a:buFontTx/>
              <a:buNone/>
            </a:pPr>
            <a:r>
              <a:rPr lang="en-US" altLang="en-US" sz="1800" dirty="0">
                <a:latin typeface="Times New Roman" panose="02020603050405020304" pitchFamily="18" charset="0"/>
                <a:cs typeface="Times New Roman" panose="02020603050405020304" pitchFamily="18" charset="0"/>
              </a:rPr>
              <a:t>else</a:t>
            </a:r>
            <a:endParaRPr lang="en-US" altLang="en-US" sz="1800" dirty="0">
              <a:latin typeface="Times New Roman" panose="02020603050405020304" pitchFamily="18" charset="0"/>
              <a:cs typeface="Times New Roman" panose="02020603050405020304" pitchFamily="18" charset="0"/>
            </a:endParaRPr>
          </a:p>
          <a:p>
            <a:pPr>
              <a:lnSpc>
                <a:spcPct val="150000"/>
              </a:lnSpc>
              <a:buFontTx/>
              <a:buNone/>
            </a:pP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nSpc>
                <a:spcPct val="150000"/>
              </a:lnSpc>
              <a:buFontTx/>
              <a:buNone/>
            </a:pPr>
            <a:r>
              <a:rPr lang="en-US" altLang="en-US" sz="1800" dirty="0" err="1">
                <a:latin typeface="Times New Roman" panose="02020603050405020304" pitchFamily="18" charset="0"/>
                <a:cs typeface="Times New Roman" panose="02020603050405020304" pitchFamily="18" charset="0"/>
              </a:rPr>
              <a:t>printf</a:t>
            </a:r>
            <a:r>
              <a:rPr lang="en-US" altLang="en-US" sz="1800" dirty="0">
                <a:latin typeface="Times New Roman" panose="02020603050405020304" pitchFamily="18" charset="0"/>
                <a:cs typeface="Times New Roman" panose="02020603050405020304" pitchFamily="18" charset="0"/>
              </a:rPr>
              <a:t>(“the string is “);</a:t>
            </a:r>
            <a:endParaRPr lang="en-US" altLang="en-US" sz="1800" dirty="0">
              <a:latin typeface="Times New Roman" panose="02020603050405020304" pitchFamily="18" charset="0"/>
              <a:cs typeface="Times New Roman" panose="02020603050405020304" pitchFamily="18" charset="0"/>
            </a:endParaRPr>
          </a:p>
          <a:p>
            <a:pPr>
              <a:lnSpc>
                <a:spcPct val="150000"/>
              </a:lnSpc>
              <a:buFontTx/>
              <a:buNone/>
            </a:pPr>
            <a:r>
              <a:rPr lang="en-US" altLang="en-US" sz="1800" dirty="0">
                <a:latin typeface="Times New Roman" panose="02020603050405020304" pitchFamily="18" charset="0"/>
                <a:cs typeface="Times New Roman" panose="02020603050405020304" pitchFamily="18" charset="0"/>
              </a:rPr>
              <a:t>gets(</a:t>
            </a:r>
            <a:r>
              <a:rPr lang="en-US" altLang="en-US" sz="1800" dirty="0" err="1">
                <a:latin typeface="Times New Roman" panose="02020603050405020304" pitchFamily="18" charset="0"/>
                <a:cs typeface="Times New Roman" panose="02020603050405020304" pitchFamily="18" charset="0"/>
              </a:rPr>
              <a:t>arr</a:t>
            </a: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nSpc>
                <a:spcPct val="150000"/>
              </a:lnSpc>
              <a:buFontTx/>
              <a:buNone/>
            </a:pPr>
            <a:r>
              <a:rPr lang="en-US" altLang="en-US" sz="1800" dirty="0" err="1">
                <a:latin typeface="Times New Roman" panose="02020603050405020304" pitchFamily="18" charset="0"/>
                <a:cs typeface="Times New Roman" panose="02020603050405020304" pitchFamily="18" charset="0"/>
              </a:rPr>
              <a:t>fputs</a:t>
            </a: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arr,fp</a:t>
            </a: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nSpc>
                <a:spcPct val="150000"/>
              </a:lnSpc>
              <a:buFontTx/>
              <a:buNone/>
            </a:pP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nSpc>
                <a:spcPct val="150000"/>
              </a:lnSpc>
              <a:buFontTx/>
              <a:buNone/>
            </a:pPr>
            <a:r>
              <a:rPr lang="en-US" altLang="en-US" sz="1800" dirty="0" err="1">
                <a:latin typeface="Times New Roman" panose="02020603050405020304" pitchFamily="18" charset="0"/>
                <a:cs typeface="Times New Roman" panose="02020603050405020304" pitchFamily="18" charset="0"/>
              </a:rPr>
              <a:t>fclose</a:t>
            </a: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fp</a:t>
            </a: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nSpc>
                <a:spcPct val="150000"/>
              </a:lnSpc>
              <a:buFontTx/>
              <a:buNone/>
            </a:pP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9635">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69635">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9635">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63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69635">
                                            <p:txEl>
                                              <p:pRg st="3" end="3"/>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63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69635">
                                            <p:txEl>
                                              <p:pRg st="4" end="4"/>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9635">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69635">
                                            <p:txEl>
                                              <p:pRg st="5" end="5"/>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9635">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69635">
                                            <p:txEl>
                                              <p:pRg st="6" end="6"/>
                                            </p:txEl>
                                          </p:spTgt>
                                        </p:tgtEl>
                                        <p:attrNameLst>
                                          <p:attrName>ppt_c</p:attrName>
                                        </p:attrNameLst>
                                      </p:cBhvr>
                                      <p:to>
                                        <a:schemeClr val="bg2"/>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9635">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69635">
                                            <p:txEl>
                                              <p:pRg st="7" end="7"/>
                                            </p:txEl>
                                          </p:spTgt>
                                        </p:tgtEl>
                                        <p:attrNameLst>
                                          <p:attrName>ppt_c</p:attrName>
                                        </p:attrNameLst>
                                      </p:cBhvr>
                                      <p:to>
                                        <a:schemeClr val="bg2"/>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9635">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69635">
                                            <p:txEl>
                                              <p:pRg st="8" end="8"/>
                                            </p:txEl>
                                          </p:spTgt>
                                        </p:tgtEl>
                                        <p:attrNameLst>
                                          <p:attrName>ppt_c</p:attrName>
                                        </p:attrNameLst>
                                      </p:cBhvr>
                                      <p:to>
                                        <a:schemeClr val="bg2"/>
                                      </p:to>
                                    </p:animClr>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9635">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69635">
                                            <p:txEl>
                                              <p:pRg st="9" end="9"/>
                                            </p:txEl>
                                          </p:spTgt>
                                        </p:tgtEl>
                                        <p:attrNameLst>
                                          <p:attrName>ppt_c</p:attrName>
                                        </p:attrNameLst>
                                      </p:cBhvr>
                                      <p:to>
                                        <a:schemeClr val="bg2"/>
                                      </p:to>
                                    </p:animClr>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9635">
                                            <p:txEl>
                                              <p:pRg st="10" end="10"/>
                                            </p:txEl>
                                          </p:spTgt>
                                        </p:tgtEl>
                                        <p:attrNameLst>
                                          <p:attrName>style.visibility</p:attrName>
                                        </p:attrNameLst>
                                      </p:cBhvr>
                                      <p:to>
                                        <p:strVal val="visible"/>
                                      </p:to>
                                    </p:set>
                                  </p:childTnLst>
                                  <p:subTnLst>
                                    <p:animClr clrSpc="rgb" dir="cw">
                                      <p:cBhvr override="childStyle">
                                        <p:cTn dur="1" fill="hold" display="0" masterRel="nextClick" afterEffect="1"/>
                                        <p:tgtEl>
                                          <p:spTgt spid="69635">
                                            <p:txEl>
                                              <p:pRg st="10" end="10"/>
                                            </p:txEl>
                                          </p:spTgt>
                                        </p:tgtEl>
                                        <p:attrNameLst>
                                          <p:attrName>ppt_c</p:attrName>
                                        </p:attrNameLst>
                                      </p:cBhvr>
                                      <p:to>
                                        <a:schemeClr val="bg2"/>
                                      </p:to>
                                    </p:animClr>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9635">
                                            <p:txEl>
                                              <p:pRg st="11" end="11"/>
                                            </p:txEl>
                                          </p:spTgt>
                                        </p:tgtEl>
                                        <p:attrNameLst>
                                          <p:attrName>style.visibility</p:attrName>
                                        </p:attrNameLst>
                                      </p:cBhvr>
                                      <p:to>
                                        <p:strVal val="visible"/>
                                      </p:to>
                                    </p:set>
                                  </p:childTnLst>
                                  <p:subTnLst>
                                    <p:animClr clrSpc="rgb" dir="cw">
                                      <p:cBhvr override="childStyle">
                                        <p:cTn dur="1" fill="hold" display="0" masterRel="nextClick" afterEffect="1"/>
                                        <p:tgtEl>
                                          <p:spTgt spid="69635">
                                            <p:txEl>
                                              <p:pRg st="11" end="11"/>
                                            </p:txEl>
                                          </p:spTgt>
                                        </p:tgtEl>
                                        <p:attrNameLst>
                                          <p:attrName>ppt_c</p:attrName>
                                        </p:attrNameLst>
                                      </p:cBhvr>
                                      <p:to>
                                        <a:schemeClr val="bg2"/>
                                      </p:to>
                                    </p:animClr>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963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9636">
                                            <p:txEl>
                                              <p:pRg st="0" end="0"/>
                                            </p:txEl>
                                          </p:spTgt>
                                        </p:tgtEl>
                                        <p:attrNameLst>
                                          <p:attrName>ppt_c</p:attrName>
                                        </p:attrNameLst>
                                      </p:cBhvr>
                                      <p:to>
                                        <a:schemeClr val="bg2"/>
                                      </p:to>
                                    </p:animClr>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9636">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69636">
                                            <p:txEl>
                                              <p:pRg st="1" end="1"/>
                                            </p:txEl>
                                          </p:spTgt>
                                        </p:tgtEl>
                                        <p:attrNameLst>
                                          <p:attrName>ppt_c</p:attrName>
                                        </p:attrNameLst>
                                      </p:cBhvr>
                                      <p:to>
                                        <a:schemeClr val="bg2"/>
                                      </p:to>
                                    </p:animClr>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963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9636">
                                            <p:txEl>
                                              <p:pRg st="2" end="2"/>
                                            </p:txEl>
                                          </p:spTgt>
                                        </p:tgtEl>
                                        <p:attrNameLst>
                                          <p:attrName>ppt_c</p:attrName>
                                        </p:attrNameLst>
                                      </p:cBhvr>
                                      <p:to>
                                        <a:schemeClr val="bg2"/>
                                      </p:to>
                                    </p:animClr>
                                  </p:sub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9636">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69636">
                                            <p:txEl>
                                              <p:pRg st="3" end="3"/>
                                            </p:txEl>
                                          </p:spTgt>
                                        </p:tgtEl>
                                        <p:attrNameLst>
                                          <p:attrName>ppt_c</p:attrName>
                                        </p:attrNameLst>
                                      </p:cBhvr>
                                      <p:to>
                                        <a:schemeClr val="bg2"/>
                                      </p:to>
                                    </p:animClr>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9636">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69636">
                                            <p:txEl>
                                              <p:pRg st="4" end="4"/>
                                            </p:txEl>
                                          </p:spTgt>
                                        </p:tgtEl>
                                        <p:attrNameLst>
                                          <p:attrName>ppt_c</p:attrName>
                                        </p:attrNameLst>
                                      </p:cBhvr>
                                      <p:to>
                                        <a:schemeClr val="bg2"/>
                                      </p:to>
                                    </p:animClr>
                                  </p:sub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9636">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69636">
                                            <p:txEl>
                                              <p:pRg st="5" end="5"/>
                                            </p:txEl>
                                          </p:spTgt>
                                        </p:tgtEl>
                                        <p:attrNameLst>
                                          <p:attrName>ppt_c</p:attrName>
                                        </p:attrNameLst>
                                      </p:cBhvr>
                                      <p:to>
                                        <a:schemeClr val="bg2"/>
                                      </p:to>
                                    </p:animClr>
                                  </p:sub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9636">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69636">
                                            <p:txEl>
                                              <p:pRg st="6" end="6"/>
                                            </p:txEl>
                                          </p:spTgt>
                                        </p:tgtEl>
                                        <p:attrNameLst>
                                          <p:attrName>ppt_c</p:attrName>
                                        </p:attrNameLst>
                                      </p:cBhvr>
                                      <p:to>
                                        <a:schemeClr val="bg2"/>
                                      </p:to>
                                    </p:animClr>
                                  </p:sub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9636">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69636">
                                            <p:txEl>
                                              <p:pRg st="7" end="7"/>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5012</Words>
  <Application>WPS Presentation</Application>
  <PresentationFormat>Widescreen</PresentationFormat>
  <Paragraphs>158</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Times New Roman</vt:lpstr>
      <vt:lpstr>Calibri</vt:lpstr>
      <vt:lpstr>Microsoft YaHei</vt:lpstr>
      <vt:lpstr>Arial Unicode MS</vt:lpstr>
      <vt:lpstr>Calibri Light</vt:lpstr>
      <vt:lpstr>Office Theme</vt:lpstr>
      <vt:lpstr>File Handling in JAVA</vt:lpstr>
      <vt:lpstr>File Handling</vt:lpstr>
      <vt:lpstr>How To Define a File</vt:lpstr>
      <vt:lpstr>Operation on a File</vt:lpstr>
      <vt:lpstr>File Opening Modes</vt:lpstr>
      <vt:lpstr>Reading from a file</vt:lpstr>
      <vt:lpstr>Writing chars to a file</vt:lpstr>
      <vt:lpstr>Program to understand use of fgetc()</vt:lpstr>
      <vt:lpstr>Writing to file using fputs(sptr, fptr)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Janmejay Singh</dc:creator>
  <cp:lastModifiedBy>Atharva</cp:lastModifiedBy>
  <cp:revision>4</cp:revision>
  <dcterms:created xsi:type="dcterms:W3CDTF">2023-09-11T10:46:00Z</dcterms:created>
  <dcterms:modified xsi:type="dcterms:W3CDTF">2023-11-22T15:53:56Z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32FE60F32F0C499595257E09A24A1BF9</vt:lpwstr>
  </property>
  <property fmtid="{D5CDD505-2E9C-101B-9397-08002B2CF9AE}" pid="3" name="KSOProductBuildVer">
    <vt:lpwstr>1033-11.2.0.11225</vt:lpwstr>
  </property>
</Properties>
</file>