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4" r:id="rId5"/>
    <p:sldId id="263"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77869BC-399C-44ED-91D4-CF564A7ACB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77869BC-399C-44ED-91D4-CF564A7ACBE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77869BC-399C-44ED-91D4-CF564A7ACBE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869BC-399C-44ED-91D4-CF564A7ACBE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7869BC-399C-44ED-91D4-CF564A7ACB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7869BC-399C-44ED-91D4-CF564A7ACB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869BC-399C-44ED-91D4-CF564A7ACBE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839C2-4FB0-4828-945A-900E9FD91C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6560" y="1745138"/>
            <a:ext cx="4043680" cy="644843"/>
          </a:xfrm>
        </p:spPr>
        <p:txBody>
          <a:bodyPr>
            <a:normAutofit/>
          </a:bodyPr>
          <a:lstStyle/>
          <a:p>
            <a:r>
              <a:rPr lang="en-GB" sz="3200" b="1" dirty="0">
                <a:latin typeface="Times New Roman" panose="02020603050405020304" pitchFamily="18" charset="0"/>
                <a:cs typeface="Times New Roman" panose="02020603050405020304" pitchFamily="18" charset="0"/>
              </a:rPr>
              <a:t>OOPS in JAVA</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94680" y="3815398"/>
            <a:ext cx="5755640" cy="1655762"/>
          </a:xfrm>
        </p:spPr>
        <p:txBody>
          <a:bodyPr/>
          <a:lstStyle/>
          <a:p>
            <a:pPr algn="l"/>
            <a:r>
              <a:rPr lang="en-GB" dirty="0">
                <a:sym typeface="+mn-ea"/>
              </a:rPr>
              <a:t>Name- </a:t>
            </a:r>
            <a:r>
              <a:rPr lang="en-US" altLang="en-GB" dirty="0">
                <a:sym typeface="+mn-ea"/>
              </a:rPr>
              <a:t>Atharva Dilip Jamdar</a:t>
            </a:r>
            <a:endParaRPr lang="en-US" altLang="en-GB" dirty="0"/>
          </a:p>
          <a:p>
            <a:pPr algn="l"/>
            <a:r>
              <a:rPr lang="en-US" altLang="en-GB" dirty="0">
                <a:sym typeface="+mn-ea"/>
              </a:rPr>
              <a:t>VaultofCodes Java Intern</a:t>
            </a:r>
            <a:endParaRPr lang="en-US" altLang="en-GB" dirty="0"/>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noGrp="1"/>
          </p:cNvSpPr>
          <p:nvPr>
            <p:ph idx="1"/>
          </p:nvPr>
        </p:nvSpPr>
        <p:spPr>
          <a:xfrm>
            <a:off x="1041998" y="211171"/>
            <a:ext cx="8772562" cy="6209949"/>
          </a:xfrm>
          <a:prstGeom prst="rect">
            <a:avLst/>
          </a:prstGeom>
          <a:noFill/>
        </p:spPr>
        <p:txBody>
          <a:bodyPr wrap="square">
            <a:spAutoFit/>
          </a:bodyPr>
          <a:lstStyle/>
          <a:p>
            <a:pPr algn="just" fontAlgn="base">
              <a:lnSpc>
                <a:spcPct val="150000"/>
              </a:lnSpc>
            </a:pPr>
            <a:r>
              <a:rPr lang="en-GB" sz="1800" b="1" i="0" dirty="0">
                <a:effectLst/>
                <a:latin typeface="Times New Roman" panose="02020603050405020304" pitchFamily="18" charset="0"/>
                <a:cs typeface="Times New Roman" panose="02020603050405020304" pitchFamily="18" charset="0"/>
              </a:rPr>
              <a:t>Advantages of Encapsulation in Java:</a:t>
            </a:r>
            <a:endParaRPr lang="en-GB" sz="1800" b="1"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Improves security of an object’s internal state by hiding it from the outside world.</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Increases modularity and maintainability by making it easier to change the implementation without affecting other parts of the code.</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Enables data abstraction, allowing objects to be treated as a single unit.</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Allows for easy addition of new methods and fields without affecting the existing code.</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Supports the object-oriented principle of information hiding, making it easier to change the implementation without affecting the rest of the code.</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pPr>
            <a:r>
              <a:rPr lang="en-GB" sz="1800" b="1" i="0" dirty="0">
                <a:effectLst/>
                <a:latin typeface="Times New Roman" panose="02020603050405020304" pitchFamily="18" charset="0"/>
                <a:cs typeface="Times New Roman" panose="02020603050405020304" pitchFamily="18" charset="0"/>
              </a:rPr>
              <a:t>Disadvantages of Encapsulation in Java:</a:t>
            </a:r>
            <a:endParaRPr lang="en-GB" sz="1800" b="1"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Can lead to increased complexity, especially if not used properly.</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Can make it more difficult to understand how the system works.</a:t>
            </a:r>
            <a:endParaRPr lang="en-GB" sz="1800" b="0" i="0" dirty="0">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May limit the flexibility of the implementation.</a:t>
            </a:r>
            <a:endParaRPr lang="en-GB" sz="1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377" y="510989"/>
            <a:ext cx="9556376" cy="806824"/>
          </a:xfrm>
        </p:spPr>
        <p:txBody>
          <a:bodyPr>
            <a:noAutofit/>
          </a:bodyPr>
          <a:lstStyle/>
          <a:p>
            <a:r>
              <a:rPr lang="en-GB" sz="3600" b="1" dirty="0">
                <a:latin typeface="Times New Roman" panose="02020603050405020304" pitchFamily="18" charset="0"/>
                <a:cs typeface="Times New Roman" panose="02020603050405020304" pitchFamily="18" charset="0"/>
              </a:rPr>
              <a:t>	</a:t>
            </a: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Object oriented programming in </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java</a:t>
            </a: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OBJECT ORIENTED PROGRAMMING IN JAVA</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523" y="1651373"/>
            <a:ext cx="6973701" cy="4955615"/>
          </a:xfrm>
        </p:spPr>
        <p:txBody>
          <a:bodyPr>
            <a:noAutofit/>
          </a:bodyPr>
          <a:lstStyle/>
          <a:p>
            <a:pPr marL="285750" indent="-285750" algn="l">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OOPs refers to languages that use objects in programming, they use objects as a primary source to implement what is to happen in the code. </a:t>
            </a:r>
            <a:endParaRPr lang="en-GB"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Object-oriented programming aims to implement real-world entities like inheritance, hiding, polymorphism etc. in programming. </a:t>
            </a:r>
            <a:endParaRPr lang="en-GB"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main aim of OOP is to bind together the data and the functions that operate on them so that no other part of the code can access this data except that function. </a:t>
            </a:r>
            <a:endParaRPr lang="en-GB"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simplifies the software development and maintenance by providing some concepts: Class, Object, Inheritance, Polymorphism, Abstraction, Encapsulation</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t="8797"/>
          <a:stretch>
            <a:fillRect/>
          </a:stretch>
        </p:blipFill>
        <p:spPr>
          <a:xfrm>
            <a:off x="7055224" y="1488141"/>
            <a:ext cx="5495364" cy="42223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843" y="0"/>
            <a:ext cx="1835552" cy="896516"/>
          </a:xfrm>
        </p:spPr>
        <p:txBody>
          <a:bodyPr>
            <a:normAutofit/>
          </a:bodyPr>
          <a:lstStyle/>
          <a:p>
            <a:r>
              <a:rPr lang="en-GB" sz="3600" b="1" dirty="0">
                <a:latin typeface="Times New Roman" panose="02020603050405020304" pitchFamily="18" charset="0"/>
                <a:cs typeface="Times New Roman" panose="02020603050405020304" pitchFamily="18" charset="0"/>
              </a:rPr>
              <a:t>CLASS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995" y="552409"/>
            <a:ext cx="8283166" cy="5744219"/>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A class in Java is a set of objects which shares common characteristics/ behaviour and common properties/ attributes. </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It is a user-defined blueprint or prototype from which objects are created. </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For example, Student is a class while a particular student named Ravi is an object.</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Properties of Java Classes</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Class is not a real-world entity. It is just a template or blueprint or prototype from which objects are created.</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Class does not occupy memory.</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Class is a group of variables of different data types and a group of methods.</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 Class in Java can contain: Fields, Methods, Constructors, Blocks, Nested Class and Interface</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86750" y="1104817"/>
            <a:ext cx="3905250" cy="57442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280" y="80645"/>
            <a:ext cx="2392680" cy="681355"/>
          </a:xfrm>
        </p:spPr>
        <p:txBody>
          <a:bodyPr>
            <a:normAutofit/>
          </a:bodyPr>
          <a:lstStyle/>
          <a:p>
            <a:r>
              <a:rPr lang="en-GB" sz="3600" b="1" dirty="0">
                <a:latin typeface="Times New Roman" panose="02020603050405020304" pitchFamily="18" charset="0"/>
                <a:cs typeface="Times New Roman" panose="02020603050405020304" pitchFamily="18" charset="0"/>
              </a:rPr>
              <a:t>OBJECTS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77732" y="633095"/>
            <a:ext cx="9943092" cy="5615305"/>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An object in Java is a basic unit of OOPS and represents real-life entities</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Objects are the instances of a class that are created to use the attributes and methods of a class. </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An object consists of :</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State: It is represented by attributes of an object. It also reflects the properties of an object.</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Behaviour: It is represented by the methods of an object. It also reflects the response of an object with other objects.</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Identity: It gives a unique name to an object and enables one object to interact with other objects.</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To Create an Object of a Class use:</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US" sz="1800" dirty="0">
                <a:latin typeface="Times New Roman" panose="02020603050405020304" pitchFamily="18" charset="0"/>
                <a:cs typeface="Times New Roman" panose="02020603050405020304" pitchFamily="18" charset="0"/>
              </a:rPr>
              <a:t>Using new keyword </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Using </a:t>
            </a:r>
            <a:r>
              <a:rPr lang="en-GB" sz="1800" dirty="0" err="1">
                <a:latin typeface="Times New Roman" panose="02020603050405020304" pitchFamily="18" charset="0"/>
                <a:cs typeface="Times New Roman" panose="02020603050405020304" pitchFamily="18" charset="0"/>
              </a:rPr>
              <a:t>Class.forName</a:t>
            </a:r>
            <a:r>
              <a:rPr lang="en-GB" sz="1800" dirty="0">
                <a:latin typeface="Times New Roman" panose="02020603050405020304" pitchFamily="18" charset="0"/>
                <a:cs typeface="Times New Roman" panose="02020603050405020304" pitchFamily="18" charset="0"/>
              </a:rPr>
              <a:t>(String </a:t>
            </a:r>
            <a:r>
              <a:rPr lang="en-GB" sz="1800" dirty="0" err="1">
                <a:latin typeface="Times New Roman" panose="02020603050405020304" pitchFamily="18" charset="0"/>
                <a:cs typeface="Times New Roman" panose="02020603050405020304" pitchFamily="18" charset="0"/>
              </a:rPr>
              <a:t>className</a:t>
            </a:r>
            <a:r>
              <a:rPr lang="en-GB" sz="1800" dirty="0">
                <a:latin typeface="Times New Roman" panose="02020603050405020304" pitchFamily="18" charset="0"/>
                <a:cs typeface="Times New Roman" panose="02020603050405020304" pitchFamily="18" charset="0"/>
              </a:rPr>
              <a:t>) method </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Using clone() method  </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Deserialization</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 r="7656"/>
          <a:stretch>
            <a:fillRect/>
          </a:stretch>
        </p:blipFill>
        <p:spPr>
          <a:xfrm>
            <a:off x="9710515" y="4182862"/>
            <a:ext cx="2382331" cy="2675138"/>
          </a:xfrm>
          <a:prstGeom prst="rect">
            <a:avLst/>
          </a:prstGeom>
        </p:spPr>
      </p:pic>
      <p:sp>
        <p:nvSpPr>
          <p:cNvPr id="6" name="Title 1"/>
          <p:cNvSpPr txBox="1"/>
          <p:nvPr/>
        </p:nvSpPr>
        <p:spPr>
          <a:xfrm>
            <a:off x="7320280" y="6403845"/>
            <a:ext cx="2738120" cy="29870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Times New Roman" panose="02020603050405020304" pitchFamily="18" charset="0"/>
                <a:cs typeface="Times New Roman" panose="02020603050405020304" pitchFamily="18" charset="0"/>
              </a:rPr>
              <a:t>Example of an object: Dog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880" y="0"/>
            <a:ext cx="3489960" cy="721995"/>
          </a:xfrm>
        </p:spPr>
        <p:txBody>
          <a:bodyPr>
            <a:normAutofit/>
          </a:bodyPr>
          <a:lstStyle/>
          <a:p>
            <a:r>
              <a:rPr lang="en-GB" sz="3600" b="1" dirty="0">
                <a:latin typeface="Times New Roman" panose="02020603050405020304" pitchFamily="18" charset="0"/>
                <a:cs typeface="Times New Roman" panose="02020603050405020304" pitchFamily="18" charset="0"/>
              </a:rPr>
              <a:t>INHERITANCE</a:t>
            </a:r>
            <a:endParaRPr lang="en-US" sz="3600" b="1" dirty="0"/>
          </a:p>
        </p:txBody>
      </p:sp>
      <p:sp>
        <p:nvSpPr>
          <p:cNvPr id="3" name="Content Placeholder 2"/>
          <p:cNvSpPr>
            <a:spLocks noGrp="1"/>
          </p:cNvSpPr>
          <p:nvPr>
            <p:ph idx="1"/>
          </p:nvPr>
        </p:nvSpPr>
        <p:spPr>
          <a:xfrm>
            <a:off x="0" y="559949"/>
            <a:ext cx="7488820" cy="5942965"/>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Java, Inheritance is an important pillar of OOP. </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It is the mechanism in Java by which one class is allowed to inherit the features(fields and methods) of another class. </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In Java, Inheritance means creating new classes based on existing ones. A class that inherits from another class can reuse the methods and fields of that class. In addition, we can add new fields and methods to your current class as well. </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Why Do We Need Java Inheritance?</a:t>
            </a: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r>
              <a:rPr lang="en-GB" sz="1800" dirty="0">
                <a:latin typeface="Times New Roman" panose="02020603050405020304" pitchFamily="18" charset="0"/>
                <a:cs typeface="Times New Roman" panose="02020603050405020304" pitchFamily="18" charset="0"/>
              </a:rPr>
              <a:t>    Code </a:t>
            </a:r>
            <a:r>
              <a:rPr lang="en-GB" sz="1800" dirty="0" err="1">
                <a:latin typeface="Times New Roman" panose="02020603050405020304" pitchFamily="18" charset="0"/>
                <a:cs typeface="Times New Roman" panose="02020603050405020304" pitchFamily="18" charset="0"/>
              </a:rPr>
              <a:t>Reusablility</a:t>
            </a:r>
            <a:r>
              <a:rPr lang="en-GB" sz="1800" dirty="0">
                <a:latin typeface="Times New Roman" panose="02020603050405020304" pitchFamily="18" charset="0"/>
                <a:cs typeface="Times New Roman" panose="02020603050405020304" pitchFamily="18" charset="0"/>
              </a:rPr>
              <a:t>, Method Overriding, Abstraction</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Important Terminologies Used in Java Inheritance</a:t>
            </a: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r>
              <a:rPr lang="en-GB" sz="1800" dirty="0">
                <a:latin typeface="Times New Roman" panose="02020603050405020304" pitchFamily="18" charset="0"/>
                <a:cs typeface="Times New Roman" panose="02020603050405020304" pitchFamily="18" charset="0"/>
              </a:rPr>
              <a:t>    Class, Super Class/Parent Class, Sub Class/Child Class, Reusability</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How to Use Inheritance in Java?  Syntax:</a:t>
            </a:r>
            <a:endParaRPr lang="en-GB" sz="1800" dirty="0">
              <a:latin typeface="Times New Roman" panose="02020603050405020304" pitchFamily="18" charset="0"/>
              <a:cs typeface="Times New Roman" panose="02020603050405020304" pitchFamily="18" charset="0"/>
            </a:endParaRPr>
          </a:p>
          <a:p>
            <a:pPr algn="just">
              <a:lnSpc>
                <a:spcPct val="150000"/>
              </a:lnSpc>
            </a:pP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289923" y="6502914"/>
            <a:ext cx="5806077"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class derived-class extends base-class { //methods and fields }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r="48662"/>
          <a:stretch>
            <a:fillRect/>
          </a:stretch>
        </p:blipFill>
        <p:spPr>
          <a:xfrm>
            <a:off x="8364397" y="1435449"/>
            <a:ext cx="3667487" cy="3790950"/>
          </a:xfrm>
          <a:prstGeom prst="rect">
            <a:avLst/>
          </a:prstGeom>
        </p:spPr>
      </p:pic>
      <p:pic>
        <p:nvPicPr>
          <p:cNvPr id="10" name="Picture 9"/>
          <p:cNvPicPr>
            <a:picLocks noChangeAspect="1"/>
          </p:cNvPicPr>
          <p:nvPr/>
        </p:nvPicPr>
        <p:blipFill rotWithShape="1">
          <a:blip r:embed="rId1">
            <a:extLst>
              <a:ext uri="{28A0092B-C50C-407E-A947-70E740481C1C}">
                <a14:useLocalDpi xmlns:a14="http://schemas.microsoft.com/office/drawing/2010/main" val="0"/>
              </a:ext>
            </a:extLst>
          </a:blip>
          <a:srcRect l="51512" t="-2702" b="30795"/>
          <a:stretch>
            <a:fillRect/>
          </a:stretch>
        </p:blipFill>
        <p:spPr>
          <a:xfrm>
            <a:off x="7488820" y="4118054"/>
            <a:ext cx="2847373" cy="2725959"/>
          </a:xfrm>
          <a:prstGeom prst="rect">
            <a:avLst/>
          </a:prstGeom>
        </p:spPr>
      </p:pic>
      <p:sp>
        <p:nvSpPr>
          <p:cNvPr id="11" name="Title 1"/>
          <p:cNvSpPr txBox="1"/>
          <p:nvPr/>
        </p:nvSpPr>
        <p:spPr>
          <a:xfrm>
            <a:off x="8935656" y="909606"/>
            <a:ext cx="3049994"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Times New Roman" panose="02020603050405020304" pitchFamily="18" charset="0"/>
                <a:cs typeface="Times New Roman" panose="02020603050405020304" pitchFamily="18" charset="0"/>
              </a:rPr>
              <a:t>Types of Inheritance</a:t>
            </a:r>
            <a:endParaRPr lang="en-US"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397" y="0"/>
            <a:ext cx="4127339" cy="769194"/>
          </a:xfrm>
        </p:spPr>
        <p:txBody>
          <a:bodyPr>
            <a:normAutofit/>
          </a:bodyPr>
          <a:lstStyle/>
          <a:p>
            <a:r>
              <a:rPr lang="en-GB" sz="3600" b="1" dirty="0">
                <a:latin typeface="Times New Roman" panose="02020603050405020304" pitchFamily="18" charset="0"/>
                <a:cs typeface="Times New Roman" panose="02020603050405020304" pitchFamily="18" charset="0"/>
              </a:rPr>
              <a:t>POLYMORPHISM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56739"/>
            <a:ext cx="6829063" cy="1991457"/>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Polymorphism is considered one of the important features of OOPs.</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Polymorphism allows us to perform a single action in different ways also allows to define one interface and have multiple implementations. </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The word “poly” means many and “morphs” means forms, So it means many forms.</a:t>
            </a:r>
            <a:endParaRPr lang="en-GB"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9103" y="4113964"/>
            <a:ext cx="5784014" cy="2612985"/>
          </a:xfrm>
          <a:prstGeom prst="rect">
            <a:avLst/>
          </a:prstGeom>
        </p:spPr>
      </p:pic>
      <p:sp>
        <p:nvSpPr>
          <p:cNvPr id="6" name="Title 1"/>
          <p:cNvSpPr txBox="1"/>
          <p:nvPr/>
        </p:nvSpPr>
        <p:spPr>
          <a:xfrm>
            <a:off x="1890140" y="3763690"/>
            <a:ext cx="3367268" cy="508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Times New Roman" panose="02020603050405020304" pitchFamily="18" charset="0"/>
                <a:cs typeface="Times New Roman" panose="02020603050405020304" pitchFamily="18" charset="0"/>
              </a:rPr>
              <a:t>Types of Java polymorphism</a:t>
            </a:r>
            <a:endParaRPr lang="en-GB"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7115449" y="575715"/>
            <a:ext cx="5076551" cy="6687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GB" sz="1800" b="1" dirty="0">
                <a:latin typeface="Times New Roman" panose="02020603050405020304" pitchFamily="18" charset="0"/>
                <a:cs typeface="Times New Roman" panose="02020603050405020304" pitchFamily="18" charset="0"/>
              </a:rPr>
              <a:t>Advantages of Polymorphism in Java</a:t>
            </a:r>
            <a:endParaRPr lang="en-GB" sz="1800" b="1"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Increases code </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Improves readability and maintainability of code</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Supports dynamic binding, enabling the correct method to be called at runtime</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Enables objects to be treated as a single type.</a:t>
            </a: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r>
              <a:rPr lang="en-GB" sz="1800" b="1" dirty="0">
                <a:latin typeface="Times New Roman" panose="02020603050405020304" pitchFamily="18" charset="0"/>
                <a:cs typeface="Times New Roman" panose="02020603050405020304" pitchFamily="18" charset="0"/>
              </a:rPr>
              <a:t>Disadvantages of Polymorphism in Java</a:t>
            </a:r>
            <a:endParaRPr lang="en-GB" sz="1800" b="1"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Can make it more difficult to understand the behaviour of an object, especially if the code is complex.</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This may lead to performance issues, as polymorphic behaviour may require additional computations at runtime.</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764" y="-76582"/>
            <a:ext cx="3606478" cy="757619"/>
          </a:xfrm>
        </p:spPr>
        <p:txBody>
          <a:bodyPr>
            <a:normAutofit/>
          </a:bodyPr>
          <a:lstStyle/>
          <a:p>
            <a:r>
              <a:rPr lang="en-GB" sz="3600" b="1" dirty="0">
                <a:latin typeface="Times New Roman" panose="02020603050405020304" pitchFamily="18" charset="0"/>
                <a:cs typeface="Times New Roman" panose="02020603050405020304" pitchFamily="18" charset="0"/>
              </a:rPr>
              <a:t>ABSTRACTION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67677"/>
            <a:ext cx="12192000" cy="6176963"/>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In Java, Data Abstraction is the property by virtue of which only the essential details are displayed to the user. The trivial or the non-essential units are not displayed to the user. </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Java Abstract classes</a:t>
            </a:r>
            <a:endParaRPr lang="en-GB" sz="1800"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class is a class that is declared with an abstract keyword.</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class may or may not have all abstract methods. Some of them can be concrete methods</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Any class that contains one or more abstract methods must also be declared with an abstract keyword. </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class can have parameterized constructors and the default constructor is always present in an abstract class.</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There can be no object of an abstract class. That is, an abstract class can not be directly instantiated with the new operator</a:t>
            </a: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Java Abstract methods</a:t>
            </a:r>
            <a:endParaRPr lang="en-GB" sz="1800"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method is a method that is declared without implementation.</a:t>
            </a:r>
            <a:endParaRPr lang="en-GB"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 method-defined abstract must always be redefined in the subclass, thus making overriding compulsory or making the subclass itself abstract.</a:t>
            </a:r>
            <a:endParaRPr lang="en-GB" sz="1800" dirty="0">
              <a:latin typeface="Times New Roman" panose="02020603050405020304" pitchFamily="18" charset="0"/>
              <a:cs typeface="Times New Roman" panose="02020603050405020304" pitchFamily="18" charset="0"/>
            </a:endParaRP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5130800" cy="3699892"/>
          </a:xfr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8205" t="999" r="10513" b="4043"/>
          <a:stretch>
            <a:fillRect/>
          </a:stretch>
        </p:blipFill>
        <p:spPr>
          <a:xfrm>
            <a:off x="5750560" y="451045"/>
            <a:ext cx="6441440" cy="5010785"/>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51" t="15333" r="5045" b="1365"/>
          <a:stretch>
            <a:fillRect/>
          </a:stretch>
        </p:blipFill>
        <p:spPr>
          <a:xfrm>
            <a:off x="0" y="4133009"/>
            <a:ext cx="5344160" cy="2724991"/>
          </a:xfrm>
          <a:prstGeom prst="rect">
            <a:avLst/>
          </a:prstGeom>
        </p:spPr>
      </p:pic>
      <p:sp>
        <p:nvSpPr>
          <p:cNvPr id="12" name="Content Placeholder 2"/>
          <p:cNvSpPr txBox="1"/>
          <p:nvPr/>
        </p:nvSpPr>
        <p:spPr>
          <a:xfrm>
            <a:off x="965200" y="3606800"/>
            <a:ext cx="2753360" cy="4588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GB" sz="1800" b="1" dirty="0">
                <a:latin typeface="Times New Roman" panose="02020603050405020304" pitchFamily="18" charset="0"/>
                <a:cs typeface="Times New Roman" panose="02020603050405020304" pitchFamily="18" charset="0"/>
              </a:rPr>
              <a:t>Advantage of Abstraction</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0180" y="122237"/>
            <a:ext cx="4231640" cy="558800"/>
          </a:xfrm>
        </p:spPr>
        <p:txBody>
          <a:bodyPr>
            <a:normAutofit fontScale="90000"/>
          </a:bodyPr>
          <a:lstStyle/>
          <a:p>
            <a:r>
              <a:rPr lang="en-GB" sz="3600" b="1" dirty="0">
                <a:latin typeface="Times New Roman" panose="02020603050405020304" pitchFamily="18" charset="0"/>
                <a:cs typeface="Times New Roman" panose="02020603050405020304" pitchFamily="18" charset="0"/>
              </a:rPr>
              <a:t>ENCAPSULATION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40" y="850265"/>
            <a:ext cx="8569960" cy="4879976"/>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Encapsulation is a fundamental concept in OOP that refers to the bundling of data and methods that operate on that data within a single unit, which is called a class in Java.</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Encapsulation is a way of hiding the implementation details of a class from outside access and only exposing a public interface that can be used to interact with the class.</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In Java, encapsulation is achieved by declaring the instance variables of a class as private, which means they can only be accessed within the class. </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To allow outside access to the instance variables, public methods called getters and setters are defined, which are used to retrieve and modify the values of the instance variables, respectively. </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 By using getters and setters, the class can enforce its own data validation rules and ensure that its internal state remains consistent.</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200" b="0" i="0" dirty="0">
                <a:solidFill>
                  <a:srgbClr val="FFFFFF"/>
                </a:solidFill>
                <a:effectLst/>
                <a:latin typeface="Nunito" pitchFamily="2" charset="0"/>
              </a:rPr>
              <a:t> By using getters and setters, the class can enforce its own data validation rules and ensure that its internal state remains consistent.</a:t>
            </a:r>
            <a:endParaRPr lang="en-GB"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0625" y="2249861"/>
            <a:ext cx="2734515" cy="27345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6329</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Times New Roman</vt:lpstr>
      <vt:lpstr>Nunito</vt:lpstr>
      <vt:lpstr>Segoe Print</vt:lpstr>
      <vt:lpstr>Calibri</vt:lpstr>
      <vt:lpstr>Microsoft YaHei</vt:lpstr>
      <vt:lpstr>Arial Unicode MS</vt:lpstr>
      <vt:lpstr>Calibri Light</vt:lpstr>
      <vt:lpstr>Office Theme</vt:lpstr>
      <vt:lpstr>OOPS in JAVA</vt:lpstr>
      <vt:lpstr>	        Object oriented programming in  		            java         OBJECT ORIENTED PROGRAMMING IN JAVA</vt:lpstr>
      <vt:lpstr>CLASS</vt:lpstr>
      <vt:lpstr>OBJECTS</vt:lpstr>
      <vt:lpstr>INHERITANCE</vt:lpstr>
      <vt:lpstr>POLYMORPHISM</vt:lpstr>
      <vt:lpstr>ABSTRACTION</vt:lpstr>
      <vt:lpstr>PowerPoint 演示文稿</vt:lpstr>
      <vt:lpstr>ENCAPSULATION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Janmejay Singh</dc:creator>
  <cp:lastModifiedBy>Atharva</cp:lastModifiedBy>
  <cp:revision>6</cp:revision>
  <dcterms:created xsi:type="dcterms:W3CDTF">2023-09-11T10:46:00Z</dcterms:created>
  <dcterms:modified xsi:type="dcterms:W3CDTF">2023-11-22T15:54:04Z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DB343ADF3FD640DEA7A82492BA52B0D1</vt:lpwstr>
  </property>
  <property fmtid="{D5CDD505-2E9C-101B-9397-08002B2CF9AE}" pid="3" name="KSOProductBuildVer">
    <vt:lpwstr>1033-11.2.0.11225</vt:lpwstr>
  </property>
</Properties>
</file>