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2d864857c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2d864857c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2daa93e8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2daa93e8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2d864857c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2d864857c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2d864857c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2d864857c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2daa93e8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2daa93e8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2daa93e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2daa93e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640350" y="1737450"/>
            <a:ext cx="7863300" cy="10620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GB"/>
              <a:t>Bird Strikes between 2000 – 2011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264525" y="1352000"/>
            <a:ext cx="8449800" cy="330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Transport analytics highlights concerns on environmental impacts and safety, with bird strikes posing a significant threat to aircraft safety. Leveraging MAS technology becomes essential for effective mitigation.</a:t>
            </a:r>
            <a:endParaRPr/>
          </a:p>
        </p:txBody>
      </p:sp>
      <p:sp>
        <p:nvSpPr>
          <p:cNvPr id="72" name="Google Shape;72;p14"/>
          <p:cNvSpPr txBox="1"/>
          <p:nvPr/>
        </p:nvSpPr>
        <p:spPr>
          <a:xfrm>
            <a:off x="1521000" y="1549175"/>
            <a:ext cx="423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73" name="Google Shape;73;p14"/>
          <p:cNvSpPr txBox="1"/>
          <p:nvPr/>
        </p:nvSpPr>
        <p:spPr>
          <a:xfrm>
            <a:off x="264525" y="205750"/>
            <a:ext cx="8187300" cy="8937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4800"/>
              <a:buFont typeface="Arial"/>
              <a:buNone/>
            </a:pPr>
            <a:r>
              <a:rPr b="1" lang="en-GB" sz="4800">
                <a:solidFill>
                  <a:schemeClr val="dk1"/>
                </a:solidFill>
              </a:rPr>
              <a:t>Introduction</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326400" y="639275"/>
            <a:ext cx="3803100" cy="440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600">
                <a:solidFill>
                  <a:schemeClr val="accent1"/>
                </a:solidFill>
                <a:latin typeface="Arial"/>
                <a:ea typeface="Arial"/>
                <a:cs typeface="Arial"/>
                <a:sym typeface="Arial"/>
              </a:rPr>
              <a:t>Objective</a:t>
            </a:r>
            <a:endParaRPr sz="3600">
              <a:solidFill>
                <a:schemeClr val="accent1"/>
              </a:solidFill>
              <a:latin typeface="Arial"/>
              <a:ea typeface="Arial"/>
              <a:cs typeface="Arial"/>
              <a:sym typeface="Arial"/>
            </a:endParaRPr>
          </a:p>
          <a:p>
            <a:pPr indent="0" lvl="0" marL="0" rtl="0" algn="l">
              <a:spcBef>
                <a:spcPts val="1200"/>
              </a:spcBef>
              <a:spcAft>
                <a:spcPts val="1200"/>
              </a:spcAft>
              <a:buNone/>
            </a:pPr>
            <a:r>
              <a:rPr lang="en-GB">
                <a:solidFill>
                  <a:srgbClr val="000000"/>
                </a:solidFill>
                <a:highlight>
                  <a:srgbClr val="F5F5F5"/>
                </a:highlight>
                <a:latin typeface="Arial"/>
                <a:ea typeface="Arial"/>
                <a:cs typeface="Arial"/>
                <a:sym typeface="Arial"/>
              </a:rPr>
              <a:t>Bird strikes, collisions between birds and aircraft, are a serious safety concern. They can cause significant damage to aircraft, particularly jet-engine ones, and have led to fatal accidents. Occurring most likely during take-off, climb, approach, and landing, these incidents pose a persistent threat to aviation safety.</a:t>
            </a:r>
            <a:endParaRPr sz="3600">
              <a:solidFill>
                <a:schemeClr val="accent1"/>
              </a:solidFill>
              <a:latin typeface="Arial"/>
              <a:ea typeface="Arial"/>
              <a:cs typeface="Arial"/>
              <a:sym typeface="Arial"/>
            </a:endParaRPr>
          </a:p>
        </p:txBody>
      </p:sp>
      <p:sp>
        <p:nvSpPr>
          <p:cNvPr id="79" name="Google Shape;79;p15"/>
          <p:cNvSpPr txBox="1"/>
          <p:nvPr>
            <p:ph idx="1" type="body"/>
          </p:nvPr>
        </p:nvSpPr>
        <p:spPr>
          <a:xfrm>
            <a:off x="4724675" y="639300"/>
            <a:ext cx="4151700" cy="4401300"/>
          </a:xfrm>
          <a:prstGeom prst="rect">
            <a:avLst/>
          </a:prstGeom>
        </p:spPr>
        <p:txBody>
          <a:bodyPr anchorCtr="0" anchor="t" bIns="91425" lIns="90000" spcFirstLastPara="1" rIns="91425" wrap="square" tIns="91425">
            <a:normAutofit fontScale="85000" lnSpcReduction="20000"/>
          </a:bodyPr>
          <a:lstStyle/>
          <a:p>
            <a:pPr indent="0" lvl="0" marL="0" rtl="0" algn="ctr">
              <a:spcBef>
                <a:spcPts val="0"/>
              </a:spcBef>
              <a:spcAft>
                <a:spcPts val="0"/>
              </a:spcAft>
              <a:buNone/>
            </a:pPr>
            <a:r>
              <a:rPr lang="en-GB" sz="3500">
                <a:solidFill>
                  <a:schemeClr val="accent1"/>
                </a:solidFill>
                <a:highlight>
                  <a:srgbClr val="F5F5F5"/>
                </a:highlight>
                <a:latin typeface="Arial"/>
                <a:ea typeface="Arial"/>
                <a:cs typeface="Arial"/>
                <a:sym typeface="Arial"/>
              </a:rPr>
              <a:t>Problem Statement​</a:t>
            </a:r>
            <a:endParaRPr sz="3500">
              <a:solidFill>
                <a:schemeClr val="accent1"/>
              </a:solidFill>
              <a:highlight>
                <a:srgbClr val="F5F5F5"/>
              </a:highlight>
              <a:latin typeface="Arial"/>
              <a:ea typeface="Arial"/>
              <a:cs typeface="Arial"/>
              <a:sym typeface="Arial"/>
            </a:endParaRPr>
          </a:p>
          <a:p>
            <a:pPr indent="0" lvl="0" marL="0" rtl="0" algn="l">
              <a:spcBef>
                <a:spcPts val="1200"/>
              </a:spcBef>
              <a:spcAft>
                <a:spcPts val="1200"/>
              </a:spcAft>
              <a:buNone/>
            </a:pPr>
            <a:r>
              <a:rPr lang="en-GB" sz="2300">
                <a:solidFill>
                  <a:srgbClr val="24292F"/>
                </a:solidFill>
                <a:highlight>
                  <a:srgbClr val="F5F5F5"/>
                </a:highlight>
                <a:latin typeface="Arial"/>
                <a:ea typeface="Arial"/>
                <a:cs typeface="Arial"/>
                <a:sym typeface="Arial"/>
              </a:rPr>
              <a:t>The goal of this project is to analyse the bird strike incidents happened between 2000-2011. To achieve the goal, we used a data set </a:t>
            </a:r>
            <a:r>
              <a:rPr lang="en-GB" sz="2300">
                <a:solidFill>
                  <a:srgbClr val="000000"/>
                </a:solidFill>
                <a:highlight>
                  <a:srgbClr val="F5F5F5"/>
                </a:highlight>
                <a:latin typeface="Arial"/>
                <a:ea typeface="Arial"/>
                <a:cs typeface="Arial"/>
                <a:sym typeface="Arial"/>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endParaRPr sz="2300">
              <a:solidFill>
                <a:schemeClr val="accent1"/>
              </a:solidFill>
              <a:highlight>
                <a:srgbClr val="F5F5F5"/>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185275" y="143750"/>
            <a:ext cx="8388300" cy="4956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4320"/>
              <a:buFont typeface="Arial"/>
              <a:buNone/>
            </a:pPr>
            <a:r>
              <a:rPr b="0" lang="en-GB" sz="3000">
                <a:highlight>
                  <a:srgbClr val="F5F5F5"/>
                </a:highlight>
                <a:latin typeface="Arial"/>
                <a:ea typeface="Arial"/>
                <a:cs typeface="Arial"/>
                <a:sym typeface="Arial"/>
              </a:rPr>
              <a:t>Insights​</a:t>
            </a:r>
            <a:endParaRPr sz="3000"/>
          </a:p>
        </p:txBody>
      </p:sp>
      <p:sp>
        <p:nvSpPr>
          <p:cNvPr id="85" name="Google Shape;85;p16"/>
          <p:cNvSpPr txBox="1"/>
          <p:nvPr>
            <p:ph idx="1" type="body"/>
          </p:nvPr>
        </p:nvSpPr>
        <p:spPr>
          <a:xfrm>
            <a:off x="1498975" y="701413"/>
            <a:ext cx="5760900" cy="3828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103550" y="701425"/>
            <a:ext cx="8936899" cy="4289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114325"/>
            <a:ext cx="8520600" cy="7674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chemeClr val="dk1"/>
              </a:buClr>
              <a:buSzPts val="990"/>
              <a:buFont typeface="Arial"/>
              <a:buNone/>
            </a:pPr>
            <a:r>
              <a:rPr b="1" lang="en-GB" sz="3520"/>
              <a:t>My Design</a:t>
            </a:r>
            <a:endParaRPr sz="1720"/>
          </a:p>
        </p:txBody>
      </p:sp>
      <p:sp>
        <p:nvSpPr>
          <p:cNvPr id="92" name="Google Shape;92;p17"/>
          <p:cNvSpPr txBox="1"/>
          <p:nvPr>
            <p:ph idx="1" type="body"/>
          </p:nvPr>
        </p:nvSpPr>
        <p:spPr>
          <a:xfrm>
            <a:off x="-57175" y="2358650"/>
            <a:ext cx="9144000" cy="430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52175" y="925825"/>
            <a:ext cx="4268375" cy="2512975"/>
          </a:xfrm>
          <a:prstGeom prst="rect">
            <a:avLst/>
          </a:prstGeom>
          <a:noFill/>
          <a:ln>
            <a:noFill/>
          </a:ln>
        </p:spPr>
      </p:pic>
      <p:pic>
        <p:nvPicPr>
          <p:cNvPr id="94" name="Google Shape;94;p17"/>
          <p:cNvPicPr preferRelativeResize="0"/>
          <p:nvPr/>
        </p:nvPicPr>
        <p:blipFill>
          <a:blip r:embed="rId4">
            <a:alphaModFix/>
          </a:blip>
          <a:stretch>
            <a:fillRect/>
          </a:stretch>
        </p:blipFill>
        <p:spPr>
          <a:xfrm>
            <a:off x="4401375" y="2358650"/>
            <a:ext cx="4618450" cy="267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172075" y="2539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5400">
                <a:latin typeface="Arial"/>
                <a:ea typeface="Arial"/>
                <a:cs typeface="Arial"/>
                <a:sym typeface="Arial"/>
              </a:rPr>
              <a:t>Conclusion</a:t>
            </a:r>
            <a:endParaRPr/>
          </a:p>
        </p:txBody>
      </p:sp>
      <p:sp>
        <p:nvSpPr>
          <p:cNvPr id="100" name="Google Shape;100;p18"/>
          <p:cNvSpPr txBox="1"/>
          <p:nvPr>
            <p:ph idx="1" type="body"/>
          </p:nvPr>
        </p:nvSpPr>
        <p:spPr>
          <a:xfrm>
            <a:off x="216200" y="1285875"/>
            <a:ext cx="8645400" cy="3776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1400">
                <a:solidFill>
                  <a:srgbClr val="000000"/>
                </a:solidFill>
                <a:highlight>
                  <a:srgbClr val="F5F5F5"/>
                </a:highlight>
                <a:latin typeface="Arial"/>
                <a:ea typeface="Arial"/>
                <a:cs typeface="Arial"/>
                <a:sym typeface="Arial"/>
              </a:rPr>
              <a:t>42.72% incidents where pilot was warned about the birds​</a:t>
            </a:r>
            <a:endParaRPr sz="1400">
              <a:solidFill>
                <a:srgbClr val="000000"/>
              </a:solidFill>
              <a:highlight>
                <a:srgbClr val="F5F5F5"/>
              </a:highlight>
              <a:latin typeface="Arial"/>
              <a:ea typeface="Arial"/>
              <a:cs typeface="Arial"/>
              <a:sym typeface="Arial"/>
            </a:endParaRPr>
          </a:p>
          <a:p>
            <a:pPr indent="0" lvl="0" marL="0" rtl="0" algn="l">
              <a:spcBef>
                <a:spcPts val="0"/>
              </a:spcBef>
              <a:spcAft>
                <a:spcPts val="0"/>
              </a:spcAft>
              <a:buNone/>
            </a:pPr>
            <a:r>
              <a:rPr lang="en-GB" sz="1400">
                <a:solidFill>
                  <a:srgbClr val="000000"/>
                </a:solidFill>
                <a:highlight>
                  <a:srgbClr val="F5F5F5"/>
                </a:highlight>
                <a:latin typeface="Arial"/>
                <a:ea typeface="Arial"/>
                <a:cs typeface="Arial"/>
                <a:sym typeface="Arial"/>
              </a:rPr>
              <a:t>​</a:t>
            </a:r>
            <a:endParaRPr sz="1400">
              <a:solidFill>
                <a:srgbClr val="000000"/>
              </a:solidFill>
              <a:highlight>
                <a:srgbClr val="F5F5F5"/>
              </a:highlight>
              <a:latin typeface="Arial"/>
              <a:ea typeface="Arial"/>
              <a:cs typeface="Arial"/>
              <a:sym typeface="Arial"/>
            </a:endParaRPr>
          </a:p>
          <a:p>
            <a:pPr indent="0" lvl="0" marL="457200" rtl="0" algn="l">
              <a:spcBef>
                <a:spcPts val="0"/>
              </a:spcBef>
              <a:spcAft>
                <a:spcPts val="0"/>
              </a:spcAft>
              <a:buNone/>
            </a:pPr>
            <a:r>
              <a:rPr lang="en-GB" sz="1400">
                <a:solidFill>
                  <a:srgbClr val="000000"/>
                </a:solidFill>
                <a:highlight>
                  <a:srgbClr val="F5F5F5"/>
                </a:highlight>
                <a:latin typeface="Arial"/>
                <a:ea typeface="Arial"/>
                <a:cs typeface="Arial"/>
                <a:sym typeface="Arial"/>
              </a:rPr>
              <a:t>Prior warning to the pilot reduces the risk of damage to the aircraft​</a:t>
            </a:r>
            <a:endParaRPr sz="1400">
              <a:solidFill>
                <a:srgbClr val="000000"/>
              </a:solidFill>
              <a:highlight>
                <a:srgbClr val="F5F5F5"/>
              </a:highlight>
              <a:latin typeface="Arial"/>
              <a:ea typeface="Arial"/>
              <a:cs typeface="Arial"/>
              <a:sym typeface="Arial"/>
            </a:endParaRPr>
          </a:p>
          <a:p>
            <a:pPr indent="0" lvl="0" marL="0" rtl="0" algn="l">
              <a:spcBef>
                <a:spcPts val="0"/>
              </a:spcBef>
              <a:spcAft>
                <a:spcPts val="0"/>
              </a:spcAft>
              <a:buNone/>
            </a:pPr>
            <a:r>
              <a:rPr lang="en-GB" sz="1400">
                <a:solidFill>
                  <a:srgbClr val="000000"/>
                </a:solidFill>
                <a:highlight>
                  <a:srgbClr val="F5F5F5"/>
                </a:highlight>
                <a:latin typeface="Arial"/>
                <a:ea typeface="Arial"/>
                <a:cs typeface="Arial"/>
                <a:sym typeface="Arial"/>
              </a:rPr>
              <a:t>​</a:t>
            </a:r>
            <a:endParaRPr sz="1400">
              <a:solidFill>
                <a:srgbClr val="000000"/>
              </a:solidFill>
              <a:highlight>
                <a:srgbClr val="F5F5F5"/>
              </a:highlight>
              <a:latin typeface="Arial"/>
              <a:ea typeface="Arial"/>
              <a:cs typeface="Arial"/>
              <a:sym typeface="Arial"/>
            </a:endParaRPr>
          </a:p>
          <a:p>
            <a:pPr indent="0" lvl="0" marL="457200" rtl="0" algn="l">
              <a:spcBef>
                <a:spcPts val="0"/>
              </a:spcBef>
              <a:spcAft>
                <a:spcPts val="0"/>
              </a:spcAft>
              <a:buNone/>
            </a:pPr>
            <a:r>
              <a:rPr lang="en-GB" sz="1400">
                <a:solidFill>
                  <a:srgbClr val="000000"/>
                </a:solidFill>
                <a:highlight>
                  <a:srgbClr val="F5F5F5"/>
                </a:highlight>
                <a:latin typeface="Arial"/>
                <a:ea typeface="Arial"/>
                <a:cs typeface="Arial"/>
                <a:sym typeface="Arial"/>
              </a:rPr>
              <a:t> 52.78% of incidents have happened due to some small unknown bird</a:t>
            </a:r>
            <a:r>
              <a:rPr b="1" lang="en-GB" sz="1400">
                <a:solidFill>
                  <a:srgbClr val="000000"/>
                </a:solidFill>
                <a:highlight>
                  <a:srgbClr val="F5F5F5"/>
                </a:highlight>
                <a:latin typeface="Arial"/>
                <a:ea typeface="Arial"/>
                <a:cs typeface="Arial"/>
                <a:sym typeface="Arial"/>
              </a:rPr>
              <a:t>.</a:t>
            </a:r>
            <a:r>
              <a:rPr lang="en-GB" sz="1400">
                <a:solidFill>
                  <a:srgbClr val="000000"/>
                </a:solidFill>
                <a:highlight>
                  <a:srgbClr val="F5F5F5"/>
                </a:highlight>
                <a:latin typeface="Arial"/>
                <a:ea typeface="Arial"/>
                <a:cs typeface="Arial"/>
                <a:sym typeface="Arial"/>
              </a:rPr>
              <a:t>​</a:t>
            </a:r>
            <a:endParaRPr sz="1400">
              <a:solidFill>
                <a:srgbClr val="000000"/>
              </a:solidFill>
              <a:highlight>
                <a:srgbClr val="F5F5F5"/>
              </a:highlight>
              <a:latin typeface="Arial"/>
              <a:ea typeface="Arial"/>
              <a:cs typeface="Arial"/>
              <a:sym typeface="Arial"/>
            </a:endParaRPr>
          </a:p>
          <a:p>
            <a:pPr indent="0" lvl="0" marL="0" rtl="0" algn="l">
              <a:spcBef>
                <a:spcPts val="0"/>
              </a:spcBef>
              <a:spcAft>
                <a:spcPts val="0"/>
              </a:spcAft>
              <a:buNone/>
            </a:pPr>
            <a:r>
              <a:rPr lang="en-GB" sz="1400">
                <a:solidFill>
                  <a:srgbClr val="000000"/>
                </a:solidFill>
                <a:highlight>
                  <a:srgbClr val="F5F5F5"/>
                </a:highlight>
                <a:latin typeface="Arial"/>
                <a:ea typeface="Arial"/>
                <a:cs typeface="Arial"/>
                <a:sym typeface="Arial"/>
              </a:rPr>
              <a:t>​</a:t>
            </a:r>
            <a:endParaRPr sz="1400">
              <a:solidFill>
                <a:srgbClr val="000000"/>
              </a:solidFill>
              <a:highlight>
                <a:srgbClr val="F5F5F5"/>
              </a:highlight>
              <a:latin typeface="Arial"/>
              <a:ea typeface="Arial"/>
              <a:cs typeface="Arial"/>
              <a:sym typeface="Arial"/>
            </a:endParaRPr>
          </a:p>
          <a:p>
            <a:pPr indent="0" lvl="0" marL="457200" rtl="0" algn="l">
              <a:spcBef>
                <a:spcPts val="0"/>
              </a:spcBef>
              <a:spcAft>
                <a:spcPts val="0"/>
              </a:spcAft>
              <a:buNone/>
            </a:pPr>
            <a:r>
              <a:rPr b="1" lang="en-GB" sz="1400">
                <a:solidFill>
                  <a:srgbClr val="000000"/>
                </a:solidFill>
                <a:highlight>
                  <a:srgbClr val="F5F5F5"/>
                </a:highlight>
                <a:latin typeface="Arial"/>
                <a:ea typeface="Arial"/>
                <a:cs typeface="Arial"/>
                <a:sym typeface="Arial"/>
              </a:rPr>
              <a:t> </a:t>
            </a:r>
            <a:r>
              <a:rPr lang="en-GB" sz="1400">
                <a:solidFill>
                  <a:srgbClr val="000000"/>
                </a:solidFill>
                <a:highlight>
                  <a:srgbClr val="F5F5F5"/>
                </a:highlight>
                <a:latin typeface="Arial"/>
                <a:ea typeface="Arial"/>
                <a:cs typeface="Arial"/>
                <a:sym typeface="Arial"/>
              </a:rPr>
              <a:t>72.9% incidents have happened when there is 1 bird/wildlife is struck in the airplane and caused damage</a:t>
            </a:r>
            <a:r>
              <a:rPr b="1" lang="en-GB" sz="1400">
                <a:solidFill>
                  <a:srgbClr val="000000"/>
                </a:solidFill>
                <a:highlight>
                  <a:srgbClr val="F5F5F5"/>
                </a:highlight>
                <a:latin typeface="Arial"/>
                <a:ea typeface="Arial"/>
                <a:cs typeface="Arial"/>
                <a:sym typeface="Arial"/>
              </a:rPr>
              <a:t>.</a:t>
            </a:r>
            <a:r>
              <a:rPr lang="en-GB" sz="1400">
                <a:solidFill>
                  <a:srgbClr val="000000"/>
                </a:solidFill>
                <a:highlight>
                  <a:srgbClr val="F5F5F5"/>
                </a:highlight>
                <a:latin typeface="Arial"/>
                <a:ea typeface="Arial"/>
                <a:cs typeface="Arial"/>
                <a:sym typeface="Arial"/>
              </a:rPr>
              <a:t>​</a:t>
            </a:r>
            <a:endParaRPr sz="1400">
              <a:solidFill>
                <a:srgbClr val="000000"/>
              </a:solidFill>
              <a:highlight>
                <a:srgbClr val="F5F5F5"/>
              </a:highlight>
              <a:latin typeface="Arial"/>
              <a:ea typeface="Arial"/>
              <a:cs typeface="Arial"/>
              <a:sym typeface="Arial"/>
            </a:endParaRPr>
          </a:p>
          <a:p>
            <a:pPr indent="0" lvl="0" marL="457200" rtl="0" algn="l">
              <a:spcBef>
                <a:spcPts val="0"/>
              </a:spcBef>
              <a:spcAft>
                <a:spcPts val="0"/>
              </a:spcAft>
              <a:buNone/>
            </a:pPr>
            <a:r>
              <a:rPr lang="en-GB" sz="1400">
                <a:solidFill>
                  <a:srgbClr val="000000"/>
                </a:solidFill>
                <a:highlight>
                  <a:srgbClr val="F5F5F5"/>
                </a:highlight>
                <a:latin typeface="Arial"/>
                <a:ea typeface="Arial"/>
                <a:cs typeface="Arial"/>
                <a:sym typeface="Arial"/>
              </a:rPr>
              <a:t>​90.31% incidents caused no damage while 9.69% incidents caused damage​  </a:t>
            </a:r>
            <a:endParaRPr sz="1400">
              <a:solidFill>
                <a:srgbClr val="000000"/>
              </a:solidFill>
              <a:highlight>
                <a:srgbClr val="F5F5F5"/>
              </a:highlight>
              <a:latin typeface="Arial"/>
              <a:ea typeface="Arial"/>
              <a:cs typeface="Arial"/>
              <a:sym typeface="Arial"/>
            </a:endParaRPr>
          </a:p>
          <a:p>
            <a:pPr indent="0" lvl="0" marL="457200" rtl="0" algn="l">
              <a:spcBef>
                <a:spcPts val="0"/>
              </a:spcBef>
              <a:spcAft>
                <a:spcPts val="0"/>
              </a:spcAft>
              <a:buNone/>
            </a:pPr>
            <a:r>
              <a:t/>
            </a:r>
            <a:endParaRPr sz="1400">
              <a:solidFill>
                <a:srgbClr val="000000"/>
              </a:solidFill>
              <a:highlight>
                <a:srgbClr val="F5F5F5"/>
              </a:highlight>
              <a:latin typeface="Arial"/>
              <a:ea typeface="Arial"/>
              <a:cs typeface="Arial"/>
              <a:sym typeface="Arial"/>
            </a:endParaRPr>
          </a:p>
          <a:p>
            <a:pPr indent="0" lvl="0" marL="457200" rtl="0" algn="l">
              <a:spcBef>
                <a:spcPts val="0"/>
              </a:spcBef>
              <a:spcAft>
                <a:spcPts val="0"/>
              </a:spcAft>
              <a:buNone/>
            </a:pPr>
            <a:r>
              <a:rPr lang="en-GB" sz="1400">
                <a:solidFill>
                  <a:srgbClr val="000000"/>
                </a:solidFill>
                <a:highlight>
                  <a:srgbClr val="F5F5F5"/>
                </a:highlight>
                <a:latin typeface="Arial"/>
                <a:ea typeface="Arial"/>
                <a:cs typeface="Arial"/>
                <a:sym typeface="Arial"/>
              </a:rPr>
              <a:t>80.84% of bird strike incidents have happened when the altitude of airplane was &lt;1000 ft and 19.16% have happened when altitude was &gt;1000 ft</a:t>
            </a:r>
            <a:r>
              <a:rPr b="1" lang="en-GB" sz="1400">
                <a:solidFill>
                  <a:srgbClr val="000000"/>
                </a:solidFill>
                <a:highlight>
                  <a:srgbClr val="F5F5F5"/>
                </a:highlight>
                <a:latin typeface="Arial"/>
                <a:ea typeface="Arial"/>
                <a:cs typeface="Arial"/>
                <a:sym typeface="Arial"/>
              </a:rPr>
              <a:t>.</a:t>
            </a:r>
            <a:r>
              <a:rPr lang="en-GB" sz="1400">
                <a:solidFill>
                  <a:srgbClr val="000000"/>
                </a:solidFill>
                <a:highlight>
                  <a:srgbClr val="F5F5F5"/>
                </a:highlight>
                <a:latin typeface="Arial"/>
                <a:ea typeface="Arial"/>
                <a:cs typeface="Arial"/>
                <a:sym typeface="Arial"/>
              </a:rPr>
              <a:t>​</a:t>
            </a:r>
            <a:endParaRPr sz="1400">
              <a:solidFill>
                <a:srgbClr val="000000"/>
              </a:solidFill>
              <a:highlight>
                <a:srgbClr val="F5F5F5"/>
              </a:highlight>
              <a:latin typeface="Arial"/>
              <a:ea typeface="Arial"/>
              <a:cs typeface="Arial"/>
              <a:sym typeface="Arial"/>
            </a:endParaRPr>
          </a:p>
          <a:p>
            <a:pPr indent="0" lvl="0" marL="457200" rtl="0" algn="l">
              <a:spcBef>
                <a:spcPts val="0"/>
              </a:spcBef>
              <a:spcAft>
                <a:spcPts val="0"/>
              </a:spcAft>
              <a:buNone/>
            </a:pPr>
            <a:r>
              <a:t/>
            </a:r>
            <a:endParaRPr sz="1400">
              <a:solidFill>
                <a:srgbClr val="000000"/>
              </a:solidFill>
              <a:highlight>
                <a:srgbClr val="F5F5F5"/>
              </a:highlight>
              <a:latin typeface="Arial"/>
              <a:ea typeface="Arial"/>
              <a:cs typeface="Arial"/>
              <a:sym typeface="Arial"/>
            </a:endParaRPr>
          </a:p>
          <a:p>
            <a:pPr indent="0" lvl="0" marL="457200" rtl="0" algn="l">
              <a:spcBef>
                <a:spcPts val="0"/>
              </a:spcBef>
              <a:spcAft>
                <a:spcPts val="0"/>
              </a:spcAft>
              <a:buNone/>
            </a:pPr>
            <a:r>
              <a:rPr lang="en-GB" sz="1400">
                <a:solidFill>
                  <a:srgbClr val="000000"/>
                </a:solidFill>
                <a:highlight>
                  <a:srgbClr val="F5F5F5"/>
                </a:highlight>
                <a:latin typeface="Arial"/>
                <a:ea typeface="Arial"/>
                <a:cs typeface="Arial"/>
                <a:sym typeface="Arial"/>
              </a:rPr>
              <a:t> Most of the incidents have happened when there is no cloud in each year​</a:t>
            </a:r>
            <a:endParaRPr sz="1400">
              <a:solidFill>
                <a:srgbClr val="000000"/>
              </a:solidFill>
              <a:highlight>
                <a:srgbClr val="F5F5F5"/>
              </a:highlight>
              <a:latin typeface="Arial"/>
              <a:ea typeface="Arial"/>
              <a:cs typeface="Arial"/>
              <a:sym typeface="Arial"/>
            </a:endParaRPr>
          </a:p>
          <a:p>
            <a:pPr indent="0" lvl="0" marL="0" rtl="0" algn="l">
              <a:lnSpc>
                <a:spcPct val="95000"/>
              </a:lnSpc>
              <a:spcBef>
                <a:spcPts val="0"/>
              </a:spcBef>
              <a:spcAft>
                <a:spcPts val="1200"/>
              </a:spcAft>
              <a:buSzPts val="770"/>
              <a:buNone/>
            </a:pPr>
            <a:r>
              <a:t/>
            </a:r>
            <a:endParaRPr sz="1300">
              <a:solidFill>
                <a:srgbClr val="000000"/>
              </a:solidFill>
              <a:highlight>
                <a:srgbClr val="F5F5F5"/>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60275" y="1848450"/>
            <a:ext cx="8520600" cy="10320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chemeClr val="dk1"/>
              </a:buClr>
              <a:buSzPts val="6000"/>
              <a:buFont typeface="Arial"/>
              <a:buNone/>
            </a:pPr>
            <a:r>
              <a:rPr b="1" lang="en-GB" sz="6000"/>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