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305" r:id="rId26"/>
    <p:sldId id="306" r:id="rId27"/>
    <p:sldId id="307" r:id="rId28"/>
    <p:sldId id="280" r:id="rId29"/>
    <p:sldId id="281" r:id="rId30"/>
    <p:sldId id="282" r:id="rId31"/>
    <p:sldId id="308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BD87F7-EDD2-4487-8162-A8ACE7DD9B30}">
  <a:tblStyle styleId="{EEBD87F7-EDD2-4487-8162-A8ACE7DD9B3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EBEB"/>
          </a:solidFill>
        </a:fill>
      </a:tcStyle>
    </a:wholeTbl>
    <a:band1H>
      <a:tcTxStyle/>
      <a:tcStyle>
        <a:tcBdr/>
        <a:fill>
          <a:solidFill>
            <a:srgbClr val="D4D4D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D4D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27089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9575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3651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858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7020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4937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6984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9391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1627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6279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7502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9704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95516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3738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41898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87049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bc3c24e0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bc3c24e0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2799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99942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6988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8671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23390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84378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4764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69433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74954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17282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68875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1883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79371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75291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24026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09329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8127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3672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43786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65817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54298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83567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45864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10784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47409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06356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01988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34438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6085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4847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4233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1246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7595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0074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1" name="Google Shape;51;p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6C3CF"/>
          </a:solidFill>
          <a:ln>
            <a:noFill/>
          </a:ln>
        </p:spPr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>
            <a:off x="365760" y="248101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 dirty="0"/>
              <a:t>																																	INTRODUCTION TO C++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Variable Initialization</a:t>
            </a:r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Initialization refers to assigning value to the variable when we are declaring the variable.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There are 3 ways to initialize a variable: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C-like initialization : int a = 5;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Constructor initialization : int a(5);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Uniform initialization : int a{5};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Type deduction – Compiler can deduct the type of variable based on the other declared variables using two keywords : ‘auto’ and ‘decltype’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auto b = a;	// it is equivalent to int b = a;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decltype(a) b;	// it is equivalent to int b;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auto can initialize the variable whereas decltype only declares the variable.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Scope of Variable</a:t>
            </a:r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Scope of variable refers to in which blocks the variable can be accessed and have its lifetime in the memory.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The variable can be defined as a local variable or global variable.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Global variable is the one which is declared in a namespace or globally i.e, not in any function.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They can be accessed anywhere in the program and their lifetime is the same as program i.e, when the program ends the variable memory is also freed.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Local variable are defined in functions or in blocks and they can only be accessed in the blocks and there memory is saved as long as the block is running.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Storage class</a:t>
            </a:r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Storage class is used to define lifetime (variable remains active) and visibility(variable’s accessibility).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There are 5 types of storage class :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Automatic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Register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Mutable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External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Static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Automatic storage is for local variables that is memory generated in the block and only available in the block.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It is by default for each variable defined in a block if not specified.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Register stores in register rather than RAM, it should be used when quick access is needed and also we can’t get address of register variable.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External variable is visible to all the programs. It can be used if 2 or more files wants access to same variable or function. We just need to include the file that contains this external variable and we can access it.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Mutable variable is used only on a class data member to make it modifiable even though the member is part of an object declared as const. It can not be used with const or static variable.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Static variable when declared, it’s space is allocated for the lifetime of the program. Its information will be present and used/modified and the change will also be reflected in the memory.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" name="Google Shape;178;p26"/>
          <p:cNvGraphicFramePr/>
          <p:nvPr/>
        </p:nvGraphicFramePr>
        <p:xfrm>
          <a:off x="1096963" y="1846263"/>
          <a:ext cx="10058375" cy="2225100"/>
        </p:xfrm>
        <a:graphic>
          <a:graphicData uri="http://schemas.openxmlformats.org/drawingml/2006/table">
            <a:tbl>
              <a:tblPr firstRow="1" bandRow="1">
                <a:noFill/>
                <a:tableStyleId>{EEBD87F7-EDD2-4487-8162-A8ACE7DD9B30}</a:tableStyleId>
              </a:tblPr>
              <a:tblGrid>
                <a:gridCol w="2011675"/>
                <a:gridCol w="2011675"/>
                <a:gridCol w="2011675"/>
                <a:gridCol w="2011675"/>
                <a:gridCol w="20116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Storage class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Keyword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Lifetime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Visibilty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Initial Value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Automatic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auto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Function block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Local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Garbage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Register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register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Function block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Local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Garbage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Mutable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mutable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Class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Local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Garbage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External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extern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Whole program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Global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Zero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Static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static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Whole program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Global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Zero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Datatypes</a:t>
            </a:r>
            <a:endParaRPr/>
          </a:p>
        </p:txBody>
      </p:sp>
      <p:sp>
        <p:nvSpPr>
          <p:cNvPr id="184" name="Google Shape;184;p2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Datatypes specifies the size and type of information the variable will store.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Boolean – 1 byte stores true or false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Character – 1 byte stores single character enclosed in single quotes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Int – 2 or 4 bytes stores whole numbers without decimals.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Float – 4 bytes stores fractional numbers upto 6-7 decimal digits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Double – 8 bytes stores fractional numbers upto 15 decimal digits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These are the fundamental datatypes in C++.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We have Compound datatypes like string, vector, these datatypes are not inbuilt in C++ but have header files i.e the library ,so we have to include the header file to use these.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Types of Datatype</a:t>
            </a:r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There are 3 types of datatype :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Primitive/Built-in/Fundamental datatype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Derived datatype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User defined datatype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Primitive datatype – These are the basic, predefined datatypes that can be used directly to declare variables. We have: int,char,bool,float,double,void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Derived datatype- These are derived from primitive built-in datatypes. It means that to declare derived ones we have to use primitive ones to store which kind of information will be in the variable. We have: Function, array, pointer.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When we declare array , we do by – int arr[5];char arr[2];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It shows that the value arr stores is integer or character based on the datatype we used and it needs such declaration to be defined.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User-defined datatypes – These are defined by user that can be used in a program.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Class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Structure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Union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Typedef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Enumeration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Structure is basic data structure that defines data members with different datatypes in it and can be used to access in any scope of the program by creating a structure variable and using a (.)operator.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Syntax – struct struct_name{</a:t>
            </a:r>
            <a:endParaRPr/>
          </a:p>
          <a:p>
            <a:pPr marL="749808" lvl="4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/>
              <a:t>		</a:t>
            </a:r>
            <a:r>
              <a:rPr lang="en-US" sz="1800"/>
              <a:t>data members…</a:t>
            </a:r>
            <a:endParaRPr/>
          </a:p>
          <a:p>
            <a:pPr marL="749808" lvl="4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	};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Union: It is similar to a structure but it’s functionality is different.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All the data members share same physical location.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Size of the union is the size of the largest datatype it has defined as data member.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Modifying one value in a union will result in change in the value of all data members.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Syntax – union union_name{</a:t>
            </a:r>
            <a:endParaRPr/>
          </a:p>
          <a:p>
            <a:pPr marL="1271400" lvl="7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Data_members…</a:t>
            </a:r>
            <a:endParaRPr/>
          </a:p>
          <a:p>
            <a:pPr marL="1271400" lvl="7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};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Enumeration: It allows us to assign values to variable names i.e, no type need to be specified.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By default, it will assign values to names if not specified from (0,1,2…)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If we assign value to any name then the next name’s value will be +1 from the previous one.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Example – enum months{ Jan=1,Feb,Mar,Apr,May,June,July,Aug,Sep,Oct,Nov,Dec};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So in the program we can access the month’s name and we can get the corresponding value for it.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Typedef – We are able to explicitly define a new datatype using a predefined datatype.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Syntax – typedef type name;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Example – typedef int PI;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It basically gives us another name to a predefined type of C++ standard library.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C++ was created by Bjarne Stroustrup at Bell Labs in 1983.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C++ is a superset of C.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This language was called “C with classes” and later it was named “C++” as it is derived from C programming (++ is increment operator in C).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C++ is an object oriented programming language which gives a clear structure to programs and allows code to be reused, hence lowers development cost.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C++ allows modular programming that is we can create several source code files that compiles separately and then link them together.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C++ is case sensitive and has no indentation rules.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Type Modifiers</a:t>
            </a:r>
            <a:endParaRPr/>
          </a:p>
        </p:txBody>
      </p:sp>
      <p:sp>
        <p:nvSpPr>
          <p:cNvPr id="211" name="Google Shape;211;p3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Type modifiers gives us additional information about the type and the value it is able to store.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We have: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Signed : It can store negative to positive values, applicable to char and int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Unsigned: It can store from 0 to positive values, applicable to char and int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Short : it occupies less space in the memory, applicable to int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Long : it occupies more space in the memory, applicable to int and double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We can combine long/short with signed/unsigned to give it more information.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Long can also be used twice as long long int so it can occupy more values (high range).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Type Qualifiers</a:t>
            </a:r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429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They also provide additional information about the value the variable stores.</a:t>
            </a:r>
            <a:endParaRPr dirty="0"/>
          </a:p>
          <a:p>
            <a:pPr marL="3429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We have :</a:t>
            </a:r>
            <a:endParaRPr dirty="0"/>
          </a:p>
          <a:p>
            <a:pPr marL="800100"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- it means constant value , the value can not be modified in the program.</a:t>
            </a:r>
            <a:endParaRPr dirty="0"/>
          </a:p>
          <a:p>
            <a:pPr marL="800100"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/>
              <a:t>volatile </a:t>
            </a:r>
            <a:r>
              <a:rPr lang="en-US" dirty="0"/>
              <a:t>- it means that the value can be changed in many ways</a:t>
            </a:r>
            <a:endParaRPr dirty="0"/>
          </a:p>
          <a:p>
            <a:pPr marL="8001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restrict - it is for pointers, it restricts the link that can only initially be accessed via a pointer qualified by it.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Type Casting</a:t>
            </a:r>
            <a:endParaRPr/>
          </a:p>
        </p:txBody>
      </p:sp>
      <p:sp>
        <p:nvSpPr>
          <p:cNvPr id="223" name="Google Shape;223;p3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3434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-US" dirty="0"/>
              <a:t>Type Casting means converting the type of type of a variable in the program.</a:t>
            </a:r>
            <a:endParaRPr dirty="0"/>
          </a:p>
          <a:p>
            <a:pPr marL="43434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-US" dirty="0"/>
              <a:t>There are two ways to typecast:</a:t>
            </a:r>
            <a:endParaRPr dirty="0"/>
          </a:p>
          <a:p>
            <a:pPr marL="891540" lvl="1">
              <a:spcBef>
                <a:spcPts val="0"/>
              </a:spcBef>
              <a:buSzPts val="2000"/>
              <a:buFont typeface="Wingdings" panose="05000000000000000000" pitchFamily="2" charset="2"/>
              <a:buChar char="Ø"/>
            </a:pPr>
            <a:r>
              <a:rPr lang="en-US" dirty="0" smtClean="0"/>
              <a:t>Implicit </a:t>
            </a:r>
            <a:r>
              <a:rPr lang="en-US" dirty="0"/>
              <a:t>typecasting</a:t>
            </a:r>
            <a:endParaRPr dirty="0"/>
          </a:p>
          <a:p>
            <a:pPr marL="891540" lvl="1">
              <a:spcBef>
                <a:spcPts val="0"/>
              </a:spcBef>
              <a:buSzPts val="2000"/>
              <a:buFont typeface="Wingdings" panose="05000000000000000000" pitchFamily="2" charset="2"/>
              <a:buChar char="Ø"/>
            </a:pPr>
            <a:r>
              <a:rPr lang="en-US" dirty="0" smtClean="0"/>
              <a:t>Explicit </a:t>
            </a:r>
            <a:r>
              <a:rPr lang="en-US" dirty="0"/>
              <a:t>typecasting</a:t>
            </a:r>
            <a:endParaRPr dirty="0"/>
          </a:p>
          <a:p>
            <a:pPr marL="43434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-US" dirty="0"/>
              <a:t>Implicit typecast is done automatically by the compiler to optimize the space it takes in the memory.</a:t>
            </a:r>
            <a:endParaRPr dirty="0"/>
          </a:p>
          <a:p>
            <a:pPr marL="43434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-US" dirty="0"/>
              <a:t>It is no user defined and it is done when there are more than one type of datatype is present for the variable declaration.</a:t>
            </a:r>
            <a:endParaRPr dirty="0"/>
          </a:p>
          <a:p>
            <a:pPr marL="43434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endParaRPr dirty="0"/>
          </a:p>
          <a:p>
            <a:pPr marL="43434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-US" dirty="0"/>
              <a:t>Explicit Type Casting is done by user when there is need to convert the type of a variable whether to perform some operation or to compare.</a:t>
            </a:r>
            <a:endParaRPr dirty="0"/>
          </a:p>
          <a:p>
            <a:pPr marL="43434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-US" dirty="0"/>
              <a:t>There are  2 ways in which we can do type cast :</a:t>
            </a:r>
            <a:endParaRPr dirty="0"/>
          </a:p>
          <a:p>
            <a:pPr marL="891540" lvl="1">
              <a:spcBef>
                <a:spcPts val="0"/>
              </a:spcBef>
              <a:buSzPts val="2000"/>
              <a:buFont typeface="Wingdings" panose="05000000000000000000" pitchFamily="2" charset="2"/>
              <a:buChar char="Ø"/>
            </a:pPr>
            <a:r>
              <a:rPr lang="en-US" dirty="0"/>
              <a:t>By assignment: syntax - (type) expression;</a:t>
            </a:r>
            <a:endParaRPr dirty="0"/>
          </a:p>
          <a:p>
            <a:pPr marL="891540" lvl="1">
              <a:spcBef>
                <a:spcPts val="0"/>
              </a:spcBef>
              <a:buSzPts val="2000"/>
              <a:buFont typeface="Wingdings" panose="05000000000000000000" pitchFamily="2" charset="2"/>
              <a:buChar char="Ø"/>
            </a:pPr>
            <a:r>
              <a:rPr lang="en-US" dirty="0"/>
              <a:t>We can simply use some expression and preceding the variable with type in parenthesis.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>
            <a:spLocks noGrp="1"/>
          </p:cNvSpPr>
          <p:nvPr>
            <p:ph type="body" idx="1"/>
          </p:nvPr>
        </p:nvSpPr>
        <p:spPr>
          <a:xfrm>
            <a:off x="1066805" y="1752809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lvl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Ø"/>
            </a:pPr>
            <a:r>
              <a:rPr lang="en-US" sz="1950" dirty="0"/>
              <a:t>By Cast Operator :</a:t>
            </a:r>
            <a:endParaRPr sz="1950" dirty="0"/>
          </a:p>
          <a:p>
            <a:pPr marL="342900" lvl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Ø"/>
            </a:pPr>
            <a:r>
              <a:rPr lang="en-US" sz="1950" dirty="0"/>
              <a:t>We have four types of </a:t>
            </a:r>
            <a:r>
              <a:rPr lang="en-US" sz="1950" dirty="0" smtClean="0"/>
              <a:t>cast:</a:t>
            </a:r>
            <a:endParaRPr sz="1950" dirty="0" smtClean="0"/>
          </a:p>
          <a:p>
            <a:pPr marL="342900" lvl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Ø"/>
            </a:pPr>
            <a:r>
              <a:rPr lang="en-US" sz="1950" dirty="0" err="1"/>
              <a:t>static_cast</a:t>
            </a:r>
            <a:r>
              <a:rPr lang="en-US" sz="1950" dirty="0"/>
              <a:t>: syntax - </a:t>
            </a:r>
            <a:r>
              <a:rPr lang="en-US" sz="1950" dirty="0" err="1"/>
              <a:t>static_cast</a:t>
            </a:r>
            <a:r>
              <a:rPr lang="en-US" sz="1950" dirty="0"/>
              <a:t>&lt;type&gt;(expression);</a:t>
            </a:r>
            <a:endParaRPr sz="1950" dirty="0"/>
          </a:p>
          <a:p>
            <a:pPr marL="800100" lvl="1">
              <a:lnSpc>
                <a:spcPct val="80000"/>
              </a:lnSpc>
              <a:spcBef>
                <a:spcPts val="1200"/>
              </a:spcBef>
              <a:buSzPct val="90000"/>
              <a:buFont typeface="Wingdings" panose="05000000000000000000" pitchFamily="2" charset="2"/>
              <a:buChar char="Ø"/>
            </a:pPr>
            <a:r>
              <a:rPr lang="en-US" sz="1750" dirty="0"/>
              <a:t>It is the most commonly used casting operator in C++.It performs compile-time type conversion.</a:t>
            </a:r>
            <a:endParaRPr sz="1750" dirty="0"/>
          </a:p>
          <a:p>
            <a:pPr marL="342900" lvl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Ø"/>
            </a:pPr>
            <a:r>
              <a:rPr lang="en-US" sz="1950" dirty="0" err="1"/>
              <a:t>dynamic_cast</a:t>
            </a:r>
            <a:r>
              <a:rPr lang="en-US" sz="1950" dirty="0"/>
              <a:t>: syntax- </a:t>
            </a:r>
            <a:r>
              <a:rPr lang="en-US" sz="1950" dirty="0" err="1"/>
              <a:t>dynamic_cast</a:t>
            </a:r>
            <a:r>
              <a:rPr lang="en-US" sz="1950" dirty="0"/>
              <a:t>&lt;type&gt;(expression);</a:t>
            </a:r>
            <a:endParaRPr sz="1950" dirty="0"/>
          </a:p>
          <a:p>
            <a:pPr marL="800100" lvl="1">
              <a:lnSpc>
                <a:spcPct val="80000"/>
              </a:lnSpc>
              <a:spcBef>
                <a:spcPts val="1200"/>
              </a:spcBef>
              <a:buSzPct val="90000"/>
              <a:buFont typeface="Wingdings" panose="05000000000000000000" pitchFamily="2" charset="2"/>
              <a:buChar char="Ø"/>
            </a:pPr>
            <a:r>
              <a:rPr lang="en-US" sz="1750" dirty="0"/>
              <a:t>It is mainly used to perform </a:t>
            </a:r>
            <a:r>
              <a:rPr lang="en-US" sz="1750" dirty="0" err="1"/>
              <a:t>downcasting</a:t>
            </a:r>
            <a:r>
              <a:rPr lang="en-US" sz="1750" dirty="0"/>
              <a:t>, it means converting a pointer of a base class to a derived class.</a:t>
            </a:r>
            <a:endParaRPr sz="1750" dirty="0"/>
          </a:p>
          <a:p>
            <a:pPr marL="342900" lvl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Ø"/>
            </a:pPr>
            <a:r>
              <a:rPr lang="en-US" sz="1950" dirty="0" err="1"/>
              <a:t>const_cast</a:t>
            </a:r>
            <a:r>
              <a:rPr lang="en-US" sz="1950" dirty="0"/>
              <a:t> : syntax -  </a:t>
            </a:r>
            <a:r>
              <a:rPr lang="en-US" sz="1950" dirty="0" err="1"/>
              <a:t>const_cast</a:t>
            </a:r>
            <a:r>
              <a:rPr lang="en-US" sz="1950" dirty="0"/>
              <a:t>&lt;type&gt;(expression);</a:t>
            </a:r>
            <a:endParaRPr sz="1950" dirty="0"/>
          </a:p>
          <a:p>
            <a:pPr marL="800100" lvl="1">
              <a:lnSpc>
                <a:spcPct val="80000"/>
              </a:lnSpc>
              <a:spcBef>
                <a:spcPts val="1200"/>
              </a:spcBef>
              <a:buSzPct val="90000"/>
              <a:buFont typeface="Wingdings" panose="05000000000000000000" pitchFamily="2" charset="2"/>
              <a:buChar char="Ø"/>
            </a:pPr>
            <a:r>
              <a:rPr lang="en-US" sz="1750" dirty="0"/>
              <a:t>It is used to modify </a:t>
            </a:r>
            <a:r>
              <a:rPr lang="en-US" sz="1750" dirty="0" err="1"/>
              <a:t>const</a:t>
            </a:r>
            <a:r>
              <a:rPr lang="en-US" sz="1750" dirty="0"/>
              <a:t> or volatile qualifier of a </a:t>
            </a:r>
            <a:r>
              <a:rPr lang="en-US" sz="1750" dirty="0" err="1"/>
              <a:t>variable.It</a:t>
            </a:r>
            <a:r>
              <a:rPr lang="en-US" sz="1750" dirty="0"/>
              <a:t> temporary removes the constancy of an object and make modifications.</a:t>
            </a:r>
            <a:endParaRPr sz="1750" dirty="0"/>
          </a:p>
          <a:p>
            <a:pPr marL="342900" lvl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Ø"/>
            </a:pPr>
            <a:r>
              <a:rPr lang="en-US" sz="1950" dirty="0" err="1"/>
              <a:t>reinterpret_cast</a:t>
            </a:r>
            <a:r>
              <a:rPr lang="en-US" sz="1950" dirty="0"/>
              <a:t> :  </a:t>
            </a:r>
            <a:r>
              <a:rPr lang="en-US" sz="1950" dirty="0" err="1"/>
              <a:t>reinterpret_cast</a:t>
            </a:r>
            <a:r>
              <a:rPr lang="en-US" sz="1950" dirty="0"/>
              <a:t>&lt;type&gt;(expression); </a:t>
            </a:r>
            <a:endParaRPr sz="1950" dirty="0"/>
          </a:p>
          <a:p>
            <a:pPr marL="800100" lvl="1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SzPct val="90000"/>
              <a:buFont typeface="Wingdings" panose="05000000000000000000" pitchFamily="2" charset="2"/>
              <a:buChar char="Ø"/>
            </a:pPr>
            <a:r>
              <a:rPr lang="en-US" sz="1750" dirty="0"/>
              <a:t>It is used to convert the pointer to any other type of pointer.</a:t>
            </a:r>
            <a:endParaRPr sz="175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Operators</a:t>
            </a:r>
            <a:endParaRPr/>
          </a:p>
        </p:txBody>
      </p:sp>
      <p:sp>
        <p:nvSpPr>
          <p:cNvPr id="234" name="Google Shape;234;p3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34340">
              <a:spcBef>
                <a:spcPts val="0"/>
              </a:spcBef>
              <a:buSzPts val="2000"/>
              <a:buFont typeface="Wingdings" panose="05000000000000000000" pitchFamily="2" charset="2"/>
              <a:buChar char="Ø"/>
            </a:pPr>
            <a:r>
              <a:rPr lang="en-US" dirty="0"/>
              <a:t>Operators in C++ allow us to perform various operations</a:t>
            </a:r>
            <a:r>
              <a:rPr lang="en-US" dirty="0" smtClean="0"/>
              <a:t>.</a:t>
            </a:r>
            <a:endParaRPr lang="en-US" dirty="0"/>
          </a:p>
          <a:p>
            <a:pPr marL="434340">
              <a:spcBef>
                <a:spcPts val="0"/>
              </a:spcBef>
              <a:buSzPts val="2000"/>
              <a:buFont typeface="Wingdings" panose="05000000000000000000" pitchFamily="2" charset="2"/>
              <a:buChar char="Ø"/>
            </a:pPr>
            <a:r>
              <a:rPr lang="en-US" dirty="0" smtClean="0"/>
              <a:t>We have various types of operators:</a:t>
            </a:r>
          </a:p>
          <a:p>
            <a:pPr marL="891540" lvl="1">
              <a:spcBef>
                <a:spcPts val="0"/>
              </a:spcBef>
              <a:buSzPts val="2000"/>
              <a:buFont typeface="Wingdings" panose="05000000000000000000" pitchFamily="2" charset="2"/>
              <a:buChar char="Ø"/>
            </a:pPr>
            <a:r>
              <a:rPr lang="en-US" dirty="0" smtClean="0"/>
              <a:t>Assignment</a:t>
            </a:r>
          </a:p>
          <a:p>
            <a:pPr marL="891540" lvl="1">
              <a:spcBef>
                <a:spcPts val="0"/>
              </a:spcBef>
              <a:buSzPts val="2000"/>
              <a:buFont typeface="Wingdings" panose="05000000000000000000" pitchFamily="2" charset="2"/>
              <a:buChar char="Ø"/>
            </a:pPr>
            <a:r>
              <a:rPr lang="en-US" dirty="0" smtClean="0"/>
              <a:t>Arithmetic</a:t>
            </a:r>
          </a:p>
          <a:p>
            <a:pPr marL="891540" lvl="1">
              <a:spcBef>
                <a:spcPts val="0"/>
              </a:spcBef>
              <a:buSzPts val="2000"/>
              <a:buFont typeface="Wingdings" panose="05000000000000000000" pitchFamily="2" charset="2"/>
              <a:buChar char="Ø"/>
            </a:pPr>
            <a:r>
              <a:rPr lang="en-US" dirty="0" smtClean="0"/>
              <a:t>Compound Assignment</a:t>
            </a:r>
          </a:p>
          <a:p>
            <a:pPr marL="891540" lvl="1">
              <a:spcBef>
                <a:spcPts val="0"/>
              </a:spcBef>
              <a:buSzPts val="2000"/>
              <a:buFont typeface="Wingdings" panose="05000000000000000000" pitchFamily="2" charset="2"/>
              <a:buChar char="Ø"/>
            </a:pPr>
            <a:r>
              <a:rPr lang="en-US" dirty="0" smtClean="0"/>
              <a:t>Relational</a:t>
            </a:r>
          </a:p>
          <a:p>
            <a:pPr marL="891540" lvl="1">
              <a:spcBef>
                <a:spcPts val="0"/>
              </a:spcBef>
              <a:buSzPts val="2000"/>
              <a:buFont typeface="Wingdings" panose="05000000000000000000" pitchFamily="2" charset="2"/>
              <a:buChar char="Ø"/>
            </a:pPr>
            <a:r>
              <a:rPr lang="en-US" dirty="0" smtClean="0"/>
              <a:t>Logical </a:t>
            </a:r>
          </a:p>
          <a:p>
            <a:pPr marL="891540" lvl="1">
              <a:spcBef>
                <a:spcPts val="0"/>
              </a:spcBef>
              <a:buSzPts val="2000"/>
              <a:buFont typeface="Wingdings" panose="05000000000000000000" pitchFamily="2" charset="2"/>
              <a:buChar char="Ø"/>
            </a:pPr>
            <a:r>
              <a:rPr lang="en-US" dirty="0" smtClean="0"/>
              <a:t>Conditional Ternary operator (?)</a:t>
            </a:r>
          </a:p>
          <a:p>
            <a:pPr marL="891540" lvl="1">
              <a:spcBef>
                <a:spcPts val="0"/>
              </a:spcBef>
              <a:buSzPts val="2000"/>
              <a:buFont typeface="Wingdings" panose="05000000000000000000" pitchFamily="2" charset="2"/>
              <a:buChar char="Ø"/>
            </a:pPr>
            <a:r>
              <a:rPr lang="en-US" dirty="0" smtClean="0"/>
              <a:t>Bitwise</a:t>
            </a:r>
          </a:p>
          <a:p>
            <a:pPr marL="891540" lvl="1">
              <a:spcBef>
                <a:spcPts val="0"/>
              </a:spcBef>
              <a:buSzPts val="2000"/>
              <a:buFont typeface="Wingdings" panose="05000000000000000000" pitchFamily="2" charset="2"/>
              <a:buChar char="Ø"/>
            </a:pP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Assignment Operator (=) : It is used to assign any value to a variable.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Arithmetic Operator : To perform various arithmetic operations.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Addition (+)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Subtraction(-)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Multiplication(*)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Division(/)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Modulo(%) : returns the remainder of division between 2 operands.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Compound Assignment: It </a:t>
            </a:r>
            <a:r>
              <a:rPr lang="en-US" dirty="0"/>
              <a:t>modify the current value of a variable by performing an operation on it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(a+=b) : equivalent to a=</a:t>
            </a:r>
            <a:r>
              <a:rPr lang="en-US" dirty="0" err="1" smtClean="0"/>
              <a:t>a+b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(a-=b) : equivalent to a =a-b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(a*=b) : equivalent to a =a*b </a:t>
            </a:r>
          </a:p>
        </p:txBody>
      </p:sp>
    </p:spTree>
    <p:extLst>
      <p:ext uri="{BB962C8B-B14F-4D97-AF65-F5344CB8AC3E}">
        <p14:creationId xmlns:p14="http://schemas.microsoft.com/office/powerpoint/2010/main" val="410631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Increment and Decrement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(++) – It increases the value of variable by 1.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(--) – it decreases the value of variable by 1.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It can be used as prefix also and postfix, the difference is that when: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 smtClean="0"/>
              <a:t>Prefix – it modifies the value first and then perform the execution of the statement.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 smtClean="0"/>
              <a:t>Postfix – it modifies the value after the execution of statement.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Relational : It is used to compare values, returns true or false.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(==) – is equal to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(!=) – not equal to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(&gt;) – greater than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(&lt;) – less than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(&gt;=) – greater than or equal to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(&lt;=) – less than or equal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53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Logical Operator : used to perform logical operations.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(!) – NOT : it inverts the output (if true - &gt; false)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(&amp;&amp;) – AND : logical and operation like(true, true-&gt;true ;  true, false-&gt;false)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(||) – OR : logical or operation (If any one is true , implies true)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Conditional Ternary Operator (?): It is used to evaluate a expression and return true and false values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Syntax – condition ? Result1(if true) : Result2(if false)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Example – (7 &gt; 4) ? 7 : 4	// 7 is greater than 4 hence 7 is 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Bitwise Operators – These operators are used to perform bit manipulation of the data stored by variables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(&amp;) – bitwise and					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(|) – bitwise inclusive 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(^) – bitwise exclusive </a:t>
            </a:r>
            <a:r>
              <a:rPr lang="en-US" dirty="0" err="1" smtClean="0"/>
              <a:t>xor</a:t>
            </a:r>
            <a:r>
              <a:rPr lang="en-US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25339" y="4745254"/>
            <a:ext cx="4109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(~) – unary complement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(&lt;&lt;) – shift bits left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(&gt;&gt;) – shift bits right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494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Preprocessor directives</a:t>
            </a:r>
            <a:endParaRPr/>
          </a:p>
        </p:txBody>
      </p:sp>
      <p:sp>
        <p:nvSpPr>
          <p:cNvPr id="240" name="Google Shape;240;p3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43434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-US" dirty="0" smtClean="0"/>
              <a:t>The preprocessor examines the code before actual compilation of code begins and resolves all these directives before any code is actually generated by regular statements.</a:t>
            </a:r>
          </a:p>
          <a:p>
            <a:pPr marL="43434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-US" dirty="0" smtClean="0"/>
              <a:t>Preprocessor directives are the lines that are preceded by (#)</a:t>
            </a:r>
          </a:p>
          <a:p>
            <a:pPr marL="43434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-US" dirty="0" smtClean="0"/>
              <a:t>They should be writte</a:t>
            </a:r>
            <a:r>
              <a:rPr lang="en-US" dirty="0" smtClean="0"/>
              <a:t>n line by line and also no semicolon is needed since they are read before the compilation starts.</a:t>
            </a:r>
          </a:p>
          <a:p>
            <a:pPr marL="43434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-US" dirty="0" smtClean="0"/>
              <a:t>#include – to include header files in the program</a:t>
            </a:r>
          </a:p>
          <a:p>
            <a:pPr marL="43434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-US" dirty="0" smtClean="0"/>
              <a:t>#define – we can define some global names with value and without any type.</a:t>
            </a:r>
          </a:p>
          <a:p>
            <a:pPr marL="891540" lvl="1">
              <a:spcBef>
                <a:spcPts val="0"/>
              </a:spcBef>
              <a:buSzPts val="2000"/>
              <a:buFont typeface="Wingdings" panose="05000000000000000000" pitchFamily="2" charset="2"/>
              <a:buChar char="Ø"/>
            </a:pPr>
            <a:r>
              <a:rPr lang="en-US" dirty="0" smtClean="0"/>
              <a:t>Example : #define ARRAY_SIZE 10</a:t>
            </a:r>
          </a:p>
          <a:p>
            <a:pPr marL="548640" lvl="1" indent="0">
              <a:spcBef>
                <a:spcPts val="0"/>
              </a:spcBef>
              <a:buSzPts val="2000"/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[ARRAY_SIZE]		// ARRAY_SIZE is replaced by 10</a:t>
            </a:r>
          </a:p>
          <a:p>
            <a:pPr marL="434340">
              <a:spcBef>
                <a:spcPts val="0"/>
              </a:spcBef>
              <a:buSzPts val="2000"/>
              <a:buFont typeface="Wingdings" panose="05000000000000000000" pitchFamily="2" charset="2"/>
              <a:buChar char="Ø"/>
            </a:pPr>
            <a:r>
              <a:rPr lang="en-US" dirty="0" smtClean="0"/>
              <a:t>#</a:t>
            </a:r>
            <a:r>
              <a:rPr lang="en-US" dirty="0" err="1" smtClean="0"/>
              <a:t>undef</a:t>
            </a:r>
            <a:r>
              <a:rPr lang="en-US" dirty="0" smtClean="0"/>
              <a:t> – to </a:t>
            </a:r>
            <a:r>
              <a:rPr lang="en-US" dirty="0" err="1" smtClean="0"/>
              <a:t>undefine</a:t>
            </a:r>
            <a:r>
              <a:rPr lang="en-US" dirty="0" smtClean="0"/>
              <a:t> the defined name </a:t>
            </a:r>
          </a:p>
          <a:p>
            <a:pPr marL="434340">
              <a:spcBef>
                <a:spcPts val="0"/>
              </a:spcBef>
              <a:buSzPts val="2000"/>
              <a:buFont typeface="Wingdings" panose="05000000000000000000" pitchFamily="2" charset="2"/>
              <a:buChar char="Ø"/>
            </a:pPr>
            <a:r>
              <a:rPr lang="en-US" dirty="0" smtClean="0"/>
              <a:t>#</a:t>
            </a:r>
            <a:r>
              <a:rPr lang="en-US" dirty="0" err="1" smtClean="0"/>
              <a:t>ifdef</a:t>
            </a:r>
            <a:r>
              <a:rPr lang="en-US" dirty="0" smtClean="0"/>
              <a:t> – </a:t>
            </a:r>
            <a:r>
              <a:rPr lang="en-US" dirty="0" smtClean="0"/>
              <a:t>it is equivalent to if defined , then do the inside block</a:t>
            </a:r>
          </a:p>
          <a:p>
            <a:pPr marL="434340">
              <a:spcBef>
                <a:spcPts val="0"/>
              </a:spcBef>
              <a:buSzPts val="2000"/>
              <a:buFont typeface="Wingdings" panose="05000000000000000000" pitchFamily="2" charset="2"/>
              <a:buChar char="Ø"/>
            </a:pPr>
            <a:r>
              <a:rPr lang="en-US" dirty="0" smtClean="0"/>
              <a:t>#</a:t>
            </a:r>
            <a:r>
              <a:rPr lang="en-US" dirty="0" err="1" smtClean="0"/>
              <a:t>ifndef</a:t>
            </a:r>
            <a:r>
              <a:rPr lang="en-US" dirty="0" smtClean="0"/>
              <a:t> – it is equivalent to if not defined , then do the inside block</a:t>
            </a:r>
          </a:p>
          <a:p>
            <a:pPr marL="434340">
              <a:spcBef>
                <a:spcPts val="0"/>
              </a:spcBef>
              <a:buSzPts val="2000"/>
              <a:buFont typeface="Wingdings" panose="05000000000000000000" pitchFamily="2" charset="2"/>
              <a:buChar char="Ø"/>
            </a:pPr>
            <a:r>
              <a:rPr lang="en-US" dirty="0" smtClean="0"/>
              <a:t>#</a:t>
            </a:r>
            <a:r>
              <a:rPr lang="en-US" dirty="0" err="1" smtClean="0"/>
              <a:t>endif</a:t>
            </a:r>
            <a:r>
              <a:rPr lang="en-US" dirty="0" smtClean="0"/>
              <a:t> – it needs to be used when </a:t>
            </a:r>
            <a:r>
              <a:rPr lang="en-US" dirty="0" err="1" smtClean="0"/>
              <a:t>ifdef</a:t>
            </a:r>
            <a:r>
              <a:rPr lang="en-US" dirty="0" smtClean="0"/>
              <a:t> or </a:t>
            </a:r>
            <a:r>
              <a:rPr lang="en-US" dirty="0" err="1" smtClean="0"/>
              <a:t>ifndef</a:t>
            </a:r>
            <a:r>
              <a:rPr lang="en-US" dirty="0" smtClean="0"/>
              <a:t> are used to end the block</a:t>
            </a:r>
          </a:p>
          <a:p>
            <a:pPr marL="434340">
              <a:spcBef>
                <a:spcPts val="0"/>
              </a:spcBef>
              <a:buSzPts val="2000"/>
              <a:buFont typeface="Wingdings" panose="05000000000000000000" pitchFamily="2" charset="2"/>
              <a:buChar char="Ø"/>
            </a:pPr>
            <a:r>
              <a:rPr lang="en-US" dirty="0" smtClean="0"/>
              <a:t>We also have more control statement – </a:t>
            </a:r>
          </a:p>
          <a:p>
            <a:pPr marL="891540" lvl="1">
              <a:spcBef>
                <a:spcPts val="0"/>
              </a:spcBef>
              <a:buSzPts val="2000"/>
              <a:buFont typeface="Wingdings" panose="05000000000000000000" pitchFamily="2" charset="2"/>
              <a:buChar char="Ø"/>
            </a:pPr>
            <a:r>
              <a:rPr lang="en-US" dirty="0" smtClean="0"/>
              <a:t>#if	#</a:t>
            </a:r>
            <a:r>
              <a:rPr lang="en-US" dirty="0" err="1" smtClean="0"/>
              <a:t>elif</a:t>
            </a:r>
            <a:r>
              <a:rPr lang="en-US" dirty="0" smtClean="0"/>
              <a:t>	#else</a:t>
            </a:r>
            <a:endParaRPr lang="en-US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>
            <a:spLocks noGrp="1"/>
          </p:cNvSpPr>
          <p:nvPr>
            <p:ph type="title"/>
          </p:nvPr>
        </p:nvSpPr>
        <p:spPr>
          <a:xfrm>
            <a:off x="1097280" y="26735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Input/Output</a:t>
            </a:r>
            <a:endParaRPr/>
          </a:p>
        </p:txBody>
      </p:sp>
      <p:sp>
        <p:nvSpPr>
          <p:cNvPr id="246" name="Google Shape;246;p3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Features</a:t>
            </a: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Object Oriented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Machine Independent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System Software development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Compiler-Based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High-level language (Easy readability)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Case-Sensitive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Dynamic Memory Allocation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Control Statements</a:t>
            </a:r>
            <a:endParaRPr/>
          </a:p>
        </p:txBody>
      </p:sp>
      <p:sp>
        <p:nvSpPr>
          <p:cNvPr id="252" name="Google Shape;252;p3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3434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-US" dirty="0" smtClean="0"/>
              <a:t>This statements help in decision making of the program.</a:t>
            </a:r>
          </a:p>
          <a:p>
            <a:pPr marL="43434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Ø"/>
            </a:pPr>
            <a:r>
              <a:rPr lang="en-US" dirty="0" smtClean="0"/>
              <a:t>To control the flow of program using conditional statements.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78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Loops</a:t>
            </a:r>
            <a:endParaRPr/>
          </a:p>
        </p:txBody>
      </p:sp>
      <p:sp>
        <p:nvSpPr>
          <p:cNvPr id="258" name="Google Shape;258;p4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264" name="Google Shape;264;p4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Pointers</a:t>
            </a:r>
            <a:endParaRPr/>
          </a:p>
        </p:txBody>
      </p:sp>
      <p:sp>
        <p:nvSpPr>
          <p:cNvPr id="270" name="Google Shape;270;p4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Array</a:t>
            </a:r>
            <a:endParaRPr/>
          </a:p>
        </p:txBody>
      </p:sp>
      <p:sp>
        <p:nvSpPr>
          <p:cNvPr id="276" name="Google Shape;276;p4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String</a:t>
            </a:r>
            <a:endParaRPr/>
          </a:p>
        </p:txBody>
      </p:sp>
      <p:sp>
        <p:nvSpPr>
          <p:cNvPr id="282" name="Google Shape;282;p4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Dynamic Memory Management</a:t>
            </a:r>
            <a:endParaRPr/>
          </a:p>
        </p:txBody>
      </p:sp>
      <p:sp>
        <p:nvSpPr>
          <p:cNvPr id="288" name="Google Shape;288;p4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Template</a:t>
            </a:r>
            <a:endParaRPr/>
          </a:p>
        </p:txBody>
      </p:sp>
      <p:sp>
        <p:nvSpPr>
          <p:cNvPr id="294" name="Google Shape;294;p4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Namespace and using keyword</a:t>
            </a:r>
            <a:endParaRPr/>
          </a:p>
        </p:txBody>
      </p:sp>
      <p:sp>
        <p:nvSpPr>
          <p:cNvPr id="300" name="Google Shape;300;p4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Execution of C++ program</a:t>
            </a:r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Write the program in C++ understandable by humans.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Save the program with (.cpp) extension.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Run the source code files through a compiler to generate object code for the computer.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Run the object files through a linker to produce an executable file.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Classes</a:t>
            </a:r>
            <a:endParaRPr/>
          </a:p>
        </p:txBody>
      </p:sp>
      <p:sp>
        <p:nvSpPr>
          <p:cNvPr id="306" name="Google Shape;306;p4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Access Specifier</a:t>
            </a:r>
            <a:endParaRPr/>
          </a:p>
        </p:txBody>
      </p:sp>
      <p:sp>
        <p:nvSpPr>
          <p:cNvPr id="312" name="Google Shape;312;p4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Constructor Destructors</a:t>
            </a:r>
            <a:endParaRPr/>
          </a:p>
        </p:txBody>
      </p:sp>
      <p:sp>
        <p:nvSpPr>
          <p:cNvPr id="318" name="Google Shape;318;p5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Friend Class and Function</a:t>
            </a:r>
            <a:endParaRPr/>
          </a:p>
        </p:txBody>
      </p:sp>
      <p:sp>
        <p:nvSpPr>
          <p:cNvPr id="324" name="Google Shape;324;p5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Static Members</a:t>
            </a:r>
            <a:endParaRPr/>
          </a:p>
        </p:txBody>
      </p:sp>
      <p:sp>
        <p:nvSpPr>
          <p:cNvPr id="330" name="Google Shape;330;p5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Virtual Function</a:t>
            </a:r>
            <a:endParaRPr/>
          </a:p>
        </p:txBody>
      </p:sp>
      <p:sp>
        <p:nvSpPr>
          <p:cNvPr id="336" name="Google Shape;336;p5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Encapsulation and Abstraction</a:t>
            </a:r>
            <a:endParaRPr/>
          </a:p>
        </p:txBody>
      </p:sp>
      <p:sp>
        <p:nvSpPr>
          <p:cNvPr id="342" name="Google Shape;342;p5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Inheritance</a:t>
            </a:r>
            <a:endParaRPr/>
          </a:p>
        </p:txBody>
      </p:sp>
      <p:sp>
        <p:nvSpPr>
          <p:cNvPr id="348" name="Google Shape;348;p5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Polymorphism</a:t>
            </a:r>
            <a:endParaRPr/>
          </a:p>
        </p:txBody>
      </p:sp>
      <p:sp>
        <p:nvSpPr>
          <p:cNvPr id="354" name="Google Shape;354;p5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Function Overloading Overriding</a:t>
            </a:r>
            <a:endParaRPr/>
          </a:p>
        </p:txBody>
      </p:sp>
      <p:sp>
        <p:nvSpPr>
          <p:cNvPr id="360" name="Google Shape;360;p5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200400" cy="1355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/>
              <a:t>Program Structure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(#) line is a directive which is read and interpreted by preprocessor 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// - represents a single line comment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/*..*/ - represents a block comment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Int main() is the function that the compiler looks for to execute, there can be only one main function in program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Std::cout – represents a standard character output device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Std:: shows that the function(cout) is a part of standard C++ library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(&lt;&lt;) refers to insertion operator ,i.e the content is inserted in the function to display on screen.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{ - beginning of function, } – ending of function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Return 0 shows that whether our program has executed successfully or not.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2204628"/>
            <a:ext cx="4103505" cy="3190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Constructor overloading</a:t>
            </a:r>
            <a:endParaRPr/>
          </a:p>
        </p:txBody>
      </p:sp>
      <p:sp>
        <p:nvSpPr>
          <p:cNvPr id="366" name="Google Shape;366;p5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Operator Overloading</a:t>
            </a:r>
            <a:endParaRPr/>
          </a:p>
        </p:txBody>
      </p:sp>
      <p:sp>
        <p:nvSpPr>
          <p:cNvPr id="372" name="Google Shape;372;p5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Exceptions</a:t>
            </a:r>
            <a:endParaRPr/>
          </a:p>
        </p:txBody>
      </p:sp>
      <p:sp>
        <p:nvSpPr>
          <p:cNvPr id="378" name="Google Shape;378;p6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endParaRPr/>
          </a:p>
        </p:txBody>
      </p:sp>
      <p:sp>
        <p:nvSpPr>
          <p:cNvPr id="384" name="Google Shape;384;p6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Comments</a:t>
            </a: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Comments are helpful in understanding about the program.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They make program easy to understand and also easy readability.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We should always start the program by mentioning the program topic, name of author ,and date.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Tokens</a:t>
            </a:r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dirty="0"/>
              <a:t>Tokens are the smallest unit of a program.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dirty="0"/>
              <a:t>We have various types of tokens –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dirty="0"/>
              <a:t>Identifiers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dirty="0" smtClean="0"/>
              <a:t>Keywords</a:t>
            </a:r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dirty="0"/>
              <a:t>V</a:t>
            </a:r>
            <a:r>
              <a:rPr lang="en-US" dirty="0" smtClean="0"/>
              <a:t>ariables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dirty="0"/>
              <a:t>Operators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Identifier and Keywords</a:t>
            </a: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Identifier are the names we give to variable, objects, function names, etc.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Identifiers contain digits, letters and underscore(_).These are valid identifiers.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It should not have special symbols, blank spaces and punctuations.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Identifiers must begin with letters and underscore(_) only. No digits as starting symbol.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Identifiers can also not be same as keywords.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Keywords are special functions, types that are inbuilt in C++.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Some of the keywords are : sizeof, int, float, class, struct, typedef, break, case, etc.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Variables</a:t>
            </a: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Variables are the names that is used to access the value it stores.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The names/variables must be valid identifier.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They are stored in unspecified memory locations.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Variables need to be declared with its type so that the compiler reserves the memory for it to store.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Syntax – type variable_name;, int a;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So here compiler will inform that a is of type integer and so it will reserve 2 byte in the memory.</a:t>
            </a:r>
            <a:endParaRPr/>
          </a:p>
          <a:p>
            <a:pPr marL="384048" lvl="1" indent="-685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2430</Words>
  <Application>Microsoft Office PowerPoint</Application>
  <PresentationFormat>Widescreen</PresentationFormat>
  <Paragraphs>289</Paragraphs>
  <Slides>53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Noto Sans Symbols</vt:lpstr>
      <vt:lpstr>Wingdings</vt:lpstr>
      <vt:lpstr>Retrospect</vt:lpstr>
      <vt:lpstr>                                 INTRODUCTION TO C++</vt:lpstr>
      <vt:lpstr>Introduction</vt:lpstr>
      <vt:lpstr>Features</vt:lpstr>
      <vt:lpstr>Execution of C++ program</vt:lpstr>
      <vt:lpstr>Program Structure</vt:lpstr>
      <vt:lpstr>Comments</vt:lpstr>
      <vt:lpstr>Tokens</vt:lpstr>
      <vt:lpstr>Identifier and Keywords</vt:lpstr>
      <vt:lpstr>Variables</vt:lpstr>
      <vt:lpstr>Variable Initialization</vt:lpstr>
      <vt:lpstr>Scope of Variable</vt:lpstr>
      <vt:lpstr>Storage class</vt:lpstr>
      <vt:lpstr>PowerPoint Presentation</vt:lpstr>
      <vt:lpstr>PowerPoint Presentation</vt:lpstr>
      <vt:lpstr>Datatypes</vt:lpstr>
      <vt:lpstr>Types of Datatype</vt:lpstr>
      <vt:lpstr>PowerPoint Presentation</vt:lpstr>
      <vt:lpstr>PowerPoint Presentation</vt:lpstr>
      <vt:lpstr>PowerPoint Presentation</vt:lpstr>
      <vt:lpstr>Type Modifiers</vt:lpstr>
      <vt:lpstr>Type Qualifiers</vt:lpstr>
      <vt:lpstr>Type Casting</vt:lpstr>
      <vt:lpstr>PowerPoint Presentation</vt:lpstr>
      <vt:lpstr>Operators</vt:lpstr>
      <vt:lpstr>Operators</vt:lpstr>
      <vt:lpstr>Operators</vt:lpstr>
      <vt:lpstr>Operators</vt:lpstr>
      <vt:lpstr>Preprocessor directives</vt:lpstr>
      <vt:lpstr>Input/Output</vt:lpstr>
      <vt:lpstr>Control Statements</vt:lpstr>
      <vt:lpstr>PowerPoint Presentation</vt:lpstr>
      <vt:lpstr>Loops</vt:lpstr>
      <vt:lpstr>Functions</vt:lpstr>
      <vt:lpstr>Pointers</vt:lpstr>
      <vt:lpstr>Array</vt:lpstr>
      <vt:lpstr>String</vt:lpstr>
      <vt:lpstr>Dynamic Memory Management</vt:lpstr>
      <vt:lpstr>Template</vt:lpstr>
      <vt:lpstr>Namespace and using keyword</vt:lpstr>
      <vt:lpstr>Classes</vt:lpstr>
      <vt:lpstr>Access Specifier</vt:lpstr>
      <vt:lpstr>Constructor Destructors</vt:lpstr>
      <vt:lpstr>Friend Class and Function</vt:lpstr>
      <vt:lpstr>Static Members</vt:lpstr>
      <vt:lpstr>Virtual Function</vt:lpstr>
      <vt:lpstr>Encapsulation and Abstraction</vt:lpstr>
      <vt:lpstr>Inheritance</vt:lpstr>
      <vt:lpstr>Polymorphism</vt:lpstr>
      <vt:lpstr>Function Overloading Overriding</vt:lpstr>
      <vt:lpstr>Constructor overloading</vt:lpstr>
      <vt:lpstr>Operator Overloading</vt:lpstr>
      <vt:lpstr>Exceptions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INTRODUCTION TO C++</dc:title>
  <cp:lastModifiedBy>admin</cp:lastModifiedBy>
  <cp:revision>15</cp:revision>
  <dcterms:modified xsi:type="dcterms:W3CDTF">2024-02-24T12:14:07Z</dcterms:modified>
</cp:coreProperties>
</file>