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63D4-AF78-40B0-BC0D-757F464A24E1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31164-56A4-46B0-B344-0EC074F39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30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63D4-AF78-40B0-BC0D-757F464A24E1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31164-56A4-46B0-B344-0EC074F39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64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63D4-AF78-40B0-BC0D-757F464A24E1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31164-56A4-46B0-B344-0EC074F39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0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63D4-AF78-40B0-BC0D-757F464A24E1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31164-56A4-46B0-B344-0EC074F39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54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63D4-AF78-40B0-BC0D-757F464A24E1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31164-56A4-46B0-B344-0EC074F39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02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63D4-AF78-40B0-BC0D-757F464A24E1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31164-56A4-46B0-B344-0EC074F39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78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63D4-AF78-40B0-BC0D-757F464A24E1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31164-56A4-46B0-B344-0EC074F39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26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63D4-AF78-40B0-BC0D-757F464A24E1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31164-56A4-46B0-B344-0EC074F39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07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63D4-AF78-40B0-BC0D-757F464A24E1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31164-56A4-46B0-B344-0EC074F39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77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63D4-AF78-40B0-BC0D-757F464A24E1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31164-56A4-46B0-B344-0EC074F39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65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63D4-AF78-40B0-BC0D-757F464A24E1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31164-56A4-46B0-B344-0EC074F39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57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763D4-AF78-40B0-BC0D-757F464A24E1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31164-56A4-46B0-B344-0EC074F39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72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760E658-AD78-DD98-417B-04B88025F3C4}"/>
              </a:ext>
            </a:extLst>
          </p:cNvPr>
          <p:cNvSpPr txBox="1"/>
          <p:nvPr/>
        </p:nvSpPr>
        <p:spPr>
          <a:xfrm flipH="1">
            <a:off x="4208929" y="226110"/>
            <a:ext cx="377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GIT CHEAT SHEET</a:t>
            </a:r>
            <a:endParaRPr lang="en-IN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DEB678-6106-6480-6DC9-D22E99A6AB3B}"/>
              </a:ext>
            </a:extLst>
          </p:cNvPr>
          <p:cNvSpPr/>
          <p:nvPr/>
        </p:nvSpPr>
        <p:spPr>
          <a:xfrm>
            <a:off x="457199" y="744068"/>
            <a:ext cx="5558119" cy="2859743"/>
          </a:xfrm>
          <a:prstGeom prst="roundRect">
            <a:avLst>
              <a:gd name="adj" fmla="val 5983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D090F4C-3BCC-2CD1-7091-42280F599037}"/>
              </a:ext>
            </a:extLst>
          </p:cNvPr>
          <p:cNvSpPr/>
          <p:nvPr/>
        </p:nvSpPr>
        <p:spPr>
          <a:xfrm>
            <a:off x="6176683" y="3718572"/>
            <a:ext cx="5558120" cy="2852555"/>
          </a:xfrm>
          <a:prstGeom prst="roundRect">
            <a:avLst>
              <a:gd name="adj" fmla="val 5983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C95B3A-2711-6127-5257-B743005A6BBA}"/>
              </a:ext>
            </a:extLst>
          </p:cNvPr>
          <p:cNvSpPr/>
          <p:nvPr/>
        </p:nvSpPr>
        <p:spPr>
          <a:xfrm>
            <a:off x="6176682" y="744068"/>
            <a:ext cx="5558119" cy="2859743"/>
          </a:xfrm>
          <a:prstGeom prst="roundRect">
            <a:avLst>
              <a:gd name="adj" fmla="val 5983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80EAD2-8B6E-FB89-7349-191B086AE438}"/>
              </a:ext>
            </a:extLst>
          </p:cNvPr>
          <p:cNvSpPr/>
          <p:nvPr/>
        </p:nvSpPr>
        <p:spPr>
          <a:xfrm>
            <a:off x="457200" y="3718572"/>
            <a:ext cx="5558118" cy="2852555"/>
          </a:xfrm>
          <a:prstGeom prst="roundRect">
            <a:avLst>
              <a:gd name="adj" fmla="val 5983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1F1F3-88D5-5811-3325-67670EC6C6BB}"/>
              </a:ext>
            </a:extLst>
          </p:cNvPr>
          <p:cNvSpPr txBox="1"/>
          <p:nvPr/>
        </p:nvSpPr>
        <p:spPr>
          <a:xfrm>
            <a:off x="537882" y="816993"/>
            <a:ext cx="526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GIT BASICS</a:t>
            </a:r>
            <a:endParaRPr lang="en-IN" b="1" dirty="0"/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0096BF81-9FBE-332C-1CA3-C5A6C985A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780951"/>
              </p:ext>
            </p:extLst>
          </p:nvPr>
        </p:nvGraphicFramePr>
        <p:xfrm>
          <a:off x="618564" y="1131942"/>
          <a:ext cx="5262284" cy="2297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703">
                  <a:extLst>
                    <a:ext uri="{9D8B030D-6E8A-4147-A177-3AD203B41FA5}">
                      <a16:colId xmlns:a16="http://schemas.microsoft.com/office/drawing/2014/main" val="392287427"/>
                    </a:ext>
                  </a:extLst>
                </a:gridCol>
                <a:gridCol w="3789581">
                  <a:extLst>
                    <a:ext uri="{9D8B030D-6E8A-4147-A177-3AD203B41FA5}">
                      <a16:colId xmlns:a16="http://schemas.microsoft.com/office/drawing/2014/main" val="1983544158"/>
                    </a:ext>
                  </a:extLst>
                </a:gridCol>
              </a:tblGrid>
              <a:tr h="37960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git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Will create a local GIT repository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488286"/>
                  </a:ext>
                </a:extLst>
              </a:tr>
              <a:tr h="379606">
                <a:tc>
                  <a:txBody>
                    <a:bodyPr/>
                    <a:lstStyle/>
                    <a:p>
                      <a:r>
                        <a:rPr lang="en-US" sz="1600" b="1" dirty="0"/>
                        <a:t>git clone:</a:t>
                      </a:r>
                      <a:endParaRPr lang="en-IN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Is used to copy a repository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27035"/>
                  </a:ext>
                </a:extLst>
              </a:tr>
              <a:tr h="379606">
                <a:tc>
                  <a:txBody>
                    <a:bodyPr/>
                    <a:lstStyle/>
                    <a:p>
                      <a:r>
                        <a:rPr lang="en-US" sz="1600" b="1" dirty="0"/>
                        <a:t>git add:</a:t>
                      </a:r>
                      <a:endParaRPr lang="en-IN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 a file as it looks now to your next commit stage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194326"/>
                  </a:ext>
                </a:extLst>
              </a:tr>
              <a:tr h="379606">
                <a:tc>
                  <a:txBody>
                    <a:bodyPr/>
                    <a:lstStyle/>
                    <a:p>
                      <a:r>
                        <a:rPr lang="en-US" sz="1600" b="1" dirty="0"/>
                        <a:t>git commit:</a:t>
                      </a:r>
                      <a:endParaRPr lang="en-IN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Will create a snapshot of the changes and save it to the git directory.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325322"/>
                  </a:ext>
                </a:extLst>
              </a:tr>
              <a:tr h="379606">
                <a:tc>
                  <a:txBody>
                    <a:bodyPr/>
                    <a:lstStyle/>
                    <a:p>
                      <a:r>
                        <a:rPr lang="en-US" sz="1600" b="1" dirty="0"/>
                        <a:t>git push: </a:t>
                      </a:r>
                      <a:endParaRPr lang="en-IN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Push local changes to the original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4971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A69C502-6B76-F8C1-8140-1A0FF7B1D62B}"/>
              </a:ext>
            </a:extLst>
          </p:cNvPr>
          <p:cNvSpPr txBox="1"/>
          <p:nvPr/>
        </p:nvSpPr>
        <p:spPr>
          <a:xfrm>
            <a:off x="6324601" y="816993"/>
            <a:ext cx="526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GIT BRANCHING AND MERGING </a:t>
            </a:r>
            <a:endParaRPr lang="en-IN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FB8FA0-C154-9674-CF94-25C7013E5686}"/>
              </a:ext>
            </a:extLst>
          </p:cNvPr>
          <p:cNvSpPr txBox="1"/>
          <p:nvPr/>
        </p:nvSpPr>
        <p:spPr>
          <a:xfrm>
            <a:off x="537882" y="3788477"/>
            <a:ext cx="526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MAKING A CHANGE</a:t>
            </a:r>
            <a:endParaRPr lang="en-IN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1AE2F7-6ADD-71D6-342B-B4A068E832F6}"/>
              </a:ext>
            </a:extLst>
          </p:cNvPr>
          <p:cNvSpPr txBox="1"/>
          <p:nvPr/>
        </p:nvSpPr>
        <p:spPr>
          <a:xfrm>
            <a:off x="6324599" y="3788477"/>
            <a:ext cx="526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SYNCHRONIZE</a:t>
            </a:r>
            <a:endParaRPr lang="en-IN" b="1" dirty="0"/>
          </a:p>
        </p:txBody>
      </p:sp>
      <p:graphicFrame>
        <p:nvGraphicFramePr>
          <p:cNvPr id="34" name="Table 29">
            <a:extLst>
              <a:ext uri="{FF2B5EF4-FFF2-40B4-BE49-F238E27FC236}">
                <a16:creationId xmlns:a16="http://schemas.microsoft.com/office/drawing/2014/main" id="{E4D2E9D4-563F-4FF1-8A44-C7261894F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72818"/>
              </p:ext>
            </p:extLst>
          </p:nvPr>
        </p:nvGraphicFramePr>
        <p:xfrm>
          <a:off x="6311152" y="1256230"/>
          <a:ext cx="5262284" cy="2116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1">
                  <a:extLst>
                    <a:ext uri="{9D8B030D-6E8A-4147-A177-3AD203B41FA5}">
                      <a16:colId xmlns:a16="http://schemas.microsoft.com/office/drawing/2014/main" val="392287427"/>
                    </a:ext>
                  </a:extLst>
                </a:gridCol>
                <a:gridCol w="3814483">
                  <a:extLst>
                    <a:ext uri="{9D8B030D-6E8A-4147-A177-3AD203B41FA5}">
                      <a16:colId xmlns:a16="http://schemas.microsoft.com/office/drawing/2014/main" val="1983544158"/>
                    </a:ext>
                  </a:extLst>
                </a:gridCol>
              </a:tblGrid>
              <a:tr h="37960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git branch: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Will list your branches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488286"/>
                  </a:ext>
                </a:extLst>
              </a:tr>
              <a:tr h="379606">
                <a:tc>
                  <a:txBody>
                    <a:bodyPr/>
                    <a:lstStyle/>
                    <a:p>
                      <a:r>
                        <a:rPr lang="en-US" sz="1600" b="1" dirty="0"/>
                        <a:t>git checkout:</a:t>
                      </a:r>
                      <a:endParaRPr lang="en-IN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 to another branch and </a:t>
                      </a:r>
                      <a:r>
                        <a:rPr lang="en-US" sz="1600" dirty="0" err="1"/>
                        <a:t>chek</a:t>
                      </a:r>
                      <a:r>
                        <a:rPr lang="en-US" sz="1600" dirty="0"/>
                        <a:t> it out into your working directory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27035"/>
                  </a:ext>
                </a:extLst>
              </a:tr>
              <a:tr h="379606">
                <a:tc>
                  <a:txBody>
                    <a:bodyPr/>
                    <a:lstStyle/>
                    <a:p>
                      <a:r>
                        <a:rPr lang="en-US" sz="1600" b="1" dirty="0"/>
                        <a:t>git merge:</a:t>
                      </a:r>
                      <a:endParaRPr lang="en-IN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Will merge the specified branch history into the current branch.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194326"/>
                  </a:ext>
                </a:extLst>
              </a:tr>
              <a:tr h="379606">
                <a:tc>
                  <a:txBody>
                    <a:bodyPr/>
                    <a:lstStyle/>
                    <a:p>
                      <a:r>
                        <a:rPr lang="en-US" sz="1600" b="1" dirty="0"/>
                        <a:t>git log:</a:t>
                      </a:r>
                      <a:endParaRPr lang="en-IN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Show all commits in the current branch history.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325322"/>
                  </a:ext>
                </a:extLst>
              </a:tr>
            </a:tbl>
          </a:graphicData>
        </a:graphic>
      </p:graphicFrame>
      <p:graphicFrame>
        <p:nvGraphicFramePr>
          <p:cNvPr id="35" name="Table 29">
            <a:extLst>
              <a:ext uri="{FF2B5EF4-FFF2-40B4-BE49-F238E27FC236}">
                <a16:creationId xmlns:a16="http://schemas.microsoft.com/office/drawing/2014/main" id="{3BBB8CA8-7493-A35E-F4F5-5560F6BC5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305053"/>
              </p:ext>
            </p:extLst>
          </p:nvPr>
        </p:nvGraphicFramePr>
        <p:xfrm>
          <a:off x="611841" y="4158485"/>
          <a:ext cx="5262284" cy="2097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826">
                  <a:extLst>
                    <a:ext uri="{9D8B030D-6E8A-4147-A177-3AD203B41FA5}">
                      <a16:colId xmlns:a16="http://schemas.microsoft.com/office/drawing/2014/main" val="392287427"/>
                    </a:ext>
                  </a:extLst>
                </a:gridCol>
                <a:gridCol w="3757458">
                  <a:extLst>
                    <a:ext uri="{9D8B030D-6E8A-4147-A177-3AD203B41FA5}">
                      <a16:colId xmlns:a16="http://schemas.microsoft.com/office/drawing/2014/main" val="1983544158"/>
                    </a:ext>
                  </a:extLst>
                </a:gridCol>
              </a:tblGrid>
              <a:tr h="37960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git status: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List new or modified files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488286"/>
                  </a:ext>
                </a:extLst>
              </a:tr>
              <a:tr h="379606">
                <a:tc>
                  <a:txBody>
                    <a:bodyPr/>
                    <a:lstStyle/>
                    <a:p>
                      <a:r>
                        <a:rPr lang="en-US" sz="1600" b="1" dirty="0"/>
                        <a:t>git diff:</a:t>
                      </a:r>
                      <a:endParaRPr lang="en-IN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Lists down changes and conflicts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27035"/>
                  </a:ext>
                </a:extLst>
              </a:tr>
              <a:tr h="379606">
                <a:tc>
                  <a:txBody>
                    <a:bodyPr/>
                    <a:lstStyle/>
                    <a:p>
                      <a:r>
                        <a:rPr lang="en-US" sz="1600" b="1" dirty="0"/>
                        <a:t>git add [file]</a:t>
                      </a:r>
                      <a:endParaRPr lang="en-IN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Stages the file, ready to commit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194326"/>
                  </a:ext>
                </a:extLst>
              </a:tr>
              <a:tr h="379606">
                <a:tc>
                  <a:txBody>
                    <a:bodyPr/>
                    <a:lstStyle/>
                    <a:p>
                      <a:r>
                        <a:rPr lang="en-US" sz="1600" b="1" dirty="0"/>
                        <a:t>git reset [file]</a:t>
                      </a:r>
                      <a:endParaRPr lang="en-IN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Unstages</a:t>
                      </a:r>
                      <a:r>
                        <a:rPr lang="en-US" sz="1600" dirty="0"/>
                        <a:t> the file, keeping the file 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325322"/>
                  </a:ext>
                </a:extLst>
              </a:tr>
              <a:tr h="379606">
                <a:tc>
                  <a:txBody>
                    <a:bodyPr/>
                    <a:lstStyle/>
                    <a:p>
                      <a:r>
                        <a:rPr lang="en-US" sz="1600" b="1" dirty="0"/>
                        <a:t>git commit –m “message”</a:t>
                      </a:r>
                      <a:endParaRPr lang="en-IN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Push local changes to the original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497153"/>
                  </a:ext>
                </a:extLst>
              </a:tr>
            </a:tbl>
          </a:graphicData>
        </a:graphic>
      </p:graphicFrame>
      <p:graphicFrame>
        <p:nvGraphicFramePr>
          <p:cNvPr id="36" name="Table 29">
            <a:extLst>
              <a:ext uri="{FF2B5EF4-FFF2-40B4-BE49-F238E27FC236}">
                <a16:creationId xmlns:a16="http://schemas.microsoft.com/office/drawing/2014/main" id="{A899BA1C-5DE8-E94C-FB7D-322BCA621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458293"/>
              </p:ext>
            </p:extLst>
          </p:nvPr>
        </p:nvGraphicFramePr>
        <p:xfrm>
          <a:off x="6324599" y="4157809"/>
          <a:ext cx="526228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534">
                  <a:extLst>
                    <a:ext uri="{9D8B030D-6E8A-4147-A177-3AD203B41FA5}">
                      <a16:colId xmlns:a16="http://schemas.microsoft.com/office/drawing/2014/main" val="392287427"/>
                    </a:ext>
                  </a:extLst>
                </a:gridCol>
                <a:gridCol w="3746750">
                  <a:extLst>
                    <a:ext uri="{9D8B030D-6E8A-4147-A177-3AD203B41FA5}">
                      <a16:colId xmlns:a16="http://schemas.microsoft.com/office/drawing/2014/main" val="1983544158"/>
                    </a:ext>
                  </a:extLst>
                </a:gridCol>
              </a:tblGrid>
              <a:tr h="37960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git remote add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&lt;name&gt; &lt;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&gt;: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Create a new connection to a remote repo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488286"/>
                  </a:ext>
                </a:extLst>
              </a:tr>
              <a:tr h="379606">
                <a:tc>
                  <a:txBody>
                    <a:bodyPr/>
                    <a:lstStyle/>
                    <a:p>
                      <a:r>
                        <a:rPr lang="en-US" sz="1600" b="1" dirty="0"/>
                        <a:t>git fetch: </a:t>
                      </a:r>
                      <a:endParaRPr lang="en-IN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Get all the changes from the origin (no merge)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27035"/>
                  </a:ext>
                </a:extLst>
              </a:tr>
              <a:tr h="379606">
                <a:tc>
                  <a:txBody>
                    <a:bodyPr/>
                    <a:lstStyle/>
                    <a:p>
                      <a:r>
                        <a:rPr lang="en-US" sz="1600" b="1" dirty="0"/>
                        <a:t>git add:</a:t>
                      </a:r>
                      <a:endParaRPr lang="en-IN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Get all the latest changes from origin and merge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194326"/>
                  </a:ext>
                </a:extLst>
              </a:tr>
              <a:tr h="379606">
                <a:tc>
                  <a:txBody>
                    <a:bodyPr/>
                    <a:lstStyle/>
                    <a:p>
                      <a:r>
                        <a:rPr lang="en-US" sz="1600" b="1" dirty="0"/>
                        <a:t>git push:</a:t>
                      </a:r>
                      <a:endParaRPr lang="en-IN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Is used to upload your local repo changes to the origin remote repo.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325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47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  <p:bldP spid="17" grpId="0" animBg="1"/>
      <p:bldP spid="18" grpId="0" animBg="1"/>
      <p:bldP spid="20" grpId="0"/>
      <p:bldP spid="31" grpId="0"/>
      <p:bldP spid="32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60</TotalTime>
  <Words>234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Atharva Bhawsar</dc:creator>
  <cp:lastModifiedBy>Atharva Bhawsar</cp:lastModifiedBy>
  <cp:revision>1</cp:revision>
  <dcterms:created xsi:type="dcterms:W3CDTF">2023-02-10T05:56:52Z</dcterms:created>
  <dcterms:modified xsi:type="dcterms:W3CDTF">2023-02-10T06:57:10Z</dcterms:modified>
</cp:coreProperties>
</file>