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5"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B8D2D0-06DF-4F6E-8B1D-B2E5ADDEB84C}">
          <p14:sldIdLst>
            <p14:sldId id="256"/>
            <p14:sldId id="257"/>
            <p14:sldId id="258"/>
            <p14:sldId id="259"/>
            <p14:sldId id="260"/>
            <p14:sldId id="261"/>
            <p14:sldId id="263"/>
            <p14:sldId id="264"/>
            <p14:sldId id="265"/>
            <p14:sldId id="266"/>
            <p14:sldId id="267"/>
            <p14:sldId id="268"/>
            <p14:sldId id="269"/>
            <p14:sldId id="270"/>
            <p14:sldId id="271"/>
            <p14:sldId id="272"/>
            <p14:sldId id="275"/>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62"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64502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286051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1622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1024686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5003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3866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1584868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154177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27113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91D125-E71C-4196-A163-75432EE19102}"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203772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91D125-E71C-4196-A163-75432EE1910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31334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91D125-E71C-4196-A163-75432EE19102}"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307587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91D125-E71C-4196-A163-75432EE19102}"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201238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1D125-E71C-4196-A163-75432EE19102}"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146691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91D125-E71C-4196-A163-75432EE1910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6984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91D125-E71C-4196-A163-75432EE19102}"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A4B277-C012-4D42-A9E3-0CE0720D0AAA}" type="slidenum">
              <a:rPr lang="en-IN" smtClean="0"/>
              <a:t>‹#›</a:t>
            </a:fld>
            <a:endParaRPr lang="en-IN"/>
          </a:p>
        </p:txBody>
      </p:sp>
    </p:spTree>
    <p:extLst>
      <p:ext uri="{BB962C8B-B14F-4D97-AF65-F5344CB8AC3E}">
        <p14:creationId xmlns:p14="http://schemas.microsoft.com/office/powerpoint/2010/main" val="205386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91D125-E71C-4196-A163-75432EE19102}" type="datetimeFigureOut">
              <a:rPr lang="en-IN" smtClean="0"/>
              <a:t>12-01-2023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A4B277-C012-4D42-A9E3-0CE0720D0AAA}" type="slidenum">
              <a:rPr lang="en-IN" smtClean="0"/>
              <a:t>‹#›</a:t>
            </a:fld>
            <a:endParaRPr lang="en-IN"/>
          </a:p>
        </p:txBody>
      </p:sp>
    </p:spTree>
    <p:extLst>
      <p:ext uri="{BB962C8B-B14F-4D97-AF65-F5344CB8AC3E}">
        <p14:creationId xmlns:p14="http://schemas.microsoft.com/office/powerpoint/2010/main" val="105108598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C4B9-4C81-0160-0D12-3543CA8656BF}"/>
              </a:ext>
            </a:extLst>
          </p:cNvPr>
          <p:cNvSpPr>
            <a:spLocks noGrp="1"/>
          </p:cNvSpPr>
          <p:nvPr>
            <p:ph type="ctrTitle"/>
          </p:nvPr>
        </p:nvSpPr>
        <p:spPr/>
        <p:txBody>
          <a:bodyPr/>
          <a:lstStyle/>
          <a:p>
            <a:r>
              <a:rPr lang="en-IN" dirty="0"/>
              <a:t>Flight Price Prediction</a:t>
            </a:r>
          </a:p>
        </p:txBody>
      </p:sp>
      <p:sp>
        <p:nvSpPr>
          <p:cNvPr id="3" name="Subtitle 2">
            <a:extLst>
              <a:ext uri="{FF2B5EF4-FFF2-40B4-BE49-F238E27FC236}">
                <a16:creationId xmlns:a16="http://schemas.microsoft.com/office/drawing/2014/main" id="{5E0B47A0-2565-6ECE-CF19-367958BF0F9C}"/>
              </a:ext>
            </a:extLst>
          </p:cNvPr>
          <p:cNvSpPr>
            <a:spLocks noGrp="1"/>
          </p:cNvSpPr>
          <p:nvPr>
            <p:ph type="subTitle" idx="1"/>
          </p:nvPr>
        </p:nvSpPr>
        <p:spPr/>
        <p:txBody>
          <a:bodyPr/>
          <a:lstStyle/>
          <a:p>
            <a:r>
              <a:rPr lang="en-IN" dirty="0"/>
              <a:t>Atharva Ramesh </a:t>
            </a:r>
            <a:r>
              <a:rPr lang="en-IN" dirty="0" err="1"/>
              <a:t>shelar</a:t>
            </a:r>
            <a:endParaRPr lang="en-IN" dirty="0"/>
          </a:p>
        </p:txBody>
      </p:sp>
    </p:spTree>
    <p:extLst>
      <p:ext uri="{BB962C8B-B14F-4D97-AF65-F5344CB8AC3E}">
        <p14:creationId xmlns:p14="http://schemas.microsoft.com/office/powerpoint/2010/main" val="288028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71DEA-3295-98B8-8E4D-CA25B9D371BD}"/>
              </a:ext>
            </a:extLst>
          </p:cNvPr>
          <p:cNvSpPr txBox="1"/>
          <p:nvPr/>
        </p:nvSpPr>
        <p:spPr>
          <a:xfrm>
            <a:off x="630620" y="1891862"/>
            <a:ext cx="8812924" cy="3633302"/>
          </a:xfrm>
          <a:prstGeom prst="rect">
            <a:avLst/>
          </a:prstGeom>
          <a:noFill/>
        </p:spPr>
        <p:txBody>
          <a:bodyPr wrap="square" rtlCol="0">
            <a:spAutoFit/>
          </a:bodyPr>
          <a:lstStyle/>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Calibri" panose="020F0502020204030204" pitchFamily="34" charset="0"/>
              </a:rPr>
              <a:t>Vistara business, air India business, and Vistara premium economy are the most expensive airline companies.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400" dirty="0" err="1">
                <a:effectLst/>
                <a:latin typeface="Calibri" panose="020F0502020204030204" pitchFamily="34" charset="0"/>
                <a:ea typeface="Calibri" panose="020F0502020204030204" pitchFamily="34" charset="0"/>
                <a:cs typeface="Calibri" panose="020F0502020204030204" pitchFamily="34" charset="0"/>
              </a:rPr>
              <a:t>Spicejet</a:t>
            </a:r>
            <a:r>
              <a:rPr lang="en-IN" sz="2400" dirty="0">
                <a:effectLst/>
                <a:latin typeface="Calibri" panose="020F0502020204030204" pitchFamily="34" charset="0"/>
                <a:ea typeface="Calibri" panose="020F0502020204030204" pitchFamily="34" charset="0"/>
                <a:cs typeface="Calibri" panose="020F0502020204030204" pitchFamily="34" charset="0"/>
              </a:rPr>
              <a:t> is the cheapest airline company.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Calibri" panose="020F0502020204030204" pitchFamily="34" charset="0"/>
              </a:rPr>
              <a:t>A one-stop flight is more expensive than a nonstop flight.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Calibri" panose="020F0502020204030204" pitchFamily="34" charset="0"/>
              </a:rPr>
              <a:t>Most flights are one-stop and nonstop; only five flights make two stops.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mj-lt"/>
              <a:buAutoNum type="arabicPeriod"/>
            </a:pPr>
            <a:r>
              <a:rPr lang="en-IN" sz="2400" dirty="0">
                <a:effectLst/>
                <a:latin typeface="Calibri" panose="020F0502020204030204" pitchFamily="34" charset="0"/>
                <a:ea typeface="Calibri" panose="020F0502020204030204" pitchFamily="34" charset="0"/>
                <a:cs typeface="Calibri" panose="020F0502020204030204" pitchFamily="34" charset="0"/>
              </a:rPr>
              <a:t>There are fewer flights on Friday than on other days.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fontAlgn="base" latinLnBrk="1">
              <a:lnSpc>
                <a:spcPct val="107000"/>
              </a:lnSpc>
              <a:spcAft>
                <a:spcPts val="80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Exact-day flight tickets are more expensive than another day.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57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91E83C-5F8F-94FF-A408-F36010D4DC24}"/>
              </a:ext>
            </a:extLst>
          </p:cNvPr>
          <p:cNvSpPr>
            <a:spLocks noGrp="1"/>
          </p:cNvSpPr>
          <p:nvPr>
            <p:ph type="title"/>
          </p:nvPr>
        </p:nvSpPr>
        <p:spPr>
          <a:xfrm>
            <a:off x="677333" y="4455318"/>
            <a:ext cx="8596667" cy="566738"/>
          </a:xfrm>
        </p:spPr>
        <p:txBody>
          <a:bodyPr/>
          <a:lstStyle/>
          <a:p>
            <a:r>
              <a:rPr lang="en-IN" dirty="0"/>
              <a:t>Class Type VS Airline</a:t>
            </a:r>
          </a:p>
        </p:txBody>
      </p:sp>
      <p:pic>
        <p:nvPicPr>
          <p:cNvPr id="11" name="Picture Placeholder 10">
            <a:extLst>
              <a:ext uri="{FF2B5EF4-FFF2-40B4-BE49-F238E27FC236}">
                <a16:creationId xmlns:a16="http://schemas.microsoft.com/office/drawing/2014/main" id="{530834B1-5B85-A9CB-AB15-2AE60A86E3C8}"/>
              </a:ext>
            </a:extLst>
          </p:cNvPr>
          <p:cNvPicPr>
            <a:picLocks noGrp="1" noChangeAspect="1"/>
          </p:cNvPicPr>
          <p:nvPr>
            <p:ph type="pic" idx="1"/>
          </p:nvPr>
        </p:nvPicPr>
        <p:blipFill rotWithShape="1">
          <a:blip r:embed="rId2"/>
          <a:srcRect l="7633" r="-170"/>
          <a:stretch/>
        </p:blipFill>
        <p:spPr>
          <a:xfrm>
            <a:off x="677333" y="594360"/>
            <a:ext cx="8786707" cy="3860958"/>
          </a:xfrm>
        </p:spPr>
      </p:pic>
      <p:sp>
        <p:nvSpPr>
          <p:cNvPr id="9" name="Text Placeholder 8">
            <a:extLst>
              <a:ext uri="{FF2B5EF4-FFF2-40B4-BE49-F238E27FC236}">
                <a16:creationId xmlns:a16="http://schemas.microsoft.com/office/drawing/2014/main" id="{0CD87A76-CC0E-41B6-D998-1737CB1FB405}"/>
              </a:ext>
            </a:extLst>
          </p:cNvPr>
          <p:cNvSpPr>
            <a:spLocks noGrp="1"/>
          </p:cNvSpPr>
          <p:nvPr>
            <p:ph type="body" sz="half" idx="2"/>
          </p:nvPr>
        </p:nvSpPr>
        <p:spPr>
          <a:xfrm>
            <a:off x="677334" y="5242560"/>
            <a:ext cx="10051626" cy="1402080"/>
          </a:xfrm>
        </p:spPr>
        <p:txBody>
          <a:bodyPr>
            <a:normAutofit fontScale="92500" lnSpcReduction="10000"/>
          </a:bodyPr>
          <a:lstStyle/>
          <a:p>
            <a:r>
              <a:rPr lang="en-US" sz="2000" dirty="0"/>
              <a:t>Vistara Premium Airlines does not offer economy or business class seats.</a:t>
            </a:r>
          </a:p>
          <a:p>
            <a:r>
              <a:rPr lang="en-US" sz="2000" dirty="0"/>
              <a:t>Air India Business and Vistara Business provide business and economy classes</a:t>
            </a:r>
          </a:p>
          <a:p>
            <a:r>
              <a:rPr lang="en-US" sz="2000" dirty="0"/>
              <a:t>Only economy class seats are available on Air Asia, Indigo, </a:t>
            </a:r>
            <a:r>
              <a:rPr lang="en-US" sz="2000" dirty="0" err="1"/>
              <a:t>Spicejet</a:t>
            </a:r>
            <a:r>
              <a:rPr lang="en-US" sz="2000" dirty="0"/>
              <a:t>, Vistara, Go First, and Air India</a:t>
            </a:r>
            <a:endParaRPr lang="en-IN" sz="2000" dirty="0"/>
          </a:p>
        </p:txBody>
      </p:sp>
    </p:spTree>
    <p:extLst>
      <p:ext uri="{BB962C8B-B14F-4D97-AF65-F5344CB8AC3E}">
        <p14:creationId xmlns:p14="http://schemas.microsoft.com/office/powerpoint/2010/main" val="295243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8404-A923-9E34-FD8F-5897D95BAD87}"/>
              </a:ext>
            </a:extLst>
          </p:cNvPr>
          <p:cNvSpPr>
            <a:spLocks noGrp="1"/>
          </p:cNvSpPr>
          <p:nvPr>
            <p:ph type="title"/>
          </p:nvPr>
        </p:nvSpPr>
        <p:spPr/>
        <p:txBody>
          <a:bodyPr>
            <a:normAutofit/>
          </a:bodyPr>
          <a:lstStyle/>
          <a:p>
            <a:r>
              <a:rPr lang="en-IN" dirty="0"/>
              <a:t>Airline VS Day</a:t>
            </a:r>
          </a:p>
        </p:txBody>
      </p:sp>
      <p:pic>
        <p:nvPicPr>
          <p:cNvPr id="8" name="Picture Placeholder 7">
            <a:extLst>
              <a:ext uri="{FF2B5EF4-FFF2-40B4-BE49-F238E27FC236}">
                <a16:creationId xmlns:a16="http://schemas.microsoft.com/office/drawing/2014/main" id="{93B4E5E3-88A7-9FC0-4632-6FF664DDEFC0}"/>
              </a:ext>
            </a:extLst>
          </p:cNvPr>
          <p:cNvPicPr>
            <a:picLocks noGrp="1" noChangeAspect="1"/>
          </p:cNvPicPr>
          <p:nvPr>
            <p:ph type="pic" idx="1"/>
          </p:nvPr>
        </p:nvPicPr>
        <p:blipFill rotWithShape="1">
          <a:blip r:embed="rId2"/>
          <a:srcRect l="7341" r="7341"/>
          <a:stretch/>
        </p:blipFill>
        <p:spPr/>
      </p:pic>
      <p:sp>
        <p:nvSpPr>
          <p:cNvPr id="4" name="Text Placeholder 3">
            <a:extLst>
              <a:ext uri="{FF2B5EF4-FFF2-40B4-BE49-F238E27FC236}">
                <a16:creationId xmlns:a16="http://schemas.microsoft.com/office/drawing/2014/main" id="{EB3A06C8-B924-874C-0297-E6C41AD3BD0C}"/>
              </a:ext>
            </a:extLst>
          </p:cNvPr>
          <p:cNvSpPr>
            <a:spLocks noGrp="1"/>
          </p:cNvSpPr>
          <p:nvPr>
            <p:ph type="body" sz="half" idx="2"/>
          </p:nvPr>
        </p:nvSpPr>
        <p:spPr/>
        <p:txBody>
          <a:bodyPr>
            <a:noAutofit/>
          </a:bodyPr>
          <a:lstStyle/>
          <a:p>
            <a:r>
              <a:rPr lang="en-IN" sz="2000" dirty="0"/>
              <a:t>Vistara airline and Air India are most frequent flight.</a:t>
            </a:r>
          </a:p>
          <a:p>
            <a:r>
              <a:rPr lang="en-IN" sz="2000" dirty="0"/>
              <a:t>Air Asia and SpiceJet has lowest flight from Mumbai to Delhi</a:t>
            </a:r>
          </a:p>
        </p:txBody>
      </p:sp>
    </p:spTree>
    <p:extLst>
      <p:ext uri="{BB962C8B-B14F-4D97-AF65-F5344CB8AC3E}">
        <p14:creationId xmlns:p14="http://schemas.microsoft.com/office/powerpoint/2010/main" val="87379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485F8F-0180-01B2-36E8-40F1479D7767}"/>
              </a:ext>
            </a:extLst>
          </p:cNvPr>
          <p:cNvSpPr>
            <a:spLocks noGrp="1"/>
          </p:cNvSpPr>
          <p:nvPr>
            <p:ph type="title"/>
          </p:nvPr>
        </p:nvSpPr>
        <p:spPr>
          <a:xfrm>
            <a:off x="677334" y="609600"/>
            <a:ext cx="8596668" cy="753980"/>
          </a:xfrm>
        </p:spPr>
        <p:txBody>
          <a:bodyPr/>
          <a:lstStyle/>
          <a:p>
            <a:r>
              <a:rPr lang="en-IN" dirty="0"/>
              <a:t>Observations</a:t>
            </a:r>
          </a:p>
        </p:txBody>
      </p:sp>
      <p:sp>
        <p:nvSpPr>
          <p:cNvPr id="6" name="Content Placeholder 5">
            <a:extLst>
              <a:ext uri="{FF2B5EF4-FFF2-40B4-BE49-F238E27FC236}">
                <a16:creationId xmlns:a16="http://schemas.microsoft.com/office/drawing/2014/main" id="{3BDF0017-C0D4-7C35-448D-7A60D1FCBF7E}"/>
              </a:ext>
            </a:extLst>
          </p:cNvPr>
          <p:cNvSpPr>
            <a:spLocks noGrp="1"/>
          </p:cNvSpPr>
          <p:nvPr>
            <p:ph idx="1"/>
          </p:nvPr>
        </p:nvSpPr>
        <p:spPr>
          <a:xfrm>
            <a:off x="677334" y="1363581"/>
            <a:ext cx="8596668" cy="4677782"/>
          </a:xfrm>
        </p:spPr>
        <p:txBody>
          <a:bodyPr>
            <a:normAutofit/>
          </a:bodyPr>
          <a:lstStyle/>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Nonstop flights are less expensive than one-stop flights.</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Vistara Premium Airlines does not offer economy or business class seats. </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Air India Business and Vistara Business provide business and economy classes.</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Sunday flight tickets are more expensive than other days.</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Vistara Business and Air India Business charge higher prices in economy class than other airline companies.</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Vistara Business and Air India Business are the only companies that provide business-class seats.</a:t>
            </a:r>
          </a:p>
          <a:p>
            <a:pPr lvl="0">
              <a:lnSpc>
                <a:spcPct val="107000"/>
              </a:lnSpc>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Mangal" panose="02040503050203030202" pitchFamily="18" charset="0"/>
              </a:rPr>
              <a:t>Next-day economy class tickets are more expensive than another day.</a:t>
            </a:r>
          </a:p>
          <a:p>
            <a:endParaRPr lang="en-IN" dirty="0"/>
          </a:p>
        </p:txBody>
      </p:sp>
    </p:spTree>
    <p:extLst>
      <p:ext uri="{BB962C8B-B14F-4D97-AF65-F5344CB8AC3E}">
        <p14:creationId xmlns:p14="http://schemas.microsoft.com/office/powerpoint/2010/main" val="262057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7EE0B-B89E-1A9E-6537-EA53B3CA1931}"/>
              </a:ext>
            </a:extLst>
          </p:cNvPr>
          <p:cNvSpPr>
            <a:spLocks noGrp="1"/>
          </p:cNvSpPr>
          <p:nvPr>
            <p:ph idx="1"/>
          </p:nvPr>
        </p:nvSpPr>
        <p:spPr>
          <a:xfrm>
            <a:off x="677334" y="1026695"/>
            <a:ext cx="8596668" cy="5014667"/>
          </a:xfrm>
        </p:spPr>
        <p:txBody>
          <a:bodyPr/>
          <a:lstStyle/>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Only economy class seats are available on Air Asia, Indigo, </a:t>
            </a:r>
            <a:r>
              <a:rPr lang="en-IN" sz="1800" dirty="0" err="1">
                <a:effectLst/>
                <a:latin typeface="Calibri" panose="020F0502020204030204" pitchFamily="34" charset="0"/>
                <a:ea typeface="Calibri" panose="020F0502020204030204" pitchFamily="34" charset="0"/>
                <a:cs typeface="Mangal" panose="02040503050203030202" pitchFamily="18" charset="0"/>
              </a:rPr>
              <a:t>Spicejet</a:t>
            </a:r>
            <a:r>
              <a:rPr lang="en-IN" sz="1800" dirty="0">
                <a:effectLst/>
                <a:latin typeface="Calibri" panose="020F0502020204030204" pitchFamily="34" charset="0"/>
                <a:ea typeface="Calibri" panose="020F0502020204030204" pitchFamily="34" charset="0"/>
                <a:cs typeface="Mangal" panose="02040503050203030202" pitchFamily="18" charset="0"/>
              </a:rPr>
              <a:t>, Vistara, Go First, and Air India. </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Only Vistara Premium Economy, Air India Business, and Vistara Business companies go from Mumbai to Delhi on Friday.</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Air Asia and </a:t>
            </a:r>
            <a:r>
              <a:rPr lang="en-IN" sz="1800" dirty="0" err="1">
                <a:effectLst/>
                <a:latin typeface="Calibri" panose="020F0502020204030204" pitchFamily="34" charset="0"/>
                <a:ea typeface="Calibri" panose="020F0502020204030204" pitchFamily="34" charset="0"/>
                <a:cs typeface="Mangal" panose="02040503050203030202" pitchFamily="18" charset="0"/>
              </a:rPr>
              <a:t>Spicejet</a:t>
            </a:r>
            <a:r>
              <a:rPr lang="en-IN" sz="1800" dirty="0">
                <a:effectLst/>
                <a:latin typeface="Calibri" panose="020F0502020204030204" pitchFamily="34" charset="0"/>
                <a:ea typeface="Calibri" panose="020F0502020204030204" pitchFamily="34" charset="0"/>
                <a:cs typeface="Mangal" panose="02040503050203030202" pitchFamily="18" charset="0"/>
              </a:rPr>
              <a:t> have very few flights from Mumbai to Delhi.</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Vistara Premium Airlines has the highest frequency among all airlines.</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Air India Business, Indigo, and Vistara have very frequent flights.</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All Air Asia flights are one-stop.</a:t>
            </a:r>
          </a:p>
          <a:p>
            <a:pPr lvl="0">
              <a:lnSpc>
                <a:spcPct val="107000"/>
              </a:lnSpc>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Indigo Airlines and Vistara Airlines have the most seats in economy class.</a:t>
            </a:r>
          </a:p>
          <a:p>
            <a:pPr lvl="0">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Mangal" panose="02040503050203030202" pitchFamily="18" charset="0"/>
              </a:rPr>
              <a:t>An airline flight ticket has no relationship between duration and price. </a:t>
            </a:r>
          </a:p>
          <a:p>
            <a:pPr marL="0" indent="0">
              <a:buNone/>
            </a:pPr>
            <a:endParaRPr lang="en-IN" dirty="0"/>
          </a:p>
        </p:txBody>
      </p:sp>
    </p:spTree>
    <p:extLst>
      <p:ext uri="{BB962C8B-B14F-4D97-AF65-F5344CB8AC3E}">
        <p14:creationId xmlns:p14="http://schemas.microsoft.com/office/powerpoint/2010/main" val="300780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F929-3457-F198-92CD-CD684A4BDA20}"/>
              </a:ext>
            </a:extLst>
          </p:cNvPr>
          <p:cNvSpPr>
            <a:spLocks noGrp="1"/>
          </p:cNvSpPr>
          <p:nvPr>
            <p:ph type="title"/>
          </p:nvPr>
        </p:nvSpPr>
        <p:spPr>
          <a:xfrm>
            <a:off x="677334" y="609601"/>
            <a:ext cx="8596668" cy="618310"/>
          </a:xfrm>
        </p:spPr>
        <p:txBody>
          <a:bodyPr>
            <a:normAutofit fontScale="90000"/>
          </a:bodyPr>
          <a:lstStyle/>
          <a:p>
            <a:r>
              <a:rPr lang="en-IN" dirty="0"/>
              <a:t>Correlation </a:t>
            </a:r>
          </a:p>
        </p:txBody>
      </p:sp>
      <p:pic>
        <p:nvPicPr>
          <p:cNvPr id="5" name="Content Placeholder 4">
            <a:extLst>
              <a:ext uri="{FF2B5EF4-FFF2-40B4-BE49-F238E27FC236}">
                <a16:creationId xmlns:a16="http://schemas.microsoft.com/office/drawing/2014/main" id="{E7BDAC8D-C633-55B8-FAEE-8CB7E94026C2}"/>
              </a:ext>
            </a:extLst>
          </p:cNvPr>
          <p:cNvPicPr>
            <a:picLocks noGrp="1" noChangeAspect="1"/>
          </p:cNvPicPr>
          <p:nvPr>
            <p:ph idx="1"/>
          </p:nvPr>
        </p:nvPicPr>
        <p:blipFill>
          <a:blip r:embed="rId2"/>
          <a:stretch>
            <a:fillRect/>
          </a:stretch>
        </p:blipFill>
        <p:spPr>
          <a:xfrm>
            <a:off x="849087" y="1227910"/>
            <a:ext cx="8112538" cy="3866604"/>
          </a:xfrm>
        </p:spPr>
      </p:pic>
      <p:sp>
        <p:nvSpPr>
          <p:cNvPr id="6" name="TextBox 5">
            <a:extLst>
              <a:ext uri="{FF2B5EF4-FFF2-40B4-BE49-F238E27FC236}">
                <a16:creationId xmlns:a16="http://schemas.microsoft.com/office/drawing/2014/main" id="{07D64858-047C-FC40-3BCC-ACB064CDB8F1}"/>
              </a:ext>
            </a:extLst>
          </p:cNvPr>
          <p:cNvSpPr txBox="1"/>
          <p:nvPr/>
        </p:nvSpPr>
        <p:spPr>
          <a:xfrm>
            <a:off x="1515291" y="5408023"/>
            <a:ext cx="8112538" cy="1077218"/>
          </a:xfrm>
          <a:prstGeom prst="rect">
            <a:avLst/>
          </a:prstGeom>
          <a:noFill/>
        </p:spPr>
        <p:txBody>
          <a:bodyPr wrap="square" rtlCol="0">
            <a:spAutoFit/>
          </a:bodyPr>
          <a:lstStyle/>
          <a:p>
            <a:r>
              <a:rPr lang="en-US" sz="1600" dirty="0">
                <a:solidFill>
                  <a:schemeClr val="tx1">
                    <a:lumMod val="75000"/>
                    <a:lumOff val="25000"/>
                  </a:schemeClr>
                </a:solidFill>
              </a:rPr>
              <a:t>Source and Destination has no relation with price </a:t>
            </a:r>
            <a:r>
              <a:rPr lang="en-US" sz="1600" dirty="0" err="1">
                <a:solidFill>
                  <a:schemeClr val="tx1">
                    <a:lumMod val="75000"/>
                    <a:lumOff val="25000"/>
                  </a:schemeClr>
                </a:solidFill>
              </a:rPr>
              <a:t>beacuse</a:t>
            </a:r>
            <a:r>
              <a:rPr lang="en-US" sz="1600" dirty="0">
                <a:solidFill>
                  <a:schemeClr val="tx1">
                    <a:lumMod val="75000"/>
                    <a:lumOff val="25000"/>
                  </a:schemeClr>
                </a:solidFill>
              </a:rPr>
              <a:t> there is only 1 source and destination </a:t>
            </a:r>
          </a:p>
          <a:p>
            <a:r>
              <a:rPr lang="en-US" sz="1600" dirty="0">
                <a:solidFill>
                  <a:schemeClr val="tx1">
                    <a:lumMod val="75000"/>
                    <a:lumOff val="25000"/>
                  </a:schemeClr>
                </a:solidFill>
              </a:rPr>
              <a:t>Class Type, Duration and Airline have strong relationship with Price respectively.</a:t>
            </a:r>
          </a:p>
          <a:p>
            <a:r>
              <a:rPr lang="en-US" sz="1600" dirty="0">
                <a:solidFill>
                  <a:schemeClr val="tx1">
                    <a:lumMod val="75000"/>
                    <a:lumOff val="25000"/>
                  </a:schemeClr>
                </a:solidFill>
              </a:rPr>
              <a:t>Date and Departure time have poor relationship with price</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79524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2C455-D15B-0620-7610-77A18A87F6DB}"/>
              </a:ext>
            </a:extLst>
          </p:cNvPr>
          <p:cNvSpPr>
            <a:spLocks noGrp="1"/>
          </p:cNvSpPr>
          <p:nvPr>
            <p:ph type="title"/>
          </p:nvPr>
        </p:nvSpPr>
        <p:spPr>
          <a:xfrm>
            <a:off x="677334" y="609600"/>
            <a:ext cx="8596668" cy="683623"/>
          </a:xfrm>
        </p:spPr>
        <p:txBody>
          <a:bodyPr/>
          <a:lstStyle/>
          <a:p>
            <a:r>
              <a:rPr lang="en-IN" dirty="0"/>
              <a:t>Heatmap</a:t>
            </a:r>
          </a:p>
        </p:txBody>
      </p:sp>
      <p:pic>
        <p:nvPicPr>
          <p:cNvPr id="5" name="Content Placeholder 4">
            <a:extLst>
              <a:ext uri="{FF2B5EF4-FFF2-40B4-BE49-F238E27FC236}">
                <a16:creationId xmlns:a16="http://schemas.microsoft.com/office/drawing/2014/main" id="{3230B7DB-C9EE-7CA1-587E-93F4D4162E55}"/>
              </a:ext>
            </a:extLst>
          </p:cNvPr>
          <p:cNvPicPr>
            <a:picLocks noGrp="1" noChangeAspect="1"/>
          </p:cNvPicPr>
          <p:nvPr>
            <p:ph idx="1"/>
          </p:nvPr>
        </p:nvPicPr>
        <p:blipFill>
          <a:blip r:embed="rId2"/>
          <a:stretch>
            <a:fillRect/>
          </a:stretch>
        </p:blipFill>
        <p:spPr>
          <a:xfrm>
            <a:off x="1003300" y="1435100"/>
            <a:ext cx="7531099" cy="5054600"/>
          </a:xfrm>
        </p:spPr>
      </p:pic>
    </p:spTree>
    <p:extLst>
      <p:ext uri="{BB962C8B-B14F-4D97-AF65-F5344CB8AC3E}">
        <p14:creationId xmlns:p14="http://schemas.microsoft.com/office/powerpoint/2010/main" val="2668100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C5F1-7B1F-13BE-60C8-E0F1E614306A}"/>
              </a:ext>
            </a:extLst>
          </p:cNvPr>
          <p:cNvSpPr>
            <a:spLocks noGrp="1"/>
          </p:cNvSpPr>
          <p:nvPr>
            <p:ph type="title"/>
          </p:nvPr>
        </p:nvSpPr>
        <p:spPr/>
        <p:txBody>
          <a:bodyPr/>
          <a:lstStyle/>
          <a:p>
            <a:r>
              <a:rPr lang="en-IN" dirty="0"/>
              <a:t>Model building steps</a:t>
            </a:r>
          </a:p>
        </p:txBody>
      </p:sp>
      <p:sp>
        <p:nvSpPr>
          <p:cNvPr id="3" name="Content Placeholder 2">
            <a:extLst>
              <a:ext uri="{FF2B5EF4-FFF2-40B4-BE49-F238E27FC236}">
                <a16:creationId xmlns:a16="http://schemas.microsoft.com/office/drawing/2014/main" id="{195962C8-7B42-2983-20F7-5AEFBDF96D1F}"/>
              </a:ext>
            </a:extLst>
          </p:cNvPr>
          <p:cNvSpPr>
            <a:spLocks noGrp="1"/>
          </p:cNvSpPr>
          <p:nvPr>
            <p:ph idx="1"/>
          </p:nvPr>
        </p:nvSpPr>
        <p:spPr>
          <a:xfrm>
            <a:off x="677334" y="1651001"/>
            <a:ext cx="8596668" cy="4127499"/>
          </a:xfrm>
        </p:spPr>
        <p:txBody>
          <a:bodyPr/>
          <a:lstStyle/>
          <a:p>
            <a:r>
              <a:rPr lang="en-US" dirty="0"/>
              <a:t>This problem can be solved using a regression-based machine learning algorithm.</a:t>
            </a:r>
          </a:p>
          <a:p>
            <a:pPr>
              <a:buFont typeface="Wingdings" panose="05000000000000000000" pitchFamily="2" charset="2"/>
              <a:buChar char="§"/>
            </a:pPr>
            <a:r>
              <a:rPr lang="en-IN" dirty="0"/>
              <a:t>Encoding Categorical data into Numerical data</a:t>
            </a:r>
          </a:p>
          <a:p>
            <a:pPr>
              <a:buFont typeface="Wingdings" panose="05000000000000000000" pitchFamily="2" charset="2"/>
              <a:buChar char="§"/>
            </a:pPr>
            <a:r>
              <a:rPr lang="en-IN" dirty="0"/>
              <a:t>Scaling data using Standard Scalar</a:t>
            </a:r>
          </a:p>
          <a:p>
            <a:pPr>
              <a:buFont typeface="Wingdings" panose="05000000000000000000" pitchFamily="2" charset="2"/>
              <a:buChar char="§"/>
            </a:pPr>
            <a:r>
              <a:rPr lang="en-IN" dirty="0"/>
              <a:t>Splitting data in training &amp; test data using </a:t>
            </a:r>
            <a:r>
              <a:rPr lang="en-IN" dirty="0" err="1"/>
              <a:t>train_test_split</a:t>
            </a:r>
            <a:r>
              <a:rPr lang="en-IN" dirty="0"/>
              <a:t> from </a:t>
            </a:r>
            <a:r>
              <a:rPr lang="en-IN" dirty="0" err="1"/>
              <a:t>model_selection</a:t>
            </a:r>
            <a:r>
              <a:rPr lang="en-IN" dirty="0"/>
              <a:t> </a:t>
            </a:r>
          </a:p>
          <a:p>
            <a:pPr>
              <a:buFont typeface="Wingdings" panose="05000000000000000000" pitchFamily="2" charset="2"/>
              <a:buChar char="§"/>
            </a:pPr>
            <a:r>
              <a:rPr lang="en-IN" dirty="0"/>
              <a:t>Implementing various Regression Based Algorithm to build ML Model</a:t>
            </a:r>
          </a:p>
          <a:p>
            <a:pPr>
              <a:buFont typeface="Wingdings" panose="05000000000000000000" pitchFamily="2" charset="2"/>
              <a:buChar char="§"/>
            </a:pPr>
            <a:r>
              <a:rPr lang="en-IN" dirty="0"/>
              <a:t>Conducting 5 fold Cross validation</a:t>
            </a:r>
          </a:p>
          <a:p>
            <a:pPr>
              <a:buFont typeface="Wingdings" panose="05000000000000000000" pitchFamily="2" charset="2"/>
              <a:buChar char="§"/>
            </a:pPr>
            <a:r>
              <a:rPr lang="en-IN" dirty="0"/>
              <a:t>Hyper Parameter tuning of best Model</a:t>
            </a:r>
          </a:p>
          <a:p>
            <a:pPr>
              <a:buFont typeface="Wingdings" panose="05000000000000000000" pitchFamily="2" charset="2"/>
              <a:buChar char="§"/>
            </a:pPr>
            <a:r>
              <a:rPr lang="en-IN" dirty="0"/>
              <a:t>Saving Final Tuned Model using </a:t>
            </a:r>
            <a:r>
              <a:rPr lang="en-IN" dirty="0" err="1"/>
              <a:t>Joblib</a:t>
            </a:r>
            <a:endParaRPr lang="en-IN" dirty="0"/>
          </a:p>
          <a:p>
            <a:endParaRPr lang="en-IN" dirty="0"/>
          </a:p>
        </p:txBody>
      </p:sp>
    </p:spTree>
    <p:extLst>
      <p:ext uri="{BB962C8B-B14F-4D97-AF65-F5344CB8AC3E}">
        <p14:creationId xmlns:p14="http://schemas.microsoft.com/office/powerpoint/2010/main" val="25954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C362-9951-CC1A-8ABD-ADA74EF3C2A7}"/>
              </a:ext>
            </a:extLst>
          </p:cNvPr>
          <p:cNvSpPr>
            <a:spLocks noGrp="1"/>
          </p:cNvSpPr>
          <p:nvPr>
            <p:ph type="title"/>
          </p:nvPr>
        </p:nvSpPr>
        <p:spPr>
          <a:xfrm>
            <a:off x="677334" y="609600"/>
            <a:ext cx="8596668" cy="723900"/>
          </a:xfrm>
        </p:spPr>
        <p:txBody>
          <a:bodyPr/>
          <a:lstStyle/>
          <a:p>
            <a:r>
              <a:rPr lang="en-IN" dirty="0"/>
              <a:t>Algorithms</a:t>
            </a:r>
          </a:p>
        </p:txBody>
      </p:sp>
      <p:graphicFrame>
        <p:nvGraphicFramePr>
          <p:cNvPr id="4" name="Content Placeholder 3">
            <a:extLst>
              <a:ext uri="{FF2B5EF4-FFF2-40B4-BE49-F238E27FC236}">
                <a16:creationId xmlns:a16="http://schemas.microsoft.com/office/drawing/2014/main" id="{D3C8171B-D30D-F365-6B0A-36285660DB41}"/>
              </a:ext>
            </a:extLst>
          </p:cNvPr>
          <p:cNvGraphicFramePr>
            <a:graphicFrameLocks noGrp="1"/>
          </p:cNvGraphicFramePr>
          <p:nvPr>
            <p:ph idx="1"/>
            <p:extLst>
              <p:ext uri="{D42A27DB-BD31-4B8C-83A1-F6EECF244321}">
                <p14:modId xmlns:p14="http://schemas.microsoft.com/office/powerpoint/2010/main" val="2262230561"/>
              </p:ext>
            </p:extLst>
          </p:nvPr>
        </p:nvGraphicFramePr>
        <p:xfrm>
          <a:off x="977901" y="1549400"/>
          <a:ext cx="7594599" cy="3771899"/>
        </p:xfrm>
        <a:graphic>
          <a:graphicData uri="http://schemas.openxmlformats.org/drawingml/2006/table">
            <a:tbl>
              <a:tblPr firstRow="1" firstCol="1" bandRow="1">
                <a:tableStyleId>{5C22544A-7EE6-4342-B048-85BDC9FD1C3A}</a:tableStyleId>
              </a:tblPr>
              <a:tblGrid>
                <a:gridCol w="3230077">
                  <a:extLst>
                    <a:ext uri="{9D8B030D-6E8A-4147-A177-3AD203B41FA5}">
                      <a16:colId xmlns:a16="http://schemas.microsoft.com/office/drawing/2014/main" val="2922974902"/>
                    </a:ext>
                  </a:extLst>
                </a:gridCol>
                <a:gridCol w="1856366">
                  <a:extLst>
                    <a:ext uri="{9D8B030D-6E8A-4147-A177-3AD203B41FA5}">
                      <a16:colId xmlns:a16="http://schemas.microsoft.com/office/drawing/2014/main" val="4038724274"/>
                    </a:ext>
                  </a:extLst>
                </a:gridCol>
                <a:gridCol w="2508156">
                  <a:extLst>
                    <a:ext uri="{9D8B030D-6E8A-4147-A177-3AD203B41FA5}">
                      <a16:colId xmlns:a16="http://schemas.microsoft.com/office/drawing/2014/main" val="2792949361"/>
                    </a:ext>
                  </a:extLst>
                </a:gridCol>
              </a:tblGrid>
              <a:tr h="453629">
                <a:tc>
                  <a:txBody>
                    <a:bodyPr/>
                    <a:lstStyle/>
                    <a:p>
                      <a:pPr algn="ctr">
                        <a:lnSpc>
                          <a:spcPct val="107000"/>
                        </a:lnSpc>
                        <a:spcAft>
                          <a:spcPts val="800"/>
                        </a:spcAft>
                      </a:pPr>
                      <a:r>
                        <a:rPr lang="en-IN" sz="1400" dirty="0">
                          <a:effectLst/>
                        </a:rPr>
                        <a:t>Algorithm</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dirty="0">
                          <a:effectLst/>
                        </a:rPr>
                        <a:t>R2 Score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CV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17950207"/>
                  </a:ext>
                </a:extLst>
              </a:tr>
              <a:tr h="425979">
                <a:tc>
                  <a:txBody>
                    <a:bodyPr/>
                    <a:lstStyle/>
                    <a:p>
                      <a:pPr algn="ctr">
                        <a:lnSpc>
                          <a:spcPct val="107000"/>
                        </a:lnSpc>
                        <a:spcAft>
                          <a:spcPts val="800"/>
                        </a:spcAft>
                      </a:pPr>
                      <a:r>
                        <a:rPr lang="en-IN" sz="1400">
                          <a:effectLst/>
                        </a:rPr>
                        <a:t>Linear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44.21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0.27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01213669"/>
                  </a:ext>
                </a:extLst>
              </a:tr>
              <a:tr h="411052">
                <a:tc>
                  <a:txBody>
                    <a:bodyPr/>
                    <a:lstStyle/>
                    <a:p>
                      <a:pPr algn="ctr">
                        <a:lnSpc>
                          <a:spcPct val="107000"/>
                        </a:lnSpc>
                        <a:spcAft>
                          <a:spcPts val="800"/>
                        </a:spcAft>
                      </a:pPr>
                      <a:r>
                        <a:rPr lang="en-IN" sz="14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87.33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0.65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05697756"/>
                  </a:ext>
                </a:extLst>
              </a:tr>
              <a:tr h="411052">
                <a:tc>
                  <a:txBody>
                    <a:bodyPr/>
                    <a:lstStyle/>
                    <a:p>
                      <a:pPr algn="ctr">
                        <a:lnSpc>
                          <a:spcPct val="107000"/>
                        </a:lnSpc>
                        <a:spcAft>
                          <a:spcPts val="800"/>
                        </a:spcAft>
                      </a:pPr>
                      <a:r>
                        <a:rPr lang="en-IN" sz="1400">
                          <a:effectLst/>
                        </a:rPr>
                        <a:t>Decision Tree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81.75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56658256"/>
                  </a:ext>
                </a:extLst>
              </a:tr>
              <a:tr h="425979">
                <a:tc>
                  <a:txBody>
                    <a:bodyPr/>
                    <a:lstStyle/>
                    <a:p>
                      <a:pPr algn="ctr">
                        <a:lnSpc>
                          <a:spcPct val="107000"/>
                        </a:lnSpc>
                        <a:spcAft>
                          <a:spcPts val="800"/>
                        </a:spcAft>
                      </a:pPr>
                      <a:r>
                        <a:rPr lang="en-IN" sz="1400">
                          <a:effectLst/>
                        </a:rPr>
                        <a:t>XGB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88.19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0.65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57632875"/>
                  </a:ext>
                </a:extLst>
              </a:tr>
              <a:tr h="411052">
                <a:tc>
                  <a:txBody>
                    <a:bodyPr/>
                    <a:lstStyle/>
                    <a:p>
                      <a:pPr algn="ctr">
                        <a:lnSpc>
                          <a:spcPct val="107000"/>
                        </a:lnSpc>
                        <a:spcAft>
                          <a:spcPts val="800"/>
                        </a:spcAft>
                      </a:pPr>
                      <a:r>
                        <a:rPr lang="en-IN" sz="1400">
                          <a:effectLst/>
                        </a:rPr>
                        <a:t>SVR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-21.02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-0.21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41060386"/>
                  </a:ext>
                </a:extLst>
              </a:tr>
              <a:tr h="411052">
                <a:tc gridSpan="3">
                  <a:txBody>
                    <a:bodyPr/>
                    <a:lstStyle/>
                    <a:p>
                      <a:pPr algn="ctr">
                        <a:lnSpc>
                          <a:spcPct val="107000"/>
                        </a:lnSpc>
                        <a:spcAft>
                          <a:spcPts val="800"/>
                        </a:spcAft>
                      </a:pPr>
                      <a:r>
                        <a:rPr lang="en-IN" sz="1400">
                          <a:effectLst/>
                        </a:rPr>
                        <a:t>After Hyper parameter tuned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28481757"/>
                  </a:ext>
                </a:extLst>
              </a:tr>
              <a:tr h="411052">
                <a:tc>
                  <a:txBody>
                    <a:bodyPr/>
                    <a:lstStyle/>
                    <a:p>
                      <a:pPr algn="ctr">
                        <a:lnSpc>
                          <a:spcPct val="107000"/>
                        </a:lnSpc>
                        <a:spcAft>
                          <a:spcPts val="800"/>
                        </a:spcAft>
                      </a:pPr>
                      <a:r>
                        <a:rPr lang="en-IN" sz="1400">
                          <a:effectLst/>
                        </a:rPr>
                        <a:t>XGB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88.71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54936413"/>
                  </a:ext>
                </a:extLst>
              </a:tr>
              <a:tr h="411052">
                <a:tc>
                  <a:txBody>
                    <a:bodyPr/>
                    <a:lstStyle/>
                    <a:p>
                      <a:pPr algn="ctr">
                        <a:lnSpc>
                          <a:spcPct val="107000"/>
                        </a:lnSpc>
                        <a:spcAft>
                          <a:spcPts val="800"/>
                        </a:spcAft>
                      </a:pPr>
                      <a:r>
                        <a:rPr lang="en-IN" sz="1400">
                          <a:effectLst/>
                        </a:rPr>
                        <a:t>Random Forest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a:effectLst/>
                        </a:rPr>
                        <a:t>87.23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400" dirty="0">
                          <a:effectLst/>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18519483"/>
                  </a:ext>
                </a:extLst>
              </a:tr>
            </a:tbl>
          </a:graphicData>
        </a:graphic>
      </p:graphicFrame>
    </p:spTree>
    <p:extLst>
      <p:ext uri="{BB962C8B-B14F-4D97-AF65-F5344CB8AC3E}">
        <p14:creationId xmlns:p14="http://schemas.microsoft.com/office/powerpoint/2010/main" val="43511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0EA31-E682-9D76-8780-3B24B1204B95}"/>
              </a:ext>
            </a:extLst>
          </p:cNvPr>
          <p:cNvSpPr>
            <a:spLocks noGrp="1"/>
          </p:cNvSpPr>
          <p:nvPr>
            <p:ph idx="1"/>
          </p:nvPr>
        </p:nvSpPr>
        <p:spPr>
          <a:xfrm>
            <a:off x="661737" y="911225"/>
            <a:ext cx="10515600" cy="5297070"/>
          </a:xfrm>
        </p:spPr>
        <p:txBody>
          <a:bodyPr>
            <a:normAutofit/>
          </a:bodyPr>
          <a:lstStyle/>
          <a:p>
            <a:r>
              <a:rPr lang="en-IN" sz="3200" dirty="0"/>
              <a:t>Problem Statement</a:t>
            </a:r>
          </a:p>
          <a:p>
            <a:r>
              <a:rPr lang="en-IN" sz="3200" dirty="0"/>
              <a:t>Introduction</a:t>
            </a:r>
          </a:p>
          <a:p>
            <a:r>
              <a:rPr lang="en-IN" sz="3200" dirty="0"/>
              <a:t>EDA</a:t>
            </a:r>
          </a:p>
          <a:p>
            <a:r>
              <a:rPr lang="en-IN" sz="3200" dirty="0"/>
              <a:t>Model Evaluation</a:t>
            </a:r>
          </a:p>
          <a:p>
            <a:r>
              <a:rPr lang="en-IN" sz="3200" dirty="0"/>
              <a:t>Conclusion</a:t>
            </a:r>
          </a:p>
        </p:txBody>
      </p:sp>
    </p:spTree>
    <p:extLst>
      <p:ext uri="{BB962C8B-B14F-4D97-AF65-F5344CB8AC3E}">
        <p14:creationId xmlns:p14="http://schemas.microsoft.com/office/powerpoint/2010/main" val="87502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EC5E-04CF-97C7-5B4B-47F5E93B960F}"/>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0216D209-B194-6C97-A3B5-D1252508A3DB}"/>
              </a:ext>
            </a:extLst>
          </p:cNvPr>
          <p:cNvSpPr>
            <a:spLocks noGrp="1"/>
          </p:cNvSpPr>
          <p:nvPr>
            <p:ph idx="1"/>
          </p:nvPr>
        </p:nvSpPr>
        <p:spPr/>
        <p:txBody>
          <a:bodyPr>
            <a:normAutofit/>
          </a:bodyPr>
          <a:lstStyle/>
          <a:p>
            <a:r>
              <a:rPr lang="en-US" dirty="0"/>
              <a:t>Anyone who has booked a flight ticket knows how unexpectedly the prices vary. The cheapest available ticket on a given flight gets more and less expensive over time. This usually happens as an attempt to maximize revenue based on -</a:t>
            </a:r>
          </a:p>
          <a:p>
            <a:r>
              <a:rPr lang="en-US" dirty="0"/>
              <a:t>1. Time of purchase patterns (making sure last-minute purchases are expensive)</a:t>
            </a:r>
          </a:p>
          <a:p>
            <a:r>
              <a:rPr lang="en-US" dirty="0"/>
              <a:t>2. Keeping the flight as full as they want it (raising prices on a flight which is filling up in order to reduce sales and hold back inventory for those expensive last-minute expensive purchases)</a:t>
            </a:r>
          </a:p>
          <a:p>
            <a:r>
              <a:rPr lang="en-US" dirty="0"/>
              <a:t>So, you have to work on a project where you collect data of flight fares with other features and work to make a model to predict fares of flights.</a:t>
            </a:r>
          </a:p>
          <a:p>
            <a:endParaRPr lang="en-IN" dirty="0"/>
          </a:p>
        </p:txBody>
      </p:sp>
    </p:spTree>
    <p:extLst>
      <p:ext uri="{BB962C8B-B14F-4D97-AF65-F5344CB8AC3E}">
        <p14:creationId xmlns:p14="http://schemas.microsoft.com/office/powerpoint/2010/main" val="309611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A7EA8F-1610-701C-C65C-FD496D5EE940}"/>
              </a:ext>
            </a:extLst>
          </p:cNvPr>
          <p:cNvSpPr>
            <a:spLocks noGrp="1"/>
          </p:cNvSpPr>
          <p:nvPr>
            <p:ph type="title"/>
          </p:nvPr>
        </p:nvSpPr>
        <p:spPr>
          <a:xfrm>
            <a:off x="838200" y="365125"/>
            <a:ext cx="10515600" cy="1158875"/>
          </a:xfrm>
        </p:spPr>
        <p:txBody>
          <a:bodyPr/>
          <a:lstStyle/>
          <a:p>
            <a:r>
              <a:rPr lang="en-IN" dirty="0"/>
              <a:t>Introduction</a:t>
            </a:r>
          </a:p>
        </p:txBody>
      </p:sp>
      <p:sp>
        <p:nvSpPr>
          <p:cNvPr id="5" name="Content Placeholder 4">
            <a:extLst>
              <a:ext uri="{FF2B5EF4-FFF2-40B4-BE49-F238E27FC236}">
                <a16:creationId xmlns:a16="http://schemas.microsoft.com/office/drawing/2014/main" id="{28F205FF-B15D-EF0A-E486-47B35E39E13D}"/>
              </a:ext>
            </a:extLst>
          </p:cNvPr>
          <p:cNvSpPr>
            <a:spLocks noGrp="1"/>
          </p:cNvSpPr>
          <p:nvPr>
            <p:ph idx="1"/>
          </p:nvPr>
        </p:nvSpPr>
        <p:spPr>
          <a:xfrm>
            <a:off x="838200" y="1716505"/>
            <a:ext cx="10515600" cy="4460458"/>
          </a:xfrm>
        </p:spPr>
        <p:txBody>
          <a:bodyPr>
            <a:normAutofit fontScale="92500"/>
          </a:bodyPr>
          <a:lstStyle/>
          <a:p>
            <a:pPr marL="0" indent="0">
              <a:buNone/>
            </a:pPr>
            <a:r>
              <a:rPr lang="en-US" sz="2400" dirty="0"/>
              <a:t>The airline companies are considered one of the </a:t>
            </a:r>
            <a:r>
              <a:rPr lang="en-US" sz="2400" dirty="0" err="1"/>
              <a:t>mostEnlightened</a:t>
            </a:r>
            <a:r>
              <a:rPr lang="en-US" sz="2400" dirty="0"/>
              <a:t> industries use complex methods and complex strategies to allocate airline prices in a dynamic fashion. These industries are trying to keep their all-inclusive revenue as high as possible and boost their profit. Customers are seeking to get the lowest price for their ticket. while airline companies are trying to keep their overall revenue as high as possible and </a:t>
            </a:r>
            <a:r>
              <a:rPr lang="en-US" sz="2400" dirty="0" err="1"/>
              <a:t>maximise</a:t>
            </a:r>
            <a:r>
              <a:rPr lang="en-US" sz="2400" dirty="0"/>
              <a:t> their profit. However, mismatches between available seats and passenger demand usually lead to either the customer paying more or the airline company losing revenue. Airline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difficult for everyone.</a:t>
            </a:r>
            <a:endParaRPr lang="en-IN" sz="2400" dirty="0"/>
          </a:p>
        </p:txBody>
      </p:sp>
    </p:spTree>
    <p:extLst>
      <p:ext uri="{BB962C8B-B14F-4D97-AF65-F5344CB8AC3E}">
        <p14:creationId xmlns:p14="http://schemas.microsoft.com/office/powerpoint/2010/main" val="308029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65DFD-C83E-8C69-1529-0CDF72BE7A30}"/>
              </a:ext>
            </a:extLst>
          </p:cNvPr>
          <p:cNvSpPr>
            <a:spLocks noGrp="1"/>
          </p:cNvSpPr>
          <p:nvPr>
            <p:ph type="title"/>
          </p:nvPr>
        </p:nvSpPr>
        <p:spPr/>
        <p:txBody>
          <a:bodyPr>
            <a:normAutofit/>
          </a:bodyPr>
          <a:lstStyle/>
          <a:p>
            <a:r>
              <a:rPr lang="en-IN" sz="6000" dirty="0"/>
              <a:t>EDA</a:t>
            </a:r>
          </a:p>
        </p:txBody>
      </p:sp>
    </p:spTree>
    <p:extLst>
      <p:ext uri="{BB962C8B-B14F-4D97-AF65-F5344CB8AC3E}">
        <p14:creationId xmlns:p14="http://schemas.microsoft.com/office/powerpoint/2010/main" val="322969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BDA3A6-A92F-F5BC-FB53-C9883843AD80}"/>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id="{075AC33C-A4C9-D312-A675-4C838C3F19B1}"/>
              </a:ext>
            </a:extLst>
          </p:cNvPr>
          <p:cNvSpPr>
            <a:spLocks noGrp="1"/>
          </p:cNvSpPr>
          <p:nvPr>
            <p:ph idx="1"/>
          </p:nvPr>
        </p:nvSpPr>
        <p:spPr>
          <a:xfrm>
            <a:off x="853796" y="1480875"/>
            <a:ext cx="8420206" cy="1477300"/>
          </a:xfrm>
        </p:spPr>
        <p:txBody>
          <a:bodyPr/>
          <a:lstStyle/>
          <a:p>
            <a:r>
              <a:rPr lang="en-US" dirty="0"/>
              <a:t>Using Selenium, data from yatra.com is scraped from January 6, 2023, to January 12, 2023. Data is scraped for the Mumbai-Delhi flight in economy class, business class, and premium economy class. Around 2000 flight data are collected.</a:t>
            </a:r>
          </a:p>
          <a:p>
            <a:pPr marL="0" indent="0">
              <a:buNone/>
            </a:pPr>
            <a:endParaRPr lang="en-IN" dirty="0"/>
          </a:p>
        </p:txBody>
      </p:sp>
      <p:sp>
        <p:nvSpPr>
          <p:cNvPr id="5" name="Rectangle 2">
            <a:extLst>
              <a:ext uri="{FF2B5EF4-FFF2-40B4-BE49-F238E27FC236}">
                <a16:creationId xmlns:a16="http://schemas.microsoft.com/office/drawing/2014/main" id="{045D7380-06A6-2009-9E42-A0721D6C153B}"/>
              </a:ext>
            </a:extLst>
          </p:cNvPr>
          <p:cNvSpPr>
            <a:spLocks noChangeArrowheads="1"/>
          </p:cNvSpPr>
          <p:nvPr/>
        </p:nvSpPr>
        <p:spPr bwMode="auto">
          <a:xfrm>
            <a:off x="677333" y="816638"/>
            <a:ext cx="147195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5" name="Picture 3">
            <a:extLst>
              <a:ext uri="{FF2B5EF4-FFF2-40B4-BE49-F238E27FC236}">
                <a16:creationId xmlns:a16="http://schemas.microsoft.com/office/drawing/2014/main" id="{2EFEE327-8E5A-3967-837A-3DBB0F233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96" y="3286906"/>
            <a:ext cx="8420205" cy="29614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422015B-9E8B-F933-C8E0-018F1B295923}"/>
              </a:ext>
            </a:extLst>
          </p:cNvPr>
          <p:cNvSpPr>
            <a:spLocks noChangeArrowheads="1"/>
          </p:cNvSpPr>
          <p:nvPr/>
        </p:nvSpPr>
        <p:spPr bwMode="auto">
          <a:xfrm>
            <a:off x="1134533" y="2958176"/>
            <a:ext cx="147195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4632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B75B-8710-9829-F3D5-E185BC552910}"/>
              </a:ext>
            </a:extLst>
          </p:cNvPr>
          <p:cNvSpPr>
            <a:spLocks noGrp="1"/>
          </p:cNvSpPr>
          <p:nvPr>
            <p:ph type="title"/>
          </p:nvPr>
        </p:nvSpPr>
        <p:spPr>
          <a:xfrm>
            <a:off x="677334" y="857249"/>
            <a:ext cx="3854528" cy="813896"/>
          </a:xfrm>
        </p:spPr>
        <p:txBody>
          <a:bodyPr>
            <a:noAutofit/>
          </a:bodyPr>
          <a:lstStyle/>
          <a:p>
            <a:r>
              <a:rPr lang="en-IN" sz="4800" dirty="0"/>
              <a:t>Airline</a:t>
            </a:r>
          </a:p>
        </p:txBody>
      </p:sp>
      <p:pic>
        <p:nvPicPr>
          <p:cNvPr id="7" name="Content Placeholder 6">
            <a:extLst>
              <a:ext uri="{FF2B5EF4-FFF2-40B4-BE49-F238E27FC236}">
                <a16:creationId xmlns:a16="http://schemas.microsoft.com/office/drawing/2014/main" id="{7AD78653-C50C-0A68-AFC8-7783C890DF6A}"/>
              </a:ext>
            </a:extLst>
          </p:cNvPr>
          <p:cNvPicPr>
            <a:picLocks noGrp="1" noChangeAspect="1"/>
          </p:cNvPicPr>
          <p:nvPr>
            <p:ph idx="1"/>
          </p:nvPr>
        </p:nvPicPr>
        <p:blipFill rotWithShape="1">
          <a:blip r:embed="rId2"/>
          <a:srcRect l="10791" r="25151"/>
          <a:stretch/>
        </p:blipFill>
        <p:spPr>
          <a:xfrm>
            <a:off x="4531862" y="1152396"/>
            <a:ext cx="5326122" cy="5224582"/>
          </a:xfrm>
        </p:spPr>
      </p:pic>
      <p:sp>
        <p:nvSpPr>
          <p:cNvPr id="4" name="Text Placeholder 3">
            <a:extLst>
              <a:ext uri="{FF2B5EF4-FFF2-40B4-BE49-F238E27FC236}">
                <a16:creationId xmlns:a16="http://schemas.microsoft.com/office/drawing/2014/main" id="{DE7FA1C2-336C-62D2-E4D0-8E7D0642DBE8}"/>
              </a:ext>
            </a:extLst>
          </p:cNvPr>
          <p:cNvSpPr>
            <a:spLocks noGrp="1"/>
          </p:cNvSpPr>
          <p:nvPr>
            <p:ph type="body" sz="half" idx="2"/>
          </p:nvPr>
        </p:nvSpPr>
        <p:spPr>
          <a:xfrm>
            <a:off x="677333" y="1671145"/>
            <a:ext cx="3610887" cy="3690374"/>
          </a:xfrm>
        </p:spPr>
        <p:txBody>
          <a:bodyPr>
            <a:normAutofit/>
          </a:bodyPr>
          <a:lstStyle/>
          <a:p>
            <a:r>
              <a:rPr lang="en-US" dirty="0"/>
              <a:t>Vistara Premium Economy    352</a:t>
            </a:r>
          </a:p>
          <a:p>
            <a:r>
              <a:rPr lang="en-US" dirty="0"/>
              <a:t>Vistara Business           300</a:t>
            </a:r>
          </a:p>
          <a:p>
            <a:r>
              <a:rPr lang="en-US" dirty="0"/>
              <a:t>Vistara                    278</a:t>
            </a:r>
          </a:p>
          <a:p>
            <a:r>
              <a:rPr lang="en-US" dirty="0"/>
              <a:t>IndiGo                     271</a:t>
            </a:r>
          </a:p>
          <a:p>
            <a:r>
              <a:rPr lang="en-US" dirty="0"/>
              <a:t>Air India Business         263</a:t>
            </a:r>
          </a:p>
          <a:p>
            <a:r>
              <a:rPr lang="en-US" dirty="0"/>
              <a:t>Air India                  233</a:t>
            </a:r>
          </a:p>
          <a:p>
            <a:r>
              <a:rPr lang="en-US" dirty="0"/>
              <a:t>Go First                   112</a:t>
            </a:r>
          </a:p>
          <a:p>
            <a:r>
              <a:rPr lang="en-US" dirty="0"/>
              <a:t>Air Asia                    62</a:t>
            </a:r>
          </a:p>
          <a:p>
            <a:r>
              <a:rPr lang="en-US" dirty="0"/>
              <a:t>SpiceJet                    34</a:t>
            </a:r>
            <a:endParaRPr lang="en-IN" dirty="0"/>
          </a:p>
        </p:txBody>
      </p:sp>
    </p:spTree>
    <p:extLst>
      <p:ext uri="{BB962C8B-B14F-4D97-AF65-F5344CB8AC3E}">
        <p14:creationId xmlns:p14="http://schemas.microsoft.com/office/powerpoint/2010/main" val="109337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FC55-07D9-B637-E8CF-0596C1CAEA35}"/>
              </a:ext>
            </a:extLst>
          </p:cNvPr>
          <p:cNvSpPr>
            <a:spLocks noGrp="1"/>
          </p:cNvSpPr>
          <p:nvPr>
            <p:ph type="title"/>
          </p:nvPr>
        </p:nvSpPr>
        <p:spPr>
          <a:xfrm>
            <a:off x="677334" y="514924"/>
            <a:ext cx="3854528" cy="825145"/>
          </a:xfrm>
        </p:spPr>
        <p:txBody>
          <a:bodyPr>
            <a:normAutofit/>
          </a:bodyPr>
          <a:lstStyle/>
          <a:p>
            <a:r>
              <a:rPr lang="en-IN" sz="4800" dirty="0"/>
              <a:t>Stops</a:t>
            </a:r>
          </a:p>
        </p:txBody>
      </p:sp>
      <p:pic>
        <p:nvPicPr>
          <p:cNvPr id="7" name="Content Placeholder 6">
            <a:extLst>
              <a:ext uri="{FF2B5EF4-FFF2-40B4-BE49-F238E27FC236}">
                <a16:creationId xmlns:a16="http://schemas.microsoft.com/office/drawing/2014/main" id="{3BA63858-FF0C-4A34-13AC-59F35541CE7D}"/>
              </a:ext>
            </a:extLst>
          </p:cNvPr>
          <p:cNvPicPr>
            <a:picLocks noGrp="1" noChangeAspect="1"/>
          </p:cNvPicPr>
          <p:nvPr>
            <p:ph idx="1"/>
          </p:nvPr>
        </p:nvPicPr>
        <p:blipFill>
          <a:blip r:embed="rId2"/>
          <a:stretch>
            <a:fillRect/>
          </a:stretch>
        </p:blipFill>
        <p:spPr>
          <a:xfrm>
            <a:off x="-15765" y="2692854"/>
            <a:ext cx="5218386" cy="3650222"/>
          </a:xfrm>
        </p:spPr>
      </p:pic>
      <p:sp>
        <p:nvSpPr>
          <p:cNvPr id="4" name="Text Placeholder 3">
            <a:extLst>
              <a:ext uri="{FF2B5EF4-FFF2-40B4-BE49-F238E27FC236}">
                <a16:creationId xmlns:a16="http://schemas.microsoft.com/office/drawing/2014/main" id="{E7351A27-EA3C-1C2A-0007-E6E7338DA5D5}"/>
              </a:ext>
            </a:extLst>
          </p:cNvPr>
          <p:cNvSpPr>
            <a:spLocks noGrp="1"/>
          </p:cNvSpPr>
          <p:nvPr>
            <p:ph type="body" sz="half" idx="2"/>
          </p:nvPr>
        </p:nvSpPr>
        <p:spPr>
          <a:xfrm>
            <a:off x="677333" y="1340069"/>
            <a:ext cx="4383397" cy="4021449"/>
          </a:xfrm>
        </p:spPr>
        <p:txBody>
          <a:bodyPr>
            <a:normAutofit/>
          </a:bodyPr>
          <a:lstStyle/>
          <a:p>
            <a:r>
              <a:rPr lang="en-US" sz="2000" dirty="0"/>
              <a:t>1 Stop       1337</a:t>
            </a:r>
          </a:p>
          <a:p>
            <a:r>
              <a:rPr lang="en-US" sz="2000" dirty="0"/>
              <a:t>Non Stop      563</a:t>
            </a:r>
          </a:p>
          <a:p>
            <a:r>
              <a:rPr lang="en-US" sz="2000" dirty="0"/>
              <a:t>2 Stop(s)       5</a:t>
            </a:r>
            <a:endParaRPr lang="en-IN" sz="2000" dirty="0"/>
          </a:p>
        </p:txBody>
      </p:sp>
      <p:pic>
        <p:nvPicPr>
          <p:cNvPr id="10" name="Picture 9">
            <a:extLst>
              <a:ext uri="{FF2B5EF4-FFF2-40B4-BE49-F238E27FC236}">
                <a16:creationId xmlns:a16="http://schemas.microsoft.com/office/drawing/2014/main" id="{EFA14F71-F38D-9E23-33F4-93F2353A8ECB}"/>
              </a:ext>
            </a:extLst>
          </p:cNvPr>
          <p:cNvPicPr>
            <a:picLocks noChangeAspect="1"/>
          </p:cNvPicPr>
          <p:nvPr/>
        </p:nvPicPr>
        <p:blipFill>
          <a:blip r:embed="rId3"/>
          <a:stretch>
            <a:fillRect/>
          </a:stretch>
        </p:blipFill>
        <p:spPr>
          <a:xfrm rot="16200000">
            <a:off x="4266434" y="1501736"/>
            <a:ext cx="6485182" cy="3854528"/>
          </a:xfrm>
          <a:prstGeom prst="rect">
            <a:avLst/>
          </a:prstGeom>
        </p:spPr>
      </p:pic>
    </p:spTree>
    <p:extLst>
      <p:ext uri="{BB962C8B-B14F-4D97-AF65-F5344CB8AC3E}">
        <p14:creationId xmlns:p14="http://schemas.microsoft.com/office/powerpoint/2010/main" val="409788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C066-8957-EF98-BA89-C7CAFDAD19CA}"/>
              </a:ext>
            </a:extLst>
          </p:cNvPr>
          <p:cNvSpPr>
            <a:spLocks noGrp="1"/>
          </p:cNvSpPr>
          <p:nvPr>
            <p:ph type="title"/>
          </p:nvPr>
        </p:nvSpPr>
        <p:spPr>
          <a:xfrm>
            <a:off x="677334" y="514924"/>
            <a:ext cx="3854528" cy="746317"/>
          </a:xfrm>
        </p:spPr>
        <p:txBody>
          <a:bodyPr>
            <a:noAutofit/>
          </a:bodyPr>
          <a:lstStyle/>
          <a:p>
            <a:r>
              <a:rPr lang="en-IN" sz="4800" dirty="0"/>
              <a:t>Class Type</a:t>
            </a:r>
          </a:p>
        </p:txBody>
      </p:sp>
      <p:pic>
        <p:nvPicPr>
          <p:cNvPr id="7" name="Content Placeholder 6">
            <a:extLst>
              <a:ext uri="{FF2B5EF4-FFF2-40B4-BE49-F238E27FC236}">
                <a16:creationId xmlns:a16="http://schemas.microsoft.com/office/drawing/2014/main" id="{2A377FB3-27D7-E5A4-9DD6-4FCE1F6B71EB}"/>
              </a:ext>
            </a:extLst>
          </p:cNvPr>
          <p:cNvPicPr>
            <a:picLocks noGrp="1" noChangeAspect="1"/>
          </p:cNvPicPr>
          <p:nvPr>
            <p:ph idx="1"/>
          </p:nvPr>
        </p:nvPicPr>
        <p:blipFill rotWithShape="1">
          <a:blip r:embed="rId2"/>
          <a:srcRect l="12232" r="14596"/>
          <a:stretch/>
        </p:blipFill>
        <p:spPr>
          <a:xfrm>
            <a:off x="5312978" y="945931"/>
            <a:ext cx="4272455" cy="5076497"/>
          </a:xfrm>
        </p:spPr>
      </p:pic>
      <p:sp>
        <p:nvSpPr>
          <p:cNvPr id="4" name="Text Placeholder 3">
            <a:extLst>
              <a:ext uri="{FF2B5EF4-FFF2-40B4-BE49-F238E27FC236}">
                <a16:creationId xmlns:a16="http://schemas.microsoft.com/office/drawing/2014/main" id="{95232E77-FC37-0D2B-2840-6A7438D71612}"/>
              </a:ext>
            </a:extLst>
          </p:cNvPr>
          <p:cNvSpPr>
            <a:spLocks noGrp="1"/>
          </p:cNvSpPr>
          <p:nvPr>
            <p:ph type="body" sz="half" idx="2"/>
          </p:nvPr>
        </p:nvSpPr>
        <p:spPr>
          <a:xfrm>
            <a:off x="677334" y="1592317"/>
            <a:ext cx="3854528" cy="1545021"/>
          </a:xfrm>
        </p:spPr>
        <p:txBody>
          <a:bodyPr>
            <a:normAutofit/>
          </a:bodyPr>
          <a:lstStyle/>
          <a:p>
            <a:r>
              <a:rPr lang="en-US" sz="2400" dirty="0"/>
              <a:t>Economy            1070</a:t>
            </a:r>
          </a:p>
          <a:p>
            <a:r>
              <a:rPr lang="en-US" sz="2400" dirty="0"/>
              <a:t>Business            483</a:t>
            </a:r>
          </a:p>
          <a:p>
            <a:r>
              <a:rPr lang="en-US" sz="2400" dirty="0"/>
              <a:t>Premium Economy     352</a:t>
            </a:r>
            <a:endParaRPr lang="en-IN" sz="2400" dirty="0"/>
          </a:p>
        </p:txBody>
      </p:sp>
    </p:spTree>
    <p:extLst>
      <p:ext uri="{BB962C8B-B14F-4D97-AF65-F5344CB8AC3E}">
        <p14:creationId xmlns:p14="http://schemas.microsoft.com/office/powerpoint/2010/main" val="3697865886"/>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890</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Flight Price Prediction</vt:lpstr>
      <vt:lpstr>PowerPoint Presentation</vt:lpstr>
      <vt:lpstr>Problem Statement </vt:lpstr>
      <vt:lpstr>Introduction</vt:lpstr>
      <vt:lpstr>EDA</vt:lpstr>
      <vt:lpstr>Dataset Information</vt:lpstr>
      <vt:lpstr>Airline</vt:lpstr>
      <vt:lpstr>Stops</vt:lpstr>
      <vt:lpstr>Class Type</vt:lpstr>
      <vt:lpstr>PowerPoint Presentation</vt:lpstr>
      <vt:lpstr>Class Type VS Airline</vt:lpstr>
      <vt:lpstr>Airline VS Day</vt:lpstr>
      <vt:lpstr>Observations</vt:lpstr>
      <vt:lpstr>PowerPoint Presentation</vt:lpstr>
      <vt:lpstr>Correlation </vt:lpstr>
      <vt:lpstr>Heatmap</vt:lpstr>
      <vt:lpstr>Model building steps</vt:lpstr>
      <vt:lpstr>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Atharva Shelar</dc:creator>
  <cp:lastModifiedBy>Atharva Shelar</cp:lastModifiedBy>
  <cp:revision>1</cp:revision>
  <dcterms:created xsi:type="dcterms:W3CDTF">2023-01-12T11:00:42Z</dcterms:created>
  <dcterms:modified xsi:type="dcterms:W3CDTF">2023-01-12T12:33:36Z</dcterms:modified>
</cp:coreProperties>
</file>