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71" r:id="rId3"/>
    <p:sldId id="257" r:id="rId4"/>
    <p:sldId id="272" r:id="rId5"/>
    <p:sldId id="259" r:id="rId6"/>
    <p:sldId id="260" r:id="rId7"/>
    <p:sldId id="261" r:id="rId8"/>
    <p:sldId id="262" r:id="rId9"/>
    <p:sldId id="263" r:id="rId10"/>
    <p:sldId id="264" r:id="rId11"/>
    <p:sldId id="265" r:id="rId12"/>
    <p:sldId id="274" r:id="rId13"/>
    <p:sldId id="266" r:id="rId14"/>
    <p:sldId id="267" r:id="rId15"/>
    <p:sldId id="268" r:id="rId16"/>
    <p:sldId id="275" r:id="rId17"/>
    <p:sldId id="269"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426"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BCAD085-E8A6-8845-BD4E-CB4CCA059FC4}" type="datetimeFigureOut">
              <a:rPr lang="en-US" smtClean="0"/>
              <a:pPr/>
              <a:t>4/21/2025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BCAD085-E8A6-8845-BD4E-CB4CCA059FC4}" type="datetimeFigureOut">
              <a:rPr lang="en-US" smtClean="0"/>
              <a:pPr/>
              <a:t>4/21/2025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1FF6DA9-008F-8B48-92A6-B652298478BF}"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2960" y="386207"/>
            <a:ext cx="7772400" cy="1470025"/>
          </a:xfrm>
        </p:spPr>
        <p:txBody>
          <a:bodyPr>
            <a:normAutofit/>
          </a:bodyPr>
          <a:lstStyle/>
          <a:p>
            <a:r>
              <a:rPr dirty="0"/>
              <a:t>Multi-Modal Driver Drowsiness Detection and Behavior Profiling</a:t>
            </a:r>
          </a:p>
        </p:txBody>
      </p:sp>
      <p:sp>
        <p:nvSpPr>
          <p:cNvPr id="3" name="Subtitle 2"/>
          <p:cNvSpPr>
            <a:spLocks noGrp="1"/>
          </p:cNvSpPr>
          <p:nvPr>
            <p:ph type="subTitle" idx="1"/>
          </p:nvPr>
        </p:nvSpPr>
        <p:spPr>
          <a:xfrm>
            <a:off x="1152144" y="2633472"/>
            <a:ext cx="6400800" cy="1752600"/>
          </a:xfrm>
        </p:spPr>
        <p:txBody>
          <a:bodyPr>
            <a:noAutofit/>
          </a:bodyPr>
          <a:lstStyle/>
          <a:p>
            <a:r>
              <a:rPr lang="en-US" sz="1600" b="1" dirty="0" smtClean="0"/>
              <a:t>Main Title:</a:t>
            </a:r>
            <a:r>
              <a:rPr lang="en-US" sz="1600" dirty="0" smtClean="0"/>
              <a:t/>
            </a:r>
            <a:br>
              <a:rPr lang="en-US" sz="1600" dirty="0" smtClean="0"/>
            </a:br>
            <a:r>
              <a:rPr lang="en-US" sz="1600" b="1" dirty="0" smtClean="0"/>
              <a:t>Multi-Modal Driver Drowsiness Detection and Behavior Profiling</a:t>
            </a:r>
            <a:endParaRPr lang="en-US" sz="1600" dirty="0" smtClean="0"/>
          </a:p>
          <a:p>
            <a:r>
              <a:rPr lang="en-US" sz="1600" b="1" dirty="0" smtClean="0"/>
              <a:t>Subtitle:</a:t>
            </a:r>
            <a:r>
              <a:rPr lang="en-US" sz="1600" dirty="0" smtClean="0"/>
              <a:t/>
            </a:r>
            <a:br>
              <a:rPr lang="en-US" sz="1600" dirty="0" smtClean="0"/>
            </a:br>
            <a:r>
              <a:rPr lang="en-US" sz="1600" dirty="0" smtClean="0"/>
              <a:t>A Deep Learning and Trajectory Analysis Approach for Safer Roads</a:t>
            </a:r>
          </a:p>
          <a:p>
            <a:endParaRPr lang="en-US" sz="1600" dirty="0" smtClean="0"/>
          </a:p>
          <a:p>
            <a:r>
              <a:rPr lang="en-US" sz="1600" dirty="0" smtClean="0"/>
              <a:t>This </a:t>
            </a:r>
            <a:r>
              <a:rPr lang="en-US" sz="1600" dirty="0" smtClean="0"/>
              <a:t>project integrates visual deep learning with real-world trajectory data to identify drowsy, aggressive, or distracted driving—offering both real-time inference and long-term behavioral </a:t>
            </a:r>
            <a:r>
              <a:rPr lang="en-US" sz="1600" dirty="0" smtClean="0"/>
              <a:t>profiling</a:t>
            </a:r>
            <a:r>
              <a:rPr lang="en-US" sz="1600" dirty="0" smtClean="0"/>
              <a:t>.</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Behavior Clustering</a:t>
            </a:r>
          </a:p>
        </p:txBody>
      </p:sp>
      <p:sp>
        <p:nvSpPr>
          <p:cNvPr id="3" name="Content Placeholder 2"/>
          <p:cNvSpPr>
            <a:spLocks noGrp="1"/>
          </p:cNvSpPr>
          <p:nvPr>
            <p:ph idx="1"/>
          </p:nvPr>
        </p:nvSpPr>
        <p:spPr/>
        <p:txBody>
          <a:bodyPr>
            <a:normAutofit fontScale="92500" lnSpcReduction="10000"/>
          </a:bodyPr>
          <a:lstStyle/>
          <a:p>
            <a:r>
              <a:rPr lang="en-US" b="1" dirty="0" smtClean="0"/>
              <a:t>K-Means </a:t>
            </a:r>
            <a:r>
              <a:rPr lang="en-US" b="1" dirty="0" smtClean="0"/>
              <a:t>(k=3)</a:t>
            </a:r>
            <a:r>
              <a:rPr lang="en-US" dirty="0" smtClean="0"/>
              <a:t> on standardized data</a:t>
            </a:r>
          </a:p>
          <a:p>
            <a:r>
              <a:rPr lang="en-US" dirty="0" smtClean="0"/>
              <a:t>Cluster </a:t>
            </a:r>
            <a:r>
              <a:rPr lang="en-US" dirty="0" err="1" smtClean="0"/>
              <a:t>centroids</a:t>
            </a:r>
            <a:r>
              <a:rPr lang="en-US" dirty="0" smtClean="0"/>
              <a:t> ranked by </a:t>
            </a:r>
            <a:r>
              <a:rPr lang="en-US" dirty="0" err="1" smtClean="0"/>
              <a:t>std_acc</a:t>
            </a:r>
            <a:endParaRPr lang="en-US" dirty="0" smtClean="0"/>
          </a:p>
          <a:p>
            <a:r>
              <a:rPr lang="en-US" dirty="0" smtClean="0"/>
              <a:t>Behaviors mapped to:</a:t>
            </a:r>
          </a:p>
          <a:p>
            <a:pPr lvl="1"/>
            <a:r>
              <a:rPr lang="en-US" b="1" dirty="0" smtClean="0"/>
              <a:t>Cautious</a:t>
            </a:r>
            <a:endParaRPr lang="en-US" dirty="0" smtClean="0"/>
          </a:p>
          <a:p>
            <a:pPr lvl="1"/>
            <a:r>
              <a:rPr lang="en-US" b="1" dirty="0" smtClean="0"/>
              <a:t>Distracted</a:t>
            </a:r>
            <a:endParaRPr lang="en-US" dirty="0" smtClean="0"/>
          </a:p>
          <a:p>
            <a:pPr lvl="1"/>
            <a:r>
              <a:rPr lang="en-US" b="1" dirty="0" smtClean="0"/>
              <a:t>Aggressive</a:t>
            </a:r>
            <a:endParaRPr lang="en-US" dirty="0" smtClean="0"/>
          </a:p>
          <a:p>
            <a:r>
              <a:rPr lang="en-US" dirty="0" smtClean="0"/>
              <a:t>Rather </a:t>
            </a:r>
            <a:r>
              <a:rPr lang="en-US" dirty="0" smtClean="0"/>
              <a:t>than manually labeling behavior, we let the data speak. Using clustering, we uncovered natural groupings and then assigned meaning based on driving </a:t>
            </a:r>
            <a:r>
              <a:rPr lang="en-US" dirty="0" smtClean="0"/>
              <a:t>volatility</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Cluster Centroids</a:t>
            </a:r>
          </a:p>
        </p:txBody>
      </p:sp>
      <p:sp>
        <p:nvSpPr>
          <p:cNvPr id="3" name="Content Placeholder 2"/>
          <p:cNvSpPr>
            <a:spLocks noGrp="1"/>
          </p:cNvSpPr>
          <p:nvPr>
            <p:ph idx="1"/>
          </p:nvPr>
        </p:nvSpPr>
        <p:spPr/>
        <p:txBody>
          <a:bodyPr>
            <a:normAutofit/>
          </a:bodyPr>
          <a:lstStyle/>
          <a:p>
            <a:r>
              <a:rPr lang="en-US" dirty="0" smtClean="0"/>
              <a:t>Aggressive </a:t>
            </a:r>
            <a:r>
              <a:rPr lang="en-US" dirty="0" smtClean="0"/>
              <a:t>drivers: High velocity + high jerk</a:t>
            </a:r>
          </a:p>
          <a:p>
            <a:r>
              <a:rPr lang="en-US" dirty="0" smtClean="0"/>
              <a:t>Distracted: Mid-range across all metrics</a:t>
            </a:r>
          </a:p>
          <a:p>
            <a:r>
              <a:rPr lang="en-US" dirty="0" smtClean="0"/>
              <a:t>Cautious: Low mean velocity, low </a:t>
            </a:r>
            <a:r>
              <a:rPr lang="en-US" dirty="0" err="1" smtClean="0"/>
              <a:t>std_acc</a:t>
            </a:r>
            <a:endParaRPr lang="en-US" dirty="0" smtClean="0"/>
          </a:p>
          <a:p>
            <a:r>
              <a:rPr lang="en-US" dirty="0" err="1" smtClean="0"/>
              <a:t>Centroids</a:t>
            </a:r>
            <a:r>
              <a:rPr lang="en-US" dirty="0" smtClean="0"/>
              <a:t> </a:t>
            </a:r>
            <a:r>
              <a:rPr lang="en-US" dirty="0" smtClean="0"/>
              <a:t>confirmed our hypothesis: higher acceleration variability and erratic jerk are consistent markers of aggressive </a:t>
            </a:r>
            <a:r>
              <a:rPr lang="en-US" dirty="0" smtClean="0"/>
              <a:t>driving</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1170432" y="2203704"/>
            <a:ext cx="7736713" cy="265176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PCA Visualization</a:t>
            </a:r>
          </a:p>
        </p:txBody>
      </p:sp>
      <p:sp>
        <p:nvSpPr>
          <p:cNvPr id="3" name="Content Placeholder 2"/>
          <p:cNvSpPr>
            <a:spLocks noGrp="1"/>
          </p:cNvSpPr>
          <p:nvPr>
            <p:ph idx="1"/>
          </p:nvPr>
        </p:nvSpPr>
        <p:spPr/>
        <p:txBody>
          <a:bodyPr>
            <a:normAutofit/>
          </a:bodyPr>
          <a:lstStyle/>
          <a:p>
            <a:r>
              <a:rPr lang="en-US" sz="2400" dirty="0" smtClean="0"/>
              <a:t>PCA </a:t>
            </a:r>
            <a:r>
              <a:rPr lang="en-US" sz="2400" dirty="0" smtClean="0"/>
              <a:t>lets us compress our 8D feature space into two dimensions. Each color here represents a behavior class. The clear separation validates that our clustering </a:t>
            </a:r>
            <a:r>
              <a:rPr lang="en-US" sz="2400" dirty="0" smtClean="0"/>
              <a:t>meaningfully</a:t>
            </a:r>
          </a:p>
          <a:p>
            <a:r>
              <a:rPr lang="en-US" sz="2400" dirty="0" smtClean="0"/>
              <a:t> </a:t>
            </a:r>
            <a:r>
              <a:rPr lang="en-US" sz="2400" dirty="0" smtClean="0"/>
              <a:t>distinguishes driving </a:t>
            </a:r>
            <a:r>
              <a:rPr lang="en-US" sz="2400" dirty="0" smtClean="0"/>
              <a:t>styles</a:t>
            </a:r>
            <a:r>
              <a:rPr lang="en-US" sz="2400" dirty="0" smtClean="0"/>
              <a:t>.</a:t>
            </a:r>
            <a:endParaRPr lang="en-US" sz="2400" dirty="0"/>
          </a:p>
        </p:txBody>
      </p:sp>
      <p:pic>
        <p:nvPicPr>
          <p:cNvPr id="4" name="Picture 3"/>
          <p:cNvPicPr/>
          <p:nvPr/>
        </p:nvPicPr>
        <p:blipFill>
          <a:blip r:embed="rId2" cstate="print"/>
          <a:srcRect/>
          <a:stretch>
            <a:fillRect/>
          </a:stretch>
        </p:blipFill>
        <p:spPr bwMode="auto">
          <a:xfrm>
            <a:off x="2532888" y="3410713"/>
            <a:ext cx="3805391" cy="327355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Static Trajectories</a:t>
            </a:r>
          </a:p>
        </p:txBody>
      </p:sp>
      <p:sp>
        <p:nvSpPr>
          <p:cNvPr id="3" name="Content Placeholder 2"/>
          <p:cNvSpPr>
            <a:spLocks noGrp="1"/>
          </p:cNvSpPr>
          <p:nvPr>
            <p:ph idx="1"/>
          </p:nvPr>
        </p:nvSpPr>
        <p:spPr/>
        <p:txBody>
          <a:bodyPr>
            <a:normAutofit/>
          </a:bodyPr>
          <a:lstStyle/>
          <a:p>
            <a:r>
              <a:rPr lang="en-US" sz="2000" dirty="0" smtClean="0"/>
              <a:t>You </a:t>
            </a:r>
            <a:r>
              <a:rPr lang="en-US" sz="2000" dirty="0" smtClean="0"/>
              <a:t>can </a:t>
            </a:r>
            <a:r>
              <a:rPr lang="en-US" sz="2000" i="1" dirty="0" smtClean="0"/>
              <a:t>see</a:t>
            </a:r>
            <a:r>
              <a:rPr lang="en-US" sz="2000" dirty="0" smtClean="0"/>
              <a:t> behavior in motion: green (cautious) drivers stick to a lane; red (aggressive) drivers weave or shoot ahead. These static maps reinforce the cluster </a:t>
            </a:r>
            <a:r>
              <a:rPr lang="en-US" sz="2000" dirty="0" smtClean="0"/>
              <a:t>assignments.</a:t>
            </a:r>
          </a:p>
          <a:p>
            <a:endParaRPr lang="en-US" sz="2000" dirty="0"/>
          </a:p>
        </p:txBody>
      </p:sp>
      <p:pic>
        <p:nvPicPr>
          <p:cNvPr id="4" name="Picture 3"/>
          <p:cNvPicPr/>
          <p:nvPr/>
        </p:nvPicPr>
        <p:blipFill>
          <a:blip r:embed="rId2" cstate="print"/>
          <a:srcRect/>
          <a:stretch>
            <a:fillRect/>
          </a:stretch>
        </p:blipFill>
        <p:spPr bwMode="auto">
          <a:xfrm>
            <a:off x="2276856" y="2500712"/>
            <a:ext cx="5394960" cy="3918376"/>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Animated Trajectories</a:t>
            </a:r>
          </a:p>
        </p:txBody>
      </p:sp>
      <p:sp>
        <p:nvSpPr>
          <p:cNvPr id="3" name="Content Placeholder 2"/>
          <p:cNvSpPr>
            <a:spLocks noGrp="1"/>
          </p:cNvSpPr>
          <p:nvPr>
            <p:ph idx="1"/>
          </p:nvPr>
        </p:nvSpPr>
        <p:spPr/>
        <p:txBody>
          <a:bodyPr>
            <a:normAutofit/>
          </a:bodyPr>
          <a:lstStyle/>
          <a:p>
            <a:r>
              <a:rPr lang="en-US" sz="2400" dirty="0" smtClean="0"/>
              <a:t>The </a:t>
            </a:r>
            <a:r>
              <a:rPr lang="en-US" sz="2400" dirty="0" smtClean="0"/>
              <a:t>animation reveals time-based patterns. Aggressive drivers exhibit abrupt jumps and overtakes, while cautious ones show consistent lane adherence and smooth </a:t>
            </a:r>
            <a:r>
              <a:rPr lang="en-US" sz="2400" dirty="0" smtClean="0"/>
              <a:t>movement.</a:t>
            </a:r>
          </a:p>
          <a:p>
            <a:endParaRPr lang="en-US" sz="2400" dirty="0"/>
          </a:p>
        </p:txBody>
      </p:sp>
      <p:pic>
        <p:nvPicPr>
          <p:cNvPr id="4" name="Picture 3"/>
          <p:cNvPicPr/>
          <p:nvPr/>
        </p:nvPicPr>
        <p:blipFill>
          <a:blip r:embed="rId2" cstate="print"/>
          <a:srcRect/>
          <a:stretch>
            <a:fillRect/>
          </a:stretch>
        </p:blipFill>
        <p:spPr bwMode="auto">
          <a:xfrm>
            <a:off x="2231136" y="2889504"/>
            <a:ext cx="5276088" cy="376122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Accuracy</a:t>
            </a:r>
            <a:endParaRPr lang="en-US" dirty="0"/>
          </a:p>
        </p:txBody>
      </p:sp>
      <p:pic>
        <p:nvPicPr>
          <p:cNvPr id="4" name="Content Placeholder 3"/>
          <p:cNvPicPr>
            <a:picLocks noGrp="1"/>
          </p:cNvPicPr>
          <p:nvPr>
            <p:ph idx="1"/>
          </p:nvPr>
        </p:nvPicPr>
        <p:blipFill>
          <a:blip r:embed="rId2" cstate="print"/>
          <a:srcRect/>
          <a:stretch>
            <a:fillRect/>
          </a:stretch>
        </p:blipFill>
        <p:spPr bwMode="auto">
          <a:xfrm>
            <a:off x="1435100" y="2399908"/>
            <a:ext cx="7499350" cy="2896384"/>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&amp; Future Work</a:t>
            </a:r>
          </a:p>
        </p:txBody>
      </p:sp>
      <p:sp>
        <p:nvSpPr>
          <p:cNvPr id="3" name="Content Placeholder 2"/>
          <p:cNvSpPr>
            <a:spLocks noGrp="1"/>
          </p:cNvSpPr>
          <p:nvPr>
            <p:ph idx="1"/>
          </p:nvPr>
        </p:nvSpPr>
        <p:spPr/>
        <p:txBody>
          <a:bodyPr>
            <a:normAutofit fontScale="92500" lnSpcReduction="20000"/>
          </a:bodyPr>
          <a:lstStyle/>
          <a:p>
            <a:r>
              <a:rPr lang="en-US" dirty="0" smtClean="0"/>
              <a:t>CNN </a:t>
            </a:r>
            <a:r>
              <a:rPr lang="en-US" dirty="0" smtClean="0"/>
              <a:t>detects drowsiness with 100% accuracy</a:t>
            </a:r>
          </a:p>
          <a:p>
            <a:r>
              <a:rPr lang="en-US" dirty="0" smtClean="0"/>
              <a:t>Behavior profiling shows 3 natural driver classes</a:t>
            </a:r>
          </a:p>
          <a:p>
            <a:r>
              <a:rPr lang="en-US" dirty="0" smtClean="0"/>
              <a:t>Camera-free drowsiness detection is feasible</a:t>
            </a:r>
          </a:p>
          <a:p>
            <a:r>
              <a:rPr lang="en-US" dirty="0" smtClean="0"/>
              <a:t>Future: Synchronize vision + telemetry + LSTM sequences</a:t>
            </a:r>
          </a:p>
          <a:p>
            <a:r>
              <a:rPr lang="en-US" dirty="0" smtClean="0"/>
              <a:t>What </a:t>
            </a:r>
            <a:r>
              <a:rPr lang="en-US" dirty="0" smtClean="0"/>
              <a:t>began as a vision system became a framework for smart, interpretable, and scalable driver monitoring. We believe this opens doors for real-world ADAS </a:t>
            </a:r>
            <a:r>
              <a:rPr lang="en-US" dirty="0" smtClean="0"/>
              <a:t>integration</a:t>
            </a:r>
            <a:r>
              <a:rPr lang="en-US" dirty="0" smtClean="0"/>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normAutofit/>
          </a:bodyPr>
          <a:lstStyle/>
          <a:p>
            <a:r>
              <a:rPr lang="en-US" sz="2000" b="1" dirty="0" smtClean="0"/>
              <a:t>Reg. No. 1   ATHARVA SHUKLA 21BCT0324</a:t>
            </a:r>
            <a:endParaRPr lang="en-US" sz="2000" dirty="0" smtClean="0"/>
          </a:p>
          <a:p>
            <a:r>
              <a:rPr lang="en-US" sz="2000" b="1" dirty="0" smtClean="0"/>
              <a:t>Reg. No. 2 MOHIT KUMAR PANDA 21BCE2540</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Introduction</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Drowsy </a:t>
            </a:r>
            <a:r>
              <a:rPr lang="en-US" dirty="0" smtClean="0"/>
              <a:t>driving causes ~100,000 crashes annually</a:t>
            </a:r>
          </a:p>
          <a:p>
            <a:r>
              <a:rPr lang="en-US" dirty="0" smtClean="0"/>
              <a:t>Traditional detection: Either vision or telemetry</a:t>
            </a:r>
          </a:p>
          <a:p>
            <a:r>
              <a:rPr lang="en-US" dirty="0" smtClean="0"/>
              <a:t>Our system: Combines CNN for eye state with driving pattern clustering</a:t>
            </a:r>
          </a:p>
          <a:p>
            <a:r>
              <a:rPr lang="en-US" b="1" dirty="0" smtClean="0"/>
              <a:t>Talking Point:</a:t>
            </a:r>
            <a:endParaRPr lang="en-US" dirty="0" smtClean="0"/>
          </a:p>
          <a:p>
            <a:r>
              <a:rPr lang="en-US" dirty="0" smtClean="0"/>
              <a:t>“Fatigue remains a silent killer on roads. Many solutions exist—but either compromise privacy with constant camera feeds or lack precision by only using speed data. We aimed to merge the strengths of both worlds.”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Outline</a:t>
            </a:r>
          </a:p>
        </p:txBody>
      </p:sp>
      <p:sp>
        <p:nvSpPr>
          <p:cNvPr id="3" name="Content Placeholder 2"/>
          <p:cNvSpPr>
            <a:spLocks noGrp="1"/>
          </p:cNvSpPr>
          <p:nvPr>
            <p:ph idx="1"/>
          </p:nvPr>
        </p:nvSpPr>
        <p:spPr/>
        <p:txBody>
          <a:bodyPr/>
          <a:lstStyle/>
          <a:p>
            <a:r>
              <a:t>Introduction</a:t>
            </a:r>
          </a:p>
          <a:p>
            <a:pPr lvl="1"/>
            <a:r>
              <a:t>Vision Module (CNN)</a:t>
            </a:r>
          </a:p>
          <a:p>
            <a:pPr lvl="1"/>
            <a:r>
              <a:t>Trajectory Feature Engineering</a:t>
            </a:r>
          </a:p>
          <a:p>
            <a:pPr lvl="1"/>
            <a:r>
              <a:t>Behavior Clustering</a:t>
            </a:r>
          </a:p>
          <a:p>
            <a:pPr lvl="1"/>
            <a:r>
              <a:t>Results &amp; Visualizations</a:t>
            </a:r>
          </a:p>
          <a:p>
            <a:pPr lvl="1"/>
            <a:r>
              <a:t>Conclusion &amp; Future Work</a:t>
            </a:r>
          </a:p>
          <a:p>
            <a:pPr lvl="1"/>
            <a:r>
              <a:t>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Vision Module Overview</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Input</a:t>
            </a:r>
            <a:r>
              <a:rPr lang="en-US" dirty="0" smtClean="0"/>
              <a:t>: Grayscale 64×64 eye images</a:t>
            </a:r>
          </a:p>
          <a:p>
            <a:r>
              <a:rPr lang="en-US" dirty="0" smtClean="0"/>
              <a:t>Lightweight CNN: 820K parameters</a:t>
            </a:r>
          </a:p>
          <a:p>
            <a:r>
              <a:rPr lang="en-US" dirty="0" smtClean="0"/>
              <a:t>Real-time capable: Inference &lt; 50ms</a:t>
            </a:r>
          </a:p>
          <a:p>
            <a:r>
              <a:rPr lang="en-US" dirty="0" smtClean="0"/>
              <a:t>Output: Binary eye state (alert </a:t>
            </a:r>
            <a:r>
              <a:rPr lang="en-US" dirty="0" err="1" smtClean="0"/>
              <a:t>vs</a:t>
            </a:r>
            <a:r>
              <a:rPr lang="en-US" dirty="0" smtClean="0"/>
              <a:t> drowsy)</a:t>
            </a:r>
          </a:p>
          <a:p>
            <a:r>
              <a:rPr lang="en-US" dirty="0" smtClean="0"/>
              <a:t>We </a:t>
            </a:r>
            <a:r>
              <a:rPr lang="en-US" dirty="0" smtClean="0"/>
              <a:t>trained a CNN optimized for size and speed—making it deployable on embedded boards like </a:t>
            </a:r>
            <a:r>
              <a:rPr lang="en-US" dirty="0" err="1" smtClean="0"/>
              <a:t>Jetson</a:t>
            </a:r>
            <a:r>
              <a:rPr lang="en-US" dirty="0" smtClean="0"/>
              <a:t> NX without sacrificing </a:t>
            </a:r>
            <a:r>
              <a:rPr lang="en-US" dirty="0" smtClean="0"/>
              <a:t>accuracy</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Vision Module Overview</a:t>
            </a:r>
          </a:p>
        </p:txBody>
      </p:sp>
      <p:sp>
        <p:nvSpPr>
          <p:cNvPr id="3" name="Content Placeholder 2"/>
          <p:cNvSpPr>
            <a:spLocks noGrp="1"/>
          </p:cNvSpPr>
          <p:nvPr>
            <p:ph idx="1"/>
          </p:nvPr>
        </p:nvSpPr>
        <p:spPr/>
        <p:txBody>
          <a:bodyPr/>
          <a:lstStyle/>
          <a:p>
            <a:r>
              <a:t>Key Characteristics</a:t>
            </a:r>
          </a:p>
          <a:p>
            <a:pPr lvl="1"/>
            <a:r>
              <a:t>Input: 64×64 grayscale eye images</a:t>
            </a:r>
          </a:p>
          <a:p>
            <a:pPr lvl="1"/>
            <a:r>
              <a:t>Lightweight CNN (~820K parameters)</a:t>
            </a:r>
          </a:p>
          <a:p>
            <a:pPr lvl="1"/>
            <a:r>
              <a:t>Output: Alert vs. Drowsy probability</a:t>
            </a:r>
          </a:p>
          <a:p>
            <a:pPr lvl="1"/>
            <a:r>
              <a:t>Real-time: &lt;50 ms/frame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CNN Architecture</a:t>
            </a:r>
          </a:p>
        </p:txBody>
      </p:sp>
      <p:sp>
        <p:nvSpPr>
          <p:cNvPr id="3" name="Content Placeholder 2"/>
          <p:cNvSpPr>
            <a:spLocks noGrp="1"/>
          </p:cNvSpPr>
          <p:nvPr>
            <p:ph idx="1"/>
          </p:nvPr>
        </p:nvSpPr>
        <p:spPr/>
        <p:txBody>
          <a:bodyPr/>
          <a:lstStyle/>
          <a:p>
            <a:r>
              <a:t>Layer Structure</a:t>
            </a:r>
          </a:p>
          <a:p>
            <a:pPr lvl="1"/>
            <a:r>
              <a:t>Conv2D(32, 3×3) → ReLU → MaxPool(2×2)</a:t>
            </a:r>
          </a:p>
          <a:p>
            <a:pPr lvl="1"/>
            <a:r>
              <a:t>Conv2D(64, 3×3) → ReLU → MaxPool(2×2)</a:t>
            </a:r>
          </a:p>
          <a:p>
            <a:pPr lvl="1"/>
            <a:r>
              <a:t>Flatten → Dense(64) → Dropout(0.5) → Dense(2, Softmax)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CNN Results</a:t>
            </a:r>
          </a:p>
        </p:txBody>
      </p:sp>
      <p:sp>
        <p:nvSpPr>
          <p:cNvPr id="3" name="Content Placeholder 2"/>
          <p:cNvSpPr>
            <a:spLocks noGrp="1"/>
          </p:cNvSpPr>
          <p:nvPr>
            <p:ph idx="1"/>
          </p:nvPr>
        </p:nvSpPr>
        <p:spPr/>
        <p:txBody>
          <a:bodyPr>
            <a:normAutofit/>
          </a:bodyPr>
          <a:lstStyle/>
          <a:p>
            <a:r>
              <a:rPr lang="en-US" dirty="0" smtClean="0"/>
              <a:t>Test </a:t>
            </a:r>
            <a:r>
              <a:rPr lang="en-US" dirty="0" smtClean="0"/>
              <a:t>Accuracy: </a:t>
            </a:r>
            <a:r>
              <a:rPr lang="en-US" b="1" dirty="0" smtClean="0"/>
              <a:t>100%</a:t>
            </a:r>
            <a:endParaRPr lang="en-US" dirty="0" smtClean="0"/>
          </a:p>
          <a:p>
            <a:r>
              <a:rPr lang="en-US" dirty="0" smtClean="0"/>
              <a:t>Precision &amp; Recall: </a:t>
            </a:r>
            <a:r>
              <a:rPr lang="en-US" b="1" dirty="0" smtClean="0"/>
              <a:t>100%</a:t>
            </a:r>
            <a:endParaRPr lang="en-US" dirty="0" smtClean="0"/>
          </a:p>
          <a:p>
            <a:r>
              <a:rPr lang="en-US" dirty="0" smtClean="0"/>
              <a:t>Zero misclassifications across 8,359 samples</a:t>
            </a:r>
          </a:p>
          <a:p>
            <a:r>
              <a:rPr lang="en-US" dirty="0" smtClean="0"/>
              <a:t>ROC-AUC: </a:t>
            </a:r>
            <a:r>
              <a:rPr lang="en-US" b="1" dirty="0" smtClean="0"/>
              <a:t>1.00</a:t>
            </a:r>
            <a:endParaRPr lang="en-US" dirty="0" smtClean="0"/>
          </a:p>
          <a:p>
            <a:r>
              <a:rPr lang="en-US" dirty="0" smtClean="0"/>
              <a:t>The </a:t>
            </a:r>
            <a:r>
              <a:rPr lang="en-US" dirty="0" smtClean="0"/>
              <a:t>model's near-perfect performance shows how effective a simple but focused CNN can be when trained on clean, </a:t>
            </a:r>
            <a:r>
              <a:rPr lang="en-US" dirty="0" err="1" smtClean="0"/>
              <a:t>curated</a:t>
            </a:r>
            <a:r>
              <a:rPr lang="en-US" dirty="0" smtClean="0"/>
              <a:t> </a:t>
            </a:r>
            <a:r>
              <a:rPr lang="en-US" dirty="0" smtClean="0"/>
              <a:t>data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Trajectory Data</a:t>
            </a:r>
          </a:p>
        </p:txBody>
      </p:sp>
      <p:sp>
        <p:nvSpPr>
          <p:cNvPr id="3" name="Content Placeholder 2"/>
          <p:cNvSpPr>
            <a:spLocks noGrp="1"/>
          </p:cNvSpPr>
          <p:nvPr>
            <p:ph idx="1"/>
          </p:nvPr>
        </p:nvSpPr>
        <p:spPr/>
        <p:txBody>
          <a:bodyPr>
            <a:normAutofit/>
          </a:bodyPr>
          <a:lstStyle/>
          <a:p>
            <a:r>
              <a:rPr lang="en-US" dirty="0" smtClean="0"/>
              <a:t>Dataset</a:t>
            </a:r>
            <a:r>
              <a:rPr lang="en-US" dirty="0" smtClean="0"/>
              <a:t>: </a:t>
            </a:r>
            <a:r>
              <a:rPr lang="en-US" b="1" dirty="0" smtClean="0"/>
              <a:t>NGSIM US-101</a:t>
            </a:r>
            <a:endParaRPr lang="en-US" dirty="0" smtClean="0"/>
          </a:p>
          <a:p>
            <a:r>
              <a:rPr lang="en-US" dirty="0" smtClean="0"/>
              <a:t>Collected in </a:t>
            </a:r>
            <a:r>
              <a:rPr lang="en-US" b="1" dirty="0" smtClean="0"/>
              <a:t>Los Angeles (2005)</a:t>
            </a:r>
            <a:endParaRPr lang="en-US" dirty="0" smtClean="0"/>
          </a:p>
          <a:p>
            <a:r>
              <a:rPr lang="en-US" dirty="0" smtClean="0"/>
              <a:t>Covers 1,600+ vehicles over 15 minutes</a:t>
            </a:r>
          </a:p>
          <a:p>
            <a:r>
              <a:rPr lang="en-US" dirty="0" smtClean="0"/>
              <a:t>Captures: position, speed, acceleration, lane ID, spacing</a:t>
            </a:r>
          </a:p>
          <a:p>
            <a:r>
              <a:rPr lang="en-US" dirty="0" smtClean="0"/>
              <a:t>This </a:t>
            </a:r>
            <a:r>
              <a:rPr lang="en-US" dirty="0" smtClean="0"/>
              <a:t>real-world dataset gave us an excellent canvas to study driving patterns. Unlike simulators, these are actual highway </a:t>
            </a:r>
            <a:r>
              <a:rPr lang="en-US" dirty="0" smtClean="0"/>
              <a:t>behaviors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Kinematic Feature Engineering</a:t>
            </a:r>
          </a:p>
        </p:txBody>
      </p:sp>
      <p:sp>
        <p:nvSpPr>
          <p:cNvPr id="3" name="Content Placeholder 2"/>
          <p:cNvSpPr>
            <a:spLocks noGrp="1"/>
          </p:cNvSpPr>
          <p:nvPr>
            <p:ph idx="1"/>
          </p:nvPr>
        </p:nvSpPr>
        <p:spPr/>
        <p:txBody>
          <a:bodyPr>
            <a:normAutofit lnSpcReduction="10000"/>
          </a:bodyPr>
          <a:lstStyle/>
          <a:p>
            <a:pPr>
              <a:buNone/>
            </a:pPr>
            <a:r>
              <a:rPr lang="en-US" dirty="0" smtClean="0"/>
              <a:t>Each </a:t>
            </a:r>
            <a:r>
              <a:rPr lang="en-US" dirty="0" smtClean="0"/>
              <a:t>driver summarized with:</a:t>
            </a:r>
          </a:p>
          <a:p>
            <a:r>
              <a:rPr lang="en-US" dirty="0" smtClean="0"/>
              <a:t>Mean/Std of Speed &amp; Acceleration</a:t>
            </a:r>
          </a:p>
          <a:p>
            <a:r>
              <a:rPr lang="en-US" dirty="0" smtClean="0"/>
              <a:t>Number of Lane Changes</a:t>
            </a:r>
          </a:p>
          <a:p>
            <a:r>
              <a:rPr lang="en-US" dirty="0" smtClean="0"/>
              <a:t>Mean Spacing</a:t>
            </a:r>
          </a:p>
          <a:p>
            <a:r>
              <a:rPr lang="en-US" dirty="0" smtClean="0"/>
              <a:t>Jerk (Δ Acceleration): Mean &amp; Std</a:t>
            </a:r>
          </a:p>
          <a:p>
            <a:r>
              <a:rPr lang="en-US" dirty="0" smtClean="0"/>
              <a:t>Rather </a:t>
            </a:r>
            <a:r>
              <a:rPr lang="en-US" dirty="0" smtClean="0"/>
              <a:t>than looking at every frame, we compressed each driver’s behavior into 8 intuitive metrics—creating a fingerprint of their driving </a:t>
            </a:r>
            <a:r>
              <a:rPr lang="en-US" dirty="0" smtClean="0"/>
              <a:t>style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TotalTime>
  <Words>611</Words>
  <Application>Microsoft Office PowerPoint</Application>
  <PresentationFormat>On-screen Show (4:3)</PresentationFormat>
  <Paragraphs>85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Multi-Modal Driver Drowsiness Detection and Behavior Profiling</vt:lpstr>
      <vt:lpstr>Introduction </vt:lpstr>
      <vt:lpstr>Outline</vt:lpstr>
      <vt:lpstr>Vision Module Overview </vt:lpstr>
      <vt:lpstr>Vision Module Overview</vt:lpstr>
      <vt:lpstr>CNN Architecture</vt:lpstr>
      <vt:lpstr>CNN Results</vt:lpstr>
      <vt:lpstr>Trajectory Data</vt:lpstr>
      <vt:lpstr>Kinematic Feature Engineering</vt:lpstr>
      <vt:lpstr>Behavior Clustering</vt:lpstr>
      <vt:lpstr>Cluster Centroids</vt:lpstr>
      <vt:lpstr>Slide 12</vt:lpstr>
      <vt:lpstr>PCA Visualization</vt:lpstr>
      <vt:lpstr>Static Trajectories</vt:lpstr>
      <vt:lpstr>Animated Trajectories</vt:lpstr>
      <vt:lpstr>Accuracy</vt:lpstr>
      <vt:lpstr>Conclusion &amp; Future Work</vt:lpstr>
      <vt:lpstr>Thank You</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Driver Drowsiness Detection and Behavior Profiling</dc:title>
  <dc:creator>Administrator</dc:creator>
  <dc:description>generated using python-pptx</dc:description>
  <cp:lastModifiedBy>Atharva</cp:lastModifiedBy>
  <cp:revision>3</cp:revision>
  <dcterms:created xsi:type="dcterms:W3CDTF">2013-01-27T09:14:16Z</dcterms:created>
  <dcterms:modified xsi:type="dcterms:W3CDTF">2025-04-21T07:26:29Z</dcterms:modified>
</cp:coreProperties>
</file>