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66" r:id="rId6"/>
    <p:sldId id="265"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9460"/>
    <p:restoredTop sz="73598"/>
  </p:normalViewPr>
  <p:slideViewPr>
    <p:cSldViewPr snapToGrid="0" snapToObjects="1">
      <p:cViewPr varScale="1">
        <p:scale>
          <a:sx n="92" d="100"/>
          <a:sy n="92" d="100"/>
        </p:scale>
        <p:origin x="184" y="4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98B065-5B10-4FDF-81F7-5E0605F85B02}"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D80128C2-E00A-4C3B-923E-2A79E6974CEC}">
      <dgm:prSet/>
      <dgm:spPr/>
      <dgm:t>
        <a:bodyPr/>
        <a:lstStyle/>
        <a:p>
          <a:pPr>
            <a:lnSpc>
              <a:spcPct val="100000"/>
            </a:lnSpc>
            <a:defRPr cap="all"/>
          </a:pPr>
          <a:r>
            <a:rPr lang="en-US"/>
            <a:t>Efficiency</a:t>
          </a:r>
        </a:p>
      </dgm:t>
    </dgm:pt>
    <dgm:pt modelId="{EF0B263A-E473-4859-8EAE-3324315BBBC8}" type="parTrans" cxnId="{D2C0FDF8-3529-4CFD-B7E3-7A673C376A2F}">
      <dgm:prSet/>
      <dgm:spPr/>
      <dgm:t>
        <a:bodyPr/>
        <a:lstStyle/>
        <a:p>
          <a:endParaRPr lang="en-US"/>
        </a:p>
      </dgm:t>
    </dgm:pt>
    <dgm:pt modelId="{2BFB4B3B-E608-4B5F-BA83-5FC56A9BED67}" type="sibTrans" cxnId="{D2C0FDF8-3529-4CFD-B7E3-7A673C376A2F}">
      <dgm:prSet/>
      <dgm:spPr/>
      <dgm:t>
        <a:bodyPr/>
        <a:lstStyle/>
        <a:p>
          <a:endParaRPr lang="en-US"/>
        </a:p>
      </dgm:t>
    </dgm:pt>
    <dgm:pt modelId="{1F28CF8E-3371-41B6-84B6-8CFFE08C8D8B}">
      <dgm:prSet/>
      <dgm:spPr/>
      <dgm:t>
        <a:bodyPr/>
        <a:lstStyle/>
        <a:p>
          <a:pPr>
            <a:lnSpc>
              <a:spcPct val="100000"/>
            </a:lnSpc>
            <a:defRPr cap="all"/>
          </a:pPr>
          <a:r>
            <a:rPr lang="en-US"/>
            <a:t>Insights into Customer Behavior</a:t>
          </a:r>
        </a:p>
      </dgm:t>
    </dgm:pt>
    <dgm:pt modelId="{A9ECF2CD-1A4F-41E1-BC89-30E8F3A89726}" type="parTrans" cxnId="{3A68977F-13F8-47E3-922A-E867DE52F2D1}">
      <dgm:prSet/>
      <dgm:spPr/>
      <dgm:t>
        <a:bodyPr/>
        <a:lstStyle/>
        <a:p>
          <a:endParaRPr lang="en-US"/>
        </a:p>
      </dgm:t>
    </dgm:pt>
    <dgm:pt modelId="{A5922602-6A5B-4FF0-8C51-6D72F5F40961}" type="sibTrans" cxnId="{3A68977F-13F8-47E3-922A-E867DE52F2D1}">
      <dgm:prSet/>
      <dgm:spPr/>
      <dgm:t>
        <a:bodyPr/>
        <a:lstStyle/>
        <a:p>
          <a:endParaRPr lang="en-US"/>
        </a:p>
      </dgm:t>
    </dgm:pt>
    <dgm:pt modelId="{41872A2B-840D-4E27-B26B-2B1EEDF2DC45}">
      <dgm:prSet/>
      <dgm:spPr/>
      <dgm:t>
        <a:bodyPr/>
        <a:lstStyle/>
        <a:p>
          <a:pPr>
            <a:lnSpc>
              <a:spcPct val="100000"/>
            </a:lnSpc>
            <a:defRPr cap="all"/>
          </a:pPr>
          <a:r>
            <a:rPr lang="en-US"/>
            <a:t>Inventory Management</a:t>
          </a:r>
        </a:p>
      </dgm:t>
    </dgm:pt>
    <dgm:pt modelId="{F15E5054-0433-4E28-9508-8605334F9DFA}" type="parTrans" cxnId="{EE69502B-2474-4548-BAA8-78C25586231F}">
      <dgm:prSet/>
      <dgm:spPr/>
      <dgm:t>
        <a:bodyPr/>
        <a:lstStyle/>
        <a:p>
          <a:endParaRPr lang="en-US"/>
        </a:p>
      </dgm:t>
    </dgm:pt>
    <dgm:pt modelId="{3AEE09FD-FDE9-4319-9B83-7EB1EED3FF8E}" type="sibTrans" cxnId="{EE69502B-2474-4548-BAA8-78C25586231F}">
      <dgm:prSet/>
      <dgm:spPr/>
      <dgm:t>
        <a:bodyPr/>
        <a:lstStyle/>
        <a:p>
          <a:endParaRPr lang="en-US"/>
        </a:p>
      </dgm:t>
    </dgm:pt>
    <dgm:pt modelId="{6412CA41-7013-44A9-892A-43A6BB9534EE}">
      <dgm:prSet/>
      <dgm:spPr/>
      <dgm:t>
        <a:bodyPr/>
        <a:lstStyle/>
        <a:p>
          <a:pPr>
            <a:lnSpc>
              <a:spcPct val="100000"/>
            </a:lnSpc>
            <a:defRPr cap="all"/>
          </a:pPr>
          <a:r>
            <a:rPr lang="en-US"/>
            <a:t>Sales Performance</a:t>
          </a:r>
        </a:p>
      </dgm:t>
    </dgm:pt>
    <dgm:pt modelId="{7A8E6CE5-C197-49CD-93BA-1FBE1CA50288}" type="parTrans" cxnId="{734E91D4-751B-43ED-9BD6-8EC2AAF7CD78}">
      <dgm:prSet/>
      <dgm:spPr/>
      <dgm:t>
        <a:bodyPr/>
        <a:lstStyle/>
        <a:p>
          <a:endParaRPr lang="en-US"/>
        </a:p>
      </dgm:t>
    </dgm:pt>
    <dgm:pt modelId="{F8F457D3-8FD9-4AD2-90FF-7853F6240766}" type="sibTrans" cxnId="{734E91D4-751B-43ED-9BD6-8EC2AAF7CD78}">
      <dgm:prSet/>
      <dgm:spPr/>
      <dgm:t>
        <a:bodyPr/>
        <a:lstStyle/>
        <a:p>
          <a:endParaRPr lang="en-US"/>
        </a:p>
      </dgm:t>
    </dgm:pt>
    <dgm:pt modelId="{3FC143F2-33EA-4112-90D9-CE53FA8717E8}">
      <dgm:prSet/>
      <dgm:spPr/>
      <dgm:t>
        <a:bodyPr/>
        <a:lstStyle/>
        <a:p>
          <a:pPr>
            <a:lnSpc>
              <a:spcPct val="100000"/>
            </a:lnSpc>
            <a:defRPr cap="all"/>
          </a:pPr>
          <a:r>
            <a:rPr lang="en-US"/>
            <a:t>Data Integrity and Security</a:t>
          </a:r>
        </a:p>
      </dgm:t>
    </dgm:pt>
    <dgm:pt modelId="{76BAD030-7727-49D9-8CE6-25F93A1F528E}" type="parTrans" cxnId="{3898D176-5FB1-4053-A992-1BA55B5E5E06}">
      <dgm:prSet/>
      <dgm:spPr/>
      <dgm:t>
        <a:bodyPr/>
        <a:lstStyle/>
        <a:p>
          <a:endParaRPr lang="en-US"/>
        </a:p>
      </dgm:t>
    </dgm:pt>
    <dgm:pt modelId="{6FA9B8EB-05F3-4024-A27D-7ED5E6F70C2F}" type="sibTrans" cxnId="{3898D176-5FB1-4053-A992-1BA55B5E5E06}">
      <dgm:prSet/>
      <dgm:spPr/>
      <dgm:t>
        <a:bodyPr/>
        <a:lstStyle/>
        <a:p>
          <a:endParaRPr lang="en-US"/>
        </a:p>
      </dgm:t>
    </dgm:pt>
    <dgm:pt modelId="{65905022-0E0D-43FE-91DD-46B886F9F9DF}">
      <dgm:prSet/>
      <dgm:spPr/>
      <dgm:t>
        <a:bodyPr/>
        <a:lstStyle/>
        <a:p>
          <a:pPr>
            <a:lnSpc>
              <a:spcPct val="100000"/>
            </a:lnSpc>
            <a:defRPr cap="all"/>
          </a:pPr>
          <a:r>
            <a:rPr lang="en-US"/>
            <a:t>Scalability and Flexibility</a:t>
          </a:r>
        </a:p>
      </dgm:t>
    </dgm:pt>
    <dgm:pt modelId="{E01A75C5-E3E5-41AB-A1AB-8D0880383C37}" type="parTrans" cxnId="{D5C9D517-1555-4E24-9063-1CBD681DB553}">
      <dgm:prSet/>
      <dgm:spPr/>
      <dgm:t>
        <a:bodyPr/>
        <a:lstStyle/>
        <a:p>
          <a:endParaRPr lang="en-US"/>
        </a:p>
      </dgm:t>
    </dgm:pt>
    <dgm:pt modelId="{C6DF423D-79AB-4E14-980F-E3967CDE4140}" type="sibTrans" cxnId="{D5C9D517-1555-4E24-9063-1CBD681DB553}">
      <dgm:prSet/>
      <dgm:spPr/>
      <dgm:t>
        <a:bodyPr/>
        <a:lstStyle/>
        <a:p>
          <a:endParaRPr lang="en-US"/>
        </a:p>
      </dgm:t>
    </dgm:pt>
    <dgm:pt modelId="{8748DC9C-96EC-45FA-AA58-E8ABF7FFB263}">
      <dgm:prSet/>
      <dgm:spPr/>
      <dgm:t>
        <a:bodyPr/>
        <a:lstStyle/>
        <a:p>
          <a:pPr>
            <a:lnSpc>
              <a:spcPct val="100000"/>
            </a:lnSpc>
            <a:defRPr cap="all"/>
          </a:pPr>
          <a:r>
            <a:rPr lang="en-US"/>
            <a:t>Cost Savings</a:t>
          </a:r>
        </a:p>
      </dgm:t>
    </dgm:pt>
    <dgm:pt modelId="{7C0C9D03-A7B2-4AF9-9133-8DC1724D8372}" type="parTrans" cxnId="{D4D49F45-3510-43E5-8296-5A82EA61501E}">
      <dgm:prSet/>
      <dgm:spPr/>
      <dgm:t>
        <a:bodyPr/>
        <a:lstStyle/>
        <a:p>
          <a:endParaRPr lang="en-US"/>
        </a:p>
      </dgm:t>
    </dgm:pt>
    <dgm:pt modelId="{E2F46032-48FB-4681-857B-0D978C9F0249}" type="sibTrans" cxnId="{D4D49F45-3510-43E5-8296-5A82EA61501E}">
      <dgm:prSet/>
      <dgm:spPr/>
      <dgm:t>
        <a:bodyPr/>
        <a:lstStyle/>
        <a:p>
          <a:endParaRPr lang="en-US"/>
        </a:p>
      </dgm:t>
    </dgm:pt>
    <dgm:pt modelId="{4A7787C9-31A7-4290-B988-E9AC025FA488}" type="pres">
      <dgm:prSet presAssocID="{8C98B065-5B10-4FDF-81F7-5E0605F85B02}" presName="root" presStyleCnt="0">
        <dgm:presLayoutVars>
          <dgm:dir/>
          <dgm:resizeHandles val="exact"/>
        </dgm:presLayoutVars>
      </dgm:prSet>
      <dgm:spPr/>
    </dgm:pt>
    <dgm:pt modelId="{D9ADD39F-84D6-4B75-B62F-F35334758118}" type="pres">
      <dgm:prSet presAssocID="{D80128C2-E00A-4C3B-923E-2A79E6974CEC}" presName="compNode" presStyleCnt="0"/>
      <dgm:spPr/>
    </dgm:pt>
    <dgm:pt modelId="{C148BFF7-B060-4BAD-A1BD-54712139BCF3}" type="pres">
      <dgm:prSet presAssocID="{D80128C2-E00A-4C3B-923E-2A79E6974CEC}" presName="iconBgRect" presStyleLbl="bgShp" presStyleIdx="0" presStyleCnt="7"/>
      <dgm:spPr/>
    </dgm:pt>
    <dgm:pt modelId="{FA589D98-F519-4057-BDF7-89A374770018}" type="pres">
      <dgm:prSet presAssocID="{D80128C2-E00A-4C3B-923E-2A79E6974CEC}"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F006D2FC-A5BE-4BBE-943C-848563E5DAF7}" type="pres">
      <dgm:prSet presAssocID="{D80128C2-E00A-4C3B-923E-2A79E6974CEC}" presName="spaceRect" presStyleCnt="0"/>
      <dgm:spPr/>
    </dgm:pt>
    <dgm:pt modelId="{E7A3DFCB-AFDB-4CCE-B437-0C86434F5869}" type="pres">
      <dgm:prSet presAssocID="{D80128C2-E00A-4C3B-923E-2A79E6974CEC}" presName="textRect" presStyleLbl="revTx" presStyleIdx="0" presStyleCnt="7">
        <dgm:presLayoutVars>
          <dgm:chMax val="1"/>
          <dgm:chPref val="1"/>
        </dgm:presLayoutVars>
      </dgm:prSet>
      <dgm:spPr/>
    </dgm:pt>
    <dgm:pt modelId="{850C6506-57DE-438A-9BA1-42F08781136C}" type="pres">
      <dgm:prSet presAssocID="{2BFB4B3B-E608-4B5F-BA83-5FC56A9BED67}" presName="sibTrans" presStyleCnt="0"/>
      <dgm:spPr/>
    </dgm:pt>
    <dgm:pt modelId="{84E74537-6DDC-4661-976D-1B048039D238}" type="pres">
      <dgm:prSet presAssocID="{1F28CF8E-3371-41B6-84B6-8CFFE08C8D8B}" presName="compNode" presStyleCnt="0"/>
      <dgm:spPr/>
    </dgm:pt>
    <dgm:pt modelId="{7BABE219-C197-49BB-93D5-B0D658B176CE}" type="pres">
      <dgm:prSet presAssocID="{1F28CF8E-3371-41B6-84B6-8CFFE08C8D8B}" presName="iconBgRect" presStyleLbl="bgShp" presStyleIdx="1" presStyleCnt="7"/>
      <dgm:spPr/>
    </dgm:pt>
    <dgm:pt modelId="{4D1840EA-2EA4-48DE-828D-57D46B2BD105}" type="pres">
      <dgm:prSet presAssocID="{1F28CF8E-3371-41B6-84B6-8CFFE08C8D8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56E99E68-2F12-40BE-8FA4-C0AF4CE33275}" type="pres">
      <dgm:prSet presAssocID="{1F28CF8E-3371-41B6-84B6-8CFFE08C8D8B}" presName="spaceRect" presStyleCnt="0"/>
      <dgm:spPr/>
    </dgm:pt>
    <dgm:pt modelId="{CAFF85A9-72FC-4065-90D9-EFF88D349644}" type="pres">
      <dgm:prSet presAssocID="{1F28CF8E-3371-41B6-84B6-8CFFE08C8D8B}" presName="textRect" presStyleLbl="revTx" presStyleIdx="1" presStyleCnt="7">
        <dgm:presLayoutVars>
          <dgm:chMax val="1"/>
          <dgm:chPref val="1"/>
        </dgm:presLayoutVars>
      </dgm:prSet>
      <dgm:spPr/>
    </dgm:pt>
    <dgm:pt modelId="{1B4268CC-7279-4DB3-A6B7-908D6D43CA6D}" type="pres">
      <dgm:prSet presAssocID="{A5922602-6A5B-4FF0-8C51-6D72F5F40961}" presName="sibTrans" presStyleCnt="0"/>
      <dgm:spPr/>
    </dgm:pt>
    <dgm:pt modelId="{F317FCB0-FC5C-4307-8437-EDB7B7961D38}" type="pres">
      <dgm:prSet presAssocID="{41872A2B-840D-4E27-B26B-2B1EEDF2DC45}" presName="compNode" presStyleCnt="0"/>
      <dgm:spPr/>
    </dgm:pt>
    <dgm:pt modelId="{AF2FE272-EB02-4A71-961D-2566FB3D2055}" type="pres">
      <dgm:prSet presAssocID="{41872A2B-840D-4E27-B26B-2B1EEDF2DC45}" presName="iconBgRect" presStyleLbl="bgShp" presStyleIdx="2" presStyleCnt="7"/>
      <dgm:spPr/>
    </dgm:pt>
    <dgm:pt modelId="{133B7EA5-9FA7-4A3F-B11F-B60EBE4D42C0}" type="pres">
      <dgm:prSet presAssocID="{41872A2B-840D-4E27-B26B-2B1EEDF2DC4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x"/>
        </a:ext>
      </dgm:extLst>
    </dgm:pt>
    <dgm:pt modelId="{0F0DFB77-C968-4EA1-ADF4-B3DE874F9E48}" type="pres">
      <dgm:prSet presAssocID="{41872A2B-840D-4E27-B26B-2B1EEDF2DC45}" presName="spaceRect" presStyleCnt="0"/>
      <dgm:spPr/>
    </dgm:pt>
    <dgm:pt modelId="{13A58AC1-E07F-421D-96DF-99CFB1C43665}" type="pres">
      <dgm:prSet presAssocID="{41872A2B-840D-4E27-B26B-2B1EEDF2DC45}" presName="textRect" presStyleLbl="revTx" presStyleIdx="2" presStyleCnt="7">
        <dgm:presLayoutVars>
          <dgm:chMax val="1"/>
          <dgm:chPref val="1"/>
        </dgm:presLayoutVars>
      </dgm:prSet>
      <dgm:spPr/>
    </dgm:pt>
    <dgm:pt modelId="{44F3A5ED-20AA-4620-B681-88315FA48B3D}" type="pres">
      <dgm:prSet presAssocID="{3AEE09FD-FDE9-4319-9B83-7EB1EED3FF8E}" presName="sibTrans" presStyleCnt="0"/>
      <dgm:spPr/>
    </dgm:pt>
    <dgm:pt modelId="{09F60D7A-E9E7-4462-A5A0-1BCF3AD9A75B}" type="pres">
      <dgm:prSet presAssocID="{6412CA41-7013-44A9-892A-43A6BB9534EE}" presName="compNode" presStyleCnt="0"/>
      <dgm:spPr/>
    </dgm:pt>
    <dgm:pt modelId="{0E601064-13E6-448B-B6BD-0DA9166F8E5B}" type="pres">
      <dgm:prSet presAssocID="{6412CA41-7013-44A9-892A-43A6BB9534EE}" presName="iconBgRect" presStyleLbl="bgShp" presStyleIdx="3" presStyleCnt="7"/>
      <dgm:spPr/>
    </dgm:pt>
    <dgm:pt modelId="{ED3577CD-B6CF-4351-971F-8965BF91C767}" type="pres">
      <dgm:prSet presAssocID="{6412CA41-7013-44A9-892A-43A6BB9534E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B77B12B0-85C3-4C18-8ADB-468DFBAE513E}" type="pres">
      <dgm:prSet presAssocID="{6412CA41-7013-44A9-892A-43A6BB9534EE}" presName="spaceRect" presStyleCnt="0"/>
      <dgm:spPr/>
    </dgm:pt>
    <dgm:pt modelId="{BBDAC94C-A4CA-46DD-9379-2D9C9713B49A}" type="pres">
      <dgm:prSet presAssocID="{6412CA41-7013-44A9-892A-43A6BB9534EE}" presName="textRect" presStyleLbl="revTx" presStyleIdx="3" presStyleCnt="7">
        <dgm:presLayoutVars>
          <dgm:chMax val="1"/>
          <dgm:chPref val="1"/>
        </dgm:presLayoutVars>
      </dgm:prSet>
      <dgm:spPr/>
    </dgm:pt>
    <dgm:pt modelId="{9B5288CE-612A-4E47-B1C6-79DA15BFCD57}" type="pres">
      <dgm:prSet presAssocID="{F8F457D3-8FD9-4AD2-90FF-7853F6240766}" presName="sibTrans" presStyleCnt="0"/>
      <dgm:spPr/>
    </dgm:pt>
    <dgm:pt modelId="{D8BD5BA1-8078-48CD-B40A-178E9A96505C}" type="pres">
      <dgm:prSet presAssocID="{3FC143F2-33EA-4112-90D9-CE53FA8717E8}" presName="compNode" presStyleCnt="0"/>
      <dgm:spPr/>
    </dgm:pt>
    <dgm:pt modelId="{B226E375-652A-4ED2-996C-686F7C1C1DD5}" type="pres">
      <dgm:prSet presAssocID="{3FC143F2-33EA-4112-90D9-CE53FA8717E8}" presName="iconBgRect" presStyleLbl="bgShp" presStyleIdx="4" presStyleCnt="7"/>
      <dgm:spPr/>
    </dgm:pt>
    <dgm:pt modelId="{F8548391-C567-4179-A6CF-8E8C31E28434}" type="pres">
      <dgm:prSet presAssocID="{3FC143F2-33EA-4112-90D9-CE53FA8717E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ock"/>
        </a:ext>
      </dgm:extLst>
    </dgm:pt>
    <dgm:pt modelId="{58A88ED0-4124-47CB-A04F-0C2FC1733549}" type="pres">
      <dgm:prSet presAssocID="{3FC143F2-33EA-4112-90D9-CE53FA8717E8}" presName="spaceRect" presStyleCnt="0"/>
      <dgm:spPr/>
    </dgm:pt>
    <dgm:pt modelId="{5A0CAB8A-C050-4554-90A7-2BFACF139A6A}" type="pres">
      <dgm:prSet presAssocID="{3FC143F2-33EA-4112-90D9-CE53FA8717E8}" presName="textRect" presStyleLbl="revTx" presStyleIdx="4" presStyleCnt="7">
        <dgm:presLayoutVars>
          <dgm:chMax val="1"/>
          <dgm:chPref val="1"/>
        </dgm:presLayoutVars>
      </dgm:prSet>
      <dgm:spPr/>
    </dgm:pt>
    <dgm:pt modelId="{A103D99E-8A73-4EA5-A942-5BF57227AA52}" type="pres">
      <dgm:prSet presAssocID="{6FA9B8EB-05F3-4024-A27D-7ED5E6F70C2F}" presName="sibTrans" presStyleCnt="0"/>
      <dgm:spPr/>
    </dgm:pt>
    <dgm:pt modelId="{212AB26E-C96F-4652-B205-A41E7E958023}" type="pres">
      <dgm:prSet presAssocID="{65905022-0E0D-43FE-91DD-46B886F9F9DF}" presName="compNode" presStyleCnt="0"/>
      <dgm:spPr/>
    </dgm:pt>
    <dgm:pt modelId="{D8B62635-38A9-4E0A-871E-CBB7FD3D6D01}" type="pres">
      <dgm:prSet presAssocID="{65905022-0E0D-43FE-91DD-46B886F9F9DF}" presName="iconBgRect" presStyleLbl="bgShp" presStyleIdx="5" presStyleCnt="7"/>
      <dgm:spPr/>
    </dgm:pt>
    <dgm:pt modelId="{D8B7F195-9646-4E04-97C8-18954A072CBE}" type="pres">
      <dgm:prSet presAssocID="{65905022-0E0D-43FE-91DD-46B886F9F9D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heckmark"/>
        </a:ext>
      </dgm:extLst>
    </dgm:pt>
    <dgm:pt modelId="{8FBD6DF2-9123-4E5C-9B74-8EDAB1A0B491}" type="pres">
      <dgm:prSet presAssocID="{65905022-0E0D-43FE-91DD-46B886F9F9DF}" presName="spaceRect" presStyleCnt="0"/>
      <dgm:spPr/>
    </dgm:pt>
    <dgm:pt modelId="{CAFBE74C-8B1F-4E08-A4AE-655AEFB2B971}" type="pres">
      <dgm:prSet presAssocID="{65905022-0E0D-43FE-91DD-46B886F9F9DF}" presName="textRect" presStyleLbl="revTx" presStyleIdx="5" presStyleCnt="7">
        <dgm:presLayoutVars>
          <dgm:chMax val="1"/>
          <dgm:chPref val="1"/>
        </dgm:presLayoutVars>
      </dgm:prSet>
      <dgm:spPr/>
    </dgm:pt>
    <dgm:pt modelId="{E1037E5E-7AC0-4B1A-B22C-F1EA0DD0670F}" type="pres">
      <dgm:prSet presAssocID="{C6DF423D-79AB-4E14-980F-E3967CDE4140}" presName="sibTrans" presStyleCnt="0"/>
      <dgm:spPr/>
    </dgm:pt>
    <dgm:pt modelId="{011A0649-AC0C-4544-96EC-33FF702F2C8E}" type="pres">
      <dgm:prSet presAssocID="{8748DC9C-96EC-45FA-AA58-E8ABF7FFB263}" presName="compNode" presStyleCnt="0"/>
      <dgm:spPr/>
    </dgm:pt>
    <dgm:pt modelId="{4A723C9D-5538-44F6-95B0-346A8A6F5BD0}" type="pres">
      <dgm:prSet presAssocID="{8748DC9C-96EC-45FA-AA58-E8ABF7FFB263}" presName="iconBgRect" presStyleLbl="bgShp" presStyleIdx="6" presStyleCnt="7"/>
      <dgm:spPr/>
    </dgm:pt>
    <dgm:pt modelId="{83C75633-43F3-45D3-A2C5-970A4835FFDA}" type="pres">
      <dgm:prSet presAssocID="{8748DC9C-96EC-45FA-AA58-E8ABF7FFB263}"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Piggy Bank"/>
        </a:ext>
      </dgm:extLst>
    </dgm:pt>
    <dgm:pt modelId="{B7658F0B-3890-4D18-B43A-3D971041B7E0}" type="pres">
      <dgm:prSet presAssocID="{8748DC9C-96EC-45FA-AA58-E8ABF7FFB263}" presName="spaceRect" presStyleCnt="0"/>
      <dgm:spPr/>
    </dgm:pt>
    <dgm:pt modelId="{C9E3609E-0E04-45D6-8AA4-5377C76B353B}" type="pres">
      <dgm:prSet presAssocID="{8748DC9C-96EC-45FA-AA58-E8ABF7FFB263}" presName="textRect" presStyleLbl="revTx" presStyleIdx="6" presStyleCnt="7">
        <dgm:presLayoutVars>
          <dgm:chMax val="1"/>
          <dgm:chPref val="1"/>
        </dgm:presLayoutVars>
      </dgm:prSet>
      <dgm:spPr/>
    </dgm:pt>
  </dgm:ptLst>
  <dgm:cxnLst>
    <dgm:cxn modelId="{7709720B-FE3A-42FE-BC04-DC8EE162C9FE}" type="presOf" srcId="{65905022-0E0D-43FE-91DD-46B886F9F9DF}" destId="{CAFBE74C-8B1F-4E08-A4AE-655AEFB2B971}" srcOrd="0" destOrd="0" presId="urn:microsoft.com/office/officeart/2018/5/layout/IconCircleLabelList"/>
    <dgm:cxn modelId="{D5C9D517-1555-4E24-9063-1CBD681DB553}" srcId="{8C98B065-5B10-4FDF-81F7-5E0605F85B02}" destId="{65905022-0E0D-43FE-91DD-46B886F9F9DF}" srcOrd="5" destOrd="0" parTransId="{E01A75C5-E3E5-41AB-A1AB-8D0880383C37}" sibTransId="{C6DF423D-79AB-4E14-980F-E3967CDE4140}"/>
    <dgm:cxn modelId="{EE69502B-2474-4548-BAA8-78C25586231F}" srcId="{8C98B065-5B10-4FDF-81F7-5E0605F85B02}" destId="{41872A2B-840D-4E27-B26B-2B1EEDF2DC45}" srcOrd="2" destOrd="0" parTransId="{F15E5054-0433-4E28-9508-8605334F9DFA}" sibTransId="{3AEE09FD-FDE9-4319-9B83-7EB1EED3FF8E}"/>
    <dgm:cxn modelId="{D4D49F45-3510-43E5-8296-5A82EA61501E}" srcId="{8C98B065-5B10-4FDF-81F7-5E0605F85B02}" destId="{8748DC9C-96EC-45FA-AA58-E8ABF7FFB263}" srcOrd="6" destOrd="0" parTransId="{7C0C9D03-A7B2-4AF9-9133-8DC1724D8372}" sibTransId="{E2F46032-48FB-4681-857B-0D978C9F0249}"/>
    <dgm:cxn modelId="{4568CC60-EFC9-4CD3-AEFE-CC2ABE477C32}" type="presOf" srcId="{D80128C2-E00A-4C3B-923E-2A79E6974CEC}" destId="{E7A3DFCB-AFDB-4CCE-B437-0C86434F5869}" srcOrd="0" destOrd="0" presId="urn:microsoft.com/office/officeart/2018/5/layout/IconCircleLabelList"/>
    <dgm:cxn modelId="{EF4AB16A-54AB-4E68-8210-FFAC6AD835B8}" type="presOf" srcId="{8C98B065-5B10-4FDF-81F7-5E0605F85B02}" destId="{4A7787C9-31A7-4290-B988-E9AC025FA488}" srcOrd="0" destOrd="0" presId="urn:microsoft.com/office/officeart/2018/5/layout/IconCircleLabelList"/>
    <dgm:cxn modelId="{3898D176-5FB1-4053-A992-1BA55B5E5E06}" srcId="{8C98B065-5B10-4FDF-81F7-5E0605F85B02}" destId="{3FC143F2-33EA-4112-90D9-CE53FA8717E8}" srcOrd="4" destOrd="0" parTransId="{76BAD030-7727-49D9-8CE6-25F93A1F528E}" sibTransId="{6FA9B8EB-05F3-4024-A27D-7ED5E6F70C2F}"/>
    <dgm:cxn modelId="{264E4478-680D-4F14-A72B-F3C8B90D5006}" type="presOf" srcId="{6412CA41-7013-44A9-892A-43A6BB9534EE}" destId="{BBDAC94C-A4CA-46DD-9379-2D9C9713B49A}" srcOrd="0" destOrd="0" presId="urn:microsoft.com/office/officeart/2018/5/layout/IconCircleLabelList"/>
    <dgm:cxn modelId="{3A68977F-13F8-47E3-922A-E867DE52F2D1}" srcId="{8C98B065-5B10-4FDF-81F7-5E0605F85B02}" destId="{1F28CF8E-3371-41B6-84B6-8CFFE08C8D8B}" srcOrd="1" destOrd="0" parTransId="{A9ECF2CD-1A4F-41E1-BC89-30E8F3A89726}" sibTransId="{A5922602-6A5B-4FF0-8C51-6D72F5F40961}"/>
    <dgm:cxn modelId="{D6403887-3DA9-4AC2-9BBD-96D3292A4C30}" type="presOf" srcId="{1F28CF8E-3371-41B6-84B6-8CFFE08C8D8B}" destId="{CAFF85A9-72FC-4065-90D9-EFF88D349644}" srcOrd="0" destOrd="0" presId="urn:microsoft.com/office/officeart/2018/5/layout/IconCircleLabelList"/>
    <dgm:cxn modelId="{EE140192-EC5B-42FA-8506-478ADDCC25B9}" type="presOf" srcId="{8748DC9C-96EC-45FA-AA58-E8ABF7FFB263}" destId="{C9E3609E-0E04-45D6-8AA4-5377C76B353B}" srcOrd="0" destOrd="0" presId="urn:microsoft.com/office/officeart/2018/5/layout/IconCircleLabelList"/>
    <dgm:cxn modelId="{D65BFE9E-D12B-4004-8889-CA39760B3EE3}" type="presOf" srcId="{3FC143F2-33EA-4112-90D9-CE53FA8717E8}" destId="{5A0CAB8A-C050-4554-90A7-2BFACF139A6A}" srcOrd="0" destOrd="0" presId="urn:microsoft.com/office/officeart/2018/5/layout/IconCircleLabelList"/>
    <dgm:cxn modelId="{C9EF43C7-B282-4E46-827A-A2C3ACE2CD25}" type="presOf" srcId="{41872A2B-840D-4E27-B26B-2B1EEDF2DC45}" destId="{13A58AC1-E07F-421D-96DF-99CFB1C43665}" srcOrd="0" destOrd="0" presId="urn:microsoft.com/office/officeart/2018/5/layout/IconCircleLabelList"/>
    <dgm:cxn modelId="{734E91D4-751B-43ED-9BD6-8EC2AAF7CD78}" srcId="{8C98B065-5B10-4FDF-81F7-5E0605F85B02}" destId="{6412CA41-7013-44A9-892A-43A6BB9534EE}" srcOrd="3" destOrd="0" parTransId="{7A8E6CE5-C197-49CD-93BA-1FBE1CA50288}" sibTransId="{F8F457D3-8FD9-4AD2-90FF-7853F6240766}"/>
    <dgm:cxn modelId="{D2C0FDF8-3529-4CFD-B7E3-7A673C376A2F}" srcId="{8C98B065-5B10-4FDF-81F7-5E0605F85B02}" destId="{D80128C2-E00A-4C3B-923E-2A79E6974CEC}" srcOrd="0" destOrd="0" parTransId="{EF0B263A-E473-4859-8EAE-3324315BBBC8}" sibTransId="{2BFB4B3B-E608-4B5F-BA83-5FC56A9BED67}"/>
    <dgm:cxn modelId="{3E40C71E-00DB-4391-AB93-E3A4C1B8F7F8}" type="presParOf" srcId="{4A7787C9-31A7-4290-B988-E9AC025FA488}" destId="{D9ADD39F-84D6-4B75-B62F-F35334758118}" srcOrd="0" destOrd="0" presId="urn:microsoft.com/office/officeart/2018/5/layout/IconCircleLabelList"/>
    <dgm:cxn modelId="{7247E186-7E83-42ED-B7C2-D000CD6FC036}" type="presParOf" srcId="{D9ADD39F-84D6-4B75-B62F-F35334758118}" destId="{C148BFF7-B060-4BAD-A1BD-54712139BCF3}" srcOrd="0" destOrd="0" presId="urn:microsoft.com/office/officeart/2018/5/layout/IconCircleLabelList"/>
    <dgm:cxn modelId="{37951F5F-A381-4C10-A579-8876E8D0F84C}" type="presParOf" srcId="{D9ADD39F-84D6-4B75-B62F-F35334758118}" destId="{FA589D98-F519-4057-BDF7-89A374770018}" srcOrd="1" destOrd="0" presId="urn:microsoft.com/office/officeart/2018/5/layout/IconCircleLabelList"/>
    <dgm:cxn modelId="{34390B6C-A964-4929-9592-8C64A5D63909}" type="presParOf" srcId="{D9ADD39F-84D6-4B75-B62F-F35334758118}" destId="{F006D2FC-A5BE-4BBE-943C-848563E5DAF7}" srcOrd="2" destOrd="0" presId="urn:microsoft.com/office/officeart/2018/5/layout/IconCircleLabelList"/>
    <dgm:cxn modelId="{00E2C297-C2FD-4236-A929-6FB340F2AFD1}" type="presParOf" srcId="{D9ADD39F-84D6-4B75-B62F-F35334758118}" destId="{E7A3DFCB-AFDB-4CCE-B437-0C86434F5869}" srcOrd="3" destOrd="0" presId="urn:microsoft.com/office/officeart/2018/5/layout/IconCircleLabelList"/>
    <dgm:cxn modelId="{0C981B8D-2D90-4D99-9053-CB8926B163BD}" type="presParOf" srcId="{4A7787C9-31A7-4290-B988-E9AC025FA488}" destId="{850C6506-57DE-438A-9BA1-42F08781136C}" srcOrd="1" destOrd="0" presId="urn:microsoft.com/office/officeart/2018/5/layout/IconCircleLabelList"/>
    <dgm:cxn modelId="{421CAB5D-1F33-499E-855A-148015FDAD2D}" type="presParOf" srcId="{4A7787C9-31A7-4290-B988-E9AC025FA488}" destId="{84E74537-6DDC-4661-976D-1B048039D238}" srcOrd="2" destOrd="0" presId="urn:microsoft.com/office/officeart/2018/5/layout/IconCircleLabelList"/>
    <dgm:cxn modelId="{66C43B56-F00D-409C-8ACA-803E57DA78EE}" type="presParOf" srcId="{84E74537-6DDC-4661-976D-1B048039D238}" destId="{7BABE219-C197-49BB-93D5-B0D658B176CE}" srcOrd="0" destOrd="0" presId="urn:microsoft.com/office/officeart/2018/5/layout/IconCircleLabelList"/>
    <dgm:cxn modelId="{C6EB6266-5FE3-46B7-B41F-E585A77D6333}" type="presParOf" srcId="{84E74537-6DDC-4661-976D-1B048039D238}" destId="{4D1840EA-2EA4-48DE-828D-57D46B2BD105}" srcOrd="1" destOrd="0" presId="urn:microsoft.com/office/officeart/2018/5/layout/IconCircleLabelList"/>
    <dgm:cxn modelId="{E2E7A7CD-9F0B-4E51-A7F5-E4A105D553A1}" type="presParOf" srcId="{84E74537-6DDC-4661-976D-1B048039D238}" destId="{56E99E68-2F12-40BE-8FA4-C0AF4CE33275}" srcOrd="2" destOrd="0" presId="urn:microsoft.com/office/officeart/2018/5/layout/IconCircleLabelList"/>
    <dgm:cxn modelId="{FB945D26-F875-483A-9FE9-A284FC5DBD70}" type="presParOf" srcId="{84E74537-6DDC-4661-976D-1B048039D238}" destId="{CAFF85A9-72FC-4065-90D9-EFF88D349644}" srcOrd="3" destOrd="0" presId="urn:microsoft.com/office/officeart/2018/5/layout/IconCircleLabelList"/>
    <dgm:cxn modelId="{C4016533-CA56-489D-92A9-65F6DFA1E3C9}" type="presParOf" srcId="{4A7787C9-31A7-4290-B988-E9AC025FA488}" destId="{1B4268CC-7279-4DB3-A6B7-908D6D43CA6D}" srcOrd="3" destOrd="0" presId="urn:microsoft.com/office/officeart/2018/5/layout/IconCircleLabelList"/>
    <dgm:cxn modelId="{BDF41E9F-94E2-4106-ADAF-48A52583DF73}" type="presParOf" srcId="{4A7787C9-31A7-4290-B988-E9AC025FA488}" destId="{F317FCB0-FC5C-4307-8437-EDB7B7961D38}" srcOrd="4" destOrd="0" presId="urn:microsoft.com/office/officeart/2018/5/layout/IconCircleLabelList"/>
    <dgm:cxn modelId="{10B41E81-FA02-4A31-A51F-977E37083F19}" type="presParOf" srcId="{F317FCB0-FC5C-4307-8437-EDB7B7961D38}" destId="{AF2FE272-EB02-4A71-961D-2566FB3D2055}" srcOrd="0" destOrd="0" presId="urn:microsoft.com/office/officeart/2018/5/layout/IconCircleLabelList"/>
    <dgm:cxn modelId="{78B7D00D-1F2A-4474-AF26-09EE5A2189D6}" type="presParOf" srcId="{F317FCB0-FC5C-4307-8437-EDB7B7961D38}" destId="{133B7EA5-9FA7-4A3F-B11F-B60EBE4D42C0}" srcOrd="1" destOrd="0" presId="urn:microsoft.com/office/officeart/2018/5/layout/IconCircleLabelList"/>
    <dgm:cxn modelId="{5AD5C694-50DB-4CAE-B776-B01044C559B9}" type="presParOf" srcId="{F317FCB0-FC5C-4307-8437-EDB7B7961D38}" destId="{0F0DFB77-C968-4EA1-ADF4-B3DE874F9E48}" srcOrd="2" destOrd="0" presId="urn:microsoft.com/office/officeart/2018/5/layout/IconCircleLabelList"/>
    <dgm:cxn modelId="{1771602E-388E-4577-A3C1-911638F0E914}" type="presParOf" srcId="{F317FCB0-FC5C-4307-8437-EDB7B7961D38}" destId="{13A58AC1-E07F-421D-96DF-99CFB1C43665}" srcOrd="3" destOrd="0" presId="urn:microsoft.com/office/officeart/2018/5/layout/IconCircleLabelList"/>
    <dgm:cxn modelId="{7F4C50E6-8F56-4F03-9F76-7BB52B4BD9D0}" type="presParOf" srcId="{4A7787C9-31A7-4290-B988-E9AC025FA488}" destId="{44F3A5ED-20AA-4620-B681-88315FA48B3D}" srcOrd="5" destOrd="0" presId="urn:microsoft.com/office/officeart/2018/5/layout/IconCircleLabelList"/>
    <dgm:cxn modelId="{9F7039C6-BB70-4662-B0BD-4A476217C6FB}" type="presParOf" srcId="{4A7787C9-31A7-4290-B988-E9AC025FA488}" destId="{09F60D7A-E9E7-4462-A5A0-1BCF3AD9A75B}" srcOrd="6" destOrd="0" presId="urn:microsoft.com/office/officeart/2018/5/layout/IconCircleLabelList"/>
    <dgm:cxn modelId="{D38ECB40-C7DD-4519-A0F2-7A15BDD5662F}" type="presParOf" srcId="{09F60D7A-E9E7-4462-A5A0-1BCF3AD9A75B}" destId="{0E601064-13E6-448B-B6BD-0DA9166F8E5B}" srcOrd="0" destOrd="0" presId="urn:microsoft.com/office/officeart/2018/5/layout/IconCircleLabelList"/>
    <dgm:cxn modelId="{599D2B1C-B3C6-4AE7-AB78-5A4960711023}" type="presParOf" srcId="{09F60D7A-E9E7-4462-A5A0-1BCF3AD9A75B}" destId="{ED3577CD-B6CF-4351-971F-8965BF91C767}" srcOrd="1" destOrd="0" presId="urn:microsoft.com/office/officeart/2018/5/layout/IconCircleLabelList"/>
    <dgm:cxn modelId="{1E34AC85-DC48-49EF-9944-26A90A12CEFD}" type="presParOf" srcId="{09F60D7A-E9E7-4462-A5A0-1BCF3AD9A75B}" destId="{B77B12B0-85C3-4C18-8ADB-468DFBAE513E}" srcOrd="2" destOrd="0" presId="urn:microsoft.com/office/officeart/2018/5/layout/IconCircleLabelList"/>
    <dgm:cxn modelId="{2AD8824B-10A1-4F28-8080-8DD32302663C}" type="presParOf" srcId="{09F60D7A-E9E7-4462-A5A0-1BCF3AD9A75B}" destId="{BBDAC94C-A4CA-46DD-9379-2D9C9713B49A}" srcOrd="3" destOrd="0" presId="urn:microsoft.com/office/officeart/2018/5/layout/IconCircleLabelList"/>
    <dgm:cxn modelId="{BA8E9EF5-5DCB-4780-89BE-55661B491B7A}" type="presParOf" srcId="{4A7787C9-31A7-4290-B988-E9AC025FA488}" destId="{9B5288CE-612A-4E47-B1C6-79DA15BFCD57}" srcOrd="7" destOrd="0" presId="urn:microsoft.com/office/officeart/2018/5/layout/IconCircleLabelList"/>
    <dgm:cxn modelId="{84A94822-5AAE-4093-91E0-2B2390290A06}" type="presParOf" srcId="{4A7787C9-31A7-4290-B988-E9AC025FA488}" destId="{D8BD5BA1-8078-48CD-B40A-178E9A96505C}" srcOrd="8" destOrd="0" presId="urn:microsoft.com/office/officeart/2018/5/layout/IconCircleLabelList"/>
    <dgm:cxn modelId="{6625A003-9128-4315-B0B4-A48B7B693E96}" type="presParOf" srcId="{D8BD5BA1-8078-48CD-B40A-178E9A96505C}" destId="{B226E375-652A-4ED2-996C-686F7C1C1DD5}" srcOrd="0" destOrd="0" presId="urn:microsoft.com/office/officeart/2018/5/layout/IconCircleLabelList"/>
    <dgm:cxn modelId="{C0286453-856B-4C3B-988B-B2056C810D03}" type="presParOf" srcId="{D8BD5BA1-8078-48CD-B40A-178E9A96505C}" destId="{F8548391-C567-4179-A6CF-8E8C31E28434}" srcOrd="1" destOrd="0" presId="urn:microsoft.com/office/officeart/2018/5/layout/IconCircleLabelList"/>
    <dgm:cxn modelId="{23F51B7E-B1BF-4B74-B514-F9BD67E6E08B}" type="presParOf" srcId="{D8BD5BA1-8078-48CD-B40A-178E9A96505C}" destId="{58A88ED0-4124-47CB-A04F-0C2FC1733549}" srcOrd="2" destOrd="0" presId="urn:microsoft.com/office/officeart/2018/5/layout/IconCircleLabelList"/>
    <dgm:cxn modelId="{5EB13001-93FF-462B-B2D3-20EED4A2D4B3}" type="presParOf" srcId="{D8BD5BA1-8078-48CD-B40A-178E9A96505C}" destId="{5A0CAB8A-C050-4554-90A7-2BFACF139A6A}" srcOrd="3" destOrd="0" presId="urn:microsoft.com/office/officeart/2018/5/layout/IconCircleLabelList"/>
    <dgm:cxn modelId="{87A4CEEE-872E-46E1-99A6-9D5DE74C39DF}" type="presParOf" srcId="{4A7787C9-31A7-4290-B988-E9AC025FA488}" destId="{A103D99E-8A73-4EA5-A942-5BF57227AA52}" srcOrd="9" destOrd="0" presId="urn:microsoft.com/office/officeart/2018/5/layout/IconCircleLabelList"/>
    <dgm:cxn modelId="{C37FEFEA-6FFA-4FB9-83BC-A82AEF3DCC1D}" type="presParOf" srcId="{4A7787C9-31A7-4290-B988-E9AC025FA488}" destId="{212AB26E-C96F-4652-B205-A41E7E958023}" srcOrd="10" destOrd="0" presId="urn:microsoft.com/office/officeart/2018/5/layout/IconCircleLabelList"/>
    <dgm:cxn modelId="{87219F56-7BCF-4574-84B4-83980CA3F812}" type="presParOf" srcId="{212AB26E-C96F-4652-B205-A41E7E958023}" destId="{D8B62635-38A9-4E0A-871E-CBB7FD3D6D01}" srcOrd="0" destOrd="0" presId="urn:microsoft.com/office/officeart/2018/5/layout/IconCircleLabelList"/>
    <dgm:cxn modelId="{370F2211-6593-4655-8BBC-3FD3D1994AAC}" type="presParOf" srcId="{212AB26E-C96F-4652-B205-A41E7E958023}" destId="{D8B7F195-9646-4E04-97C8-18954A072CBE}" srcOrd="1" destOrd="0" presId="urn:microsoft.com/office/officeart/2018/5/layout/IconCircleLabelList"/>
    <dgm:cxn modelId="{BC67D71B-4D4A-4153-B1AB-4879286F79B0}" type="presParOf" srcId="{212AB26E-C96F-4652-B205-A41E7E958023}" destId="{8FBD6DF2-9123-4E5C-9B74-8EDAB1A0B491}" srcOrd="2" destOrd="0" presId="urn:microsoft.com/office/officeart/2018/5/layout/IconCircleLabelList"/>
    <dgm:cxn modelId="{46969B25-3A4E-41F3-A1EA-18102A500365}" type="presParOf" srcId="{212AB26E-C96F-4652-B205-A41E7E958023}" destId="{CAFBE74C-8B1F-4E08-A4AE-655AEFB2B971}" srcOrd="3" destOrd="0" presId="urn:microsoft.com/office/officeart/2018/5/layout/IconCircleLabelList"/>
    <dgm:cxn modelId="{A3B02742-CF90-4AA0-BD73-4D60CACC87E0}" type="presParOf" srcId="{4A7787C9-31A7-4290-B988-E9AC025FA488}" destId="{E1037E5E-7AC0-4B1A-B22C-F1EA0DD0670F}" srcOrd="11" destOrd="0" presId="urn:microsoft.com/office/officeart/2018/5/layout/IconCircleLabelList"/>
    <dgm:cxn modelId="{5BEC54C6-2789-4FB1-9BAD-3F027476835F}" type="presParOf" srcId="{4A7787C9-31A7-4290-B988-E9AC025FA488}" destId="{011A0649-AC0C-4544-96EC-33FF702F2C8E}" srcOrd="12" destOrd="0" presId="urn:microsoft.com/office/officeart/2018/5/layout/IconCircleLabelList"/>
    <dgm:cxn modelId="{4B6D8E93-3E4B-4B1B-B328-495825E55984}" type="presParOf" srcId="{011A0649-AC0C-4544-96EC-33FF702F2C8E}" destId="{4A723C9D-5538-44F6-95B0-346A8A6F5BD0}" srcOrd="0" destOrd="0" presId="urn:microsoft.com/office/officeart/2018/5/layout/IconCircleLabelList"/>
    <dgm:cxn modelId="{EED1A6FC-C273-4A31-8C24-780F34466251}" type="presParOf" srcId="{011A0649-AC0C-4544-96EC-33FF702F2C8E}" destId="{83C75633-43F3-45D3-A2C5-970A4835FFDA}" srcOrd="1" destOrd="0" presId="urn:microsoft.com/office/officeart/2018/5/layout/IconCircleLabelList"/>
    <dgm:cxn modelId="{D6434089-5B68-4337-83B0-2F46B5C01FC5}" type="presParOf" srcId="{011A0649-AC0C-4544-96EC-33FF702F2C8E}" destId="{B7658F0B-3890-4D18-B43A-3D971041B7E0}" srcOrd="2" destOrd="0" presId="urn:microsoft.com/office/officeart/2018/5/layout/IconCircleLabelList"/>
    <dgm:cxn modelId="{CEE59404-6844-4BBE-B82D-448BAF25C768}" type="presParOf" srcId="{011A0649-AC0C-4544-96EC-33FF702F2C8E}" destId="{C9E3609E-0E04-45D6-8AA4-5377C76B353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8BFF7-B060-4BAD-A1BD-54712139BCF3}">
      <dsp:nvSpPr>
        <dsp:cNvPr id="0" name=""/>
        <dsp:cNvSpPr/>
      </dsp:nvSpPr>
      <dsp:spPr>
        <a:xfrm>
          <a:off x="446964" y="2177"/>
          <a:ext cx="582240" cy="5822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589D98-F519-4057-BDF7-89A374770018}">
      <dsp:nvSpPr>
        <dsp:cNvPr id="0" name=""/>
        <dsp:cNvSpPr/>
      </dsp:nvSpPr>
      <dsp:spPr>
        <a:xfrm>
          <a:off x="571048" y="126261"/>
          <a:ext cx="334072" cy="3340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A3DFCB-AFDB-4CCE-B437-0C86434F5869}">
      <dsp:nvSpPr>
        <dsp:cNvPr id="0" name=""/>
        <dsp:cNvSpPr/>
      </dsp:nvSpPr>
      <dsp:spPr>
        <a:xfrm>
          <a:off x="260838" y="765771"/>
          <a:ext cx="954492" cy="38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Efficiency</a:t>
          </a:r>
        </a:p>
      </dsp:txBody>
      <dsp:txXfrm>
        <a:off x="260838" y="765771"/>
        <a:ext cx="954492" cy="381796"/>
      </dsp:txXfrm>
    </dsp:sp>
    <dsp:sp modelId="{7BABE219-C197-49BB-93D5-B0D658B176CE}">
      <dsp:nvSpPr>
        <dsp:cNvPr id="0" name=""/>
        <dsp:cNvSpPr/>
      </dsp:nvSpPr>
      <dsp:spPr>
        <a:xfrm>
          <a:off x="1568492" y="2177"/>
          <a:ext cx="582240" cy="5822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840EA-2EA4-48DE-828D-57D46B2BD105}">
      <dsp:nvSpPr>
        <dsp:cNvPr id="0" name=""/>
        <dsp:cNvSpPr/>
      </dsp:nvSpPr>
      <dsp:spPr>
        <a:xfrm>
          <a:off x="1692576" y="126261"/>
          <a:ext cx="334072" cy="3340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FF85A9-72FC-4065-90D9-EFF88D349644}">
      <dsp:nvSpPr>
        <dsp:cNvPr id="0" name=""/>
        <dsp:cNvSpPr/>
      </dsp:nvSpPr>
      <dsp:spPr>
        <a:xfrm>
          <a:off x="1382366" y="765771"/>
          <a:ext cx="954492" cy="38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Insights into Customer Behavior</a:t>
          </a:r>
        </a:p>
      </dsp:txBody>
      <dsp:txXfrm>
        <a:off x="1382366" y="765771"/>
        <a:ext cx="954492" cy="381796"/>
      </dsp:txXfrm>
    </dsp:sp>
    <dsp:sp modelId="{AF2FE272-EB02-4A71-961D-2566FB3D2055}">
      <dsp:nvSpPr>
        <dsp:cNvPr id="0" name=""/>
        <dsp:cNvSpPr/>
      </dsp:nvSpPr>
      <dsp:spPr>
        <a:xfrm>
          <a:off x="2690020" y="2177"/>
          <a:ext cx="582240" cy="5822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3B7EA5-9FA7-4A3F-B11F-B60EBE4D42C0}">
      <dsp:nvSpPr>
        <dsp:cNvPr id="0" name=""/>
        <dsp:cNvSpPr/>
      </dsp:nvSpPr>
      <dsp:spPr>
        <a:xfrm>
          <a:off x="2814104" y="126261"/>
          <a:ext cx="334072" cy="3340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A58AC1-E07F-421D-96DF-99CFB1C43665}">
      <dsp:nvSpPr>
        <dsp:cNvPr id="0" name=""/>
        <dsp:cNvSpPr/>
      </dsp:nvSpPr>
      <dsp:spPr>
        <a:xfrm>
          <a:off x="2503894" y="765771"/>
          <a:ext cx="954492" cy="38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Inventory Management</a:t>
          </a:r>
        </a:p>
      </dsp:txBody>
      <dsp:txXfrm>
        <a:off x="2503894" y="765771"/>
        <a:ext cx="954492" cy="381796"/>
      </dsp:txXfrm>
    </dsp:sp>
    <dsp:sp modelId="{0E601064-13E6-448B-B6BD-0DA9166F8E5B}">
      <dsp:nvSpPr>
        <dsp:cNvPr id="0" name=""/>
        <dsp:cNvSpPr/>
      </dsp:nvSpPr>
      <dsp:spPr>
        <a:xfrm>
          <a:off x="446964" y="1386191"/>
          <a:ext cx="582240" cy="5822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3577CD-B6CF-4351-971F-8965BF91C767}">
      <dsp:nvSpPr>
        <dsp:cNvPr id="0" name=""/>
        <dsp:cNvSpPr/>
      </dsp:nvSpPr>
      <dsp:spPr>
        <a:xfrm>
          <a:off x="571048" y="1510275"/>
          <a:ext cx="334072" cy="3340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DAC94C-A4CA-46DD-9379-2D9C9713B49A}">
      <dsp:nvSpPr>
        <dsp:cNvPr id="0" name=""/>
        <dsp:cNvSpPr/>
      </dsp:nvSpPr>
      <dsp:spPr>
        <a:xfrm>
          <a:off x="260838" y="2149784"/>
          <a:ext cx="954492" cy="38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Sales Performance</a:t>
          </a:r>
        </a:p>
      </dsp:txBody>
      <dsp:txXfrm>
        <a:off x="260838" y="2149784"/>
        <a:ext cx="954492" cy="381796"/>
      </dsp:txXfrm>
    </dsp:sp>
    <dsp:sp modelId="{B226E375-652A-4ED2-996C-686F7C1C1DD5}">
      <dsp:nvSpPr>
        <dsp:cNvPr id="0" name=""/>
        <dsp:cNvSpPr/>
      </dsp:nvSpPr>
      <dsp:spPr>
        <a:xfrm>
          <a:off x="1568492" y="1386191"/>
          <a:ext cx="582240" cy="5822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548391-C567-4179-A6CF-8E8C31E28434}">
      <dsp:nvSpPr>
        <dsp:cNvPr id="0" name=""/>
        <dsp:cNvSpPr/>
      </dsp:nvSpPr>
      <dsp:spPr>
        <a:xfrm>
          <a:off x="1692576" y="1510275"/>
          <a:ext cx="334072" cy="3340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0CAB8A-C050-4554-90A7-2BFACF139A6A}">
      <dsp:nvSpPr>
        <dsp:cNvPr id="0" name=""/>
        <dsp:cNvSpPr/>
      </dsp:nvSpPr>
      <dsp:spPr>
        <a:xfrm>
          <a:off x="1382366" y="2149784"/>
          <a:ext cx="954492" cy="38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Data Integrity and Security</a:t>
          </a:r>
        </a:p>
      </dsp:txBody>
      <dsp:txXfrm>
        <a:off x="1382366" y="2149784"/>
        <a:ext cx="954492" cy="381796"/>
      </dsp:txXfrm>
    </dsp:sp>
    <dsp:sp modelId="{D8B62635-38A9-4E0A-871E-CBB7FD3D6D01}">
      <dsp:nvSpPr>
        <dsp:cNvPr id="0" name=""/>
        <dsp:cNvSpPr/>
      </dsp:nvSpPr>
      <dsp:spPr>
        <a:xfrm>
          <a:off x="2690020" y="1386191"/>
          <a:ext cx="582240" cy="5822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B7F195-9646-4E04-97C8-18954A072CBE}">
      <dsp:nvSpPr>
        <dsp:cNvPr id="0" name=""/>
        <dsp:cNvSpPr/>
      </dsp:nvSpPr>
      <dsp:spPr>
        <a:xfrm>
          <a:off x="2814104" y="1510275"/>
          <a:ext cx="334072" cy="33407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FBE74C-8B1F-4E08-A4AE-655AEFB2B971}">
      <dsp:nvSpPr>
        <dsp:cNvPr id="0" name=""/>
        <dsp:cNvSpPr/>
      </dsp:nvSpPr>
      <dsp:spPr>
        <a:xfrm>
          <a:off x="2503894" y="2149784"/>
          <a:ext cx="954492" cy="38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Scalability and Flexibility</a:t>
          </a:r>
        </a:p>
      </dsp:txBody>
      <dsp:txXfrm>
        <a:off x="2503894" y="2149784"/>
        <a:ext cx="954492" cy="381796"/>
      </dsp:txXfrm>
    </dsp:sp>
    <dsp:sp modelId="{4A723C9D-5538-44F6-95B0-346A8A6F5BD0}">
      <dsp:nvSpPr>
        <dsp:cNvPr id="0" name=""/>
        <dsp:cNvSpPr/>
      </dsp:nvSpPr>
      <dsp:spPr>
        <a:xfrm>
          <a:off x="1568492" y="2770204"/>
          <a:ext cx="582240" cy="5822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C75633-43F3-45D3-A2C5-970A4835FFDA}">
      <dsp:nvSpPr>
        <dsp:cNvPr id="0" name=""/>
        <dsp:cNvSpPr/>
      </dsp:nvSpPr>
      <dsp:spPr>
        <a:xfrm>
          <a:off x="1692576" y="2894288"/>
          <a:ext cx="334072" cy="33407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E3609E-0E04-45D6-8AA4-5377C76B353B}">
      <dsp:nvSpPr>
        <dsp:cNvPr id="0" name=""/>
        <dsp:cNvSpPr/>
      </dsp:nvSpPr>
      <dsp:spPr>
        <a:xfrm>
          <a:off x="1382366" y="3533798"/>
          <a:ext cx="954492" cy="38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Cost Savings</a:t>
          </a:r>
        </a:p>
      </dsp:txBody>
      <dsp:txXfrm>
        <a:off x="1382366" y="3533798"/>
        <a:ext cx="954492" cy="38179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322833-E859-E748-B6B9-183EF067CF9D}" type="datetimeFigureOut">
              <a:rPr lang="en-US" smtClean="0"/>
              <a:t>3/26/24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661F9-7FE7-FE40-AE05-AE0D5C0B5EC1}" type="slidenum">
              <a:rPr lang="en-US" smtClean="0"/>
              <a:t>‹#›</a:t>
            </a:fld>
            <a:endParaRPr lang="en-US"/>
          </a:p>
        </p:txBody>
      </p:sp>
    </p:spTree>
    <p:extLst>
      <p:ext uri="{BB962C8B-B14F-4D97-AF65-F5344CB8AC3E}">
        <p14:creationId xmlns:p14="http://schemas.microsoft.com/office/powerpoint/2010/main" val="2031948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Good morning/afternoon, everyone. I'm Ryan Talbot, and today we'll explore how we're not just changing, but revolutionizing </a:t>
            </a:r>
            <a:r>
              <a:rPr lang="en-US" dirty="0" err="1"/>
              <a:t>ActiveGear</a:t>
            </a:r>
            <a:r>
              <a:rPr lang="en-US" dirty="0"/>
              <a:t> with the introduction of a Relational Database Management System—RDBMS. As we transition from a paper-based system, our focus will be on four key areas: improving efficiency, gaining insights into customer behavior, enhancing inventory management, and boosting sales performance. This shift is not just a step but a strategic leap into operational excellence.</a:t>
            </a:r>
          </a:p>
          <a:p>
            <a:endParaRPr lang="en-US" dirty="0"/>
          </a:p>
        </p:txBody>
      </p:sp>
      <p:sp>
        <p:nvSpPr>
          <p:cNvPr id="4" name="Slide Number Placeholder 3"/>
          <p:cNvSpPr>
            <a:spLocks noGrp="1"/>
          </p:cNvSpPr>
          <p:nvPr>
            <p:ph type="sldNum" sz="quarter" idx="5"/>
          </p:nvPr>
        </p:nvSpPr>
        <p:spPr/>
        <p:txBody>
          <a:bodyPr/>
          <a:lstStyle/>
          <a:p>
            <a:fld id="{605661F9-7FE7-FE40-AE05-AE0D5C0B5EC1}" type="slidenum">
              <a:rPr lang="en-US" smtClean="0"/>
              <a:t>1</a:t>
            </a:fld>
            <a:endParaRPr lang="en-US"/>
          </a:p>
        </p:txBody>
      </p:sp>
    </p:spTree>
    <p:extLst>
      <p:ext uri="{BB962C8B-B14F-4D97-AF65-F5344CB8AC3E}">
        <p14:creationId xmlns:p14="http://schemas.microsoft.com/office/powerpoint/2010/main" val="848800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Moving from a paper-based system to a Relational Database Management System (RDBMS) offers numerous benefits across various aspects of business operations:</a:t>
            </a:r>
          </a:p>
          <a:p>
            <a:endParaRPr lang="en-US" dirty="0"/>
          </a:p>
          <a:p>
            <a:r>
              <a:rPr lang="en-US" dirty="0"/>
              <a:t>1. **Efficiency**: </a:t>
            </a:r>
          </a:p>
          <a:p>
            <a:r>
              <a:rPr lang="en-US" dirty="0"/>
              <a:t>   - RDBMS allows for faster data entry, retrieval, and processing compared to manual paper-based systems.</a:t>
            </a:r>
          </a:p>
          <a:p>
            <a:r>
              <a:rPr lang="en-US" dirty="0"/>
              <a:t>   - Tasks like data entry, searching, and updating can be automated, reducing human error and saving time.</a:t>
            </a:r>
          </a:p>
          <a:p>
            <a:endParaRPr lang="en-US" dirty="0"/>
          </a:p>
          <a:p>
            <a:r>
              <a:rPr lang="en-US" dirty="0"/>
              <a:t>2. **Insights into Customer Behavior**:</a:t>
            </a:r>
          </a:p>
          <a:p>
            <a:r>
              <a:rPr lang="en-US" dirty="0"/>
              <a:t>   - With an RDBMS, businesses can store and analyze large volumes of customer data efficiently.</a:t>
            </a:r>
          </a:p>
          <a:p>
            <a:r>
              <a:rPr lang="en-US" dirty="0"/>
              <a:t>   - Analytical tools integrated with the RDBMS can provide insights into customer preferences, buying patterns, and behavior, enabling targeted marketing strategies.</a:t>
            </a:r>
          </a:p>
          <a:p>
            <a:endParaRPr lang="en-US" dirty="0"/>
          </a:p>
          <a:p>
            <a:r>
              <a:rPr lang="en-US" dirty="0"/>
              <a:t>3. **Inventory Management**:</a:t>
            </a:r>
          </a:p>
          <a:p>
            <a:r>
              <a:rPr lang="en-US" dirty="0"/>
              <a:t>   - RDBMS facilitates real-time tracking of inventory levels, stock movement, and reorder points.</a:t>
            </a:r>
          </a:p>
          <a:p>
            <a:r>
              <a:rPr lang="en-US" dirty="0"/>
              <a:t>   - Automated alerts can be set up for low stock levels or impending stockouts, helping businesses maintain optimal inventory levels and avoid stock shortages or excesses.</a:t>
            </a:r>
          </a:p>
          <a:p>
            <a:endParaRPr lang="en-US" dirty="0"/>
          </a:p>
          <a:p>
            <a:r>
              <a:rPr lang="en-US" dirty="0"/>
              <a:t>4. **Sales Performance**:</a:t>
            </a:r>
          </a:p>
          <a:p>
            <a:r>
              <a:rPr lang="en-US" dirty="0"/>
              <a:t>   - RDBMS allows for the integration of sales data from various channels, such as online platforms, POS systems, and offline stores.</a:t>
            </a:r>
          </a:p>
          <a:p>
            <a:r>
              <a:rPr lang="en-US" dirty="0"/>
              <a:t>   - By analyzing sales data stored in the RDBMS, businesses can identify trends, high-performing products, and underperforming areas, enabling informed decision-making to improve sales performance.</a:t>
            </a:r>
          </a:p>
          <a:p>
            <a:endParaRPr lang="en-US" dirty="0"/>
          </a:p>
          <a:p>
            <a:r>
              <a:rPr lang="en-US" dirty="0"/>
              <a:t>5. **Data Integrity and Security**:</a:t>
            </a:r>
          </a:p>
          <a:p>
            <a:r>
              <a:rPr lang="en-US" dirty="0"/>
              <a:t>   - RDBMS offers mechanisms for data validation, ensuring accuracy and consistency of data.</a:t>
            </a:r>
          </a:p>
          <a:p>
            <a:r>
              <a:rPr lang="en-US" dirty="0"/>
              <a:t>   - Access controls and user permissions can be implemented to restrict unauthorized access to sensitive information, enhancing data security.</a:t>
            </a:r>
          </a:p>
          <a:p>
            <a:endParaRPr lang="en-US" dirty="0"/>
          </a:p>
          <a:p>
            <a:r>
              <a:rPr lang="en-US" dirty="0"/>
              <a:t>6. **Scalability and Flexibility**:</a:t>
            </a:r>
          </a:p>
          <a:p>
            <a:r>
              <a:rPr lang="en-US" dirty="0"/>
              <a:t>   - RDBMS can scale up to accommodate growing data volumes and business needs without significant changes to the underlying infrastructure.</a:t>
            </a:r>
          </a:p>
          <a:p>
            <a:r>
              <a:rPr lang="en-US" dirty="0"/>
              <a:t>   - The relational model allows for flexible querying and reporting, empowering businesses to derive valuable insights from their data.</a:t>
            </a:r>
          </a:p>
          <a:p>
            <a:endParaRPr lang="en-US" dirty="0"/>
          </a:p>
          <a:p>
            <a:r>
              <a:rPr lang="en-US" dirty="0"/>
              <a:t>7. **Cost Savings**:</a:t>
            </a:r>
          </a:p>
          <a:p>
            <a:r>
              <a:rPr lang="en-US" dirty="0"/>
              <a:t>   - While there are initial setup costs associated with implementing an RDBMS, the long-term savings from improved efficiency, reduced paperwork, and better decision-making can outweigh these costs.</a:t>
            </a:r>
          </a:p>
          <a:p>
            <a:r>
              <a:rPr lang="en-US" dirty="0"/>
              <a:t>   - Additionally, RDBMS reduces the need for physical storage space required for paper documents, leading to cost savings in terms of office space and document management.</a:t>
            </a:r>
          </a:p>
          <a:p>
            <a:endParaRPr lang="en-US" dirty="0"/>
          </a:p>
          <a:p>
            <a:r>
              <a:rPr lang="en-US" dirty="0"/>
              <a:t>Overall, transitioning from a paper-based system to an RDBMS offers businesses the opportunity to streamline operations, gain deeper insights into their customers and business performance, improve efficiency, and enhance data security and integrity.</a:t>
            </a:r>
          </a:p>
        </p:txBody>
      </p:sp>
      <p:sp>
        <p:nvSpPr>
          <p:cNvPr id="4" name="Slide Number Placeholder 3"/>
          <p:cNvSpPr>
            <a:spLocks noGrp="1"/>
          </p:cNvSpPr>
          <p:nvPr>
            <p:ph type="sldNum" sz="quarter" idx="5"/>
          </p:nvPr>
        </p:nvSpPr>
        <p:spPr/>
        <p:txBody>
          <a:bodyPr/>
          <a:lstStyle/>
          <a:p>
            <a:fld id="{605661F9-7FE7-FE40-AE05-AE0D5C0B5EC1}" type="slidenum">
              <a:rPr lang="en-US" smtClean="0"/>
              <a:t>2</a:t>
            </a:fld>
            <a:endParaRPr lang="en-US"/>
          </a:p>
        </p:txBody>
      </p:sp>
    </p:spTree>
    <p:extLst>
      <p:ext uri="{BB962C8B-B14F-4D97-AF65-F5344CB8AC3E}">
        <p14:creationId xmlns:p14="http://schemas.microsoft.com/office/powerpoint/2010/main" val="1012582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Sure, here's a brief explanation of each entity:</a:t>
            </a:r>
          </a:p>
          <a:p>
            <a:endParaRPr lang="en-US" dirty="0"/>
          </a:p>
          <a:p>
            <a:r>
              <a:rPr lang="en-US" dirty="0"/>
              <a:t>1. **Stores**:</a:t>
            </a:r>
          </a:p>
          <a:p>
            <a:r>
              <a:rPr lang="en-US" dirty="0"/>
              <a:t>   - This entity represents the physical stores where transactions take place.</a:t>
            </a:r>
          </a:p>
          <a:p>
            <a:r>
              <a:rPr lang="en-US" dirty="0"/>
              <a:t>   - Attributes include </a:t>
            </a:r>
            <a:r>
              <a:rPr lang="en-US" dirty="0" err="1"/>
              <a:t>StoreID</a:t>
            </a:r>
            <a:r>
              <a:rPr lang="en-US" dirty="0"/>
              <a:t> (primary key), </a:t>
            </a:r>
            <a:r>
              <a:rPr lang="en-US" dirty="0" err="1"/>
              <a:t>StoreName</a:t>
            </a:r>
            <a:r>
              <a:rPr lang="en-US" dirty="0"/>
              <a:t>, Location, and Contact.</a:t>
            </a:r>
          </a:p>
          <a:p>
            <a:endParaRPr lang="en-US" dirty="0"/>
          </a:p>
          <a:p>
            <a:r>
              <a:rPr lang="en-US" dirty="0"/>
              <a:t>2. **Employees**:</a:t>
            </a:r>
          </a:p>
          <a:p>
            <a:r>
              <a:rPr lang="en-US" dirty="0"/>
              <a:t>   - This entity stores information about the employees working within the stores.</a:t>
            </a:r>
          </a:p>
          <a:p>
            <a:r>
              <a:rPr lang="en-US" dirty="0"/>
              <a:t>   - Attributes include </a:t>
            </a:r>
            <a:r>
              <a:rPr lang="en-US" dirty="0" err="1"/>
              <a:t>EmployeeID</a:t>
            </a:r>
            <a:r>
              <a:rPr lang="en-US" dirty="0"/>
              <a:t> (primary key), SSN (Social Security Number), Name, Gender, Date of Birth, Position, Salary, </a:t>
            </a:r>
            <a:r>
              <a:rPr lang="en-US" dirty="0" err="1"/>
              <a:t>AffiliateStoreID</a:t>
            </a:r>
            <a:r>
              <a:rPr lang="en-US" dirty="0"/>
              <a:t> (foreign key referencing Stores), and </a:t>
            </a:r>
            <a:r>
              <a:rPr lang="en-US" dirty="0" err="1"/>
              <a:t>SupervisorID</a:t>
            </a:r>
            <a:r>
              <a:rPr lang="en-US" dirty="0"/>
              <a:t> (foreign key referencing Employees, representing the supervisor of the employee).</a:t>
            </a:r>
          </a:p>
          <a:p>
            <a:endParaRPr lang="en-US" dirty="0"/>
          </a:p>
          <a:p>
            <a:r>
              <a:rPr lang="en-US" dirty="0"/>
              <a:t>3. **Transactions**:</a:t>
            </a:r>
          </a:p>
          <a:p>
            <a:r>
              <a:rPr lang="en-US" dirty="0"/>
              <a:t>   - This entity records information about each transaction made in the stores.</a:t>
            </a:r>
          </a:p>
          <a:p>
            <a:r>
              <a:rPr lang="en-US" dirty="0"/>
              <a:t>   - Attributes include </a:t>
            </a:r>
            <a:r>
              <a:rPr lang="en-US" dirty="0" err="1"/>
              <a:t>TransactionID</a:t>
            </a:r>
            <a:r>
              <a:rPr lang="en-US" dirty="0"/>
              <a:t> (primary key), Date, Time, </a:t>
            </a:r>
            <a:r>
              <a:rPr lang="en-US" dirty="0" err="1"/>
              <a:t>CustomerID</a:t>
            </a:r>
            <a:r>
              <a:rPr lang="en-US" dirty="0"/>
              <a:t> (foreign key referencing Customers), </a:t>
            </a:r>
            <a:r>
              <a:rPr lang="en-US" dirty="0" err="1"/>
              <a:t>TotalAmount</a:t>
            </a:r>
            <a:r>
              <a:rPr lang="en-US" dirty="0"/>
              <a:t>, </a:t>
            </a:r>
            <a:r>
              <a:rPr lang="en-US" dirty="0" err="1"/>
              <a:t>PaymentMethod</a:t>
            </a:r>
            <a:r>
              <a:rPr lang="en-US" dirty="0"/>
              <a:t>, and </a:t>
            </a:r>
            <a:r>
              <a:rPr lang="en-US" dirty="0" err="1"/>
              <a:t>StoreID</a:t>
            </a:r>
            <a:r>
              <a:rPr lang="en-US" dirty="0"/>
              <a:t> (foreign key referencing Stores).</a:t>
            </a:r>
          </a:p>
          <a:p>
            <a:endParaRPr lang="en-US" dirty="0"/>
          </a:p>
          <a:p>
            <a:r>
              <a:rPr lang="en-US" dirty="0"/>
              <a:t>4. **</a:t>
            </a:r>
            <a:r>
              <a:rPr lang="en-US" dirty="0" err="1"/>
              <a:t>Product_Transaction</a:t>
            </a:r>
            <a:r>
              <a:rPr lang="en-US" dirty="0"/>
              <a:t>**:</a:t>
            </a:r>
          </a:p>
          <a:p>
            <a:r>
              <a:rPr lang="en-US" dirty="0"/>
              <a:t>   - This entity represents the many-to-many relationship between Transactions and Products, indicating which products were involved in each transaction and their respective quantities.</a:t>
            </a:r>
          </a:p>
          <a:p>
            <a:r>
              <a:rPr lang="en-US" dirty="0"/>
              <a:t>   - Attributes include </a:t>
            </a:r>
            <a:r>
              <a:rPr lang="en-US" dirty="0" err="1"/>
              <a:t>TransactionID</a:t>
            </a:r>
            <a:r>
              <a:rPr lang="en-US" dirty="0"/>
              <a:t> (foreign key referencing Transactions) and </a:t>
            </a:r>
            <a:r>
              <a:rPr lang="en-US" dirty="0" err="1"/>
              <a:t>ProductID</a:t>
            </a:r>
            <a:r>
              <a:rPr lang="en-US" dirty="0"/>
              <a:t> (foreign key referencing Products), along with Quantity.</a:t>
            </a:r>
          </a:p>
          <a:p>
            <a:endParaRPr lang="en-US" dirty="0"/>
          </a:p>
          <a:p>
            <a:r>
              <a:rPr lang="en-US" dirty="0"/>
              <a:t>5. **Products**:</a:t>
            </a:r>
          </a:p>
          <a:p>
            <a:r>
              <a:rPr lang="en-US" dirty="0"/>
              <a:t>   - This entity stores information about the products available for sale.</a:t>
            </a:r>
          </a:p>
          <a:p>
            <a:r>
              <a:rPr lang="en-US" dirty="0"/>
              <a:t>   - Attributes include </a:t>
            </a:r>
            <a:r>
              <a:rPr lang="en-US" dirty="0" err="1"/>
              <a:t>ProductID</a:t>
            </a:r>
            <a:r>
              <a:rPr lang="en-US" dirty="0"/>
              <a:t> (primary key), Price, Description, ProductName, and </a:t>
            </a:r>
            <a:r>
              <a:rPr lang="en-US" dirty="0" err="1"/>
              <a:t>VendorID</a:t>
            </a:r>
            <a:r>
              <a:rPr lang="en-US" dirty="0"/>
              <a:t> (foreign key referencing Vendors).</a:t>
            </a:r>
          </a:p>
          <a:p>
            <a:endParaRPr lang="en-US" dirty="0"/>
          </a:p>
          <a:p>
            <a:r>
              <a:rPr lang="en-US" dirty="0"/>
              <a:t>6. **Inventory**:</a:t>
            </a:r>
          </a:p>
          <a:p>
            <a:r>
              <a:rPr lang="en-US" dirty="0"/>
              <a:t>   - This entity tracks the inventory levels of products in each store.</a:t>
            </a:r>
          </a:p>
          <a:p>
            <a:r>
              <a:rPr lang="en-US" dirty="0"/>
              <a:t>   - Attributes include </a:t>
            </a:r>
            <a:r>
              <a:rPr lang="en-US" dirty="0" err="1"/>
              <a:t>StoreID</a:t>
            </a:r>
            <a:r>
              <a:rPr lang="en-US" dirty="0"/>
              <a:t> (foreign key referencing Stores), </a:t>
            </a:r>
            <a:r>
              <a:rPr lang="en-US" dirty="0" err="1"/>
              <a:t>ProductID</a:t>
            </a:r>
            <a:r>
              <a:rPr lang="en-US" dirty="0"/>
              <a:t> (foreign key referencing Products), </a:t>
            </a:r>
            <a:r>
              <a:rPr lang="en-US" dirty="0" err="1"/>
              <a:t>stockLevel</a:t>
            </a:r>
            <a:r>
              <a:rPr lang="en-US" dirty="0"/>
              <a:t>, and Quantity.</a:t>
            </a:r>
          </a:p>
          <a:p>
            <a:endParaRPr lang="en-US" dirty="0"/>
          </a:p>
          <a:p>
            <a:r>
              <a:rPr lang="en-US" dirty="0"/>
              <a:t>7. **Vendors**:</a:t>
            </a:r>
          </a:p>
          <a:p>
            <a:r>
              <a:rPr lang="en-US" dirty="0"/>
              <a:t>   - This entity contains information about the vendors who supply products to the stores.</a:t>
            </a:r>
          </a:p>
          <a:p>
            <a:r>
              <a:rPr lang="en-US" dirty="0"/>
              <a:t>   - Attributes include </a:t>
            </a:r>
            <a:r>
              <a:rPr lang="en-US" dirty="0" err="1"/>
              <a:t>VendorID</a:t>
            </a:r>
            <a:r>
              <a:rPr lang="en-US" dirty="0"/>
              <a:t> (primary key), Address, Contact, and </a:t>
            </a:r>
            <a:r>
              <a:rPr lang="en-US" dirty="0" err="1"/>
              <a:t>VendorName</a:t>
            </a:r>
            <a:r>
              <a:rPr lang="en-US" dirty="0"/>
              <a:t>.</a:t>
            </a:r>
          </a:p>
          <a:p>
            <a:endParaRPr lang="en-US" dirty="0"/>
          </a:p>
          <a:p>
            <a:r>
              <a:rPr lang="en-US" dirty="0"/>
              <a:t>8. **</a:t>
            </a:r>
            <a:r>
              <a:rPr lang="en-US" dirty="0" err="1"/>
              <a:t>VendorProducts</a:t>
            </a:r>
            <a:r>
              <a:rPr lang="en-US" dirty="0"/>
              <a:t>**:</a:t>
            </a:r>
          </a:p>
          <a:p>
            <a:r>
              <a:rPr lang="en-US" dirty="0"/>
              <a:t>   - This entity represents the relationship between Vendors and Products, indicating which products are supplied by which vendors.</a:t>
            </a:r>
          </a:p>
          <a:p>
            <a:r>
              <a:rPr lang="en-US" dirty="0"/>
              <a:t>   - Attributes include </a:t>
            </a:r>
            <a:r>
              <a:rPr lang="en-US" dirty="0" err="1"/>
              <a:t>VendorID</a:t>
            </a:r>
            <a:r>
              <a:rPr lang="en-US" dirty="0"/>
              <a:t> (foreign key referencing Vendors) and </a:t>
            </a:r>
            <a:r>
              <a:rPr lang="en-US" dirty="0" err="1"/>
              <a:t>ProductID</a:t>
            </a:r>
            <a:r>
              <a:rPr lang="en-US" dirty="0"/>
              <a:t> (foreign key referencing Products).</a:t>
            </a:r>
          </a:p>
          <a:p>
            <a:endParaRPr lang="en-US" dirty="0"/>
          </a:p>
          <a:p>
            <a:r>
              <a:rPr lang="en-US" dirty="0"/>
              <a:t>These entities collectively model various aspects of a retail business, including stores, employees, transactions, products, inventory, and vendors, enabling efficient management and analysis of data related to sales, inventory, and supplier relationships.</a:t>
            </a:r>
          </a:p>
        </p:txBody>
      </p:sp>
      <p:sp>
        <p:nvSpPr>
          <p:cNvPr id="4" name="Slide Number Placeholder 3"/>
          <p:cNvSpPr>
            <a:spLocks noGrp="1"/>
          </p:cNvSpPr>
          <p:nvPr>
            <p:ph type="sldNum" sz="quarter" idx="5"/>
          </p:nvPr>
        </p:nvSpPr>
        <p:spPr/>
        <p:txBody>
          <a:bodyPr/>
          <a:lstStyle/>
          <a:p>
            <a:fld id="{605661F9-7FE7-FE40-AE05-AE0D5C0B5EC1}" type="slidenum">
              <a:rPr lang="en-US" smtClean="0"/>
              <a:t>3</a:t>
            </a:fld>
            <a:endParaRPr lang="en-US"/>
          </a:p>
        </p:txBody>
      </p:sp>
    </p:spTree>
    <p:extLst>
      <p:ext uri="{BB962C8B-B14F-4D97-AF65-F5344CB8AC3E}">
        <p14:creationId xmlns:p14="http://schemas.microsoft.com/office/powerpoint/2010/main" val="3876501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relational model is a conceptual framework used in database management systems (DBMS) to organize and structure data. It is based on the principle of representing data in tabular form, with each table consisting of rows and columns. The relational model emphasizes the relationships between data entities, allowing for efficient storage, retrieval, and manipulation of data.</a:t>
            </a:r>
          </a:p>
          <a:p>
            <a:endParaRPr lang="en-US" dirty="0"/>
          </a:p>
          <a:p>
            <a:r>
              <a:rPr lang="en-US" dirty="0"/>
              <a:t>Key features of the relational model include:</a:t>
            </a:r>
          </a:p>
          <a:p>
            <a:endParaRPr lang="en-US" dirty="0"/>
          </a:p>
          <a:p>
            <a:r>
              <a:rPr lang="en-US" dirty="0"/>
              <a:t>1. **Tables**: Tables are the fundamental building blocks of the relational model. Each table represents a distinct entity or concept, such as customers, products, or transactions. Tables consist of rows and columns, where each row represents a specific instance of the entity, and each column represents a specific attribute or characteristic of that entity.</a:t>
            </a:r>
          </a:p>
          <a:p>
            <a:endParaRPr lang="en-US" dirty="0"/>
          </a:p>
          <a:p>
            <a:r>
              <a:rPr lang="en-US" dirty="0"/>
              <a:t>2. **Primary Keys**: Primary keys are unique identifiers for each row in a table. They ensure that each row can be uniquely identified and distinguished from other rows in the table. Primary keys play a crucial role in maintaining data integrity by enforcing entity integrity, which ensures that there are no duplicate or null values in the primary key column.</a:t>
            </a:r>
          </a:p>
          <a:p>
            <a:endParaRPr lang="en-US" dirty="0"/>
          </a:p>
          <a:p>
            <a:r>
              <a:rPr lang="en-US" dirty="0"/>
              <a:t>Here's a brief overview of the tables mentioned in the provided database schema and their primary keys:</a:t>
            </a:r>
          </a:p>
          <a:p>
            <a:endParaRPr lang="en-US" dirty="0"/>
          </a:p>
          <a:p>
            <a:r>
              <a:rPr lang="en-US" dirty="0"/>
              <a:t>1. **Stores**:</a:t>
            </a:r>
          </a:p>
          <a:p>
            <a:r>
              <a:rPr lang="en-US" dirty="0"/>
              <a:t>   - Primary Key: </a:t>
            </a:r>
            <a:r>
              <a:rPr lang="en-US" dirty="0" err="1"/>
              <a:t>StoreID</a:t>
            </a:r>
            <a:endParaRPr lang="en-US" dirty="0"/>
          </a:p>
          <a:p>
            <a:endParaRPr lang="en-US" dirty="0"/>
          </a:p>
          <a:p>
            <a:r>
              <a:rPr lang="en-US" dirty="0"/>
              <a:t>2. **Employees**:</a:t>
            </a:r>
          </a:p>
          <a:p>
            <a:r>
              <a:rPr lang="en-US" dirty="0"/>
              <a:t>   - Primary Key: </a:t>
            </a:r>
            <a:r>
              <a:rPr lang="en-US" dirty="0" err="1"/>
              <a:t>EmployeeID</a:t>
            </a:r>
            <a:endParaRPr lang="en-US" dirty="0"/>
          </a:p>
          <a:p>
            <a:r>
              <a:rPr lang="en-US" dirty="0"/>
              <a:t>   - Foreign Keys: </a:t>
            </a:r>
            <a:r>
              <a:rPr lang="en-US" dirty="0" err="1"/>
              <a:t>AffiliateStoreID</a:t>
            </a:r>
            <a:r>
              <a:rPr lang="en-US" dirty="0"/>
              <a:t>, </a:t>
            </a:r>
            <a:r>
              <a:rPr lang="en-US" dirty="0" err="1"/>
              <a:t>SupervisorID</a:t>
            </a:r>
            <a:endParaRPr lang="en-US" dirty="0"/>
          </a:p>
          <a:p>
            <a:endParaRPr lang="en-US" dirty="0"/>
          </a:p>
          <a:p>
            <a:r>
              <a:rPr lang="en-US" dirty="0"/>
              <a:t>3. **Transactions**:</a:t>
            </a:r>
          </a:p>
          <a:p>
            <a:r>
              <a:rPr lang="en-US" dirty="0"/>
              <a:t>   - Primary Key: </a:t>
            </a:r>
            <a:r>
              <a:rPr lang="en-US" dirty="0" err="1"/>
              <a:t>TransactionID</a:t>
            </a:r>
            <a:endParaRPr lang="en-US" dirty="0"/>
          </a:p>
          <a:p>
            <a:r>
              <a:rPr lang="en-US" dirty="0"/>
              <a:t>   - Foreign Key: </a:t>
            </a:r>
            <a:r>
              <a:rPr lang="en-US" dirty="0" err="1"/>
              <a:t>CustomerID</a:t>
            </a:r>
            <a:r>
              <a:rPr lang="en-US" dirty="0"/>
              <a:t>, </a:t>
            </a:r>
            <a:r>
              <a:rPr lang="en-US" dirty="0" err="1"/>
              <a:t>StoreID</a:t>
            </a:r>
            <a:endParaRPr lang="en-US" dirty="0"/>
          </a:p>
          <a:p>
            <a:endParaRPr lang="en-US" dirty="0"/>
          </a:p>
          <a:p>
            <a:r>
              <a:rPr lang="en-US" dirty="0"/>
              <a:t>4. **</a:t>
            </a:r>
            <a:r>
              <a:rPr lang="en-US" dirty="0" err="1"/>
              <a:t>Product_Transaction</a:t>
            </a:r>
            <a:r>
              <a:rPr lang="en-US" dirty="0"/>
              <a:t>**:</a:t>
            </a:r>
          </a:p>
          <a:p>
            <a:r>
              <a:rPr lang="en-US" dirty="0"/>
              <a:t>   - Composite Primary Key: (</a:t>
            </a:r>
            <a:r>
              <a:rPr lang="en-US" dirty="0" err="1"/>
              <a:t>TransactionID</a:t>
            </a:r>
            <a:r>
              <a:rPr lang="en-US" dirty="0"/>
              <a:t>, </a:t>
            </a:r>
            <a:r>
              <a:rPr lang="en-US" dirty="0" err="1"/>
              <a:t>ProductID</a:t>
            </a:r>
            <a:r>
              <a:rPr lang="en-US" dirty="0"/>
              <a:t>)</a:t>
            </a:r>
          </a:p>
          <a:p>
            <a:r>
              <a:rPr lang="en-US" dirty="0"/>
              <a:t>   - Foreign Keys: </a:t>
            </a:r>
            <a:r>
              <a:rPr lang="en-US" dirty="0" err="1"/>
              <a:t>TransactionID</a:t>
            </a:r>
            <a:r>
              <a:rPr lang="en-US" dirty="0"/>
              <a:t>, </a:t>
            </a:r>
            <a:r>
              <a:rPr lang="en-US" dirty="0" err="1"/>
              <a:t>ProductID</a:t>
            </a:r>
            <a:endParaRPr lang="en-US" dirty="0"/>
          </a:p>
          <a:p>
            <a:endParaRPr lang="en-US" dirty="0"/>
          </a:p>
          <a:p>
            <a:r>
              <a:rPr lang="en-US" dirty="0"/>
              <a:t>5. **Products**:</a:t>
            </a:r>
          </a:p>
          <a:p>
            <a:r>
              <a:rPr lang="en-US" dirty="0"/>
              <a:t>   - Primary Key: </a:t>
            </a:r>
            <a:r>
              <a:rPr lang="en-US" dirty="0" err="1"/>
              <a:t>ProductID</a:t>
            </a:r>
            <a:endParaRPr lang="en-US" dirty="0"/>
          </a:p>
          <a:p>
            <a:r>
              <a:rPr lang="en-US" dirty="0"/>
              <a:t>   - Foreign Key: </a:t>
            </a:r>
            <a:r>
              <a:rPr lang="en-US" dirty="0" err="1"/>
              <a:t>VendorID</a:t>
            </a:r>
            <a:endParaRPr lang="en-US" dirty="0"/>
          </a:p>
          <a:p>
            <a:endParaRPr lang="en-US" dirty="0"/>
          </a:p>
          <a:p>
            <a:r>
              <a:rPr lang="en-US" dirty="0"/>
              <a:t>6. **Inventory**:</a:t>
            </a:r>
          </a:p>
          <a:p>
            <a:r>
              <a:rPr lang="en-US" dirty="0"/>
              <a:t>   - Composite Primary Key: (</a:t>
            </a:r>
            <a:r>
              <a:rPr lang="en-US" dirty="0" err="1"/>
              <a:t>StoreID</a:t>
            </a:r>
            <a:r>
              <a:rPr lang="en-US" dirty="0"/>
              <a:t>, </a:t>
            </a:r>
            <a:r>
              <a:rPr lang="en-US" dirty="0" err="1"/>
              <a:t>ProductID</a:t>
            </a:r>
            <a:r>
              <a:rPr lang="en-US" dirty="0"/>
              <a:t>)</a:t>
            </a:r>
          </a:p>
          <a:p>
            <a:r>
              <a:rPr lang="en-US" dirty="0"/>
              <a:t>   - Foreign Keys: </a:t>
            </a:r>
            <a:r>
              <a:rPr lang="en-US" dirty="0" err="1"/>
              <a:t>StoreID</a:t>
            </a:r>
            <a:r>
              <a:rPr lang="en-US" dirty="0"/>
              <a:t>, </a:t>
            </a:r>
            <a:r>
              <a:rPr lang="en-US" dirty="0" err="1"/>
              <a:t>ProductID</a:t>
            </a:r>
            <a:endParaRPr lang="en-US" dirty="0"/>
          </a:p>
          <a:p>
            <a:endParaRPr lang="en-US" dirty="0"/>
          </a:p>
          <a:p>
            <a:r>
              <a:rPr lang="en-US" dirty="0"/>
              <a:t>7. **Vendors**:</a:t>
            </a:r>
          </a:p>
          <a:p>
            <a:r>
              <a:rPr lang="en-US" dirty="0"/>
              <a:t>   - Primary Key: </a:t>
            </a:r>
            <a:r>
              <a:rPr lang="en-US" dirty="0" err="1"/>
              <a:t>VendorID</a:t>
            </a:r>
            <a:endParaRPr lang="en-US" dirty="0"/>
          </a:p>
          <a:p>
            <a:endParaRPr lang="en-US" dirty="0"/>
          </a:p>
          <a:p>
            <a:r>
              <a:rPr lang="en-US" dirty="0"/>
              <a:t>8. **</a:t>
            </a:r>
            <a:r>
              <a:rPr lang="en-US" dirty="0" err="1"/>
              <a:t>VendorProducts</a:t>
            </a:r>
            <a:r>
              <a:rPr lang="en-US" dirty="0"/>
              <a:t>**:</a:t>
            </a:r>
          </a:p>
          <a:p>
            <a:r>
              <a:rPr lang="en-US" dirty="0"/>
              <a:t>   - Composite Primary Key: (</a:t>
            </a:r>
            <a:r>
              <a:rPr lang="en-US" dirty="0" err="1"/>
              <a:t>VendorID</a:t>
            </a:r>
            <a:r>
              <a:rPr lang="en-US" dirty="0"/>
              <a:t>, </a:t>
            </a:r>
            <a:r>
              <a:rPr lang="en-US" dirty="0" err="1"/>
              <a:t>ProductID</a:t>
            </a:r>
            <a:r>
              <a:rPr lang="en-US" dirty="0"/>
              <a:t>)</a:t>
            </a:r>
          </a:p>
          <a:p>
            <a:r>
              <a:rPr lang="en-US" dirty="0"/>
              <a:t>   - Foreign Keys: </a:t>
            </a:r>
            <a:r>
              <a:rPr lang="en-US" dirty="0" err="1"/>
              <a:t>VendorID</a:t>
            </a:r>
            <a:r>
              <a:rPr lang="en-US" dirty="0"/>
              <a:t>, </a:t>
            </a:r>
            <a:r>
              <a:rPr lang="en-US" dirty="0" err="1"/>
              <a:t>ProductID</a:t>
            </a:r>
            <a:endParaRPr lang="en-US" dirty="0"/>
          </a:p>
          <a:p>
            <a:endParaRPr lang="en-US" dirty="0"/>
          </a:p>
          <a:p>
            <a:r>
              <a:rPr lang="en-US" dirty="0"/>
              <a:t>In summary, the relational model provides a structured approach to organizing data into tables, with each table having a primary key to uniquely identify its rows. This model ensures data integrity by enforcing rules for uniqueness and relationships between tables, facilitating effective data management and retrieval in database systems.</a:t>
            </a:r>
          </a:p>
        </p:txBody>
      </p:sp>
      <p:sp>
        <p:nvSpPr>
          <p:cNvPr id="4" name="Slide Number Placeholder 3"/>
          <p:cNvSpPr>
            <a:spLocks noGrp="1"/>
          </p:cNvSpPr>
          <p:nvPr>
            <p:ph type="sldNum" sz="quarter" idx="5"/>
          </p:nvPr>
        </p:nvSpPr>
        <p:spPr/>
        <p:txBody>
          <a:bodyPr/>
          <a:lstStyle/>
          <a:p>
            <a:fld id="{605661F9-7FE7-FE40-AE05-AE0D5C0B5EC1}" type="slidenum">
              <a:rPr lang="en-US" smtClean="0"/>
              <a:t>4</a:t>
            </a:fld>
            <a:endParaRPr lang="en-US"/>
          </a:p>
        </p:txBody>
      </p:sp>
    </p:spTree>
    <p:extLst>
      <p:ext uri="{BB962C8B-B14F-4D97-AF65-F5344CB8AC3E}">
        <p14:creationId xmlns:p14="http://schemas.microsoft.com/office/powerpoint/2010/main" val="3681845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"Welcome to our quick tour of the ERD model for our retail management system. This ERD illustrates the database structure that keeps our stores running efficiently.</a:t>
            </a:r>
          </a:p>
          <a:p>
            <a:endParaRPr lang="en-US" dirty="0"/>
          </a:p>
          <a:p>
            <a:r>
              <a:rPr lang="en-US" dirty="0"/>
              <a:t>At the heart of our model, we have 'Stores', where each store is identified by a unique '</a:t>
            </a:r>
            <a:r>
              <a:rPr lang="en-US" dirty="0" err="1"/>
              <a:t>StoreID</a:t>
            </a:r>
            <a:r>
              <a:rPr lang="en-US" dirty="0"/>
              <a:t>'. Key details such as '</a:t>
            </a:r>
            <a:r>
              <a:rPr lang="en-US" dirty="0" err="1"/>
              <a:t>StoreName</a:t>
            </a:r>
            <a:r>
              <a:rPr lang="en-US" dirty="0"/>
              <a:t>', 'Location', and 'Contact' information are stored here.</a:t>
            </a:r>
          </a:p>
          <a:p>
            <a:endParaRPr lang="en-US" dirty="0"/>
          </a:p>
          <a:p>
            <a:r>
              <a:rPr lang="en-US" dirty="0"/>
              <a:t>Each store 'Employs' several 'Employees', who are identified by their '</a:t>
            </a:r>
            <a:r>
              <a:rPr lang="en-US" dirty="0" err="1"/>
              <a:t>EmployeeID</a:t>
            </a:r>
            <a:r>
              <a:rPr lang="en-US" dirty="0"/>
              <a:t>'. The employee's personal details, including 'SSN', 'name', 'gender', 'Date of Birth', and 'position', are recorded, along with their 'Salary', the '</a:t>
            </a:r>
            <a:r>
              <a:rPr lang="en-US" dirty="0" err="1"/>
              <a:t>AffiliateStore</a:t>
            </a:r>
            <a:r>
              <a:rPr lang="en-US" dirty="0"/>
              <a:t>' they work at, and their '</a:t>
            </a:r>
            <a:r>
              <a:rPr lang="en-US" dirty="0" err="1"/>
              <a:t>SupervisorID</a:t>
            </a:r>
            <a:r>
              <a:rPr lang="en-US" dirty="0"/>
              <a:t>'.</a:t>
            </a:r>
          </a:p>
          <a:p>
            <a:endParaRPr lang="en-US" dirty="0"/>
          </a:p>
          <a:p>
            <a:r>
              <a:rPr lang="en-US" dirty="0"/>
              <a:t>Moving on, 'Products' are crucial to our business. Each product, identified by '</a:t>
            </a:r>
            <a:r>
              <a:rPr lang="en-US" dirty="0" err="1"/>
              <a:t>ProductsID</a:t>
            </a:r>
            <a:r>
              <a:rPr lang="en-US" dirty="0"/>
              <a:t>', has a 'Price', 'Description', 'ProductName', and is linked to a '</a:t>
            </a:r>
            <a:r>
              <a:rPr lang="en-US" dirty="0" err="1"/>
              <a:t>VendorID</a:t>
            </a:r>
            <a:r>
              <a:rPr lang="en-US" dirty="0"/>
              <a:t>'.</a:t>
            </a:r>
          </a:p>
          <a:p>
            <a:endParaRPr lang="en-US" dirty="0"/>
          </a:p>
          <a:p>
            <a:r>
              <a:rPr lang="en-US" dirty="0"/>
              <a:t>Products are linked to 'Transactions' through '</a:t>
            </a:r>
            <a:r>
              <a:rPr lang="en-US" dirty="0" err="1"/>
              <a:t>Product_Transaction</a:t>
            </a:r>
            <a:r>
              <a:rPr lang="en-US" dirty="0"/>
              <a:t>', which keeps track of the 'Quantity' of products involved in each sale, identified by a '</a:t>
            </a:r>
            <a:r>
              <a:rPr lang="en-US" dirty="0" err="1"/>
              <a:t>TransactionID</a:t>
            </a:r>
            <a:r>
              <a:rPr lang="en-US" dirty="0"/>
              <a:t>'.</a:t>
            </a:r>
          </a:p>
          <a:p>
            <a:endParaRPr lang="en-US" dirty="0"/>
          </a:p>
          <a:p>
            <a:r>
              <a:rPr lang="en-US" dirty="0"/>
              <a:t>The 'Transactions' table holds vital sales data including the 'Date', 'Time', '</a:t>
            </a:r>
            <a:r>
              <a:rPr lang="en-US" dirty="0" err="1"/>
              <a:t>CustomerID</a:t>
            </a:r>
            <a:r>
              <a:rPr lang="en-US" dirty="0"/>
              <a:t>', '</a:t>
            </a:r>
            <a:r>
              <a:rPr lang="en-US" dirty="0" err="1"/>
              <a:t>TotalAmount</a:t>
            </a:r>
            <a:r>
              <a:rPr lang="en-US" dirty="0"/>
              <a:t>', and '</a:t>
            </a:r>
            <a:r>
              <a:rPr lang="en-US" dirty="0" err="1"/>
              <a:t>PaymentMethod</a:t>
            </a:r>
            <a:r>
              <a:rPr lang="en-US" dirty="0"/>
              <a:t>'.</a:t>
            </a:r>
          </a:p>
          <a:p>
            <a:endParaRPr lang="en-US" dirty="0"/>
          </a:p>
          <a:p>
            <a:r>
              <a:rPr lang="en-US" dirty="0"/>
              <a:t>Our 'Inventory' table keeps track of stock levels for products in each store, with fields for '</a:t>
            </a:r>
            <a:r>
              <a:rPr lang="en-US" dirty="0" err="1"/>
              <a:t>StoreID</a:t>
            </a:r>
            <a:r>
              <a:rPr lang="en-US" dirty="0"/>
              <a:t>', '</a:t>
            </a:r>
            <a:r>
              <a:rPr lang="en-US" dirty="0" err="1"/>
              <a:t>ProductID</a:t>
            </a:r>
            <a:r>
              <a:rPr lang="en-US" dirty="0"/>
              <a:t>', '</a:t>
            </a:r>
            <a:r>
              <a:rPr lang="en-US" dirty="0" err="1"/>
              <a:t>stockLevel</a:t>
            </a:r>
            <a:r>
              <a:rPr lang="en-US" dirty="0"/>
              <a:t>', and 'Quantity'.</a:t>
            </a:r>
          </a:p>
          <a:p>
            <a:endParaRPr lang="en-US" dirty="0"/>
          </a:p>
          <a:p>
            <a:r>
              <a:rPr lang="en-US" dirty="0"/>
              <a:t>Vendors are captured in the 'Vendors' table, each with a unique '</a:t>
            </a:r>
            <a:r>
              <a:rPr lang="en-US" dirty="0" err="1"/>
              <a:t>VendorID</a:t>
            </a:r>
            <a:r>
              <a:rPr lang="en-US" dirty="0"/>
              <a:t>', and details like 'Address', 'Contact', and '</a:t>
            </a:r>
            <a:r>
              <a:rPr lang="en-US" dirty="0" err="1"/>
              <a:t>VendorName</a:t>
            </a:r>
            <a:r>
              <a:rPr lang="en-US" dirty="0"/>
              <a:t>'. The relationship between vendors and products is detailed in the '</a:t>
            </a:r>
            <a:r>
              <a:rPr lang="en-US" dirty="0" err="1"/>
              <a:t>VendorProducts</a:t>
            </a:r>
            <a:r>
              <a:rPr lang="en-US" dirty="0"/>
              <a:t>' table.</a:t>
            </a:r>
          </a:p>
          <a:p>
            <a:endParaRPr lang="en-US" dirty="0"/>
          </a:p>
          <a:p>
            <a:r>
              <a:rPr lang="en-US" dirty="0"/>
              <a:t>Each of these entities interacts within our ERD to create a cohesive, interconnected system that records all aspects of our retail operations, from inventory and transactions to the vendors supplying us and the employees who keep our stores running."</a:t>
            </a:r>
          </a:p>
          <a:p>
            <a:endParaRPr lang="en-US" dirty="0"/>
          </a:p>
          <a:p>
            <a:r>
              <a:rPr lang="en-US" dirty="0"/>
              <a:t>!</a:t>
            </a:r>
          </a:p>
        </p:txBody>
      </p:sp>
      <p:sp>
        <p:nvSpPr>
          <p:cNvPr id="4" name="Slide Number Placeholder 3"/>
          <p:cNvSpPr>
            <a:spLocks noGrp="1"/>
          </p:cNvSpPr>
          <p:nvPr>
            <p:ph type="sldNum" sz="quarter" idx="5"/>
          </p:nvPr>
        </p:nvSpPr>
        <p:spPr/>
        <p:txBody>
          <a:bodyPr/>
          <a:lstStyle/>
          <a:p>
            <a:fld id="{605661F9-7FE7-FE40-AE05-AE0D5C0B5EC1}" type="slidenum">
              <a:rPr lang="en-US" smtClean="0"/>
              <a:t>5</a:t>
            </a:fld>
            <a:endParaRPr lang="en-US"/>
          </a:p>
        </p:txBody>
      </p:sp>
    </p:spTree>
    <p:extLst>
      <p:ext uri="{BB962C8B-B14F-4D97-AF65-F5344CB8AC3E}">
        <p14:creationId xmlns:p14="http://schemas.microsoft.com/office/powerpoint/2010/main" val="278590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implementation of a Relational Database Management System (RDBMS) marks a significant step forward for </a:t>
            </a:r>
            <a:r>
              <a:rPr lang="en-US" dirty="0" err="1"/>
              <a:t>ActiveGear's</a:t>
            </a:r>
            <a:r>
              <a:rPr lang="en-US" dirty="0"/>
              <a:t> future operations. By transitioning from paper-based systems to an RDBMS, we stand to reap numerous benefits across various aspects of our business, including efficiency gains, enhanced insights into customer behavior, improved inventory management, and better tracking of sales performance.</a:t>
            </a:r>
          </a:p>
          <a:p>
            <a:endParaRPr lang="en-US" dirty="0"/>
          </a:p>
          <a:p>
            <a:r>
              <a:rPr lang="en-US" dirty="0"/>
              <a:t>The RDBMS will streamline our operations, enabling faster data entry, retrieval, and processing compared to manual methods. It will also provide valuable insights into customer preferences, enabling us to tailor our marketing strategies and improve customer satisfaction. Additionally, the RDBMS will empower us to optimize our inventory levels, minimize stockouts, and maximize sales performance through informed decision-making.</a:t>
            </a:r>
          </a:p>
          <a:p>
            <a:endParaRPr lang="en-US" dirty="0"/>
          </a:p>
          <a:p>
            <a:r>
              <a:rPr lang="en-US" dirty="0"/>
              <a:t>As we embark on this journey towards digital transformation, it's crucial that everyone within </a:t>
            </a:r>
            <a:r>
              <a:rPr lang="en-US" dirty="0" err="1"/>
              <a:t>ActiveGear</a:t>
            </a:r>
            <a:r>
              <a:rPr lang="en-US" dirty="0"/>
              <a:t> understands the positive impacts that the RDBMS will bring to our organization. I encourage everyone to provide feedback and ask questions to ensure clarity and alignment as we move forward with these changes. Together, we can leverage the power of the RDBMS to drive innovation, efficiency, and growth for </a:t>
            </a:r>
            <a:r>
              <a:rPr lang="en-US" dirty="0" err="1"/>
              <a:t>ActiveGear</a:t>
            </a:r>
            <a:r>
              <a:rPr lang="en-US" dirty="0"/>
              <a:t> in the years to come.</a:t>
            </a:r>
          </a:p>
        </p:txBody>
      </p:sp>
      <p:sp>
        <p:nvSpPr>
          <p:cNvPr id="4" name="Slide Number Placeholder 3"/>
          <p:cNvSpPr>
            <a:spLocks noGrp="1"/>
          </p:cNvSpPr>
          <p:nvPr>
            <p:ph type="sldNum" sz="quarter" idx="5"/>
          </p:nvPr>
        </p:nvSpPr>
        <p:spPr/>
        <p:txBody>
          <a:bodyPr/>
          <a:lstStyle/>
          <a:p>
            <a:fld id="{605661F9-7FE7-FE40-AE05-AE0D5C0B5EC1}" type="slidenum">
              <a:rPr lang="en-US" smtClean="0"/>
              <a:t>6</a:t>
            </a:fld>
            <a:endParaRPr lang="en-US"/>
          </a:p>
        </p:txBody>
      </p:sp>
    </p:spTree>
    <p:extLst>
      <p:ext uri="{BB962C8B-B14F-4D97-AF65-F5344CB8AC3E}">
        <p14:creationId xmlns:p14="http://schemas.microsoft.com/office/powerpoint/2010/main" val="1637725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3/26/24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710FEF04-9FA2-4DD8-EC29-60D92C722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78883" y="-4329"/>
            <a:ext cx="5265119" cy="6869586"/>
            <a:chOff x="5171844" y="-11586"/>
            <a:chExt cx="7020159" cy="6869586"/>
          </a:xfrm>
        </p:grpSpPr>
        <p:sp>
          <p:nvSpPr>
            <p:cNvPr id="10" name="Rectangle 9">
              <a:extLst>
                <a:ext uri="{FF2B5EF4-FFF2-40B4-BE49-F238E27FC236}">
                  <a16:creationId xmlns:a16="http://schemas.microsoft.com/office/drawing/2014/main" id="{1B4A5D8B-34EC-D352-BE87-4809E4CE4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71848" y="-11580"/>
              <a:ext cx="7020152" cy="686957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411AD96-CCBD-9812-0D19-0E7C7A79E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351336" y="876304"/>
              <a:ext cx="5840664" cy="5981696"/>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5AF89D92-20DD-C8E9-DF7A-988B09642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71844" y="-11586"/>
              <a:ext cx="5171848" cy="6869586"/>
            </a:xfrm>
            <a:prstGeom prst="rect">
              <a:avLst/>
            </a:prstGeom>
            <a:gradFill flip="none" rotWithShape="1">
              <a:gsLst>
                <a:gs pos="3000">
                  <a:schemeClr val="accent2">
                    <a:alpha val="70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7F78F10-63E0-611E-AC78-66E24EA30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42356" y="708353"/>
              <a:ext cx="6869583" cy="5429710"/>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4641021" y="1536179"/>
            <a:ext cx="3740844" cy="2135125"/>
          </a:xfrm>
        </p:spPr>
        <p:txBody>
          <a:bodyPr>
            <a:normAutofit/>
          </a:bodyPr>
          <a:lstStyle/>
          <a:p>
            <a:pPr>
              <a:lnSpc>
                <a:spcPct val="90000"/>
              </a:lnSpc>
            </a:pPr>
            <a:r>
              <a:rPr lang="en-US" sz="3000">
                <a:solidFill>
                  <a:srgbClr val="FFFFFF"/>
                </a:solidFill>
              </a:rPr>
              <a:t>Modernizing ActiveGear: A Strategic Shift to Database Management</a:t>
            </a:r>
          </a:p>
        </p:txBody>
      </p:sp>
      <p:sp>
        <p:nvSpPr>
          <p:cNvPr id="3" name="Subtitle 2"/>
          <p:cNvSpPr>
            <a:spLocks noGrp="1"/>
          </p:cNvSpPr>
          <p:nvPr>
            <p:ph type="subTitle" idx="1"/>
          </p:nvPr>
        </p:nvSpPr>
        <p:spPr>
          <a:xfrm>
            <a:off x="4641021" y="3930447"/>
            <a:ext cx="3740844" cy="1263985"/>
          </a:xfrm>
        </p:spPr>
        <p:txBody>
          <a:bodyPr>
            <a:normAutofit/>
          </a:bodyPr>
          <a:lstStyle/>
          <a:p>
            <a:r>
              <a:rPr lang="en-US" sz="1700">
                <a:solidFill>
                  <a:srgbClr val="FFFFFF"/>
                </a:solidFill>
              </a:rPr>
              <a:t>Leveraging Data to Enhance Operational Efficiency</a:t>
            </a:r>
          </a:p>
          <a:p>
            <a:endParaRPr lang="en-US" sz="1700">
              <a:solidFill>
                <a:srgbClr val="FFFFFF"/>
              </a:solidFill>
            </a:endParaRPr>
          </a:p>
          <a:p>
            <a:r>
              <a:rPr lang="en-US" sz="1700">
                <a:solidFill>
                  <a:srgbClr val="FFFFFF"/>
                </a:solidFill>
              </a:rPr>
              <a:t>By: Ryan Talbot</a:t>
            </a:r>
          </a:p>
        </p:txBody>
      </p:sp>
      <p:pic>
        <p:nvPicPr>
          <p:cNvPr id="18" name="Picture 17" descr="A close-up of a colorful cube&#10;&#10;Description automatically generated">
            <a:extLst>
              <a:ext uri="{FF2B5EF4-FFF2-40B4-BE49-F238E27FC236}">
                <a16:creationId xmlns:a16="http://schemas.microsoft.com/office/drawing/2014/main" id="{266E2B81-15A5-A1B9-32C2-8D3CCED43DBF}"/>
              </a:ext>
            </a:extLst>
          </p:cNvPr>
          <p:cNvPicPr>
            <a:picLocks noChangeAspect="1"/>
          </p:cNvPicPr>
          <p:nvPr/>
        </p:nvPicPr>
        <p:blipFill rotWithShape="1">
          <a:blip r:embed="rId3"/>
          <a:srcRect l="18641" r="10880" b="2"/>
          <a:stretch/>
        </p:blipFill>
        <p:spPr>
          <a:xfrm>
            <a:off x="20" y="-7622"/>
            <a:ext cx="3878866" cy="68656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52775" y="609597"/>
            <a:ext cx="7044316" cy="1330841"/>
          </a:xfrm>
        </p:spPr>
        <p:txBody>
          <a:bodyPr>
            <a:normAutofit/>
          </a:bodyPr>
          <a:lstStyle/>
          <a:p>
            <a:pPr>
              <a:lnSpc>
                <a:spcPct val="90000"/>
              </a:lnSpc>
            </a:pPr>
            <a:r>
              <a:rPr lang="en-US" dirty="0"/>
              <a:t>Revolutionizing </a:t>
            </a:r>
            <a:r>
              <a:rPr lang="en-US" dirty="0" err="1"/>
              <a:t>ActiveGear</a:t>
            </a:r>
            <a:r>
              <a:rPr lang="en-US" dirty="0"/>
              <a:t> with RDBMS</a:t>
            </a:r>
          </a:p>
        </p:txBody>
      </p:sp>
      <p:graphicFrame>
        <p:nvGraphicFramePr>
          <p:cNvPr id="29" name="Content Placeholder 2">
            <a:extLst>
              <a:ext uri="{FF2B5EF4-FFF2-40B4-BE49-F238E27FC236}">
                <a16:creationId xmlns:a16="http://schemas.microsoft.com/office/drawing/2014/main" id="{61483EDB-843A-262A-B76E-09E1559B5A55}"/>
              </a:ext>
            </a:extLst>
          </p:cNvPr>
          <p:cNvGraphicFramePr>
            <a:graphicFrameLocks noGrp="1"/>
          </p:cNvGraphicFramePr>
          <p:nvPr>
            <p:ph idx="1"/>
            <p:extLst>
              <p:ext uri="{D42A27DB-BD31-4B8C-83A1-F6EECF244321}">
                <p14:modId xmlns:p14="http://schemas.microsoft.com/office/powerpoint/2010/main" val="286395374"/>
              </p:ext>
            </p:extLst>
          </p:nvPr>
        </p:nvGraphicFramePr>
        <p:xfrm>
          <a:off x="852775" y="2198362"/>
          <a:ext cx="3719225" cy="3917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A blue cylinder with white text&#10;&#10;Description automatically generated">
            <a:extLst>
              <a:ext uri="{FF2B5EF4-FFF2-40B4-BE49-F238E27FC236}">
                <a16:creationId xmlns:a16="http://schemas.microsoft.com/office/drawing/2014/main" id="{5DDD90FE-872B-E749-06C2-D3806D603D9B}"/>
              </a:ext>
            </a:extLst>
          </p:cNvPr>
          <p:cNvPicPr>
            <a:picLocks noChangeAspect="1"/>
          </p:cNvPicPr>
          <p:nvPr/>
        </p:nvPicPr>
        <p:blipFill rotWithShape="1">
          <a:blip r:embed="rId8"/>
          <a:stretch/>
        </p:blipFill>
        <p:spPr>
          <a:xfrm>
            <a:off x="4412316" y="2267712"/>
            <a:ext cx="4442085" cy="2322576"/>
          </a:xfrm>
          <a:prstGeom prst="rect">
            <a:avLst/>
          </a:prstGeom>
        </p:spPr>
      </p:pic>
      <p:sp>
        <p:nvSpPr>
          <p:cNvPr id="27" name="Freeform: Shape 2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sz="2800" b="1">
                <a:solidFill>
                  <a:srgbClr val="FFFFFF"/>
                </a:solidFill>
              </a:rPr>
              <a:t>Understanding Entities and Their Importance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nSpc>
                <a:spcPct val="90000"/>
              </a:lnSpc>
              <a:buFont typeface="Arial" panose="020B0604020202020204" pitchFamily="34" charset="0"/>
              <a:buChar char="•"/>
            </a:pPr>
            <a:r>
              <a:rPr lang="en-US" sz="1500"/>
              <a:t>Stores(</a:t>
            </a:r>
            <a:r>
              <a:rPr lang="en-US" sz="1500" err="1"/>
              <a:t>StoreID</a:t>
            </a:r>
            <a:r>
              <a:rPr lang="en-US" sz="1500"/>
              <a:t> PK, </a:t>
            </a:r>
            <a:r>
              <a:rPr lang="en-US" sz="1500" err="1"/>
              <a:t>StoreName</a:t>
            </a:r>
            <a:r>
              <a:rPr lang="en-US" sz="1500"/>
              <a:t>, Location, Contact)</a:t>
            </a:r>
          </a:p>
          <a:p>
            <a:pPr marL="0" indent="0">
              <a:lnSpc>
                <a:spcPct val="90000"/>
              </a:lnSpc>
              <a:buNone/>
            </a:pPr>
            <a:endParaRPr lang="en-US" sz="1500"/>
          </a:p>
          <a:p>
            <a:pPr>
              <a:lnSpc>
                <a:spcPct val="90000"/>
              </a:lnSpc>
              <a:buFont typeface="Arial" panose="020B0604020202020204" pitchFamily="34" charset="0"/>
              <a:buChar char="•"/>
            </a:pPr>
            <a:r>
              <a:rPr lang="en-US" sz="1500"/>
              <a:t>Employees(</a:t>
            </a:r>
            <a:r>
              <a:rPr lang="en-US" sz="1500" err="1"/>
              <a:t>EmployeeID</a:t>
            </a:r>
            <a:r>
              <a:rPr lang="en-US" sz="1500"/>
              <a:t> PK, SSN, Name, Gender, </a:t>
            </a:r>
            <a:r>
              <a:rPr lang="en-US" sz="1500" err="1"/>
              <a:t>DoB</a:t>
            </a:r>
            <a:r>
              <a:rPr lang="en-US" sz="1500"/>
              <a:t>, Position, Salary, </a:t>
            </a:r>
            <a:r>
              <a:rPr lang="en-US" sz="1500" err="1"/>
              <a:t>AffiliateStoreID</a:t>
            </a:r>
            <a:r>
              <a:rPr lang="en-US" sz="1500"/>
              <a:t> FK, </a:t>
            </a:r>
            <a:r>
              <a:rPr lang="en-US" sz="1500" err="1"/>
              <a:t>SupervisorID</a:t>
            </a:r>
            <a:r>
              <a:rPr lang="en-US" sz="1500"/>
              <a:t> FK)</a:t>
            </a:r>
          </a:p>
          <a:p>
            <a:pPr marL="0" indent="0">
              <a:lnSpc>
                <a:spcPct val="90000"/>
              </a:lnSpc>
              <a:buNone/>
            </a:pPr>
            <a:endParaRPr lang="en-US" sz="1500"/>
          </a:p>
          <a:p>
            <a:pPr>
              <a:lnSpc>
                <a:spcPct val="90000"/>
              </a:lnSpc>
              <a:buFont typeface="Arial" panose="020B0604020202020204" pitchFamily="34" charset="0"/>
              <a:buChar char="•"/>
            </a:pPr>
            <a:r>
              <a:rPr lang="en-US" sz="1500"/>
              <a:t>Transactions(</a:t>
            </a:r>
            <a:r>
              <a:rPr lang="en-US" sz="1500" err="1"/>
              <a:t>TransactionsID</a:t>
            </a:r>
            <a:r>
              <a:rPr lang="en-US" sz="1500"/>
              <a:t> PK, Date, Time, </a:t>
            </a:r>
            <a:r>
              <a:rPr lang="en-US" sz="1500" err="1"/>
              <a:t>CustomerID</a:t>
            </a:r>
            <a:r>
              <a:rPr lang="en-US" sz="1500"/>
              <a:t> FK, </a:t>
            </a:r>
            <a:r>
              <a:rPr lang="en-US" sz="1500" err="1"/>
              <a:t>TotalAmount</a:t>
            </a:r>
            <a:r>
              <a:rPr lang="en-US" sz="1500"/>
              <a:t>, </a:t>
            </a:r>
            <a:r>
              <a:rPr lang="en-US" sz="1500" err="1"/>
              <a:t>PaymentMethod</a:t>
            </a:r>
            <a:r>
              <a:rPr lang="en-US" sz="1500"/>
              <a:t>, </a:t>
            </a:r>
            <a:r>
              <a:rPr lang="en-US" sz="1500" err="1"/>
              <a:t>StoreID</a:t>
            </a:r>
            <a:r>
              <a:rPr lang="en-US" sz="1500"/>
              <a:t> FK)</a:t>
            </a:r>
          </a:p>
          <a:p>
            <a:pPr marL="0" indent="0">
              <a:lnSpc>
                <a:spcPct val="90000"/>
              </a:lnSpc>
              <a:buNone/>
            </a:pPr>
            <a:endParaRPr lang="en-US" sz="1500"/>
          </a:p>
          <a:p>
            <a:pPr>
              <a:lnSpc>
                <a:spcPct val="90000"/>
              </a:lnSpc>
              <a:buFont typeface="Arial" panose="020B0604020202020204" pitchFamily="34" charset="0"/>
              <a:buChar char="•"/>
            </a:pPr>
            <a:r>
              <a:rPr lang="en-US" sz="1500" err="1"/>
              <a:t>Product_Transaction</a:t>
            </a:r>
            <a:r>
              <a:rPr lang="en-US" sz="1500"/>
              <a:t>(</a:t>
            </a:r>
            <a:r>
              <a:rPr lang="en-US" sz="1500" err="1"/>
              <a:t>TransactionID</a:t>
            </a:r>
            <a:r>
              <a:rPr lang="en-US" sz="1500"/>
              <a:t> FK, </a:t>
            </a:r>
            <a:r>
              <a:rPr lang="en-US" sz="1500" err="1"/>
              <a:t>ProductID</a:t>
            </a:r>
            <a:r>
              <a:rPr lang="en-US" sz="1500"/>
              <a:t> FK, Quantity)</a:t>
            </a:r>
          </a:p>
          <a:p>
            <a:pPr marL="0" indent="0">
              <a:lnSpc>
                <a:spcPct val="90000"/>
              </a:lnSpc>
              <a:buNone/>
            </a:pPr>
            <a:endParaRPr lang="en-US" sz="1500"/>
          </a:p>
          <a:p>
            <a:pPr>
              <a:lnSpc>
                <a:spcPct val="90000"/>
              </a:lnSpc>
              <a:buFont typeface="Arial" panose="020B0604020202020204" pitchFamily="34" charset="0"/>
              <a:buChar char="•"/>
            </a:pPr>
            <a:r>
              <a:rPr lang="en-US" sz="1500"/>
              <a:t>Products(</a:t>
            </a:r>
            <a:r>
              <a:rPr lang="en-US" sz="1500" err="1"/>
              <a:t>ProductsID</a:t>
            </a:r>
            <a:r>
              <a:rPr lang="en-US" sz="1500"/>
              <a:t> PK, Price, Description, ProductName, </a:t>
            </a:r>
            <a:r>
              <a:rPr lang="en-US" sz="1500" err="1"/>
              <a:t>VendorID</a:t>
            </a:r>
            <a:r>
              <a:rPr lang="en-US" sz="1500"/>
              <a:t> FK)</a:t>
            </a:r>
          </a:p>
          <a:p>
            <a:pPr marL="0" indent="0">
              <a:lnSpc>
                <a:spcPct val="90000"/>
              </a:lnSpc>
              <a:buNone/>
            </a:pPr>
            <a:endParaRPr lang="en-US" sz="1500"/>
          </a:p>
          <a:p>
            <a:pPr>
              <a:lnSpc>
                <a:spcPct val="90000"/>
              </a:lnSpc>
              <a:buFont typeface="Arial" panose="020B0604020202020204" pitchFamily="34" charset="0"/>
              <a:buChar char="•"/>
            </a:pPr>
            <a:r>
              <a:rPr lang="en-US" sz="1500"/>
              <a:t>Inventory(</a:t>
            </a:r>
            <a:r>
              <a:rPr lang="en-US" sz="1500" err="1"/>
              <a:t>StoreID</a:t>
            </a:r>
            <a:r>
              <a:rPr lang="en-US" sz="1500"/>
              <a:t> FK, </a:t>
            </a:r>
            <a:r>
              <a:rPr lang="en-US" sz="1500" err="1"/>
              <a:t>ProductID</a:t>
            </a:r>
            <a:r>
              <a:rPr lang="en-US" sz="1500"/>
              <a:t> FK, </a:t>
            </a:r>
            <a:r>
              <a:rPr lang="en-US" sz="1500" err="1"/>
              <a:t>stockLevel</a:t>
            </a:r>
            <a:r>
              <a:rPr lang="en-US" sz="1500"/>
              <a:t>, Quantity)</a:t>
            </a:r>
          </a:p>
          <a:p>
            <a:pPr marL="0" indent="0">
              <a:lnSpc>
                <a:spcPct val="90000"/>
              </a:lnSpc>
              <a:buNone/>
            </a:pPr>
            <a:endParaRPr lang="en-US" sz="1500"/>
          </a:p>
          <a:p>
            <a:pPr>
              <a:lnSpc>
                <a:spcPct val="90000"/>
              </a:lnSpc>
              <a:buFont typeface="Arial" panose="020B0604020202020204" pitchFamily="34" charset="0"/>
              <a:buChar char="•"/>
            </a:pPr>
            <a:r>
              <a:rPr lang="en-US" sz="1500"/>
              <a:t>Vendors(</a:t>
            </a:r>
            <a:r>
              <a:rPr lang="en-US" sz="1500" err="1"/>
              <a:t>VendorID</a:t>
            </a:r>
            <a:r>
              <a:rPr lang="en-US" sz="1500"/>
              <a:t> PK, Address, Contact, </a:t>
            </a:r>
            <a:r>
              <a:rPr lang="en-US" sz="1500" err="1"/>
              <a:t>VendorName</a:t>
            </a:r>
            <a:r>
              <a:rPr lang="en-US" sz="1500"/>
              <a:t>)</a:t>
            </a:r>
          </a:p>
          <a:p>
            <a:pPr marL="0" indent="0">
              <a:lnSpc>
                <a:spcPct val="90000"/>
              </a:lnSpc>
              <a:buNone/>
            </a:pPr>
            <a:endParaRPr lang="en-US" sz="1500"/>
          </a:p>
          <a:p>
            <a:pPr>
              <a:lnSpc>
                <a:spcPct val="90000"/>
              </a:lnSpc>
              <a:buFont typeface="Arial" panose="020B0604020202020204" pitchFamily="34" charset="0"/>
              <a:buChar char="•"/>
            </a:pPr>
            <a:r>
              <a:rPr lang="en-US" sz="1500" err="1"/>
              <a:t>VendorProducts</a:t>
            </a:r>
            <a:r>
              <a:rPr lang="en-US" sz="1500"/>
              <a:t>(</a:t>
            </a:r>
            <a:r>
              <a:rPr lang="en-US" sz="1500" err="1"/>
              <a:t>VendorID</a:t>
            </a:r>
            <a:r>
              <a:rPr lang="en-US" sz="1500"/>
              <a:t> FK, </a:t>
            </a:r>
            <a:r>
              <a:rPr lang="en-US" sz="1500" err="1"/>
              <a:t>ProductID</a:t>
            </a:r>
            <a:r>
              <a:rPr lang="en-US" sz="1500"/>
              <a:t> FK)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US" sz="3500"/>
              <a:t>Laying the Foundation with a Relational Model</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75611" y="932688"/>
            <a:ext cx="4437453" cy="4992624"/>
          </a:xfrm>
        </p:spPr>
        <p:txBody>
          <a:bodyPr anchor="ctr">
            <a:normAutofit/>
          </a:bodyPr>
          <a:lstStyle/>
          <a:p>
            <a:pPr>
              <a:buFont typeface="Arial" panose="020B0604020202020204" pitchFamily="34" charset="0"/>
              <a:buChar char="•"/>
            </a:pPr>
            <a:r>
              <a:rPr lang="en-US" sz="1700"/>
              <a:t>The relational model </a:t>
            </a:r>
          </a:p>
          <a:p>
            <a:pPr>
              <a:buFont typeface="Arial" panose="020B0604020202020204" pitchFamily="34" charset="0"/>
              <a:buChar char="•"/>
            </a:pPr>
            <a:r>
              <a:rPr lang="en-US" sz="1700"/>
              <a:t>Tables</a:t>
            </a:r>
          </a:p>
          <a:p>
            <a:pPr>
              <a:buFont typeface="Arial" panose="020B0604020202020204" pitchFamily="34" charset="0"/>
              <a:buChar char="•"/>
            </a:pPr>
            <a:r>
              <a:rPr lang="en-US" sz="1700"/>
              <a:t>Primary Keys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diagram of a product&#10;&#10;Description automatically generated">
            <a:extLst>
              <a:ext uri="{FF2B5EF4-FFF2-40B4-BE49-F238E27FC236}">
                <a16:creationId xmlns:a16="http://schemas.microsoft.com/office/drawing/2014/main" id="{2A6037C6-28A0-4CF2-198B-9D07AB38DB1E}"/>
              </a:ext>
            </a:extLst>
          </p:cNvPr>
          <p:cNvPicPr>
            <a:picLocks noGrp="1" noChangeAspect="1"/>
          </p:cNvPicPr>
          <p:nvPr>
            <p:ph idx="1"/>
          </p:nvPr>
        </p:nvPicPr>
        <p:blipFill>
          <a:blip r:embed="rId3"/>
          <a:stretch>
            <a:fillRect/>
          </a:stretch>
        </p:blipFill>
        <p:spPr>
          <a:xfrm>
            <a:off x="28918" y="929851"/>
            <a:ext cx="9086163" cy="5829295"/>
          </a:xfrm>
          <a:prstGeom prst="rect">
            <a:avLst/>
          </a:prstGeom>
        </p:spPr>
      </p:pic>
      <p:sp>
        <p:nvSpPr>
          <p:cNvPr id="6" name="TextBox 5">
            <a:extLst>
              <a:ext uri="{FF2B5EF4-FFF2-40B4-BE49-F238E27FC236}">
                <a16:creationId xmlns:a16="http://schemas.microsoft.com/office/drawing/2014/main" id="{2B665120-4791-B730-EB37-104B3CC5BA1F}"/>
              </a:ext>
            </a:extLst>
          </p:cNvPr>
          <p:cNvSpPr txBox="1"/>
          <p:nvPr/>
        </p:nvSpPr>
        <p:spPr>
          <a:xfrm>
            <a:off x="1406235" y="98854"/>
            <a:ext cx="6331528" cy="830997"/>
          </a:xfrm>
          <a:prstGeom prst="rect">
            <a:avLst/>
          </a:prstGeom>
          <a:noFill/>
        </p:spPr>
        <p:txBody>
          <a:bodyPr wrap="square" rtlCol="0">
            <a:spAutoFit/>
          </a:bodyPr>
          <a:lstStyle/>
          <a:p>
            <a:r>
              <a:rPr lang="en-US" sz="4800" dirty="0"/>
              <a:t>How Our Data Connects</a:t>
            </a:r>
            <a:endParaRPr lang="en-US" sz="4800" dirty="0">
              <a:latin typeface="+mj-lt"/>
            </a:endParaRPr>
          </a:p>
        </p:txBody>
      </p:sp>
    </p:spTree>
    <p:extLst>
      <p:ext uri="{BB962C8B-B14F-4D97-AF65-F5344CB8AC3E}">
        <p14:creationId xmlns:p14="http://schemas.microsoft.com/office/powerpoint/2010/main" val="2203885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7" descr="A computer and cloud computing&#10;&#10;Description automatically generated with medium confidence">
            <a:extLst>
              <a:ext uri="{FF2B5EF4-FFF2-40B4-BE49-F238E27FC236}">
                <a16:creationId xmlns:a16="http://schemas.microsoft.com/office/drawing/2014/main" id="{D73A441D-64C6-DF5A-E6E0-5925F406F7E6}"/>
              </a:ext>
            </a:extLst>
          </p:cNvPr>
          <p:cNvPicPr>
            <a:picLocks noGrp="1" noChangeAspect="1"/>
          </p:cNvPicPr>
          <p:nvPr>
            <p:ph idx="1"/>
          </p:nvPr>
        </p:nvPicPr>
        <p:blipFill>
          <a:blip r:embed="rId3"/>
          <a:stretch>
            <a:fillRect/>
          </a:stretch>
        </p:blipFill>
        <p:spPr>
          <a:xfrm>
            <a:off x="-1217613" y="0"/>
            <a:ext cx="10615613" cy="7281435"/>
          </a:xfrm>
        </p:spPr>
      </p:pic>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794604" y="-1108988"/>
            <a:ext cx="5384871"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630934" y="673770"/>
            <a:ext cx="2733367" cy="2414488"/>
          </a:xfrm>
        </p:spPr>
        <p:txBody>
          <a:bodyPr anchor="t">
            <a:normAutofit/>
          </a:bodyPr>
          <a:lstStyle/>
          <a:p>
            <a:r>
              <a:rPr lang="en-US" sz="4300" dirty="0">
                <a:solidFill>
                  <a:srgbClr val="FFFFFF"/>
                </a:solidFill>
              </a:rPr>
              <a:t>Ready for a New Era at </a:t>
            </a:r>
            <a:r>
              <a:rPr lang="en-US" sz="4300" dirty="0" err="1">
                <a:solidFill>
                  <a:srgbClr val="FFFFFF"/>
                </a:solidFill>
              </a:rPr>
              <a:t>ActiveGear</a:t>
            </a:r>
            <a:endParaRPr lang="en-US" sz="4300" dirty="0">
              <a:solidFill>
                <a:srgbClr val="FFFFFF"/>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2088</Words>
  <Application>Microsoft Macintosh PowerPoint</Application>
  <PresentationFormat>On-screen Show (4:3)</PresentationFormat>
  <Paragraphs>174</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Modernizing ActiveGear: A Strategic Shift to Database Management</vt:lpstr>
      <vt:lpstr>Revolutionizing ActiveGear with RDBMS</vt:lpstr>
      <vt:lpstr>Understanding Entities and Their Importance</vt:lpstr>
      <vt:lpstr>Laying the Foundation with a Relational Model</vt:lpstr>
      <vt:lpstr>PowerPoint Presentation</vt:lpstr>
      <vt:lpstr>Ready for a New Era at ActiveGear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Modernizing ActiveGear: A Strategic Shift to Database Management</dc:title>
  <dc:subject/>
  <dc:creator/>
  <cp:keywords/>
  <dc:description>generated using python-pptx</dc:description>
  <cp:lastModifiedBy>Ryan Talbot</cp:lastModifiedBy>
  <cp:revision>5</cp:revision>
  <dcterms:created xsi:type="dcterms:W3CDTF">2013-01-27T09:14:16Z</dcterms:created>
  <dcterms:modified xsi:type="dcterms:W3CDTF">2024-03-26T18:40:17Z</dcterms:modified>
  <cp:category/>
</cp:coreProperties>
</file>