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6" r:id="rId10"/>
    <p:sldId id="262" r:id="rId11"/>
    <p:sldId id="263"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74" autoAdjust="0"/>
    <p:restoredTop sz="94660"/>
  </p:normalViewPr>
  <p:slideViewPr>
    <p:cSldViewPr snapToGrid="0" showGuides="1">
      <p:cViewPr>
        <p:scale>
          <a:sx n="86" d="100"/>
          <a:sy n="86" d="100"/>
        </p:scale>
        <p:origin x="-312" y="14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8/27/23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8/27/23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8/27/23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8/27/23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8/27/23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8/27/23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8/27/23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8/27/23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8/27/23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8/27/23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8/27/23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8/27/23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8/27/23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8/27/23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dirty="0"/>
              <a:t>Picking the USA gymnastics Olympic team</a:t>
            </a:r>
          </a:p>
        </p:txBody>
      </p:sp>
      <p:sp>
        <p:nvSpPr>
          <p:cNvPr id="7" name="Subtitle 6"/>
          <p:cNvSpPr>
            <a:spLocks noGrp="1"/>
          </p:cNvSpPr>
          <p:nvPr>
            <p:ph type="subTitle" idx="1"/>
          </p:nvPr>
        </p:nvSpPr>
        <p:spPr>
          <a:xfrm>
            <a:off x="1104900" y="4511784"/>
            <a:ext cx="5734050" cy="955565"/>
          </a:xfrm>
        </p:spPr>
        <p:txBody>
          <a:bodyPr>
            <a:normAutofit/>
          </a:bodyPr>
          <a:lstStyle/>
          <a:p>
            <a:pPr>
              <a:spcAft>
                <a:spcPts val="600"/>
              </a:spcAft>
            </a:pPr>
            <a:r>
              <a:rPr lang="en-US" dirty="0"/>
              <a:t>Ryan Talbot</a:t>
            </a:r>
            <a:endParaRPr lang="en-US"/>
          </a:p>
          <a:p>
            <a:pPr>
              <a:spcAft>
                <a:spcPts val="600"/>
              </a:spcAft>
            </a:pPr>
            <a:endParaRPr lang="en-US"/>
          </a:p>
        </p:txBody>
      </p:sp>
      <p:pic>
        <p:nvPicPr>
          <p:cNvPr id="12" name="Picture Placeholder 11" descr="A group of colorful rings&#10;&#10;Description automatically generated">
            <a:extLst>
              <a:ext uri="{FF2B5EF4-FFF2-40B4-BE49-F238E27FC236}">
                <a16:creationId xmlns:a16="http://schemas.microsoft.com/office/drawing/2014/main" id="{C543FCDE-00DD-6D43-6192-1C8E756849B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1908" t="-16176" r="-11908" b="-16176"/>
          <a:stretch/>
        </p:blipFill>
        <p:spPr>
          <a:xfrm>
            <a:off x="6688452" y="1344539"/>
            <a:ext cx="5094785" cy="4114800"/>
          </a:xfrm>
          <a:solidFill>
            <a:schemeClr val="tx1">
              <a:lumMod val="20000"/>
              <a:lumOff val="80000"/>
            </a:schemeClr>
          </a:solid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A4DD-D2DB-961F-4D1E-91A36BF3710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1D2E0B6-7AC5-F416-96C6-4055465AFF25}"/>
              </a:ext>
            </a:extLst>
          </p:cNvPr>
          <p:cNvSpPr>
            <a:spLocks noGrp="1"/>
          </p:cNvSpPr>
          <p:nvPr>
            <p:ph idx="1"/>
          </p:nvPr>
        </p:nvSpPr>
        <p:spPr/>
        <p:txBody>
          <a:bodyPr/>
          <a:lstStyle/>
          <a:p>
            <a:pPr marL="0" indent="0">
              <a:buNone/>
            </a:pPr>
            <a:r>
              <a:rPr lang="en-US" dirty="0"/>
              <a:t>In summary: </a:t>
            </a:r>
          </a:p>
        </p:txBody>
      </p:sp>
    </p:spTree>
    <p:extLst>
      <p:ext uri="{BB962C8B-B14F-4D97-AF65-F5344CB8AC3E}">
        <p14:creationId xmlns:p14="http://schemas.microsoft.com/office/powerpoint/2010/main" val="281046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a:xfrm>
            <a:off x="2743200" y="1886672"/>
            <a:ext cx="5127585" cy="4285527"/>
          </a:xfrm>
        </p:spPr>
        <p:txBody>
          <a:bodyPr>
            <a:normAutofit/>
          </a:bodyPr>
          <a:lstStyle/>
          <a:p>
            <a:r>
              <a:rPr lang="en-US" sz="2500" dirty="0"/>
              <a:t>Problem Statement</a:t>
            </a:r>
          </a:p>
          <a:p>
            <a:r>
              <a:rPr lang="en-US" sz="2500" dirty="0"/>
              <a:t>Related Work</a:t>
            </a:r>
          </a:p>
          <a:p>
            <a:r>
              <a:rPr lang="en-US" sz="2500" dirty="0"/>
              <a:t>Proposed Word</a:t>
            </a:r>
          </a:p>
          <a:p>
            <a:r>
              <a:rPr lang="en-US" sz="2500" dirty="0"/>
              <a:t>Evaluation</a:t>
            </a:r>
          </a:p>
          <a:p>
            <a:r>
              <a:rPr lang="en-US" sz="2500" dirty="0"/>
              <a:t>Timeline</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4E8B6BDD-B01A-9E13-40E5-D3E71C74A8AF}"/>
              </a:ext>
            </a:extLst>
          </p:cNvPr>
          <p:cNvSpPr>
            <a:spLocks noGrp="1"/>
          </p:cNvSpPr>
          <p:nvPr>
            <p:ph idx="1"/>
          </p:nvPr>
        </p:nvSpPr>
        <p:spPr>
          <a:xfrm>
            <a:off x="1319515" y="1645920"/>
            <a:ext cx="8542116" cy="4526280"/>
          </a:xfrm>
        </p:spPr>
        <p:txBody>
          <a:bodyPr>
            <a:noAutofit/>
          </a:bodyPr>
          <a:lstStyle/>
          <a:p>
            <a:pPr marL="0" indent="0" algn="ctr">
              <a:lnSpc>
                <a:spcPct val="140000"/>
              </a:lnSpc>
              <a:buNone/>
            </a:pPr>
            <a:r>
              <a:rPr lang="en-US" sz="2400" dirty="0">
                <a:latin typeface="+mj-lt"/>
              </a:rPr>
              <a:t>The challenge is to develop an analytics model that assists in selecting the optimal composition of the Team USA Olympic Men’s and Women’s Artistic Gymnastics teams for Paris 2024. The objective is to identify the group of 5 athletes that would maximize success by considering various factors such as medal count, medal type, team dynamics, and individual capabilities. This project is my submission for the </a:t>
            </a:r>
            <a:r>
              <a:rPr lang="en-US" sz="2400" b="1" dirty="0">
                <a:latin typeface="+mj-lt"/>
              </a:rPr>
              <a:t>UCSAS 2024 d</a:t>
            </a:r>
            <a:r>
              <a:rPr lang="en-US" sz="2400" dirty="0">
                <a:latin typeface="+mj-lt"/>
              </a:rPr>
              <a:t>ata Challenge.</a:t>
            </a:r>
            <a:endParaRPr lang="en-US" sz="2400" b="1" dirty="0">
              <a:latin typeface="+mj-lt"/>
            </a:endParaRPr>
          </a:p>
          <a:p>
            <a:pPr marL="0" indent="0" algn="ctr">
              <a:lnSpc>
                <a:spcPct val="140000"/>
              </a:lnSpc>
              <a:buNone/>
            </a:pPr>
            <a:endParaRPr lang="en-US" sz="2400" dirty="0">
              <a:latin typeface="+mj-lt"/>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sz="half" idx="1"/>
          </p:nvPr>
        </p:nvSpPr>
        <p:spPr/>
        <p:txBody>
          <a:bodyPr/>
          <a:lstStyle/>
          <a:p>
            <a:r>
              <a:rPr lang="en-US" b="1" dirty="0"/>
              <a:t>BEYOND BILES: PREDICTING THE REST OF THE U.S. GYMNASTICS ROSTER</a:t>
            </a:r>
          </a:p>
          <a:p>
            <a:pPr marL="0" indent="0">
              <a:buNone/>
            </a:pPr>
            <a:r>
              <a:rPr lang="en-US" dirty="0"/>
              <a:t>June 24, 2021</a:t>
            </a:r>
          </a:p>
          <a:p>
            <a:pPr marL="0" indent="0">
              <a:buNone/>
            </a:pPr>
            <a:r>
              <a:rPr lang="en-US" dirty="0"/>
              <a:t>by Julia Blank</a:t>
            </a:r>
          </a:p>
          <a:p>
            <a:pPr marL="0" indent="0">
              <a:buNone/>
            </a:pPr>
            <a:r>
              <a:rPr lang="en-US" dirty="0"/>
              <a:t>https://</a:t>
            </a:r>
            <a:r>
              <a:rPr lang="en-US" dirty="0" err="1"/>
              <a:t>harvardsportsanalysis.org</a:t>
            </a:r>
            <a:r>
              <a:rPr lang="en-US" dirty="0"/>
              <a:t>/2021/06/beyond-</a:t>
            </a:r>
            <a:r>
              <a:rPr lang="en-US" dirty="0" err="1"/>
              <a:t>biles</a:t>
            </a:r>
            <a:r>
              <a:rPr lang="en-US" dirty="0"/>
              <a:t>-predicting-the-rest-of-the-u-s-gymnastics-roster/</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Work</a:t>
            </a:r>
          </a:p>
        </p:txBody>
      </p:sp>
      <p:sp>
        <p:nvSpPr>
          <p:cNvPr id="5" name="Content Placeholder 4">
            <a:extLst>
              <a:ext uri="{FF2B5EF4-FFF2-40B4-BE49-F238E27FC236}">
                <a16:creationId xmlns:a16="http://schemas.microsoft.com/office/drawing/2014/main" id="{53D70BE6-793E-5128-CEF4-F7E70FE0D679}"/>
              </a:ext>
            </a:extLst>
          </p:cNvPr>
          <p:cNvSpPr>
            <a:spLocks noGrp="1"/>
          </p:cNvSpPr>
          <p:nvPr>
            <p:ph idx="1"/>
          </p:nvPr>
        </p:nvSpPr>
        <p:spPr>
          <a:xfrm>
            <a:off x="1104900" y="2074984"/>
            <a:ext cx="9982200" cy="4097215"/>
          </a:xfrm>
        </p:spPr>
        <p:txBody>
          <a:bodyPr>
            <a:normAutofit/>
          </a:bodyPr>
          <a:lstStyle/>
          <a:p>
            <a:pPr marL="0" indent="0" algn="ctr">
              <a:lnSpc>
                <a:spcPct val="140000"/>
              </a:lnSpc>
              <a:buNone/>
            </a:pPr>
            <a:r>
              <a:rPr lang="en-US" sz="2400" b="1" dirty="0"/>
              <a:t>I propose developing an advanced analytics model that integrates historical performance data, athlete specialization, recent competition results, and the evolving competition structure to optimize the composition of the Team USA Olympic Artistic Gymnastics teams. The model will consider various scenarios, such as maximizing total medal count, emphasizing gold medals, or considering a weighted medal count based on medal type.</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9" name="TextBox 8">
            <a:extLst>
              <a:ext uri="{FF2B5EF4-FFF2-40B4-BE49-F238E27FC236}">
                <a16:creationId xmlns:a16="http://schemas.microsoft.com/office/drawing/2014/main" id="{DC93B5D0-D1B1-8E77-74B2-F03221AB531A}"/>
              </a:ext>
            </a:extLst>
          </p:cNvPr>
          <p:cNvSpPr txBox="1"/>
          <p:nvPr/>
        </p:nvSpPr>
        <p:spPr>
          <a:xfrm>
            <a:off x="1104900" y="1719072"/>
            <a:ext cx="9980682" cy="4431983"/>
          </a:xfrm>
          <a:prstGeom prst="rect">
            <a:avLst/>
          </a:prstGeom>
          <a:noFill/>
        </p:spPr>
        <p:txBody>
          <a:bodyPr wrap="square" rtlCol="0">
            <a:spAutoFit/>
          </a:bodyPr>
          <a:lstStyle/>
          <a:p>
            <a:r>
              <a:rPr lang="en-US" sz="2200" dirty="0"/>
              <a:t>- Project Initiation and Problem Understanding (</a:t>
            </a:r>
            <a:r>
              <a:rPr lang="en-US" sz="2200" b="1" dirty="0"/>
              <a:t>1</a:t>
            </a:r>
            <a:r>
              <a:rPr lang="en-US" sz="2200" dirty="0"/>
              <a:t> </a:t>
            </a:r>
            <a:r>
              <a:rPr lang="en-US" sz="2200" b="1" dirty="0"/>
              <a:t>week</a:t>
            </a:r>
            <a:r>
              <a:rPr lang="en-US" sz="2200" dirty="0"/>
              <a:t>): Understand the project requirements, goals, and constraints. Define the scope of the analytics model and establish key objectives.</a:t>
            </a:r>
          </a:p>
          <a:p>
            <a:endParaRPr lang="en-US" sz="2200" dirty="0"/>
          </a:p>
          <a:p>
            <a:r>
              <a:rPr lang="en-US" sz="2200" dirty="0"/>
              <a:t>- Data Collection and Preparation (</a:t>
            </a:r>
            <a:r>
              <a:rPr lang="en-US" sz="2200" b="1" dirty="0"/>
              <a:t>4</a:t>
            </a:r>
            <a:r>
              <a:rPr lang="en-US" sz="2200" dirty="0"/>
              <a:t> </a:t>
            </a:r>
            <a:r>
              <a:rPr lang="en-US" sz="2200" b="1" dirty="0"/>
              <a:t>weeks</a:t>
            </a:r>
            <a:r>
              <a:rPr lang="en-US" sz="2200" dirty="0"/>
              <a:t>): Gather historical performance data for gymnasts, team events, and individual apparatus events. Clean, preprocess, and organize the data for analysis.</a:t>
            </a:r>
          </a:p>
          <a:p>
            <a:endParaRPr lang="en-US" sz="2200" dirty="0"/>
          </a:p>
          <a:p>
            <a:r>
              <a:rPr lang="en-US" sz="2200" dirty="0"/>
              <a:t>- Model Development and Testing (</a:t>
            </a:r>
            <a:r>
              <a:rPr lang="en-US" sz="2200" b="1" dirty="0"/>
              <a:t>6</a:t>
            </a:r>
            <a:r>
              <a:rPr lang="en-US" sz="2200" dirty="0"/>
              <a:t> </a:t>
            </a:r>
            <a:r>
              <a:rPr lang="en-US" sz="2200" b="1" dirty="0"/>
              <a:t>weeks</a:t>
            </a:r>
            <a:r>
              <a:rPr lang="en-US" sz="2200" dirty="0"/>
              <a:t>): Develop the analytics model that predicts performance outcomes based on historical data and considers various optimization scenarios. Test the model's accuracy and recommendations against historical events.</a:t>
            </a:r>
          </a:p>
          <a:p>
            <a:endParaRPr lang="en-US"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TextBox 2">
            <a:extLst>
              <a:ext uri="{FF2B5EF4-FFF2-40B4-BE49-F238E27FC236}">
                <a16:creationId xmlns:a16="http://schemas.microsoft.com/office/drawing/2014/main" id="{6A77CD9E-8B7F-DE35-4BD0-17473BF0AF12}"/>
              </a:ext>
            </a:extLst>
          </p:cNvPr>
          <p:cNvSpPr txBox="1"/>
          <p:nvPr/>
        </p:nvSpPr>
        <p:spPr>
          <a:xfrm>
            <a:off x="822960" y="1572768"/>
            <a:ext cx="10844784" cy="4154984"/>
          </a:xfrm>
          <a:prstGeom prst="rect">
            <a:avLst/>
          </a:prstGeom>
          <a:noFill/>
        </p:spPr>
        <p:txBody>
          <a:bodyPr wrap="square" rtlCol="0">
            <a:spAutoFit/>
          </a:bodyPr>
          <a:lstStyle/>
          <a:p>
            <a:r>
              <a:rPr lang="en-US" sz="2200" dirty="0"/>
              <a:t>- Scenario Testing and Optimization (</a:t>
            </a:r>
            <a:r>
              <a:rPr lang="en-US" sz="2200" b="1" dirty="0"/>
              <a:t>5</a:t>
            </a:r>
            <a:r>
              <a:rPr lang="en-US" sz="2200" dirty="0"/>
              <a:t> </a:t>
            </a:r>
            <a:r>
              <a:rPr lang="en-US" sz="2200" b="1" dirty="0"/>
              <a:t>weeks</a:t>
            </a:r>
            <a:r>
              <a:rPr lang="en-US" sz="2200" dirty="0"/>
              <a:t>): Implement different scenarios, including maximizing total medal count, emphasizing gold medals, and exploring weighted medal counts. Assess how different scenarios impact team compositions.</a:t>
            </a:r>
          </a:p>
          <a:p>
            <a:endParaRPr lang="en-US" sz="2200" dirty="0"/>
          </a:p>
          <a:p>
            <a:r>
              <a:rPr lang="en-US" sz="2200" dirty="0"/>
              <a:t>- Validation and Real-world Applicability (</a:t>
            </a:r>
            <a:r>
              <a:rPr lang="en-US" sz="2200" b="1" dirty="0"/>
              <a:t>3</a:t>
            </a:r>
            <a:r>
              <a:rPr lang="en-US" sz="2200" dirty="0"/>
              <a:t> </a:t>
            </a:r>
            <a:r>
              <a:rPr lang="en-US" sz="2200" b="1" dirty="0"/>
              <a:t>weeks</a:t>
            </a:r>
            <a:r>
              <a:rPr lang="en-US" sz="2200" dirty="0"/>
              <a:t>): Validate the model's recommendations against actual gymnastics events leading up to Paris 2024, such as the 2023 World Championships. </a:t>
            </a:r>
          </a:p>
          <a:p>
            <a:endParaRPr lang="en-US" sz="2200" dirty="0"/>
          </a:p>
          <a:p>
            <a:r>
              <a:rPr lang="en-US" sz="2200" dirty="0"/>
              <a:t>- Visualization and Reporting (</a:t>
            </a:r>
            <a:r>
              <a:rPr lang="en-US" sz="2200" b="1" dirty="0"/>
              <a:t>4</a:t>
            </a:r>
            <a:r>
              <a:rPr lang="en-US" sz="2200" dirty="0"/>
              <a:t> </a:t>
            </a:r>
            <a:r>
              <a:rPr lang="en-US" sz="2200" b="1" dirty="0"/>
              <a:t>weeks</a:t>
            </a:r>
            <a:r>
              <a:rPr lang="en-US" sz="2200" dirty="0"/>
              <a:t>): Create clear and informative visualizations to present the model's insights and recommendations. Compile a comprehensive report outlining the methodology, findings, and implications of the analytics model.</a:t>
            </a:r>
          </a:p>
          <a:p>
            <a:endParaRPr lang="en-US" sz="2200" b="1"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TextBox 4">
            <a:extLst>
              <a:ext uri="{FF2B5EF4-FFF2-40B4-BE49-F238E27FC236}">
                <a16:creationId xmlns:a16="http://schemas.microsoft.com/office/drawing/2014/main" id="{49D09913-C8AC-2FAC-417D-D90323A93F2F}"/>
              </a:ext>
            </a:extLst>
          </p:cNvPr>
          <p:cNvSpPr txBox="1"/>
          <p:nvPr/>
        </p:nvSpPr>
        <p:spPr>
          <a:xfrm>
            <a:off x="658368" y="1536192"/>
            <a:ext cx="10427214" cy="2462213"/>
          </a:xfrm>
          <a:prstGeom prst="rect">
            <a:avLst/>
          </a:prstGeom>
          <a:noFill/>
        </p:spPr>
        <p:txBody>
          <a:bodyPr wrap="square" rtlCol="0">
            <a:spAutoFit/>
          </a:bodyPr>
          <a:lstStyle/>
          <a:p>
            <a:r>
              <a:rPr lang="en-US" sz="2200" dirty="0"/>
              <a:t>- Peer Review and Revisions (</a:t>
            </a:r>
            <a:r>
              <a:rPr lang="en-US" sz="2200" b="1" dirty="0"/>
              <a:t>2</a:t>
            </a:r>
            <a:r>
              <a:rPr lang="en-US" sz="2200" dirty="0"/>
              <a:t> </a:t>
            </a:r>
            <a:r>
              <a:rPr lang="en-US" sz="2200" b="1" dirty="0"/>
              <a:t>weeks</a:t>
            </a:r>
            <a:r>
              <a:rPr lang="en-US" sz="2200" dirty="0"/>
              <a:t>): Seek feedback from peers and incorporate any necessary revisions and improvements.</a:t>
            </a:r>
          </a:p>
          <a:p>
            <a:endParaRPr lang="en-US" sz="2200" dirty="0"/>
          </a:p>
          <a:p>
            <a:r>
              <a:rPr lang="en-US" sz="2200" dirty="0"/>
              <a:t>- Presentation and Submission (</a:t>
            </a:r>
            <a:r>
              <a:rPr lang="en-US" sz="2200" b="1" dirty="0"/>
              <a:t>2</a:t>
            </a:r>
            <a:r>
              <a:rPr lang="en-US" sz="2200" dirty="0"/>
              <a:t> </a:t>
            </a:r>
            <a:r>
              <a:rPr lang="en-US" sz="2200" b="1" dirty="0"/>
              <a:t>weeks</a:t>
            </a:r>
            <a:r>
              <a:rPr lang="en-US" sz="2200" dirty="0"/>
              <a:t>): Prepare a concise and engaging presentation summarizing the project's objectives, methodology, results, and recommendations. Complete the submission for the UCSAS 2024 USOPC Data Challenge.</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Literature 16x9</Template>
  <TotalTime>341</TotalTime>
  <Words>513</Words>
  <Application>Microsoft Macintosh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Euphemia</vt:lpstr>
      <vt:lpstr>Plantagenet Cherokee</vt:lpstr>
      <vt:lpstr>Wingdings</vt:lpstr>
      <vt:lpstr>Academic Literature 16x9</vt:lpstr>
      <vt:lpstr>Picking the USA gymnastics Olympic team</vt:lpstr>
      <vt:lpstr>Contents</vt:lpstr>
      <vt:lpstr>Problem Statement</vt:lpstr>
      <vt:lpstr>Related Work</vt:lpstr>
      <vt:lpstr>Proposed Work</vt:lpstr>
      <vt:lpstr>Evaluation</vt:lpstr>
      <vt:lpstr>Timeline</vt:lpstr>
      <vt:lpstr>Add a Slide Title - 4</vt:lpstr>
      <vt:lpstr>Add a Slide Title - 5</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Picking the USA gymnastics Olympic team</dc:title>
  <dc:creator>Ryan Talbot</dc:creator>
  <cp:lastModifiedBy>Ryan Talbot</cp:lastModifiedBy>
  <cp:revision>4</cp:revision>
  <dcterms:created xsi:type="dcterms:W3CDTF">2023-08-27T19:05:07Z</dcterms:created>
  <dcterms:modified xsi:type="dcterms:W3CDTF">2023-08-28T00:46:08Z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