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58" r:id="rId5"/>
    <p:sldId id="267" r:id="rId6"/>
    <p:sldId id="263" r:id="rId7"/>
    <p:sldId id="260" r:id="rId8"/>
    <p:sldId id="265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7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612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914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5000"/>
                <a:lumOff val="95000"/>
                <a:alpha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E9DF-849F-4CE5-AB4B-664B7671A692}" type="datetimeFigureOut">
              <a:rPr lang="en-US" smtClean="0"/>
              <a:t>23/07/2020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8863D5-1343-47E1-9B8D-E4D82EE0B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41010"/>
            <a:ext cx="7162800" cy="1055076"/>
          </a:xfrm>
          <a:solidFill>
            <a:srgbClr val="002060">
              <a:alpha val="88000"/>
            </a:srgbClr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</a:rPr>
              <a:t>Audio fundamentals</a:t>
            </a:r>
            <a:endParaRPr lang="en-US" dirty="0">
              <a:solidFill>
                <a:schemeClr val="bg1"/>
              </a:solidFill>
              <a:effectLst>
                <a:outerShdw blurRad="50800" dist="50800" dir="5400000" algn="ctr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447779"/>
            <a:ext cx="7083777" cy="1294227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i="1" dirty="0" smtClean="0">
                <a:solidFill>
                  <a:srgbClr val="C00000"/>
                </a:solidFill>
              </a:rPr>
              <a:t>LP—</a:t>
            </a:r>
            <a:r>
              <a:rPr lang="en-US" sz="2800" i="1" dirty="0" smtClean="0">
                <a:solidFill>
                  <a:srgbClr val="C00000"/>
                </a:solidFill>
              </a:rPr>
              <a:t>Audio and Video system </a:t>
            </a:r>
          </a:p>
          <a:p>
            <a:r>
              <a:rPr lang="en-US" sz="2800" i="1" dirty="0" smtClean="0">
                <a:solidFill>
                  <a:srgbClr val="C00000"/>
                </a:solidFill>
              </a:rPr>
              <a:t>basic </a:t>
            </a:r>
            <a:r>
              <a:rPr lang="en-US" sz="2800" i="1" dirty="0" smtClean="0">
                <a:solidFill>
                  <a:srgbClr val="C00000"/>
                </a:solidFill>
              </a:rPr>
              <a:t>of microphone,  </a:t>
            </a:r>
            <a:r>
              <a:rPr lang="en-US" sz="2800" i="1" dirty="0" smtClean="0">
                <a:solidFill>
                  <a:srgbClr val="C00000"/>
                </a:solidFill>
              </a:rPr>
              <a:t>its characteristics</a:t>
            </a:r>
            <a:r>
              <a:rPr lang="en-US" sz="2800" i="1" dirty="0" smtClean="0">
                <a:solidFill>
                  <a:srgbClr val="FF0000"/>
                </a:solidFill>
              </a:rPr>
              <a:t> 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854548"/>
            <a:ext cx="2108331" cy="2694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326" y="3742006"/>
            <a:ext cx="3269740" cy="28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622" y="891821"/>
            <a:ext cx="8585380" cy="5149541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002060"/>
                </a:solidFill>
              </a:rPr>
              <a:t>Static microphone – crystal , capacitor </a:t>
            </a:r>
          </a:p>
          <a:p>
            <a:pPr>
              <a:buNone/>
            </a:pPr>
            <a:r>
              <a:rPr lang="en-US" sz="3200" dirty="0">
                <a:solidFill>
                  <a:srgbClr val="002060"/>
                </a:solidFill>
              </a:rPr>
              <a:t>Dynamic microphone – Ribbon , moving </a:t>
            </a:r>
            <a:r>
              <a:rPr lang="en-US" sz="3200" dirty="0" smtClean="0">
                <a:solidFill>
                  <a:srgbClr val="002060"/>
                </a:solidFill>
              </a:rPr>
              <a:t>coil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Wire microphone 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Wireless microphone 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Question -----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</a:rPr>
              <a:t>Thank u ----</a:t>
            </a:r>
            <a:endParaRPr lang="en-US" sz="32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4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26942"/>
            <a:ext cx="3571109" cy="661181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What is </a:t>
            </a:r>
            <a:r>
              <a:rPr lang="en-US" i="1" dirty="0" smtClean="0">
                <a:solidFill>
                  <a:srgbClr val="C00000"/>
                </a:solidFill>
              </a:rPr>
              <a:t>audio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Audio system </a:t>
            </a:r>
            <a:r>
              <a:rPr lang="en-US" sz="3200" dirty="0"/>
              <a:t>– system consists of 1) Micro phone , 2) Amplifier , 3) speaker </a:t>
            </a:r>
          </a:p>
          <a:p>
            <a:pPr>
              <a:buNone/>
            </a:pPr>
            <a:r>
              <a:rPr lang="en-US" sz="3200" dirty="0"/>
              <a:t>   system reproduce the audio signal similar to original signal .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872631"/>
              </p:ext>
            </p:extLst>
          </p:nvPr>
        </p:nvGraphicFramePr>
        <p:xfrm>
          <a:off x="3325905" y="4122319"/>
          <a:ext cx="3840479" cy="227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RFFlow" r:id="rId3" imgW="2343954" imgH="984570" progId="RFFlow4">
                  <p:embed/>
                </p:oleObj>
              </mc:Choice>
              <mc:Fallback>
                <p:oleObj name="RFFlow" r:id="rId3" imgW="2343954" imgH="984570" progId="RFFlow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3325905" y="4122319"/>
                        <a:ext cx="3840479" cy="227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2" t="-4884" r="-860" b="32720"/>
          <a:stretch/>
        </p:blipFill>
        <p:spPr>
          <a:xfrm>
            <a:off x="512366" y="4227584"/>
            <a:ext cx="2813539" cy="202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55077"/>
            <a:ext cx="8596668" cy="4986286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Video system- </a:t>
            </a:r>
            <a:r>
              <a:rPr lang="en-US" sz="3200" dirty="0"/>
              <a:t>system consists of 1) Camera , 2) Amplifier , 3) display unit </a:t>
            </a:r>
          </a:p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system reproduce the video signal  on display 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1" y="3661225"/>
            <a:ext cx="3034280" cy="198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67644"/>
            <a:ext cx="5904088" cy="869598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Microphone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242"/>
            <a:ext cx="8387644" cy="4404121"/>
          </a:xfrm>
        </p:spPr>
        <p:txBody>
          <a:bodyPr>
            <a:normAutofit fontScale="92500" lnSpcReduction="10000"/>
          </a:bodyPr>
          <a:lstStyle/>
          <a:p>
            <a:endParaRPr lang="en-US" sz="3200" dirty="0" smtClean="0"/>
          </a:p>
          <a:p>
            <a:r>
              <a:rPr lang="en-US" sz="3200" dirty="0" smtClean="0"/>
              <a:t>Definition </a:t>
            </a:r>
            <a:r>
              <a:rPr lang="en-US" sz="3200" dirty="0"/>
              <a:t>– it is </a:t>
            </a:r>
            <a:r>
              <a:rPr lang="en-US" sz="3200" dirty="0">
                <a:solidFill>
                  <a:srgbClr val="FF0000"/>
                </a:solidFill>
              </a:rPr>
              <a:t>transducer</a:t>
            </a:r>
            <a:r>
              <a:rPr lang="en-US" sz="3200" dirty="0"/>
              <a:t> , which is used to convert </a:t>
            </a:r>
            <a:r>
              <a:rPr lang="en-US" sz="3200" dirty="0">
                <a:solidFill>
                  <a:srgbClr val="FF0000"/>
                </a:solidFill>
              </a:rPr>
              <a:t>sound </a:t>
            </a:r>
            <a:r>
              <a:rPr lang="en-US" sz="3200" dirty="0" smtClean="0">
                <a:solidFill>
                  <a:srgbClr val="FF0000"/>
                </a:solidFill>
              </a:rPr>
              <a:t>wave </a:t>
            </a:r>
            <a:r>
              <a:rPr lang="en-US" sz="3200" dirty="0"/>
              <a:t>in to </a:t>
            </a:r>
            <a:r>
              <a:rPr lang="en-US" sz="3200" dirty="0">
                <a:solidFill>
                  <a:srgbClr val="FF0000"/>
                </a:solidFill>
              </a:rPr>
              <a:t>electrical signal.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 may be </a:t>
            </a: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wired or wireless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 called converter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170" y="1049866"/>
            <a:ext cx="1428750" cy="869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618" y="3549687"/>
            <a:ext cx="2565591" cy="1244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28" y="777371"/>
            <a:ext cx="1057275" cy="12756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010" y="717462"/>
            <a:ext cx="828675" cy="1252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95" y="3549687"/>
            <a:ext cx="3269566" cy="17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15925"/>
            <a:ext cx="8596668" cy="5225437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Electrical </a:t>
            </a:r>
            <a:r>
              <a:rPr lang="en-US" sz="2800" dirty="0">
                <a:solidFill>
                  <a:srgbClr val="FF0000"/>
                </a:solidFill>
              </a:rPr>
              <a:t>signal (V/I)–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it having ,Amplitude ,frequency , phase.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characteristics can determine specification of MIC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 o/p connection wire can be connected to CRO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 audio frequency rang was 20 Hz to 20KHz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in – Recording and transmitting sound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58128"/>
            <a:ext cx="6891084" cy="1072271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characteristics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C00000"/>
                </a:solidFill>
              </a:rPr>
              <a:t>of 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</a:t>
            </a:r>
            <a:r>
              <a:rPr lang="en-US" sz="3800" dirty="0"/>
              <a:t>sensitivity </a:t>
            </a:r>
          </a:p>
          <a:p>
            <a:r>
              <a:rPr lang="en-US" sz="3800" dirty="0"/>
              <a:t> frequency response </a:t>
            </a:r>
          </a:p>
          <a:p>
            <a:r>
              <a:rPr lang="en-US" sz="3800" dirty="0"/>
              <a:t> signal to noise ratio</a:t>
            </a:r>
          </a:p>
          <a:p>
            <a:r>
              <a:rPr lang="en-US" sz="3800" dirty="0"/>
              <a:t>Distortions</a:t>
            </a:r>
          </a:p>
          <a:p>
            <a:r>
              <a:rPr lang="en-US" sz="3800" dirty="0"/>
              <a:t>Directivity</a:t>
            </a:r>
          </a:p>
          <a:p>
            <a:r>
              <a:rPr lang="en-US" sz="3800" dirty="0"/>
              <a:t>Output impedance</a:t>
            </a:r>
          </a:p>
          <a:p>
            <a:r>
              <a:rPr lang="en-US" sz="3800" dirty="0"/>
              <a:t>Polar diagram</a:t>
            </a:r>
          </a:p>
          <a:p>
            <a:r>
              <a:rPr lang="en-US" sz="3800" dirty="0"/>
              <a:t>Dimension and weight</a:t>
            </a:r>
          </a:p>
          <a:p>
            <a:r>
              <a:rPr lang="en-US" sz="3800" dirty="0"/>
              <a:t>Current consumption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49531"/>
            <a:ext cx="8596668" cy="4891831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Sensitivity</a:t>
            </a:r>
            <a:r>
              <a:rPr lang="en-US" sz="2400" dirty="0"/>
              <a:t> – it is called output voltage of microphone.  Range was </a:t>
            </a:r>
            <a:r>
              <a:rPr lang="en-US" sz="2400" dirty="0" smtClean="0"/>
              <a:t>max 20mv.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i="1" dirty="0">
                <a:solidFill>
                  <a:srgbClr val="FF0000"/>
                </a:solidFill>
              </a:rPr>
              <a:t>Frequency response </a:t>
            </a:r>
            <a:r>
              <a:rPr lang="en-US" sz="2400" dirty="0"/>
              <a:t>– band width or frequency </a:t>
            </a:r>
            <a:r>
              <a:rPr lang="en-US" sz="2400" dirty="0" smtClean="0"/>
              <a:t>range over sound voltage gain made constant with different freq.  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i="1" dirty="0">
                <a:solidFill>
                  <a:srgbClr val="FF0000"/>
                </a:solidFill>
              </a:rPr>
              <a:t>Output impedance</a:t>
            </a:r>
            <a:r>
              <a:rPr lang="en-US" sz="2400" i="1" dirty="0"/>
              <a:t> </a:t>
            </a:r>
            <a:r>
              <a:rPr lang="en-US" sz="2400" dirty="0"/>
              <a:t>– </a:t>
            </a:r>
            <a:r>
              <a:rPr lang="en-US" sz="2400" dirty="0" smtClean="0"/>
              <a:t>which represent in ohms. microphone and recorder impedance must match. To remove the amplitude and frequency effect imp match is required high quality microphone has impedances 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4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41867"/>
            <a:ext cx="8596668" cy="6028266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directivity</a:t>
            </a:r>
            <a:r>
              <a:rPr lang="en-US" sz="2800" dirty="0"/>
              <a:t> – tell that, how the  </a:t>
            </a:r>
            <a:r>
              <a:rPr lang="en-US" sz="2800" dirty="0">
                <a:solidFill>
                  <a:srgbClr val="FF0000"/>
                </a:solidFill>
              </a:rPr>
              <a:t>forces</a:t>
            </a:r>
            <a:r>
              <a:rPr lang="en-US" sz="2800" dirty="0"/>
              <a:t> of sound wave was applied to microphone, like </a:t>
            </a:r>
          </a:p>
          <a:p>
            <a:pPr>
              <a:buNone/>
            </a:pPr>
            <a:r>
              <a:rPr lang="en-US" sz="2800" dirty="0"/>
              <a:t>   omnidirectional , bidirectional , </a:t>
            </a:r>
            <a:r>
              <a:rPr lang="en-US" sz="2800" dirty="0" err="1"/>
              <a:t>cardiod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2" descr="Image result for ribbon microphone book r g gup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092" y="2166804"/>
            <a:ext cx="3200400" cy="17526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89" y="2268051"/>
            <a:ext cx="1352550" cy="1323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428" y="4248855"/>
            <a:ext cx="165735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5022" y="6041362"/>
            <a:ext cx="1670756" cy="370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of 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95589" y="3702756"/>
            <a:ext cx="198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omnidirectional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3621" r="13194" b="-1"/>
          <a:stretch/>
        </p:blipFill>
        <p:spPr>
          <a:xfrm>
            <a:off x="3390314" y="4346917"/>
            <a:ext cx="2644726" cy="16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81686"/>
            <a:ext cx="6834814" cy="748714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Requisites of good microphone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sensitivity </a:t>
            </a:r>
          </a:p>
          <a:p>
            <a:r>
              <a:rPr lang="en-US" sz="2800" dirty="0"/>
              <a:t> high signal to noise ratio</a:t>
            </a:r>
          </a:p>
          <a:p>
            <a:r>
              <a:rPr lang="en-US" sz="2800" dirty="0"/>
              <a:t> flat frequency response </a:t>
            </a:r>
          </a:p>
          <a:p>
            <a:r>
              <a:rPr lang="en-US" sz="2800" dirty="0"/>
              <a:t> low distortions</a:t>
            </a:r>
          </a:p>
          <a:p>
            <a:r>
              <a:rPr lang="en-US" sz="2800" dirty="0"/>
              <a:t>Correct o/p imp</a:t>
            </a:r>
          </a:p>
        </p:txBody>
      </p:sp>
    </p:spTree>
    <p:extLst>
      <p:ext uri="{BB962C8B-B14F-4D97-AF65-F5344CB8AC3E}">
        <p14:creationId xmlns:p14="http://schemas.microsoft.com/office/powerpoint/2010/main" val="45618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296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RFFlow</vt:lpstr>
      <vt:lpstr>Audio fundamentals</vt:lpstr>
      <vt:lpstr>What is audio</vt:lpstr>
      <vt:lpstr>PowerPoint Presentation</vt:lpstr>
      <vt:lpstr>Microphone </vt:lpstr>
      <vt:lpstr>PowerPoint Presentation</vt:lpstr>
      <vt:lpstr>characteristics of microphone</vt:lpstr>
      <vt:lpstr>PowerPoint Presentation</vt:lpstr>
      <vt:lpstr>PowerPoint Presentation</vt:lpstr>
      <vt:lpstr>Requisites of good microphone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52</cp:revision>
  <dcterms:created xsi:type="dcterms:W3CDTF">2020-05-11T09:03:11Z</dcterms:created>
  <dcterms:modified xsi:type="dcterms:W3CDTF">2020-07-23T08:06:30Z</dcterms:modified>
</cp:coreProperties>
</file>