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9" r:id="rId5"/>
    <p:sldId id="262" r:id="rId6"/>
    <p:sldId id="260" r:id="rId7"/>
    <p:sldId id="261" r:id="rId8"/>
    <p:sldId id="263" r:id="rId9"/>
    <p:sldId id="265" r:id="rId10"/>
    <p:sldId id="267" r:id="rId11"/>
    <p:sldId id="268" r:id="rId12"/>
    <p:sldId id="264" r:id="rId13"/>
    <p:sldId id="269" r:id="rId14"/>
    <p:sldId id="270"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256" autoAdjust="0"/>
  </p:normalViewPr>
  <p:slideViewPr>
    <p:cSldViewPr snapToGrid="0">
      <p:cViewPr varScale="1">
        <p:scale>
          <a:sx n="114" d="100"/>
          <a:sy n="114"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477AD-3A2B-443E-BC39-E0C20BF985E4}" type="datetimeFigureOut">
              <a:rPr lang="en-IN" smtClean="0"/>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BA57-A0C9-4F62-8C22-BA546DD3156E}" type="slidenum">
              <a:rPr lang="en-IN" smtClean="0"/>
              <a:t>‹#›</a:t>
            </a:fld>
            <a:endParaRPr lang="en-IN"/>
          </a:p>
        </p:txBody>
      </p:sp>
    </p:spTree>
    <p:extLst>
      <p:ext uri="{BB962C8B-B14F-4D97-AF65-F5344CB8AC3E}">
        <p14:creationId xmlns:p14="http://schemas.microsoft.com/office/powerpoint/2010/main" val="8284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FDBA57-A0C9-4F62-8C22-BA546DD3156E}" type="slidenum">
              <a:rPr lang="en-IN" smtClean="0"/>
              <a:t>5</a:t>
            </a:fld>
            <a:endParaRPr lang="en-IN"/>
          </a:p>
        </p:txBody>
      </p:sp>
    </p:spTree>
    <p:extLst>
      <p:ext uri="{BB962C8B-B14F-4D97-AF65-F5344CB8AC3E}">
        <p14:creationId xmlns:p14="http://schemas.microsoft.com/office/powerpoint/2010/main" val="392691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FDBA57-A0C9-4F62-8C22-BA546DD3156E}" type="slidenum">
              <a:rPr lang="en-IN" smtClean="0"/>
              <a:t>11</a:t>
            </a:fld>
            <a:endParaRPr lang="en-IN"/>
          </a:p>
        </p:txBody>
      </p:sp>
    </p:spTree>
    <p:extLst>
      <p:ext uri="{BB962C8B-B14F-4D97-AF65-F5344CB8AC3E}">
        <p14:creationId xmlns:p14="http://schemas.microsoft.com/office/powerpoint/2010/main" val="408497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2640" y="1893240"/>
            <a:ext cx="8118360" cy="70585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2640" y="1893240"/>
            <a:ext cx="8118360" cy="15224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CustomShape 1"/>
          <p:cNvSpPr/>
          <p:nvPr/>
        </p:nvSpPr>
        <p:spPr>
          <a:xfrm>
            <a:off x="0" y="0"/>
            <a:ext cx="9143640" cy="17114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6" name="CustomShape 2"/>
          <p:cNvSpPr/>
          <p:nvPr/>
        </p:nvSpPr>
        <p:spPr>
          <a:xfrm>
            <a:off x="641880" y="3597480"/>
            <a:ext cx="38988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360" cy="1522440"/>
          </a:xfrm>
          <a:prstGeom prst="rect">
            <a:avLst/>
          </a:prstGeom>
        </p:spPr>
        <p:txBody>
          <a:bodyPr tIns="91440" bIns="91440" anchor="b">
            <a:noAutofit/>
          </a:bodyPr>
          <a:lstStyle/>
          <a:p>
            <a:r>
              <a:rPr lang="en-IN" sz="4200" b="0" strike="noStrike" spc="-1">
                <a:solidFill>
                  <a:srgbClr val="000000"/>
                </a:solidFill>
                <a:latin typeface="Arial"/>
              </a:rPr>
              <a:t>Click to edit the title text format</a:t>
            </a: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71D6CC6B-F2BF-496C-97CF-956D35F41284}" type="slidenum">
              <a:rPr lang="en" sz="1000" b="0" strike="noStrike" spc="-1">
                <a:solidFill>
                  <a:srgbClr val="FFFBF0"/>
                </a:solidFill>
                <a:latin typeface="Old Standard TT"/>
                <a:ea typeface="Old Standard TT"/>
              </a:rPr>
              <a:t>‹#›</a:t>
            </a:fld>
            <a:endParaRPr lang="en-IN" sz="10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2" name="PlaceHolder 2"/>
          <p:cNvSpPr>
            <a:spLocks noGrp="1"/>
          </p:cNvSpPr>
          <p:nvPr>
            <p:ph type="title"/>
          </p:nvPr>
        </p:nvSpPr>
        <p:spPr>
          <a:xfrm>
            <a:off x="311760" y="444960"/>
            <a:ext cx="8520120" cy="612720"/>
          </a:xfrm>
          <a:prstGeom prst="rect">
            <a:avLst/>
          </a:prstGeom>
        </p:spPr>
        <p:txBody>
          <a:bodyPr tIns="91440" bIns="91440">
            <a:noAutofit/>
          </a:bodyPr>
          <a:lstStyle/>
          <a:p>
            <a:r>
              <a:rPr lang="en-IN" sz="3000" b="0" strike="noStrike" spc="-1">
                <a:solidFill>
                  <a:srgbClr val="000000"/>
                </a:solidFill>
                <a:latin typeface="Arial"/>
              </a:rPr>
              <a:t>Click to edit the title text format</a:t>
            </a:r>
          </a:p>
        </p:txBody>
      </p:sp>
      <p:sp>
        <p:nvSpPr>
          <p:cNvPr id="43" name="PlaceHolder 3"/>
          <p:cNvSpPr>
            <a:spLocks noGrp="1"/>
          </p:cNvSpPr>
          <p:nvPr>
            <p:ph type="body"/>
          </p:nvPr>
        </p:nvSpPr>
        <p:spPr>
          <a:xfrm>
            <a:off x="311760" y="1171440"/>
            <a:ext cx="8520120" cy="3396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4"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C632D6F9-680B-497D-94F0-5D8CE280F443}" type="slidenum">
              <a:rPr lang="en" sz="1000" b="0" strike="noStrike" spc="-1">
                <a:solidFill>
                  <a:srgbClr val="000000"/>
                </a:solidFill>
                <a:latin typeface="Old Standard TT"/>
                <a:ea typeface="Old Standard T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071880" y="170640"/>
            <a:ext cx="2999520" cy="1993680"/>
          </a:xfrm>
          <a:prstGeom prst="rect">
            <a:avLst/>
          </a:prstGeom>
          <a:ln>
            <a:noFill/>
          </a:ln>
        </p:spPr>
      </p:pic>
      <p:sp>
        <p:nvSpPr>
          <p:cNvPr id="82" name="TextShape 1"/>
          <p:cNvSpPr txBox="1"/>
          <p:nvPr/>
        </p:nvSpPr>
        <p:spPr>
          <a:xfrm>
            <a:off x="512640" y="2230200"/>
            <a:ext cx="8118360" cy="2347920"/>
          </a:xfrm>
          <a:prstGeom prst="rect">
            <a:avLst/>
          </a:prstGeom>
          <a:noFill/>
          <a:ln>
            <a:noFill/>
          </a:ln>
        </p:spPr>
        <p:txBody>
          <a:bodyPr tIns="91440" bIns="91440" anchor="b">
            <a:noAutofit/>
          </a:bodyPr>
          <a:lstStyle/>
          <a:p>
            <a:pPr algn="ctr">
              <a:lnSpc>
                <a:spcPct val="100000"/>
              </a:lnSpc>
              <a:tabLst>
                <a:tab pos="0" algn="l"/>
              </a:tabLst>
            </a:pPr>
            <a:r>
              <a:rPr lang="en" sz="3000" b="1" strike="noStrike" spc="-1" dirty="0">
                <a:solidFill>
                  <a:srgbClr val="FFFBF0"/>
                </a:solidFill>
                <a:latin typeface="Times New Roman"/>
                <a:ea typeface="Times New Roman"/>
              </a:rPr>
              <a:t>Computer Engineering Department</a:t>
            </a:r>
            <a:br>
              <a:rPr dirty="0"/>
            </a:br>
            <a:r>
              <a:rPr lang="en" sz="2400" b="0" strike="noStrike" spc="-1" dirty="0">
                <a:solidFill>
                  <a:srgbClr val="FFFBF0"/>
                </a:solidFill>
                <a:latin typeface="Times New Roman"/>
                <a:ea typeface="Times New Roman"/>
              </a:rPr>
              <a:t>A.P. Shah Institute of Technology</a:t>
            </a:r>
            <a:br>
              <a:rPr dirty="0"/>
            </a:br>
            <a:r>
              <a:rPr lang="en" sz="2400" b="0" strike="noStrike" spc="-1" dirty="0">
                <a:solidFill>
                  <a:srgbClr val="FFFBF0"/>
                </a:solidFill>
                <a:latin typeface="Times New Roman"/>
                <a:ea typeface="Times New Roman"/>
              </a:rPr>
              <a:t>G.B.Road,Kasarvadavli, Thane(W), Mumbai-400615</a:t>
            </a:r>
            <a:br>
              <a:rPr dirty="0"/>
            </a:br>
            <a:r>
              <a:rPr lang="en" sz="2400" b="0" strike="noStrike" spc="-1" dirty="0">
                <a:solidFill>
                  <a:srgbClr val="FFFBF0"/>
                </a:solidFill>
                <a:latin typeface="Times New Roman"/>
                <a:ea typeface="Times New Roman"/>
              </a:rPr>
              <a:t>UNIVERSITY OF MUMBAI</a:t>
            </a:r>
            <a:br>
              <a:rPr dirty="0"/>
            </a:br>
            <a:r>
              <a:rPr lang="en" sz="2400" b="0" strike="noStrike" spc="-1" dirty="0">
                <a:solidFill>
                  <a:srgbClr val="FFFBF0"/>
                </a:solidFill>
                <a:latin typeface="Times New Roman"/>
                <a:ea typeface="Times New Roman"/>
              </a:rPr>
              <a:t>Academic Year 2021-2022</a:t>
            </a:r>
            <a:endParaRPr lang="en-IN" sz="24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3.3</a:t>
            </a:r>
            <a:r>
              <a:rPr lang="en" sz="3000" b="1" strike="noStrike" spc="-1" dirty="0">
                <a:solidFill>
                  <a:srgbClr val="000000"/>
                </a:solidFill>
                <a:latin typeface="Times New Roman"/>
                <a:ea typeface="Times New Roman"/>
              </a:rPr>
              <a:t> Applications</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All minor information of Mumbai, in one place.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The business man have facility to advertise their product online.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Easy access for user who wants any news of city.</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Live traffic updates.</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Live public transport status.</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Job availability in particular areas will be shown.</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2</a:t>
            </a:r>
            <a:r>
              <a:rPr lang="en" sz="3000" b="1" strike="noStrike" spc="-1" dirty="0">
                <a:solidFill>
                  <a:srgbClr val="000000"/>
                </a:solidFill>
                <a:latin typeface="Times New Roman"/>
                <a:ea typeface="Times New Roman"/>
              </a:rPr>
              <a:t> Technology stack</a:t>
            </a:r>
            <a:endParaRPr lang="en-IN" sz="3000" b="0" strike="noStrike" spc="-1" dirty="0">
              <a:solidFill>
                <a:srgbClr val="000000"/>
              </a:solidFill>
              <a:latin typeface="Arial"/>
            </a:endParaRPr>
          </a:p>
        </p:txBody>
      </p:sp>
      <p:sp>
        <p:nvSpPr>
          <p:cNvPr id="97" name="TextShape 2"/>
          <p:cNvSpPr txBox="1"/>
          <p:nvPr/>
        </p:nvSpPr>
        <p:spPr>
          <a:xfrm>
            <a:off x="311760" y="1182728"/>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HTML : Page layout has been designed in HTML</a:t>
            </a:r>
          </a:p>
          <a:p>
            <a:pPr marL="457200" indent="-342720">
              <a:lnSpc>
                <a:spcPct val="115000"/>
              </a:lnSpc>
              <a:buClr>
                <a:srgbClr val="000000"/>
              </a:buClr>
              <a:buFont typeface="Old Standard TT"/>
              <a:buChar char="●"/>
            </a:pPr>
            <a:r>
              <a:rPr lang="en" spc="-1" dirty="0">
                <a:solidFill>
                  <a:srgbClr val="000000"/>
                </a:solidFill>
                <a:latin typeface="Old Standard TT"/>
                <a:ea typeface="Old Standard TT"/>
              </a:rPr>
              <a:t>CSS : CSS has been used for all the desigining part</a:t>
            </a: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JavaScript</a:t>
            </a:r>
            <a:r>
              <a:rPr lang="en" spc="-1" dirty="0">
                <a:solidFill>
                  <a:srgbClr val="000000"/>
                </a:solidFill>
                <a:latin typeface="Old Standard TT"/>
                <a:ea typeface="Old Standard TT"/>
              </a:rPr>
              <a:t> : all the validation task and animations has been developed by Javascript</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pc="-1" dirty="0">
                <a:solidFill>
                  <a:srgbClr val="000000"/>
                </a:solidFill>
                <a:latin typeface="Old Standard TT"/>
              </a:rPr>
              <a:t>PHP : All the business and frontend logic has been implemented in PHP</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MySQL : MySQL database has been used as database for the project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4</a:t>
            </a:r>
            <a:r>
              <a:rPr lang="en" sz="3000" b="1" spc="-1" dirty="0">
                <a:solidFill>
                  <a:srgbClr val="000000"/>
                </a:solidFill>
                <a:latin typeface="Times New Roman"/>
                <a:ea typeface="Times New Roman"/>
              </a:rPr>
              <a:t> Proposed System</a:t>
            </a:r>
            <a:endParaRPr lang="en-IN" sz="3000" b="0" strike="noStrike" spc="-1" dirty="0">
              <a:solidFill>
                <a:srgbClr val="000000"/>
              </a:solidFill>
              <a:latin typeface="Arial"/>
            </a:endParaRPr>
          </a:p>
        </p:txBody>
      </p:sp>
      <p:sp>
        <p:nvSpPr>
          <p:cNvPr id="99" name="TextShape 2"/>
          <p:cNvSpPr txBox="1"/>
          <p:nvPr/>
        </p:nvSpPr>
        <p:spPr>
          <a:xfrm>
            <a:off x="311760" y="1301580"/>
            <a:ext cx="8520120" cy="3396960"/>
          </a:xfrm>
          <a:prstGeom prst="rect">
            <a:avLst/>
          </a:prstGeom>
          <a:noFill/>
          <a:ln>
            <a:noFill/>
          </a:ln>
        </p:spPr>
        <p:txBody>
          <a:bodyPr tIns="91440" bIns="91440">
            <a:noAutofit/>
          </a:bodyPr>
          <a:lstStyle/>
          <a:p>
            <a:pPr marL="114480">
              <a:lnSpc>
                <a:spcPct val="115000"/>
              </a:lnSpc>
              <a:buClr>
                <a:srgbClr val="000000"/>
              </a:buClr>
            </a:pPr>
            <a:r>
              <a:rPr lang="en" sz="1800" b="0" strike="noStrike" spc="-1" dirty="0">
                <a:solidFill>
                  <a:srgbClr val="000000"/>
                </a:solidFill>
                <a:latin typeface="Old Standard TT"/>
                <a:ea typeface="Old Standard TT"/>
              </a:rPr>
              <a:t>The proposed system provides an online information about Mumbai for one going to visit here. It also provides additional services to the registered user.</a:t>
            </a:r>
          </a:p>
          <a:p>
            <a:pPr marL="114480">
              <a:lnSpc>
                <a:spcPct val="115000"/>
              </a:lnSpc>
              <a:buClr>
                <a:srgbClr val="000000"/>
              </a:buClr>
            </a:pPr>
            <a:r>
              <a:rPr lang="en" spc="-1" dirty="0">
                <a:solidFill>
                  <a:srgbClr val="000000"/>
                </a:solidFill>
                <a:latin typeface="Old Standard TT"/>
                <a:ea typeface="Old Standard TT"/>
              </a:rPr>
              <a:t>There are three modules in our project</a:t>
            </a: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rPr>
              <a:t>Tourist module</a:t>
            </a:r>
          </a:p>
          <a:p>
            <a:pPr marL="457200" indent="-342720">
              <a:lnSpc>
                <a:spcPct val="115000"/>
              </a:lnSpc>
              <a:buClr>
                <a:srgbClr val="000000"/>
              </a:buClr>
              <a:buFont typeface="Old Standard TT"/>
              <a:buChar char="●"/>
            </a:pPr>
            <a:r>
              <a:rPr lang="en" spc="-1" dirty="0">
                <a:solidFill>
                  <a:srgbClr val="000000"/>
                </a:solidFill>
                <a:latin typeface="Old Standard TT"/>
              </a:rPr>
              <a:t>Job</a:t>
            </a:r>
            <a:r>
              <a:rPr lang="en" sz="1800" b="0" strike="noStrike" spc="-1" dirty="0">
                <a:solidFill>
                  <a:srgbClr val="000000"/>
                </a:solidFill>
                <a:latin typeface="Old Standard TT"/>
              </a:rPr>
              <a:t> module</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Business module                          </a:t>
            </a:r>
            <a:endParaRPr lang="en" spc="-1" dirty="0">
              <a:solidFill>
                <a:srgbClr val="000000"/>
              </a:solidFill>
              <a:latin typeface="Old Standard TT"/>
              <a:ea typeface="Old Standard TT"/>
            </a:endParaRPr>
          </a:p>
        </p:txBody>
      </p:sp>
    </p:spTree>
    <p:extLst>
      <p:ext uri="{BB962C8B-B14F-4D97-AF65-F5344CB8AC3E}">
        <p14:creationId xmlns:p14="http://schemas.microsoft.com/office/powerpoint/2010/main" val="312516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387842"/>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rPr>
              <a:t>5 Flow chart</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
        <p:nvSpPr>
          <p:cNvPr id="5" name="Rectangle 4">
            <a:extLst>
              <a:ext uri="{FF2B5EF4-FFF2-40B4-BE49-F238E27FC236}">
                <a16:creationId xmlns:a16="http://schemas.microsoft.com/office/drawing/2014/main" id="{0F418A66-62AC-4C47-AE68-F06E17AD56B5}"/>
              </a:ext>
            </a:extLst>
          </p:cNvPr>
          <p:cNvSpPr/>
          <p:nvPr/>
        </p:nvSpPr>
        <p:spPr>
          <a:xfrm>
            <a:off x="2870791" y="531628"/>
            <a:ext cx="850604" cy="3756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Login</a:t>
            </a:r>
            <a:endParaRPr lang="en-IN" dirty="0"/>
          </a:p>
        </p:txBody>
      </p:sp>
      <p:sp>
        <p:nvSpPr>
          <p:cNvPr id="6" name="Rectangle 5">
            <a:extLst>
              <a:ext uri="{FF2B5EF4-FFF2-40B4-BE49-F238E27FC236}">
                <a16:creationId xmlns:a16="http://schemas.microsoft.com/office/drawing/2014/main" id="{6895A1DD-FA8B-42BA-BCBB-2A914825C95A}"/>
              </a:ext>
            </a:extLst>
          </p:cNvPr>
          <p:cNvSpPr/>
          <p:nvPr/>
        </p:nvSpPr>
        <p:spPr>
          <a:xfrm>
            <a:off x="3104706" y="1282996"/>
            <a:ext cx="1013637" cy="299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History</a:t>
            </a:r>
            <a:endParaRPr lang="en-IN" dirty="0"/>
          </a:p>
        </p:txBody>
      </p:sp>
      <p:cxnSp>
        <p:nvCxnSpPr>
          <p:cNvPr id="8" name="Straight Connector 7">
            <a:extLst>
              <a:ext uri="{FF2B5EF4-FFF2-40B4-BE49-F238E27FC236}">
                <a16:creationId xmlns:a16="http://schemas.microsoft.com/office/drawing/2014/main" id="{7DD0A7B8-E08F-4EEC-BFA1-2AB2AFBF14FF}"/>
              </a:ext>
            </a:extLst>
          </p:cNvPr>
          <p:cNvCxnSpPr>
            <a:cxnSpLocks/>
          </p:cNvCxnSpPr>
          <p:nvPr/>
        </p:nvCxnSpPr>
        <p:spPr>
          <a:xfrm>
            <a:off x="3303181" y="907312"/>
            <a:ext cx="255181" cy="375684"/>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3D716A9B-120B-423B-81B8-FC6730764F6F}"/>
              </a:ext>
            </a:extLst>
          </p:cNvPr>
          <p:cNvSpPr/>
          <p:nvPr/>
        </p:nvSpPr>
        <p:spPr>
          <a:xfrm>
            <a:off x="2509284" y="2317898"/>
            <a:ext cx="871869" cy="25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Places</a:t>
            </a:r>
            <a:endParaRPr lang="en-IN" dirty="0"/>
          </a:p>
        </p:txBody>
      </p:sp>
      <p:sp>
        <p:nvSpPr>
          <p:cNvPr id="12" name="Rectangle 11">
            <a:extLst>
              <a:ext uri="{FF2B5EF4-FFF2-40B4-BE49-F238E27FC236}">
                <a16:creationId xmlns:a16="http://schemas.microsoft.com/office/drawing/2014/main" id="{1B611948-B0D0-44C7-B44B-C6E30146D9A9}"/>
              </a:ext>
            </a:extLst>
          </p:cNvPr>
          <p:cNvSpPr/>
          <p:nvPr/>
        </p:nvSpPr>
        <p:spPr>
          <a:xfrm>
            <a:off x="6454088" y="1171439"/>
            <a:ext cx="1655009" cy="5581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City particulars</a:t>
            </a:r>
            <a:endParaRPr lang="en-IN" dirty="0"/>
          </a:p>
        </p:txBody>
      </p:sp>
      <p:cxnSp>
        <p:nvCxnSpPr>
          <p:cNvPr id="14" name="Straight Connector 13">
            <a:extLst>
              <a:ext uri="{FF2B5EF4-FFF2-40B4-BE49-F238E27FC236}">
                <a16:creationId xmlns:a16="http://schemas.microsoft.com/office/drawing/2014/main" id="{1BA97988-4C08-469E-B795-F9A51EA400EB}"/>
              </a:ext>
            </a:extLst>
          </p:cNvPr>
          <p:cNvCxnSpPr>
            <a:cxnSpLocks/>
            <a:stCxn id="6" idx="3"/>
            <a:endCxn id="12" idx="1"/>
          </p:cNvCxnSpPr>
          <p:nvPr/>
        </p:nvCxnSpPr>
        <p:spPr>
          <a:xfrm>
            <a:off x="4118343" y="1432608"/>
            <a:ext cx="2335745" cy="1789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AA3AB95-C632-4A88-9E1F-6154DBA4B566}"/>
              </a:ext>
            </a:extLst>
          </p:cNvPr>
          <p:cNvCxnSpPr>
            <a:cxnSpLocks/>
          </p:cNvCxnSpPr>
          <p:nvPr/>
        </p:nvCxnSpPr>
        <p:spPr>
          <a:xfrm flipH="1">
            <a:off x="3381153" y="1658680"/>
            <a:ext cx="3072935" cy="730101"/>
          </a:xfrm>
          <a:prstGeom prst="line">
            <a:avLst/>
          </a:prstGeom>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47716060-1E8E-4CA5-87D9-1BBB398818A0}"/>
              </a:ext>
            </a:extLst>
          </p:cNvPr>
          <p:cNvSpPr/>
          <p:nvPr/>
        </p:nvSpPr>
        <p:spPr>
          <a:xfrm>
            <a:off x="3629247" y="3303181"/>
            <a:ext cx="942753" cy="2480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News</a:t>
            </a:r>
            <a:endParaRPr lang="en-IN" dirty="0"/>
          </a:p>
        </p:txBody>
      </p:sp>
      <p:cxnSp>
        <p:nvCxnSpPr>
          <p:cNvPr id="25" name="Straight Connector 24">
            <a:extLst>
              <a:ext uri="{FF2B5EF4-FFF2-40B4-BE49-F238E27FC236}">
                <a16:creationId xmlns:a16="http://schemas.microsoft.com/office/drawing/2014/main" id="{D1837150-33F5-4270-ACE3-9BE0B401A255}"/>
              </a:ext>
            </a:extLst>
          </p:cNvPr>
          <p:cNvCxnSpPr>
            <a:cxnSpLocks/>
          </p:cNvCxnSpPr>
          <p:nvPr/>
        </p:nvCxnSpPr>
        <p:spPr>
          <a:xfrm flipH="1">
            <a:off x="4302642" y="1729562"/>
            <a:ext cx="2239925" cy="1573619"/>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9242F7A-476E-4D8F-87C5-4E77BB0F7F02}"/>
              </a:ext>
            </a:extLst>
          </p:cNvPr>
          <p:cNvSpPr/>
          <p:nvPr/>
        </p:nvSpPr>
        <p:spPr>
          <a:xfrm>
            <a:off x="7825562" y="2736112"/>
            <a:ext cx="1006317" cy="2977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Hotels</a:t>
            </a:r>
            <a:endParaRPr lang="en-IN" dirty="0"/>
          </a:p>
        </p:txBody>
      </p:sp>
      <p:cxnSp>
        <p:nvCxnSpPr>
          <p:cNvPr id="29" name="Straight Connector 28">
            <a:extLst>
              <a:ext uri="{FF2B5EF4-FFF2-40B4-BE49-F238E27FC236}">
                <a16:creationId xmlns:a16="http://schemas.microsoft.com/office/drawing/2014/main" id="{78A3938D-2A94-46E6-984E-5584EFEB87F0}"/>
              </a:ext>
            </a:extLst>
          </p:cNvPr>
          <p:cNvCxnSpPr>
            <a:cxnSpLocks/>
          </p:cNvCxnSpPr>
          <p:nvPr/>
        </p:nvCxnSpPr>
        <p:spPr>
          <a:xfrm>
            <a:off x="7088372" y="1729562"/>
            <a:ext cx="1190847" cy="1006550"/>
          </a:xfrm>
          <a:prstGeom prst="line">
            <a:avLst/>
          </a:prstGeom>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0C29A11F-176D-4491-8606-C73B69CDFBC3}"/>
              </a:ext>
            </a:extLst>
          </p:cNvPr>
          <p:cNvSpPr/>
          <p:nvPr/>
        </p:nvSpPr>
        <p:spPr>
          <a:xfrm>
            <a:off x="7563293" y="3785190"/>
            <a:ext cx="1006317" cy="5155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Bus routes</a:t>
            </a:r>
            <a:endParaRPr lang="en-IN" dirty="0"/>
          </a:p>
        </p:txBody>
      </p:sp>
      <p:cxnSp>
        <p:nvCxnSpPr>
          <p:cNvPr id="33" name="Straight Connector 32">
            <a:extLst>
              <a:ext uri="{FF2B5EF4-FFF2-40B4-BE49-F238E27FC236}">
                <a16:creationId xmlns:a16="http://schemas.microsoft.com/office/drawing/2014/main" id="{07AD6C40-821F-4EAF-BC54-BD9EB5F071BA}"/>
              </a:ext>
            </a:extLst>
          </p:cNvPr>
          <p:cNvCxnSpPr>
            <a:cxnSpLocks/>
          </p:cNvCxnSpPr>
          <p:nvPr/>
        </p:nvCxnSpPr>
        <p:spPr>
          <a:xfrm flipH="1">
            <a:off x="8109097" y="3033823"/>
            <a:ext cx="248094" cy="751367"/>
          </a:xfrm>
          <a:prstGeom prst="line">
            <a:avLst/>
          </a:prstGeom>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CF57777B-0024-4B7C-823D-6087A4987C2D}"/>
              </a:ext>
            </a:extLst>
          </p:cNvPr>
          <p:cNvSpPr/>
          <p:nvPr/>
        </p:nvSpPr>
        <p:spPr>
          <a:xfrm>
            <a:off x="4572000" y="3955680"/>
            <a:ext cx="942752" cy="345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Logout</a:t>
            </a:r>
            <a:endParaRPr lang="en-IN" dirty="0"/>
          </a:p>
        </p:txBody>
      </p:sp>
      <p:cxnSp>
        <p:nvCxnSpPr>
          <p:cNvPr id="37" name="Straight Connector 36">
            <a:extLst>
              <a:ext uri="{FF2B5EF4-FFF2-40B4-BE49-F238E27FC236}">
                <a16:creationId xmlns:a16="http://schemas.microsoft.com/office/drawing/2014/main" id="{E132C955-0D9D-44F1-84C8-79BD5C3E8CAB}"/>
              </a:ext>
            </a:extLst>
          </p:cNvPr>
          <p:cNvCxnSpPr>
            <a:cxnSpLocks/>
          </p:cNvCxnSpPr>
          <p:nvPr/>
        </p:nvCxnSpPr>
        <p:spPr>
          <a:xfrm flipH="1">
            <a:off x="5046921" y="1729562"/>
            <a:ext cx="1729563" cy="222611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2C703E1-6A28-4A4D-A5DF-6F39AA757E46}"/>
              </a:ext>
            </a:extLst>
          </p:cNvPr>
          <p:cNvCxnSpPr>
            <a:cxnSpLocks/>
            <a:stCxn id="11" idx="2"/>
          </p:cNvCxnSpPr>
          <p:nvPr/>
        </p:nvCxnSpPr>
        <p:spPr>
          <a:xfrm>
            <a:off x="2945219" y="2571750"/>
            <a:ext cx="1173124" cy="73010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0AFFE03-1CA4-4BAE-8DA4-9AAFD1DF9A72}"/>
              </a:ext>
            </a:extLst>
          </p:cNvPr>
          <p:cNvCxnSpPr>
            <a:cxnSpLocks/>
            <a:endCxn id="31" idx="1"/>
          </p:cNvCxnSpPr>
          <p:nvPr/>
        </p:nvCxnSpPr>
        <p:spPr>
          <a:xfrm>
            <a:off x="3303181" y="2571750"/>
            <a:ext cx="4260112" cy="14712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0DDC673-721B-4A3E-B55F-8FE9CA336606}"/>
              </a:ext>
            </a:extLst>
          </p:cNvPr>
          <p:cNvCxnSpPr>
            <a:cxnSpLocks/>
            <a:endCxn id="27" idx="1"/>
          </p:cNvCxnSpPr>
          <p:nvPr/>
        </p:nvCxnSpPr>
        <p:spPr>
          <a:xfrm>
            <a:off x="3381153" y="2480930"/>
            <a:ext cx="4444409" cy="40403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1E0F09A-4657-4F34-8724-DEF70A7E16D6}"/>
              </a:ext>
            </a:extLst>
          </p:cNvPr>
          <p:cNvCxnSpPr>
            <a:cxnSpLocks/>
            <a:stCxn id="35" idx="3"/>
          </p:cNvCxnSpPr>
          <p:nvPr/>
        </p:nvCxnSpPr>
        <p:spPr>
          <a:xfrm>
            <a:off x="5514752" y="4128232"/>
            <a:ext cx="2098160" cy="557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9CFBEAEA-5951-4C0F-8FC8-2E7027A26538}"/>
              </a:ext>
            </a:extLst>
          </p:cNvPr>
          <p:cNvCxnSpPr>
            <a:cxnSpLocks/>
          </p:cNvCxnSpPr>
          <p:nvPr/>
        </p:nvCxnSpPr>
        <p:spPr>
          <a:xfrm>
            <a:off x="2870791" y="387842"/>
            <a:ext cx="8506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9EDB0926-E32A-4208-BF38-8F5DE42C9E85}"/>
              </a:ext>
            </a:extLst>
          </p:cNvPr>
          <p:cNvSpPr/>
          <p:nvPr/>
        </p:nvSpPr>
        <p:spPr>
          <a:xfrm>
            <a:off x="2569535" y="172402"/>
            <a:ext cx="1453116" cy="1859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 Invalid</a:t>
            </a:r>
            <a:endParaRPr lang="en-IN" sz="1100" dirty="0">
              <a:solidFill>
                <a:schemeClr val="tx1"/>
              </a:solidFill>
            </a:endParaRPr>
          </a:p>
        </p:txBody>
      </p:sp>
      <p:sp>
        <p:nvSpPr>
          <p:cNvPr id="62" name="Rectangle 61">
            <a:extLst>
              <a:ext uri="{FF2B5EF4-FFF2-40B4-BE49-F238E27FC236}">
                <a16:creationId xmlns:a16="http://schemas.microsoft.com/office/drawing/2014/main" id="{4BB4ADC8-596F-4E21-8F65-B50B058AF4B7}"/>
              </a:ext>
            </a:extLst>
          </p:cNvPr>
          <p:cNvSpPr/>
          <p:nvPr/>
        </p:nvSpPr>
        <p:spPr>
          <a:xfrm>
            <a:off x="3841898" y="387842"/>
            <a:ext cx="2842437" cy="454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 View Social and political history</a:t>
            </a:r>
            <a:endParaRPr lang="en-IN" sz="1100" dirty="0">
              <a:solidFill>
                <a:schemeClr val="tx1"/>
              </a:solidFill>
            </a:endParaRPr>
          </a:p>
        </p:txBody>
      </p:sp>
      <p:sp>
        <p:nvSpPr>
          <p:cNvPr id="70" name="Rectangle 69">
            <a:extLst>
              <a:ext uri="{FF2B5EF4-FFF2-40B4-BE49-F238E27FC236}">
                <a16:creationId xmlns:a16="http://schemas.microsoft.com/office/drawing/2014/main" id="{4EC97E2E-2539-47B3-B706-1E80D3FD1A9A}"/>
              </a:ext>
            </a:extLst>
          </p:cNvPr>
          <p:cNvSpPr/>
          <p:nvPr/>
        </p:nvSpPr>
        <p:spPr>
          <a:xfrm>
            <a:off x="4302641" y="1729563"/>
            <a:ext cx="1134140" cy="98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 View Places</a:t>
            </a:r>
            <a:endParaRPr lang="en-IN" sz="1100" dirty="0">
              <a:solidFill>
                <a:schemeClr val="tx1"/>
              </a:solidFill>
            </a:endParaRPr>
          </a:p>
        </p:txBody>
      </p:sp>
      <p:sp>
        <p:nvSpPr>
          <p:cNvPr id="71" name="Rectangle 70">
            <a:extLst>
              <a:ext uri="{FF2B5EF4-FFF2-40B4-BE49-F238E27FC236}">
                <a16:creationId xmlns:a16="http://schemas.microsoft.com/office/drawing/2014/main" id="{EA662752-033D-4E22-A0EC-22704863863B}"/>
              </a:ext>
            </a:extLst>
          </p:cNvPr>
          <p:cNvSpPr/>
          <p:nvPr/>
        </p:nvSpPr>
        <p:spPr>
          <a:xfrm>
            <a:off x="4302641" y="2223134"/>
            <a:ext cx="1134139" cy="261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 View Hotels</a:t>
            </a:r>
            <a:endParaRPr lang="en-IN" sz="1100" dirty="0">
              <a:solidFill>
                <a:schemeClr val="tx1"/>
              </a:solidFill>
            </a:endParaRPr>
          </a:p>
        </p:txBody>
      </p:sp>
      <p:sp>
        <p:nvSpPr>
          <p:cNvPr id="72" name="Rectangle 71">
            <a:extLst>
              <a:ext uri="{FF2B5EF4-FFF2-40B4-BE49-F238E27FC236}">
                <a16:creationId xmlns:a16="http://schemas.microsoft.com/office/drawing/2014/main" id="{1FA1181D-5DA4-4D19-8F07-9A24F3C5BAE0}"/>
              </a:ext>
            </a:extLst>
          </p:cNvPr>
          <p:cNvSpPr/>
          <p:nvPr/>
        </p:nvSpPr>
        <p:spPr>
          <a:xfrm>
            <a:off x="6620540" y="3301851"/>
            <a:ext cx="1417673" cy="391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 View Bus Routes</a:t>
            </a:r>
            <a:endParaRPr lang="en-IN" sz="1100" dirty="0">
              <a:solidFill>
                <a:schemeClr val="tx1"/>
              </a:solidFill>
            </a:endParaRPr>
          </a:p>
        </p:txBody>
      </p:sp>
      <p:sp>
        <p:nvSpPr>
          <p:cNvPr id="73" name="Rectangle 72">
            <a:extLst>
              <a:ext uri="{FF2B5EF4-FFF2-40B4-BE49-F238E27FC236}">
                <a16:creationId xmlns:a16="http://schemas.microsoft.com/office/drawing/2014/main" id="{3EEEEA31-295E-416A-8CAB-4281274306DB}"/>
              </a:ext>
            </a:extLst>
          </p:cNvPr>
          <p:cNvSpPr/>
          <p:nvPr/>
        </p:nvSpPr>
        <p:spPr>
          <a:xfrm>
            <a:off x="7733414" y="1970567"/>
            <a:ext cx="1282766" cy="297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 Hotels Info</a:t>
            </a:r>
            <a:endParaRPr lang="en-IN" sz="1100" dirty="0">
              <a:solidFill>
                <a:schemeClr val="tx1"/>
              </a:solidFill>
            </a:endParaRPr>
          </a:p>
        </p:txBody>
      </p:sp>
      <p:sp>
        <p:nvSpPr>
          <p:cNvPr id="74" name="Rectangle 73">
            <a:extLst>
              <a:ext uri="{FF2B5EF4-FFF2-40B4-BE49-F238E27FC236}">
                <a16:creationId xmlns:a16="http://schemas.microsoft.com/office/drawing/2014/main" id="{C5804178-022E-414E-ABCD-846BDE0F5361}"/>
              </a:ext>
            </a:extLst>
          </p:cNvPr>
          <p:cNvSpPr/>
          <p:nvPr/>
        </p:nvSpPr>
        <p:spPr>
          <a:xfrm>
            <a:off x="2399414" y="3033823"/>
            <a:ext cx="1158948" cy="26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 View News</a:t>
            </a:r>
            <a:endParaRPr lang="en-IN" sz="1100" dirty="0">
              <a:solidFill>
                <a:schemeClr val="tx1"/>
              </a:solidFill>
            </a:endParaRPr>
          </a:p>
        </p:txBody>
      </p:sp>
      <p:cxnSp>
        <p:nvCxnSpPr>
          <p:cNvPr id="78" name="Straight Arrow Connector 77">
            <a:extLst>
              <a:ext uri="{FF2B5EF4-FFF2-40B4-BE49-F238E27FC236}">
                <a16:creationId xmlns:a16="http://schemas.microsoft.com/office/drawing/2014/main" id="{CD4C8A99-DD4C-47E4-B281-C6874A794CAE}"/>
              </a:ext>
            </a:extLst>
          </p:cNvPr>
          <p:cNvCxnSpPr>
            <a:cxnSpLocks/>
          </p:cNvCxnSpPr>
          <p:nvPr/>
        </p:nvCxnSpPr>
        <p:spPr>
          <a:xfrm flipH="1">
            <a:off x="4740088" y="4387702"/>
            <a:ext cx="6045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Rectangle 80">
            <a:extLst>
              <a:ext uri="{FF2B5EF4-FFF2-40B4-BE49-F238E27FC236}">
                <a16:creationId xmlns:a16="http://schemas.microsoft.com/office/drawing/2014/main" id="{C958B85C-7744-483C-8EC8-DF3EBBB767FE}"/>
              </a:ext>
            </a:extLst>
          </p:cNvPr>
          <p:cNvSpPr/>
          <p:nvPr/>
        </p:nvSpPr>
        <p:spPr>
          <a:xfrm>
            <a:off x="4262916" y="4469256"/>
            <a:ext cx="1631272" cy="347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8: Logout</a:t>
            </a:r>
            <a:endParaRPr lang="en-IN" sz="1100" dirty="0">
              <a:solidFill>
                <a:schemeClr val="tx1"/>
              </a:solidFill>
            </a:endParaRPr>
          </a:p>
        </p:txBody>
      </p:sp>
      <p:cxnSp>
        <p:nvCxnSpPr>
          <p:cNvPr id="88" name="Straight Arrow Connector 87">
            <a:extLst>
              <a:ext uri="{FF2B5EF4-FFF2-40B4-BE49-F238E27FC236}">
                <a16:creationId xmlns:a16="http://schemas.microsoft.com/office/drawing/2014/main" id="{5AB0A75A-4FF0-4696-B468-64BC280AC757}"/>
              </a:ext>
            </a:extLst>
          </p:cNvPr>
          <p:cNvCxnSpPr>
            <a:cxnSpLocks/>
          </p:cNvCxnSpPr>
          <p:nvPr/>
        </p:nvCxnSpPr>
        <p:spPr>
          <a:xfrm flipH="1">
            <a:off x="4492194" y="1887497"/>
            <a:ext cx="794022" cy="10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86817000-F030-4413-9907-99F5F4ECC1F0}"/>
              </a:ext>
            </a:extLst>
          </p:cNvPr>
          <p:cNvCxnSpPr>
            <a:cxnSpLocks/>
            <a:endCxn id="74" idx="3"/>
          </p:cNvCxnSpPr>
          <p:nvPr/>
        </p:nvCxnSpPr>
        <p:spPr>
          <a:xfrm>
            <a:off x="3150833" y="2884967"/>
            <a:ext cx="407529" cy="282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E4D91670-E804-4294-AB89-8B82381849A3}"/>
              </a:ext>
            </a:extLst>
          </p:cNvPr>
          <p:cNvCxnSpPr>
            <a:cxnSpLocks/>
          </p:cNvCxnSpPr>
          <p:nvPr/>
        </p:nvCxnSpPr>
        <p:spPr>
          <a:xfrm>
            <a:off x="4492194" y="2480930"/>
            <a:ext cx="714215" cy="5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2AE840A5-A538-47CE-9B8D-EBB836F22FB5}"/>
              </a:ext>
            </a:extLst>
          </p:cNvPr>
          <p:cNvCxnSpPr>
            <a:cxnSpLocks/>
            <a:stCxn id="73" idx="1"/>
          </p:cNvCxnSpPr>
          <p:nvPr/>
        </p:nvCxnSpPr>
        <p:spPr>
          <a:xfrm>
            <a:off x="7733414" y="2119423"/>
            <a:ext cx="333037" cy="287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129D7D6F-34DE-40CD-8B2E-45FE2913C2FD}"/>
              </a:ext>
            </a:extLst>
          </p:cNvPr>
          <p:cNvCxnSpPr>
            <a:cxnSpLocks/>
          </p:cNvCxnSpPr>
          <p:nvPr/>
        </p:nvCxnSpPr>
        <p:spPr>
          <a:xfrm>
            <a:off x="6684335" y="3614026"/>
            <a:ext cx="616688" cy="234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05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893240"/>
            <a:ext cx="8118360" cy="1522440"/>
          </a:xfrm>
          <a:prstGeom prst="rect">
            <a:avLst/>
          </a:prstGeom>
          <a:noFill/>
          <a:ln>
            <a:noFill/>
          </a:ln>
        </p:spPr>
        <p:txBody>
          <a:bodyPr tIns="91440" bIns="91440" anchor="b">
            <a:noAutofit/>
          </a:bodyPr>
          <a:lstStyle/>
          <a:p>
            <a:pPr algn="ctr">
              <a:lnSpc>
                <a:spcPct val="100000"/>
              </a:lnSpc>
              <a:tabLst>
                <a:tab pos="0" algn="l"/>
              </a:tabLst>
            </a:pPr>
            <a:r>
              <a:rPr lang="en" sz="4200" b="1" strike="noStrike" spc="-1">
                <a:solidFill>
                  <a:srgbClr val="FFFBF0"/>
                </a:solidFill>
                <a:latin typeface="Times New Roman"/>
                <a:ea typeface="Times New Roman"/>
              </a:rPr>
              <a:t>Thank You</a:t>
            </a:r>
            <a:endParaRPr lang="en-IN" sz="4200" b="0" strike="noStrike" spc="-1">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12640" y="275400"/>
            <a:ext cx="8118360" cy="4761720"/>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p>
          <a:p>
            <a:pPr algn="ctr">
              <a:lnSpc>
                <a:spcPct val="100000"/>
              </a:lnSpc>
              <a:tabLst>
                <a:tab pos="0" algn="l"/>
              </a:tabLst>
            </a:pPr>
            <a:r>
              <a:rPr lang="en" spc="-1" dirty="0">
                <a:solidFill>
                  <a:srgbClr val="FFFBF0"/>
                </a:solidFill>
                <a:latin typeface="Times New Roman"/>
              </a:rPr>
              <a:t>eCity-Guide</a:t>
            </a:r>
            <a:br>
              <a:rPr dirty="0"/>
            </a:br>
            <a:r>
              <a:rPr lang="en" sz="1800" b="0" strike="noStrike" spc="-1" dirty="0">
                <a:solidFill>
                  <a:srgbClr val="FFFBF0"/>
                </a:solidFill>
                <a:latin typeface="Times New Roman"/>
                <a:ea typeface="Times New Roman"/>
              </a:rPr>
              <a:t>Submitted in partial fulfillment of the degree of</a:t>
            </a:r>
            <a:br>
              <a:rPr dirty="0"/>
            </a:br>
            <a:r>
              <a:rPr lang="en" sz="1800" b="0" strike="noStrike" spc="-1" dirty="0">
                <a:solidFill>
                  <a:srgbClr val="FFFBF0"/>
                </a:solidFill>
                <a:latin typeface="Times New Roman"/>
                <a:ea typeface="Times New Roman"/>
              </a:rPr>
              <a:t>Bachelor of Engineering(Sem-3)</a:t>
            </a:r>
            <a:br>
              <a:rPr dirty="0"/>
            </a:br>
            <a:r>
              <a:rPr lang="en" sz="1800" b="0" strike="noStrike" spc="-1" dirty="0">
                <a:solidFill>
                  <a:srgbClr val="FFFBF0"/>
                </a:solidFill>
                <a:latin typeface="Times New Roman"/>
                <a:ea typeface="Times New Roman"/>
              </a:rPr>
              <a:t>in</a:t>
            </a:r>
            <a:br>
              <a:rPr dirty="0"/>
            </a:br>
            <a:r>
              <a:rPr lang="en" sz="1800" b="1" strike="noStrike" spc="-1" dirty="0">
                <a:solidFill>
                  <a:srgbClr val="FFFBF0"/>
                </a:solidFill>
                <a:latin typeface="Times New Roman"/>
                <a:ea typeface="Times New Roman"/>
              </a:rPr>
              <a:t>Computer Engineering</a:t>
            </a:r>
            <a:br>
              <a:rPr dirty="0"/>
            </a:br>
            <a:r>
              <a:rPr lang="en" sz="1800" b="0" strike="noStrike" spc="-1" dirty="0">
                <a:solidFill>
                  <a:srgbClr val="FFFBF0"/>
                </a:solidFill>
                <a:latin typeface="Times New Roman"/>
                <a:ea typeface="Times New Roman"/>
              </a:rPr>
              <a:t>By</a:t>
            </a:r>
            <a:br>
              <a:rPr dirty="0"/>
            </a:br>
            <a:r>
              <a:rPr lang="en" spc="-1" dirty="0">
                <a:solidFill>
                  <a:srgbClr val="FFFBF0"/>
                </a:solidFill>
                <a:latin typeface="Times New Roman"/>
              </a:rPr>
              <a:t>Atharva Sarfare(20102135)</a:t>
            </a:r>
          </a:p>
          <a:p>
            <a:pPr algn="ctr">
              <a:lnSpc>
                <a:spcPct val="100000"/>
              </a:lnSpc>
              <a:tabLst>
                <a:tab pos="0" algn="l"/>
              </a:tabLst>
            </a:pPr>
            <a:r>
              <a:rPr lang="en" spc="-1" dirty="0">
                <a:solidFill>
                  <a:srgbClr val="FFFBF0"/>
                </a:solidFill>
                <a:latin typeface="Times New Roman"/>
              </a:rPr>
              <a:t>Jay MohitePatil(20102166)</a:t>
            </a:r>
            <a:br>
              <a:rPr dirty="0"/>
            </a:br>
            <a:r>
              <a:rPr lang="en" spc="-1" dirty="0">
                <a:solidFill>
                  <a:srgbClr val="FFFBF0"/>
                </a:solidFill>
                <a:latin typeface="Times New Roman"/>
              </a:rPr>
              <a:t>Gaurang Sant(20102116)</a:t>
            </a:r>
          </a:p>
          <a:p>
            <a:pPr algn="ctr">
              <a:lnSpc>
                <a:spcPct val="100000"/>
              </a:lnSpc>
              <a:tabLst>
                <a:tab pos="0" algn="l"/>
              </a:tabLst>
            </a:pPr>
            <a:r>
              <a:rPr lang="en" spc="-1" dirty="0">
                <a:solidFill>
                  <a:srgbClr val="FFFBF0"/>
                </a:solidFill>
                <a:latin typeface="Times New Roman"/>
              </a:rPr>
              <a:t>Kunal Saini(20102154)</a:t>
            </a:r>
            <a:br>
              <a:rPr dirty="0"/>
            </a:br>
            <a:br>
              <a:rPr dirty="0"/>
            </a:br>
            <a:r>
              <a:rPr lang="en" sz="1800" b="0" strike="noStrike" spc="-1" dirty="0">
                <a:solidFill>
                  <a:srgbClr val="FFFBF0"/>
                </a:solidFill>
                <a:latin typeface="Times New Roman"/>
                <a:ea typeface="Times New Roman"/>
              </a:rPr>
              <a:t>Under the Guidance of</a:t>
            </a:r>
          </a:p>
          <a:p>
            <a:pPr algn="ctr">
              <a:lnSpc>
                <a:spcPct val="100000"/>
              </a:lnSpc>
              <a:tabLst>
                <a:tab pos="0" algn="l"/>
              </a:tabLst>
            </a:pPr>
            <a:r>
              <a:rPr lang="en" spc="-1" dirty="0">
                <a:solidFill>
                  <a:srgbClr val="FFFBF0"/>
                </a:solidFill>
                <a:latin typeface="Times New Roman"/>
              </a:rPr>
              <a:t>Prof. Ramya R B</a:t>
            </a:r>
            <a:br>
              <a:rPr dirty="0"/>
            </a:br>
            <a:br>
              <a:rPr dirty="0"/>
            </a:br>
            <a:br>
              <a:rPr dirty="0"/>
            </a:b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Abstract</a:t>
            </a:r>
            <a:endParaRPr lang="en-IN" sz="3000" b="0" strike="noStrike" spc="-1" dirty="0">
              <a:solidFill>
                <a:srgbClr val="000000"/>
              </a:solidFill>
              <a:latin typeface="Arial"/>
            </a:endParaRPr>
          </a:p>
        </p:txBody>
      </p:sp>
      <p:sp>
        <p:nvSpPr>
          <p:cNvPr id="87"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r>
              <a:rPr lang="en-US" sz="1800" dirty="0">
                <a:effectLst/>
                <a:latin typeface="Times New Roman" panose="02020603050405020304" pitchFamily="18" charset="0"/>
                <a:ea typeface="Calibri" panose="020F0502020204030204" pitchFamily="34" charset="0"/>
              </a:rPr>
              <a:t>City Guide is essential whenever we are visiting Mumbai. It gives us the valuable information about the city and saves the time. Our project laid a web based platform for the tourists and can search every place in Mumbai without taking the help of any personal guide. You can search this city for its prominent places and can get social and political information of the city, city culture, entertainment, Business, Hotels, etc. The website contains the complete information about Mumbai like places to be visited, Business environment, information about organization that provide transport, Hospitality and total history of the city</a:t>
            </a:r>
            <a:r>
              <a:rPr lang="en-IN" spc="-1" dirty="0">
                <a:solidFill>
                  <a:srgbClr val="000000"/>
                </a:solidFill>
                <a:effectLst/>
                <a:latin typeface="Arial"/>
                <a:ea typeface="Calibri" panose="020F0502020204030204" pitchFamily="34" charset="0"/>
              </a:rPr>
              <a:t>.</a:t>
            </a:r>
            <a:endParaRPr lang="en-IN" sz="1800" b="0" strike="noStrike" spc="-1" dirty="0">
              <a:solidFill>
                <a:srgbClr val="000000"/>
              </a:solidFill>
              <a:latin typeface="A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16606"/>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1.1 Problem Definition</a:t>
            </a:r>
            <a:endParaRPr lang="en-IN" sz="3000" b="0" strike="noStrike" spc="-1" dirty="0">
              <a:solidFill>
                <a:srgbClr val="000000"/>
              </a:solidFill>
              <a:latin typeface="Arial"/>
            </a:endParaRPr>
          </a:p>
        </p:txBody>
      </p:sp>
      <p:sp>
        <p:nvSpPr>
          <p:cNvPr id="93"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U</a:t>
            </a:r>
            <a:r>
              <a:rPr lang="en-IN" sz="1800" b="0" strike="noStrike" spc="-1" dirty="0">
                <a:solidFill>
                  <a:srgbClr val="000000"/>
                </a:solidFill>
                <a:latin typeface="Old Standard TT"/>
                <a:ea typeface="Old Standard TT"/>
              </a:rPr>
              <a:t>s</a:t>
            </a:r>
            <a:r>
              <a:rPr lang="en" sz="1800" b="0" strike="noStrike" spc="-1" dirty="0">
                <a:solidFill>
                  <a:srgbClr val="000000"/>
                </a:solidFill>
                <a:latin typeface="Old Standard TT"/>
                <a:ea typeface="Old Standard TT"/>
              </a:rPr>
              <a:t>e of multiple websites consumes your important time.</a:t>
            </a:r>
            <a:endParaRPr lang="en-IN" sz="1800" b="0" strike="noStrike" spc="-1" dirty="0">
              <a:solidFill>
                <a:srgbClr val="000000"/>
              </a:solidFill>
              <a:highlight>
                <a:srgbClr val="FFFF00"/>
              </a:highlight>
              <a:latin typeface="Arial"/>
            </a:endParaRPr>
          </a:p>
          <a:p>
            <a:pPr marL="457200" indent="-342720">
              <a:lnSpc>
                <a:spcPct val="115000"/>
              </a:lnSpc>
              <a:buClr>
                <a:srgbClr val="000000"/>
              </a:buClr>
              <a:buFont typeface="Old Standard TT"/>
              <a:buChar char="●"/>
            </a:pPr>
            <a:r>
              <a:rPr lang="en" spc="-1">
                <a:solidFill>
                  <a:srgbClr val="000000"/>
                </a:solidFill>
                <a:latin typeface="Old Standard TT"/>
                <a:ea typeface="Old Standard TT"/>
              </a:rPr>
              <a:t>One </a:t>
            </a:r>
            <a:r>
              <a:rPr lang="en" spc="-1" dirty="0">
                <a:solidFill>
                  <a:srgbClr val="000000"/>
                </a:solidFill>
                <a:latin typeface="Old Standard TT"/>
                <a:ea typeface="Old Standard TT"/>
              </a:rPr>
              <a:t>have to </a:t>
            </a:r>
            <a:r>
              <a:rPr lang="en" spc="-1">
                <a:solidFill>
                  <a:srgbClr val="000000"/>
                </a:solidFill>
                <a:latin typeface="Old Standard TT"/>
                <a:ea typeface="Old Standard TT"/>
              </a:rPr>
              <a:t>pay his </a:t>
            </a:r>
            <a:r>
              <a:rPr lang="en" spc="-1" dirty="0">
                <a:solidFill>
                  <a:srgbClr val="000000"/>
                </a:solidFill>
                <a:latin typeface="Old Standard TT"/>
                <a:ea typeface="Old Standard TT"/>
              </a:rPr>
              <a:t>hard earned money for information which is available for free.</a:t>
            </a:r>
            <a:endParaRPr lang="en-IN" sz="1800" b="0" strike="noStrike" spc="-1" dirty="0">
              <a:solidFill>
                <a:srgbClr val="000000"/>
              </a:solidFill>
              <a:highlight>
                <a:srgbClr val="FFFF00"/>
              </a:highlight>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People from outside Mumbai find it difficult to find a job here. </a:t>
            </a:r>
            <a:endParaRPr lang="en" sz="1800" b="0" strike="noStrike" spc="-1" dirty="0">
              <a:solidFill>
                <a:srgbClr val="000000"/>
              </a:solidFill>
              <a:highlight>
                <a:srgbClr val="FFFF00"/>
              </a:highlight>
              <a:latin typeface="Old Standard TT"/>
              <a:ea typeface="Old Standard TT"/>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Small business have to pay a big sum of money on advertisement.           </a:t>
            </a:r>
            <a:endParaRPr lang="en-IN" sz="1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000000"/>
                </a:solidFill>
                <a:latin typeface="Times New Roman"/>
                <a:ea typeface="Times New Roman"/>
              </a:rPr>
              <a:t>1.2 Objectives</a:t>
            </a:r>
            <a:endParaRPr lang="en-IN" sz="3000" b="0" strike="noStrike" spc="-1">
              <a:solidFill>
                <a:srgbClr val="000000"/>
              </a:solidFill>
              <a:latin typeface="Arial"/>
            </a:endParaRPr>
          </a:p>
        </p:txBody>
      </p:sp>
      <p:sp>
        <p:nvSpPr>
          <p:cNvPr id="89"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US" dirty="0"/>
              <a:t>The objective of this project is to develop a web-based application that provides person to access any information of the Mumbai city via internet.</a:t>
            </a: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dirty="0"/>
              <a:t>1. Complete map of the city with key markets and places to see will be able to accessed. </a:t>
            </a:r>
          </a:p>
          <a:p>
            <a:pPr marL="457200" indent="-342720">
              <a:lnSpc>
                <a:spcPct val="115000"/>
              </a:lnSpc>
              <a:buClr>
                <a:srgbClr val="000000"/>
              </a:buClr>
              <a:buFont typeface="Old Standard TT"/>
              <a:buChar char="●"/>
            </a:pPr>
            <a:r>
              <a:rPr lang="en-US" dirty="0"/>
              <a:t>2. Job vacancies can be found. </a:t>
            </a:r>
          </a:p>
          <a:p>
            <a:pPr marL="457200" indent="-342720">
              <a:lnSpc>
                <a:spcPct val="115000"/>
              </a:lnSpc>
              <a:buClr>
                <a:srgbClr val="000000"/>
              </a:buClr>
              <a:buFont typeface="Old Standard TT"/>
              <a:buChar char="●"/>
            </a:pPr>
            <a:r>
              <a:rPr lang="en-US" dirty="0"/>
              <a:t>3. Local news, government notices, current updates of the city will be available. </a:t>
            </a:r>
          </a:p>
          <a:p>
            <a:pPr marL="457200" indent="-342720">
              <a:lnSpc>
                <a:spcPct val="115000"/>
              </a:lnSpc>
              <a:buClr>
                <a:srgbClr val="000000"/>
              </a:buClr>
              <a:buFont typeface="Old Standard TT"/>
              <a:buChar char="●"/>
            </a:pPr>
            <a:r>
              <a:rPr lang="en-US" dirty="0"/>
              <a:t>4. Information regarding transportation will also be available. </a:t>
            </a:r>
          </a:p>
          <a:p>
            <a:pPr marL="457200" indent="-342720">
              <a:lnSpc>
                <a:spcPct val="115000"/>
              </a:lnSpc>
              <a:buClr>
                <a:srgbClr val="000000"/>
              </a:buClr>
              <a:buFont typeface="Old Standard TT"/>
              <a:buChar char="●"/>
            </a:pPr>
            <a:r>
              <a:rPr lang="en-US" dirty="0"/>
              <a:t>5. Serves as a guide to tourists. </a:t>
            </a:r>
          </a:p>
          <a:p>
            <a:pPr marL="457200" indent="-342720">
              <a:lnSpc>
                <a:spcPct val="115000"/>
              </a:lnSpc>
              <a:buClr>
                <a:srgbClr val="000000"/>
              </a:buClr>
              <a:buFont typeface="Old Standard TT"/>
              <a:buChar char="●"/>
            </a:pPr>
            <a:r>
              <a:rPr lang="en-US" dirty="0"/>
              <a:t>6. Information of hotels and restaurants for visitors.</a:t>
            </a:r>
            <a:r>
              <a:rPr lang="en" sz="1800" b="0" strike="noStrike" spc="-1" dirty="0">
                <a:solidFill>
                  <a:srgbClr val="000000"/>
                </a:solidFill>
                <a:latin typeface="Old Standard TT"/>
                <a:ea typeface="Old Standard TT"/>
              </a:rPr>
              <a:t>    </a:t>
            </a:r>
          </a:p>
          <a:p>
            <a:pPr marL="457200" indent="-342720">
              <a:lnSpc>
                <a:spcPct val="115000"/>
              </a:lnSpc>
              <a:buClr>
                <a:srgbClr val="000000"/>
              </a:buClr>
              <a:buFont typeface="Old Standard TT"/>
              <a:buChar char="●"/>
            </a:pPr>
            <a:r>
              <a:rPr lang="en-US" dirty="0"/>
              <a:t>It facilitate communication between users and general public through chat/polls.</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434343"/>
                </a:solidFill>
                <a:latin typeface="Times New Roman"/>
                <a:ea typeface="Times New Roman"/>
              </a:rPr>
              <a:t>1.3 </a:t>
            </a:r>
            <a:r>
              <a:rPr lang="en" sz="3000" b="1" spc="-1" dirty="0">
                <a:solidFill>
                  <a:srgbClr val="434343"/>
                </a:solidFill>
                <a:latin typeface="Times New Roman"/>
                <a:ea typeface="Times New Roman"/>
              </a:rPr>
              <a:t>Scope</a:t>
            </a:r>
            <a:endParaRPr lang="en-IN" sz="3000" b="0" strike="noStrike" spc="-1" dirty="0">
              <a:solidFill>
                <a:srgbClr val="000000"/>
              </a:solidFill>
              <a:latin typeface="Arial"/>
            </a:endParaRPr>
          </a:p>
        </p:txBody>
      </p:sp>
      <p:sp>
        <p:nvSpPr>
          <p:cNvPr id="91"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This site is designed mainly for people who wish to visit different places in Mumbai(City and Suburban) with ease of travelling.</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User can register for </a:t>
            </a:r>
            <a:r>
              <a:rPr lang="en-US" sz="1800" b="0" strike="noStrike" spc="-1" dirty="0" err="1">
                <a:solidFill>
                  <a:srgbClr val="000000"/>
                </a:solidFill>
                <a:latin typeface="Old Standard TT"/>
                <a:ea typeface="Old Standard TT"/>
              </a:rPr>
              <a:t>personalised</a:t>
            </a:r>
            <a:r>
              <a:rPr lang="en-US" sz="1800" b="0" strike="noStrike" spc="-1" dirty="0">
                <a:solidFill>
                  <a:srgbClr val="000000"/>
                </a:solidFill>
                <a:latin typeface="Old Standard TT"/>
                <a:ea typeface="Old Standard TT"/>
              </a:rPr>
              <a:t> experience.</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Registered users will be provided with more features. Like comments, Reviews, etc.</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Live public transport status.</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Job availability in particular areas will be shown.</a:t>
            </a: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It can be accessed by users Worldwide.</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33671"/>
            <a:ext cx="8520120" cy="61272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000000"/>
                </a:solidFill>
                <a:latin typeface="Times New Roman"/>
                <a:ea typeface="Times New Roman"/>
              </a:rPr>
              <a:t>1.4 Existing System/project</a:t>
            </a:r>
            <a:endParaRPr lang="en-IN" sz="3000" b="0" strike="noStrike" spc="-1" dirty="0">
              <a:solidFill>
                <a:srgbClr val="000000"/>
              </a:solidFill>
              <a:latin typeface="Arial"/>
            </a:endParaRPr>
          </a:p>
        </p:txBody>
      </p:sp>
      <p:sp>
        <p:nvSpPr>
          <p:cNvPr id="95" name="TextShape 2"/>
          <p:cNvSpPr txBox="1"/>
          <p:nvPr/>
        </p:nvSpPr>
        <p:spPr>
          <a:xfrm>
            <a:off x="311760" y="1171440"/>
            <a:ext cx="8520120" cy="3396960"/>
          </a:xfrm>
          <a:prstGeom prst="rect">
            <a:avLst/>
          </a:prstGeom>
          <a:noFill/>
          <a:ln>
            <a:noFill/>
          </a:ln>
        </p:spPr>
        <p:txBody>
          <a:bodyPr tIns="91440" bIns="91440">
            <a:noAutofit/>
          </a:bodyPr>
          <a:lstStyle/>
          <a:p>
            <a:pPr marL="114480">
              <a:lnSpc>
                <a:spcPct val="115000"/>
              </a:lnSpc>
              <a:buClr>
                <a:srgbClr val="000000"/>
              </a:buClr>
            </a:pPr>
            <a:r>
              <a:rPr lang="en" sz="1800" b="0" strike="noStrike" spc="-1" dirty="0">
                <a:solidFill>
                  <a:srgbClr val="000000"/>
                </a:solidFill>
                <a:latin typeface="Old Standard TT"/>
                <a:ea typeface="Old Standard TT"/>
              </a:rPr>
              <a:t>In existing system, the person who is visiting a city need to gather information from a person who is staying in city or take a help from guide in the city. In order to get each piece of information we need to go for help desk.</a:t>
            </a:r>
          </a:p>
          <a:p>
            <a:pPr marL="114480">
              <a:lnSpc>
                <a:spcPct val="115000"/>
              </a:lnSpc>
              <a:buClr>
                <a:srgbClr val="000000"/>
              </a:buClr>
            </a:pPr>
            <a:r>
              <a:rPr lang="en" spc="-1" dirty="0">
                <a:solidFill>
                  <a:srgbClr val="000000"/>
                </a:solidFill>
                <a:latin typeface="Old Standard TT"/>
                <a:ea typeface="Old Standard TT"/>
              </a:rPr>
              <a:t>Drawbacks of existing system</a:t>
            </a:r>
            <a:endParaRPr lang="en"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 spc="-1" dirty="0">
                <a:solidFill>
                  <a:srgbClr val="000000"/>
                </a:solidFill>
                <a:latin typeface="Old Standard TT"/>
              </a:rPr>
              <a:t> It’s a manual system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 Time consuming and pre planning</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  </a:t>
            </a:r>
            <a:r>
              <a:rPr lang="en" spc="-1" dirty="0">
                <a:solidFill>
                  <a:srgbClr val="000000"/>
                </a:solidFill>
                <a:latin typeface="Old Standard TT"/>
                <a:ea typeface="Old Standard TT"/>
              </a:rPr>
              <a:t>No sharing of data</a:t>
            </a:r>
          </a:p>
          <a:p>
            <a:pPr marL="457200" indent="-342720">
              <a:lnSpc>
                <a:spcPct val="115000"/>
              </a:lnSpc>
              <a:buClr>
                <a:srgbClr val="000000"/>
              </a:buClr>
              <a:buFont typeface="Old Standard TT"/>
              <a:buChar char="●"/>
            </a:pPr>
            <a:r>
              <a:rPr lang="en" sz="1800" b="0" strike="noStrike" spc="-1" dirty="0">
                <a:solidFill>
                  <a:srgbClr val="000000"/>
                </a:solidFill>
                <a:latin typeface="Old Standard TT"/>
              </a:rPr>
              <a:t>  Less security</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3.1</a:t>
            </a:r>
            <a:r>
              <a:rPr lang="en" sz="3000" b="1" strike="noStrike" spc="-1" dirty="0">
                <a:solidFill>
                  <a:srgbClr val="000000"/>
                </a:solidFill>
                <a:latin typeface="Times New Roman"/>
                <a:ea typeface="Times New Roman"/>
              </a:rPr>
              <a:t> Benefits for environment </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endParaRPr lang="en-US" sz="1800" b="0" strike="noStrike" spc="-1" dirty="0">
              <a:solidFill>
                <a:srgbClr val="000000"/>
              </a:solidFill>
              <a:latin typeface="Old Standard TT"/>
              <a:ea typeface="Old Standard TT"/>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This Website will promote public transport which will help in reduction of pollution and traffic.</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 sz="1800" b="0" strike="noStrike" spc="-1" dirty="0">
                <a:solidFill>
                  <a:srgbClr val="000000"/>
                </a:solidFill>
                <a:latin typeface="Old Standard TT"/>
                <a:ea typeface="Old Standard TT"/>
              </a:rPr>
              <a:t> </a:t>
            </a:r>
            <a:r>
              <a:rPr lang="en-US" sz="1800" b="0" strike="noStrike" spc="-1" dirty="0">
                <a:solidFill>
                  <a:srgbClr val="000000"/>
                </a:solidFill>
                <a:latin typeface="Old Standard TT"/>
                <a:ea typeface="Old Standard TT"/>
              </a:rPr>
              <a:t>This Website will promote environment friendly movements which will help to improve environmental status of the city.</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11760" y="444960"/>
            <a:ext cx="8520120" cy="612720"/>
          </a:xfrm>
          <a:prstGeom prst="rect">
            <a:avLst/>
          </a:prstGeom>
          <a:noFill/>
          <a:ln>
            <a:noFill/>
          </a:ln>
        </p:spPr>
        <p:txBody>
          <a:bodyPr tIns="91440" bIns="91440">
            <a:noAutofit/>
          </a:bodyPr>
          <a:lstStyle/>
          <a:p>
            <a:pPr>
              <a:lnSpc>
                <a:spcPct val="100000"/>
              </a:lnSpc>
              <a:tabLst>
                <a:tab pos="0" algn="l"/>
              </a:tabLst>
            </a:pPr>
            <a:r>
              <a:rPr lang="en" sz="3000" b="1" spc="-1" dirty="0">
                <a:solidFill>
                  <a:srgbClr val="000000"/>
                </a:solidFill>
                <a:latin typeface="Times New Roman"/>
                <a:ea typeface="Times New Roman"/>
              </a:rPr>
              <a:t>3.2</a:t>
            </a:r>
            <a:r>
              <a:rPr lang="en" sz="3000" b="1" strike="noStrike" spc="-1" dirty="0">
                <a:solidFill>
                  <a:srgbClr val="000000"/>
                </a:solidFill>
                <a:latin typeface="Times New Roman"/>
                <a:ea typeface="Times New Roman"/>
              </a:rPr>
              <a:t> Benefits for Society</a:t>
            </a:r>
            <a:endParaRPr lang="en-IN" sz="3000" b="0" strike="noStrike" spc="-1" dirty="0">
              <a:solidFill>
                <a:srgbClr val="000000"/>
              </a:solidFill>
              <a:latin typeface="Arial"/>
            </a:endParaRPr>
          </a:p>
        </p:txBody>
      </p:sp>
      <p:sp>
        <p:nvSpPr>
          <p:cNvPr id="99" name="TextShape 2"/>
          <p:cNvSpPr txBox="1"/>
          <p:nvPr/>
        </p:nvSpPr>
        <p:spPr>
          <a:xfrm>
            <a:off x="311760" y="1171440"/>
            <a:ext cx="8520120" cy="3396960"/>
          </a:xfrm>
          <a:prstGeom prst="rect">
            <a:avLst/>
          </a:prstGeom>
          <a:noFill/>
          <a:ln>
            <a:noFill/>
          </a:ln>
        </p:spPr>
        <p:txBody>
          <a:bodyPr tIns="91440" bIns="91440">
            <a:noAutofit/>
          </a:bodyPr>
          <a:lstStyle/>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Live updates will be helpful for local communities as well.</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IN" sz="1800" b="0" strike="noStrike" spc="-1" dirty="0">
                <a:solidFill>
                  <a:srgbClr val="000000"/>
                </a:solidFill>
                <a:latin typeface="Old Standard TT"/>
                <a:ea typeface="Old Standard TT"/>
              </a:rPr>
              <a:t>Places</a:t>
            </a:r>
            <a:r>
              <a:rPr lang="en" sz="1800" b="0" strike="noStrike" spc="-1" dirty="0">
                <a:solidFill>
                  <a:srgbClr val="000000"/>
                </a:solidFill>
                <a:latin typeface="Old Standard TT"/>
                <a:ea typeface="Old Standard TT"/>
              </a:rPr>
              <a:t> can be searched more efficiently.                                  </a:t>
            </a:r>
            <a:endParaRPr lang="en-IN" sz="1800" b="0" strike="noStrike" spc="-1" dirty="0">
              <a:solidFill>
                <a:srgbClr val="000000"/>
              </a:solidFill>
              <a:latin typeface="Arial"/>
            </a:endParaRPr>
          </a:p>
          <a:p>
            <a:pPr marL="457200" indent="-342720">
              <a:lnSpc>
                <a:spcPct val="115000"/>
              </a:lnSpc>
              <a:buClr>
                <a:srgbClr val="000000"/>
              </a:buClr>
              <a:buFont typeface="Old Standard TT"/>
              <a:buChar char="●"/>
            </a:pPr>
            <a:r>
              <a:rPr lang="en-US" sz="1800" b="0" strike="noStrike" spc="-1" dirty="0">
                <a:solidFill>
                  <a:srgbClr val="000000"/>
                </a:solidFill>
                <a:latin typeface="Old Standard TT"/>
                <a:ea typeface="Old Standard TT"/>
              </a:rPr>
              <a:t>User friendly UI which can be also be used by person having little understanding of internet.</a:t>
            </a:r>
            <a:r>
              <a:rPr lang="en" sz="1800" b="0" strike="noStrike" spc="-1" dirty="0">
                <a:solidFill>
                  <a:srgbClr val="000000"/>
                </a:solidFill>
                <a:latin typeface="Old Standard TT"/>
                <a:ea typeface="Old Standard TT"/>
              </a:rPr>
              <a:t>                    </a:t>
            </a:r>
            <a:endParaRPr lang="en-IN" sz="1800" b="0" strike="noStrike" spc="-1" dirty="0">
              <a:solidFill>
                <a:srgbClr val="000000"/>
              </a:solidFill>
              <a:latin typeface="Arial"/>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819646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1416</TotalTime>
  <Words>817</Words>
  <Application>Microsoft Office PowerPoint</Application>
  <PresentationFormat>On-screen Show (16:9)</PresentationFormat>
  <Paragraphs>85</Paragraphs>
  <Slides>14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gammingworld18@gmail.com</cp:lastModifiedBy>
  <cp:revision>16</cp:revision>
  <dcterms:modified xsi:type="dcterms:W3CDTF">2021-10-11T13:13:27Z</dcterms:modified>
  <dc:language>en-IN</dc:language>
</cp:coreProperties>
</file>