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60" r:id="rId4"/>
    <p:sldId id="259" r:id="rId5"/>
    <p:sldId id="271" r:id="rId6"/>
    <p:sldId id="270" r:id="rId7"/>
    <p:sldId id="272" r:id="rId8"/>
    <p:sldId id="262" r:id="rId9"/>
    <p:sldId id="265" r:id="rId10"/>
    <p:sldId id="266" r:id="rId11"/>
    <p:sldId id="268" r:id="rId12"/>
    <p:sldId id="261" r:id="rId13"/>
    <p:sldId id="273" r:id="rId14"/>
    <p:sldId id="284" r:id="rId15"/>
    <p:sldId id="285" r:id="rId16"/>
    <p:sldId id="274" r:id="rId17"/>
    <p:sldId id="276" r:id="rId18"/>
    <p:sldId id="279" r:id="rId19"/>
    <p:sldId id="283" r:id="rId20"/>
    <p:sldId id="277" r:id="rId21"/>
    <p:sldId id="281" r:id="rId22"/>
    <p:sldId id="27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5A44D-D797-4D7A-A92D-553CAC62A015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82D83-E2EE-460A-8509-DF3D223F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Anomalies: different from normal, deviation from common rule, type, arrangement. </a:t>
            </a:r>
            <a:r>
              <a:rPr lang="en-US" dirty="0" err="1" smtClean="0"/>
              <a:t>i.e</a:t>
            </a:r>
            <a:r>
              <a:rPr lang="en-US" baseline="0" dirty="0" smtClean="0"/>
              <a:t> update is not simple, updated value at one place and done is not u have to update at several places.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2D83-E2EE-460A-8509-DF3D223F8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8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A0FFD-B737-4471-A9F4-796EC3701484}" type="slidenum">
              <a:rPr lang="en-US"/>
              <a:pPr/>
              <a:t>3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13" tIns="44956" rIns="89913" bIns="44956"/>
          <a:lstStyle/>
          <a:p>
            <a:r>
              <a:rPr lang="en-US" dirty="0" smtClean="0"/>
              <a:t>Scalar value – simple single numeric value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86319-7BD9-47FD-910A-33EA07772E58}" type="slidenum">
              <a:rPr lang="en-US"/>
              <a:pPr/>
              <a:t>12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0AF5B-6D31-4DAF-9ECB-F4C2EC609765}" type="slidenum">
              <a:rPr lang="en-US"/>
              <a:pPr/>
              <a:t>13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pPr algn="just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Having scalar values also means that all instances of a record type must contain the same number of fields.</a:t>
            </a:r>
          </a:p>
          <a:p>
            <a:pPr algn="just"/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table not in first normal form is called un normalized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D9551-E81F-43B1-8607-B54CF7CCBD9A}" type="slidenum">
              <a:rPr lang="en-US"/>
              <a:pPr/>
              <a:t>16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dirty="0" smtClean="0"/>
              <a:t>Student Name, Subject Name, Subject Marks, Subject</a:t>
            </a:r>
            <a:r>
              <a:rPr lang="en-US" baseline="0" dirty="0" smtClean="0"/>
              <a:t> Books</a:t>
            </a:r>
          </a:p>
          <a:p>
            <a:r>
              <a:rPr lang="en-US" baseline="0" dirty="0" smtClean="0"/>
              <a:t>Key={Student Name, Subject Name}</a:t>
            </a:r>
          </a:p>
          <a:p>
            <a:r>
              <a:rPr lang="en-US" baseline="0" dirty="0" smtClean="0"/>
              <a:t>Subject Marks are fully dependent on both the Keys</a:t>
            </a:r>
          </a:p>
          <a:p>
            <a:r>
              <a:rPr lang="en-US" baseline="0" dirty="0" smtClean="0"/>
              <a:t>But Subject Books </a:t>
            </a:r>
            <a:r>
              <a:rPr lang="en-US" baseline="0" dirty="0" err="1" smtClean="0"/>
              <a:t>dependes</a:t>
            </a:r>
            <a:r>
              <a:rPr lang="en-US" baseline="0" dirty="0" smtClean="0"/>
              <a:t> on Subject Name not on student name so </a:t>
            </a:r>
            <a:r>
              <a:rPr lang="en-US" baseline="0" smtClean="0"/>
              <a:t>partially dependent </a:t>
            </a:r>
            <a:r>
              <a:rPr lang="en-US" baseline="0" dirty="0" smtClean="0"/>
              <a:t>on key.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42CD56-2ACA-43AD-89D7-C57E8C1580A3}" type="slidenum">
              <a:rPr lang="en-US" sz="1200">
                <a:solidFill>
                  <a:srgbClr val="3399FF"/>
                </a:solidFill>
              </a:rPr>
              <a:pPr/>
              <a:t>17</a:t>
            </a:fld>
            <a:endParaRPr lang="en-US" sz="1200">
              <a:solidFill>
                <a:srgbClr val="3399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42CD56-2ACA-43AD-89D7-C57E8C1580A3}" type="slidenum">
              <a:rPr lang="en-US" sz="1200">
                <a:solidFill>
                  <a:srgbClr val="3399FF"/>
                </a:solidFill>
              </a:rPr>
              <a:pPr/>
              <a:t>19</a:t>
            </a:fld>
            <a:endParaRPr lang="en-US" sz="1200">
              <a:solidFill>
                <a:srgbClr val="3399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result is functionally fully </a:t>
            </a:r>
            <a:r>
              <a:rPr lang="en-US" dirty="0" err="1" smtClean="0"/>
              <a:t>dependant</a:t>
            </a:r>
            <a:r>
              <a:rPr lang="en-US" dirty="0" smtClean="0"/>
              <a:t> on both the keys result of this student for this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82D83-E2EE-460A-8509-DF3D223F85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6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4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9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B8EE-A6B4-46B7-996B-2ED0B1FD7A70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0DF7-BC0E-4A62-938F-7F6313574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Normalization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1" smtClean="0"/>
              <a:t>Transitive dependency</a:t>
            </a:r>
            <a:endParaRPr lang="en-US" b="1" smtClean="0"/>
          </a:p>
        </p:txBody>
      </p:sp>
      <p:sp>
        <p:nvSpPr>
          <p:cNvPr id="10245" name="Rectangle 60"/>
          <p:cNvSpPr>
            <a:spLocks noChangeArrowheads="1"/>
          </p:cNvSpPr>
          <p:nvPr/>
        </p:nvSpPr>
        <p:spPr bwMode="auto">
          <a:xfrm>
            <a:off x="990600" y="1447800"/>
            <a:ext cx="7239000" cy="381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b="1" dirty="0"/>
              <a:t>Transitive dependency</a:t>
            </a:r>
          </a:p>
          <a:p>
            <a:pPr>
              <a:lnSpc>
                <a:spcPct val="140000"/>
              </a:lnSpc>
            </a:pPr>
            <a:r>
              <a:rPr lang="en-CA" dirty="0">
                <a:latin typeface="Arial" pitchFamily="34" charset="0"/>
              </a:rPr>
              <a:t>Consider attributes A, B, and C, and where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Arial" pitchFamily="34" charset="0"/>
              </a:rPr>
              <a:t>	A </a:t>
            </a:r>
            <a:r>
              <a:rPr lang="en-CA" noProof="1">
                <a:latin typeface="Arial" pitchFamily="34" charset="0"/>
                <a:sym typeface="Wingdings" pitchFamily="2" charset="2"/>
              </a:rPr>
              <a:t></a:t>
            </a:r>
            <a:r>
              <a:rPr lang="en-CA" dirty="0">
                <a:latin typeface="Arial" pitchFamily="34" charset="0"/>
              </a:rPr>
              <a:t> B and B </a:t>
            </a:r>
            <a:r>
              <a:rPr lang="en-CA" noProof="1">
                <a:latin typeface="Arial" pitchFamily="34" charset="0"/>
                <a:sym typeface="Wingdings" pitchFamily="2" charset="2"/>
              </a:rPr>
              <a:t></a:t>
            </a:r>
            <a:r>
              <a:rPr lang="en-CA" dirty="0">
                <a:latin typeface="Arial" pitchFamily="34" charset="0"/>
              </a:rPr>
              <a:t> C. 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Arial" pitchFamily="34" charset="0"/>
              </a:rPr>
              <a:t>Functional dependencies are transitive, which means that we also have the functional dependency 	A </a:t>
            </a:r>
            <a:r>
              <a:rPr lang="en-CA" noProof="1">
                <a:latin typeface="Arial" pitchFamily="34" charset="0"/>
                <a:sym typeface="Wingdings" pitchFamily="2" charset="2"/>
              </a:rPr>
              <a:t></a:t>
            </a:r>
            <a:r>
              <a:rPr lang="en-CA" dirty="0">
                <a:latin typeface="Arial" pitchFamily="34" charset="0"/>
              </a:rPr>
              <a:t> C</a:t>
            </a:r>
          </a:p>
          <a:p>
            <a:pPr>
              <a:lnSpc>
                <a:spcPct val="150000"/>
              </a:lnSpc>
            </a:pPr>
            <a:r>
              <a:rPr lang="en-CA" dirty="0">
                <a:latin typeface="Arial" pitchFamily="34" charset="0"/>
              </a:rPr>
              <a:t>We say that C is transitively dependent on A through B. </a:t>
            </a:r>
            <a:endParaRPr lang="en-CA" dirty="0" smtClean="0"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endParaRPr lang="en-CA" dirty="0">
              <a:latin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CA" dirty="0" smtClean="0">
                <a:latin typeface="Arial" pitchFamily="34" charset="0"/>
              </a:rPr>
              <a:t>Roll Number -&gt; Total Marks</a:t>
            </a:r>
          </a:p>
          <a:p>
            <a:pPr>
              <a:lnSpc>
                <a:spcPct val="150000"/>
              </a:lnSpc>
            </a:pPr>
            <a:r>
              <a:rPr lang="en-CA" dirty="0" smtClean="0">
                <a:latin typeface="Arial" pitchFamily="34" charset="0"/>
              </a:rPr>
              <a:t>Total Marks -&gt; Grades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5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CA" b="1" dirty="0" smtClean="0"/>
              <a:t>Partial dependency</a:t>
            </a:r>
            <a:endParaRPr lang="en-US" b="1" dirty="0" smtClean="0"/>
          </a:p>
        </p:txBody>
      </p:sp>
      <p:sp>
        <p:nvSpPr>
          <p:cNvPr id="12293" name="Text Box 88"/>
          <p:cNvSpPr txBox="1">
            <a:spLocks noChangeArrowheads="1"/>
          </p:cNvSpPr>
          <p:nvPr/>
        </p:nvSpPr>
        <p:spPr bwMode="auto">
          <a:xfrm>
            <a:off x="762000" y="11557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/>
              <a:t>A </a:t>
            </a:r>
            <a:r>
              <a:rPr lang="en-CA" b="1" dirty="0"/>
              <a:t>partial dependency</a:t>
            </a:r>
            <a:r>
              <a:rPr lang="en-CA" dirty="0"/>
              <a:t> exists when an attribute B is functionally dependent on an attribute A, and A is a component of a multipart candidate key.</a:t>
            </a:r>
            <a:endParaRPr lang="en-US" dirty="0"/>
          </a:p>
        </p:txBody>
      </p:sp>
      <p:sp>
        <p:nvSpPr>
          <p:cNvPr id="12301" name="Text Box 97"/>
          <p:cNvSpPr txBox="1">
            <a:spLocks noChangeArrowheads="1"/>
          </p:cNvSpPr>
          <p:nvPr/>
        </p:nvSpPr>
        <p:spPr bwMode="auto">
          <a:xfrm>
            <a:off x="152400" y="3352800"/>
            <a:ext cx="8839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dirty="0"/>
              <a:t>Candidate keys: </a:t>
            </a:r>
            <a:r>
              <a:rPr lang="en-CA" dirty="0" smtClean="0"/>
              <a:t>{Roll Number, Department Number} </a:t>
            </a:r>
          </a:p>
          <a:p>
            <a:endParaRPr lang="en-CA" dirty="0"/>
          </a:p>
          <a:p>
            <a:r>
              <a:rPr lang="en-CA" dirty="0" smtClean="0"/>
              <a:t>Department Location is </a:t>
            </a:r>
            <a:r>
              <a:rPr lang="en-CA" i="1" dirty="0"/>
              <a:t>partially </a:t>
            </a:r>
            <a:r>
              <a:rPr lang="en-CA" dirty="0"/>
              <a:t>dependent on {Roll Number, Department Number} as Department Number is a determinant of Department Location and Department Number is part of a candidate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334000"/>
          </a:xfrm>
        </p:spPr>
        <p:txBody>
          <a:bodyPr/>
          <a:lstStyle/>
          <a:p>
            <a:pPr marL="533400" indent="-533400" algn="just"/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Levels of normalization based on the amount of redundancy in the database.</a:t>
            </a:r>
          </a:p>
          <a:p>
            <a:pPr marL="533400" indent="-533400" algn="just"/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Various levels of normalization are:</a:t>
            </a:r>
          </a:p>
          <a:p>
            <a:pPr marL="1023938" lvl="1" indent="-457200" algn="just"/>
            <a:r>
              <a:rPr lang="en-US" sz="2000" dirty="0"/>
              <a:t>First Normal Form (1NF)</a:t>
            </a:r>
          </a:p>
          <a:p>
            <a:pPr marL="1023938" lvl="1" indent="-457200" algn="just"/>
            <a:r>
              <a:rPr lang="en-US" sz="2000" dirty="0"/>
              <a:t>Second Normal Form (2NF)</a:t>
            </a:r>
          </a:p>
          <a:p>
            <a:pPr marL="1023938" lvl="1" indent="-457200" algn="just"/>
            <a:r>
              <a:rPr lang="en-US" sz="2000" dirty="0"/>
              <a:t>Third Normal Form (3NF)</a:t>
            </a:r>
          </a:p>
          <a:p>
            <a:pPr marL="1023938" lvl="1" indent="-457200" algn="just"/>
            <a:r>
              <a:rPr lang="en-US" sz="2000" dirty="0"/>
              <a:t>Boyce-</a:t>
            </a:r>
            <a:r>
              <a:rPr lang="en-US" sz="2000" dirty="0" err="1"/>
              <a:t>Codd</a:t>
            </a:r>
            <a:r>
              <a:rPr lang="en-US" sz="2000" dirty="0"/>
              <a:t> Normal Form (BCNF)</a:t>
            </a:r>
          </a:p>
          <a:p>
            <a:pPr marL="1023938" lvl="1" indent="-457200" algn="just"/>
            <a:r>
              <a:rPr lang="en-US" sz="2000" dirty="0"/>
              <a:t>Fourth Normal Form (4NF)</a:t>
            </a:r>
          </a:p>
          <a:p>
            <a:pPr marL="1023938" lvl="1" indent="-457200" algn="just"/>
            <a:r>
              <a:rPr lang="en-US" sz="2000" dirty="0"/>
              <a:t>Fifth Normal Form (5NF)</a:t>
            </a:r>
          </a:p>
          <a:p>
            <a:pPr marL="1023938" lvl="1" indent="-457200" algn="just"/>
            <a:r>
              <a:rPr lang="en-US" sz="2000" dirty="0"/>
              <a:t>Domain Key Normal Form (DKNF) </a:t>
            </a:r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Arial-BoldMT"/>
              </a:rPr>
              <a:t>Levels of Normalization 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609600" y="5654675"/>
            <a:ext cx="8001000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Most databases should be 3NF or BCNF in order to avoid the database anomalies.</a:t>
            </a:r>
            <a:r>
              <a:rPr lang="en-US" b="1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9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001000" cy="4267200"/>
          </a:xfrm>
        </p:spPr>
        <p:txBody>
          <a:bodyPr/>
          <a:lstStyle/>
          <a:p>
            <a:pPr marL="533400" indent="-533400" algn="just">
              <a:buFontTx/>
              <a:buNone/>
            </a:pPr>
            <a:r>
              <a:rPr lang="en-US" sz="2400">
                <a:latin typeface="Arial Unicode MS" pitchFamily="34" charset="-128"/>
                <a:cs typeface="Times New Roman" pitchFamily="18" charset="0"/>
              </a:rPr>
              <a:t>A table is considered to be in 1NF if all the fields contain</a:t>
            </a:r>
          </a:p>
          <a:p>
            <a:pPr marL="533400" indent="-533400" algn="just">
              <a:buFontTx/>
              <a:buNone/>
            </a:pPr>
            <a:r>
              <a:rPr lang="en-US" sz="2400">
                <a:latin typeface="Arial Unicode MS" pitchFamily="34" charset="-128"/>
                <a:cs typeface="Times New Roman" pitchFamily="18" charset="0"/>
              </a:rPr>
              <a:t>only scalar values (as opposed to list of values).</a:t>
            </a:r>
            <a:r>
              <a:rPr lang="en-US" sz="2800">
                <a:latin typeface="Arial Unicode MS" pitchFamily="34" charset="-128"/>
                <a:cs typeface="Times New Roman" pitchFamily="18" charset="0"/>
              </a:rPr>
              <a:t> </a:t>
            </a:r>
          </a:p>
          <a:p>
            <a:pPr marL="533400" indent="-533400" algn="just"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Arial Unicode MS" pitchFamily="34" charset="-128"/>
                <a:cs typeface="Times New Roman" pitchFamily="18" charset="0"/>
              </a:rPr>
              <a:t>Example (Not 1NF)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Arial-BoldMT"/>
              </a:rPr>
              <a:t>First Normal Form  (1NF) </a:t>
            </a: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8001000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b="1" dirty="0" smtClean="0">
                <a:solidFill>
                  <a:srgbClr val="000066"/>
                </a:solidFill>
                <a:latin typeface="Times New Roman" pitchFamily="18" charset="0"/>
              </a:rPr>
              <a:t>Mobile number and CIE marks </a:t>
            </a:r>
            <a:r>
              <a:rPr lang="en-US" b="1" dirty="0">
                <a:solidFill>
                  <a:srgbClr val="000066"/>
                </a:solidFill>
                <a:latin typeface="Times New Roman" pitchFamily="18" charset="0"/>
              </a:rPr>
              <a:t>columns are not scalar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96476"/>
              </p:ext>
            </p:extLst>
          </p:nvPr>
        </p:nvGraphicFramePr>
        <p:xfrm>
          <a:off x="76200" y="2819400"/>
          <a:ext cx="8839197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762000"/>
                <a:gridCol w="1371600"/>
                <a:gridCol w="1185332"/>
                <a:gridCol w="982133"/>
                <a:gridCol w="982133"/>
                <a:gridCol w="736602"/>
                <a:gridCol w="838200"/>
                <a:gridCol w="13715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ROllNo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Mobile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Enmail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Department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Dept</a:t>
                      </a:r>
                      <a:r>
                        <a:rPr lang="en-US" sz="1400" dirty="0" smtClean="0"/>
                        <a:t> location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marks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CIE Marks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9898,2134,3214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30,20,50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1234,5678,9087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pqr@gmail.com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40,30,50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9999,8888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30,20,50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9898,2134,3214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30,20,50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43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4" y="1143000"/>
            <a:ext cx="8676669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8229600" cy="290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3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59721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3505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24" y="3981450"/>
            <a:ext cx="78851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5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5486400"/>
          </a:xfrm>
        </p:spPr>
        <p:txBody>
          <a:bodyPr>
            <a:normAutofit/>
          </a:bodyPr>
          <a:lstStyle/>
          <a:p>
            <a:pPr marL="609600" indent="-609600" algn="just">
              <a:buFontTx/>
              <a:buNone/>
            </a:pP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table to be in 2NF, there are two requirements</a:t>
            </a:r>
          </a:p>
          <a:p>
            <a:pPr marL="1100138" lvl="1" indent="-533400" algn="just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database is in first normal form </a:t>
            </a:r>
          </a:p>
          <a:p>
            <a:pPr marL="1100138" lvl="1" indent="-533400" algn="just"/>
            <a:r>
              <a:rPr lang="en-US" sz="2000" dirty="0">
                <a:latin typeface="Arial Unicode MS" pitchFamily="34" charset="-128"/>
                <a:cs typeface="Times New Roman" pitchFamily="18" charset="0"/>
              </a:rPr>
              <a:t>All </a:t>
            </a:r>
            <a:r>
              <a:rPr lang="en-US" sz="2000" b="1" dirty="0" err="1">
                <a:latin typeface="Arial Unicode MS" pitchFamily="34" charset="-128"/>
                <a:cs typeface="Times New Roman" pitchFamily="18" charset="0"/>
              </a:rPr>
              <a:t>nonkey</a:t>
            </a:r>
            <a:r>
              <a:rPr lang="en-US" sz="2000" dirty="0">
                <a:latin typeface="Arial Unicode MS" pitchFamily="34" charset="-128"/>
                <a:cs typeface="Times New Roman" pitchFamily="18" charset="0"/>
              </a:rPr>
              <a:t> attributes in the table must be functionally dependent on the entire primary </a:t>
            </a:r>
            <a:r>
              <a:rPr lang="en-US" sz="2000" dirty="0" smtClean="0">
                <a:latin typeface="Arial Unicode MS" pitchFamily="34" charset="-128"/>
                <a:cs typeface="Times New Roman" pitchFamily="18" charset="0"/>
              </a:rPr>
              <a:t>key</a:t>
            </a:r>
          </a:p>
          <a:p>
            <a:pPr marL="1100138" lvl="1" indent="-533400" algn="just"/>
            <a:r>
              <a:rPr lang="en-US" sz="2000" dirty="0" smtClean="0">
                <a:latin typeface="Arial Unicode MS" pitchFamily="34" charset="-128"/>
                <a:cs typeface="Times New Roman" pitchFamily="18" charset="0"/>
              </a:rPr>
              <a:t>No partial dependency</a:t>
            </a:r>
            <a:endParaRPr lang="en-US" sz="2000" dirty="0">
              <a:latin typeface="Arial Unicode MS" pitchFamily="34" charset="-128"/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400" b="1" i="1" dirty="0">
                <a:latin typeface="Arial Unicode MS" pitchFamily="34" charset="-128"/>
                <a:cs typeface="Times New Roman" pitchFamily="18" charset="0"/>
              </a:rPr>
              <a:t>Note:</a:t>
            </a:r>
            <a:r>
              <a:rPr lang="en-US" sz="2400" i="1" dirty="0">
                <a:latin typeface="Arial Unicode MS" pitchFamily="34" charset="-128"/>
                <a:cs typeface="Times New Roman" pitchFamily="18" charset="0"/>
              </a:rPr>
              <a:t> Remember that we are dealing with non-key attributes</a:t>
            </a:r>
            <a:endParaRPr lang="en-US" sz="2400" dirty="0">
              <a:latin typeface="Arial Unicode MS" pitchFamily="34" charset="-128"/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endParaRPr lang="en-US" sz="2400" dirty="0">
              <a:latin typeface="Arial Unicode MS" pitchFamily="34" charset="-128"/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Arial Unicode MS" pitchFamily="34" charset="-128"/>
                <a:cs typeface="Times New Roman" pitchFamily="18" charset="0"/>
              </a:rPr>
              <a:t>Example </a:t>
            </a:r>
            <a:endParaRPr lang="en-US" sz="2400" b="1" dirty="0" smtClean="0">
              <a:solidFill>
                <a:srgbClr val="CC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400" b="1" dirty="0" smtClean="0">
                <a:latin typeface="Arial Unicode MS" pitchFamily="34" charset="-128"/>
                <a:cs typeface="Times New Roman" pitchFamily="18" charset="0"/>
              </a:rPr>
              <a:t>Teacher Name, Subject Teaching, Tests Conducted, Reference Books</a:t>
            </a:r>
            <a:endParaRPr lang="en-US" sz="2400" b="1" dirty="0">
              <a:latin typeface="Arial Unicode MS" pitchFamily="34" charset="-128"/>
              <a:cs typeface="Times New Roman" pitchFamily="18" charset="0"/>
            </a:endParaRPr>
          </a:p>
          <a:p>
            <a:pPr marL="1100138" lvl="1" indent="-533400" algn="just">
              <a:buFontTx/>
              <a:buAutoNum type="arabicPeriod"/>
            </a:pPr>
            <a:r>
              <a:rPr lang="en-US" sz="2000" b="1" dirty="0" smtClean="0">
                <a:latin typeface="Arial Unicode MS" pitchFamily="34" charset="-128"/>
                <a:cs typeface="Times New Roman" pitchFamily="18" charset="0"/>
              </a:rPr>
              <a:t>Key </a:t>
            </a:r>
            <a:r>
              <a:rPr lang="en-US" sz="2000" b="1" dirty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b="1" dirty="0">
                <a:latin typeface="Arial Unicode MS" pitchFamily="34" charset="-128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Arial Unicode MS" pitchFamily="34" charset="-128"/>
                <a:cs typeface="Times New Roman" pitchFamily="18" charset="0"/>
              </a:rPr>
              <a:t>{Teacher </a:t>
            </a:r>
            <a:r>
              <a:rPr lang="en-US" sz="2000" b="1" dirty="0" err="1" smtClean="0">
                <a:latin typeface="Arial Unicode MS" pitchFamily="34" charset="-128"/>
                <a:cs typeface="Times New Roman" pitchFamily="18" charset="0"/>
              </a:rPr>
              <a:t>Name,Subject</a:t>
            </a:r>
            <a:r>
              <a:rPr lang="en-US" sz="2000" b="1" dirty="0" smtClean="0">
                <a:latin typeface="Arial Unicode MS" pitchFamily="34" charset="-128"/>
                <a:cs typeface="Times New Roman" pitchFamily="18" charset="0"/>
              </a:rPr>
              <a:t> Teaching}</a:t>
            </a:r>
            <a:endParaRPr lang="en-US" sz="2000" b="1" dirty="0">
              <a:latin typeface="Arial Unicode MS" pitchFamily="34" charset="-128"/>
              <a:cs typeface="Times New Roman" pitchFamily="18" charset="0"/>
            </a:endParaRPr>
          </a:p>
          <a:p>
            <a:pPr marL="1100138" lvl="1" indent="-533400" algn="just">
              <a:buFontTx/>
              <a:buAutoNum type="arabicPeriod"/>
            </a:pPr>
            <a:r>
              <a:rPr lang="en-US" sz="2000" b="1" dirty="0">
                <a:latin typeface="Arial Unicode MS" pitchFamily="34" charset="-128"/>
                <a:cs typeface="Times New Roman" pitchFamily="18" charset="0"/>
              </a:rPr>
              <a:t>{Teacher </a:t>
            </a:r>
            <a:r>
              <a:rPr lang="en-US" sz="2000" b="1" dirty="0" err="1">
                <a:latin typeface="Arial Unicode MS" pitchFamily="34" charset="-128"/>
                <a:cs typeface="Times New Roman" pitchFamily="18" charset="0"/>
              </a:rPr>
              <a:t>Name,Subject</a:t>
            </a:r>
            <a:r>
              <a:rPr lang="en-US" sz="2000" b="1" dirty="0">
                <a:latin typeface="Arial Unicode MS" pitchFamily="34" charset="-128"/>
                <a:cs typeface="Times New Roman" pitchFamily="18" charset="0"/>
              </a:rPr>
              <a:t> Teaching} </a:t>
            </a:r>
            <a:r>
              <a:rPr lang="en-US" sz="2000" b="1" dirty="0" smtClean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{Tests Conducted}</a:t>
            </a:r>
            <a:endParaRPr lang="en-US" sz="2000" b="1" dirty="0">
              <a:latin typeface="Arial Unicode MS" pitchFamily="34" charset="-128"/>
              <a:cs typeface="Times New Roman" pitchFamily="18" charset="0"/>
              <a:sym typeface="Wingdings" pitchFamily="2" charset="2"/>
            </a:endParaRPr>
          </a:p>
          <a:p>
            <a:pPr marL="1100138" lvl="1" indent="-533400" algn="just">
              <a:buFontTx/>
              <a:buAutoNum type="arabicPeriod"/>
            </a:pPr>
            <a:r>
              <a:rPr lang="en-US" sz="2000" b="1" dirty="0" smtClean="0">
                <a:latin typeface="Arial Unicode MS" pitchFamily="34" charset="-128"/>
                <a:cs typeface="Times New Roman" pitchFamily="18" charset="0"/>
              </a:rPr>
              <a:t>{Subject Teaching} </a:t>
            </a:r>
            <a:r>
              <a:rPr lang="en-US" sz="20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1" dirty="0" smtClean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{Reference Books}</a:t>
            </a:r>
            <a:endParaRPr lang="en-US" sz="2000" b="1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 dirty="0">
                <a:solidFill>
                  <a:srgbClr val="CC0000"/>
                </a:solidFill>
                <a:latin typeface="Arial-BoldMT"/>
              </a:rPr>
              <a:t>Second Normal Form  (2NF) </a:t>
            </a:r>
          </a:p>
        </p:txBody>
      </p:sp>
    </p:spTree>
    <p:extLst>
      <p:ext uri="{BB962C8B-B14F-4D97-AF65-F5344CB8AC3E}">
        <p14:creationId xmlns:p14="http://schemas.microsoft.com/office/powerpoint/2010/main" val="19085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95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table to be in 2NF, there are two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requirements</a:t>
            </a:r>
            <a:endParaRPr lang="en-US" sz="2400" b="1" dirty="0" smtClean="0">
              <a:latin typeface="Tahoma" pitchFamily="34" charset="0"/>
            </a:endParaRPr>
          </a:p>
          <a:p>
            <a:pPr lvl="2" eaLnBrk="1" hangingPunct="1"/>
            <a:r>
              <a:rPr lang="en-US" b="1" dirty="0" smtClean="0">
                <a:latin typeface="Tahoma" pitchFamily="34" charset="0"/>
              </a:rPr>
              <a:t>It is in 2NF and</a:t>
            </a:r>
          </a:p>
          <a:p>
            <a:pPr lvl="2" eaLnBrk="1" hangingPunct="1"/>
            <a:r>
              <a:rPr lang="en-US" b="1" dirty="0" smtClean="0">
                <a:latin typeface="Tahoma" pitchFamily="34" charset="0"/>
              </a:rPr>
              <a:t>It contains no transitive dependencies.</a:t>
            </a:r>
          </a:p>
          <a:p>
            <a:pPr lvl="2" eaLnBrk="1" hangingPunct="1"/>
            <a:endParaRPr lang="en-US" b="1" dirty="0">
              <a:solidFill>
                <a:srgbClr val="0000CC"/>
              </a:solidFill>
              <a:latin typeface="Tahoma" pitchFamily="34" charset="0"/>
            </a:endParaRPr>
          </a:p>
          <a:p>
            <a:pPr marL="609600" indent="-609600" algn="just">
              <a:buFontTx/>
              <a:buNone/>
            </a:pPr>
            <a:endParaRPr lang="en-US" sz="2400" b="1" dirty="0" smtClean="0">
              <a:solidFill>
                <a:srgbClr val="CC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400" b="1" dirty="0" smtClean="0">
                <a:solidFill>
                  <a:srgbClr val="CC0000"/>
                </a:solidFill>
                <a:latin typeface="Arial Unicode MS" pitchFamily="34" charset="-128"/>
                <a:cs typeface="Times New Roman" pitchFamily="18" charset="0"/>
              </a:rPr>
              <a:t>Example </a:t>
            </a:r>
            <a:endParaRPr lang="en-US" sz="2400" b="1" dirty="0">
              <a:solidFill>
                <a:srgbClr val="CC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marL="1100138" lvl="1" indent="-533400" algn="just">
              <a:buFontTx/>
              <a:buAutoNum type="arabicPeriod"/>
            </a:pPr>
            <a:r>
              <a:rPr lang="en-US" sz="2000" b="1" dirty="0">
                <a:latin typeface="Arial Unicode MS" pitchFamily="34" charset="-128"/>
                <a:cs typeface="Times New Roman" pitchFamily="18" charset="0"/>
              </a:rPr>
              <a:t>Key </a:t>
            </a:r>
            <a:r>
              <a:rPr lang="en-US" sz="2000" b="1" dirty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000" b="1" dirty="0">
                <a:latin typeface="Arial Unicode MS" pitchFamily="34" charset="-128"/>
                <a:cs typeface="Times New Roman" pitchFamily="18" charset="0"/>
              </a:rPr>
              <a:t> {Roll No}</a:t>
            </a:r>
          </a:p>
          <a:p>
            <a:pPr marL="1100138" lvl="1" indent="-533400" algn="just">
              <a:buFontTx/>
              <a:buAutoNum type="arabicPeriod"/>
            </a:pPr>
            <a:r>
              <a:rPr lang="en-US" sz="2000" b="1" dirty="0">
                <a:latin typeface="Arial Unicode MS" pitchFamily="34" charset="-128"/>
                <a:cs typeface="Times New Roman" pitchFamily="18" charset="0"/>
              </a:rPr>
              <a:t>{Roll No} </a:t>
            </a:r>
            <a:r>
              <a:rPr lang="en-US" sz="20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1" dirty="0" smtClean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{Total Marks}</a:t>
            </a:r>
            <a:endParaRPr lang="en-US" sz="2000" b="1" dirty="0">
              <a:latin typeface="Arial Unicode MS" pitchFamily="34" charset="-128"/>
              <a:cs typeface="Times New Roman" pitchFamily="18" charset="0"/>
              <a:sym typeface="Wingdings" pitchFamily="2" charset="2"/>
            </a:endParaRPr>
          </a:p>
          <a:p>
            <a:pPr marL="1100138" lvl="1" indent="-533400" algn="just">
              <a:buFontTx/>
              <a:buAutoNum type="arabicPeriod"/>
            </a:pPr>
            <a:r>
              <a:rPr lang="en-US" sz="2000" b="1" dirty="0" smtClean="0">
                <a:latin typeface="Arial Unicode MS" pitchFamily="34" charset="-128"/>
                <a:cs typeface="Times New Roman" pitchFamily="18" charset="0"/>
              </a:rPr>
              <a:t>{Total Marks} </a:t>
            </a:r>
            <a:r>
              <a:rPr lang="en-US" sz="2000" b="1" dirty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1" dirty="0" smtClean="0">
                <a:latin typeface="Arial Unicode MS" pitchFamily="34" charset="-128"/>
                <a:cs typeface="Times New Roman" pitchFamily="18" charset="0"/>
                <a:sym typeface="Wingdings" pitchFamily="2" charset="2"/>
              </a:rPr>
              <a:t>{Grade}</a:t>
            </a:r>
            <a:endParaRPr lang="en-US" sz="2000" b="1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52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dirty="0">
                <a:solidFill>
                  <a:srgbClr val="CC0000"/>
                </a:solidFill>
                <a:latin typeface="Arial-BoldMT"/>
                <a:ea typeface="+mn-ea"/>
                <a:cs typeface="+mn-cs"/>
              </a:rPr>
              <a:t>Third Normal Form (3 NF)</a:t>
            </a:r>
          </a:p>
        </p:txBody>
      </p:sp>
    </p:spTree>
    <p:extLst>
      <p:ext uri="{BB962C8B-B14F-4D97-AF65-F5344CB8AC3E}">
        <p14:creationId xmlns:p14="http://schemas.microsoft.com/office/powerpoint/2010/main" val="37594167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4478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kern="1200" dirty="0">
                <a:solidFill>
                  <a:srgbClr val="CC0000"/>
                </a:solidFill>
                <a:latin typeface="Bookman Old Style" pitchFamily="18" charset="0"/>
                <a:ea typeface="+mn-ea"/>
                <a:cs typeface="+mn-cs"/>
              </a:rPr>
              <a:t>Boyce-</a:t>
            </a:r>
            <a:r>
              <a:rPr lang="en-US" sz="4400" kern="1200" dirty="0" err="1">
                <a:solidFill>
                  <a:srgbClr val="CC0000"/>
                </a:solidFill>
                <a:latin typeface="Bookman Old Style" pitchFamily="18" charset="0"/>
                <a:ea typeface="+mn-ea"/>
                <a:cs typeface="+mn-cs"/>
              </a:rPr>
              <a:t>Codd</a:t>
            </a:r>
            <a:r>
              <a:rPr lang="en-US" sz="4400" kern="1200" dirty="0">
                <a:solidFill>
                  <a:srgbClr val="CC0000"/>
                </a:solidFill>
                <a:latin typeface="Bookman Old Style" pitchFamily="18" charset="0"/>
                <a:ea typeface="+mn-ea"/>
                <a:cs typeface="+mn-cs"/>
              </a:rPr>
              <a:t> Normal </a:t>
            </a:r>
            <a:r>
              <a:rPr lang="en-US" sz="4400" kern="1200" dirty="0" smtClean="0">
                <a:solidFill>
                  <a:srgbClr val="CC0000"/>
                </a:solidFill>
                <a:latin typeface="Bookman Old Style" pitchFamily="18" charset="0"/>
                <a:ea typeface="+mn-ea"/>
                <a:cs typeface="+mn-cs"/>
              </a:rPr>
              <a:t>Form </a:t>
            </a:r>
            <a:r>
              <a:rPr lang="en-US" sz="4400" kern="1200" dirty="0">
                <a:solidFill>
                  <a:srgbClr val="CC0000"/>
                </a:solidFill>
                <a:latin typeface="Bookman Old Style" pitchFamily="18" charset="0"/>
                <a:ea typeface="+mn-ea"/>
                <a:cs typeface="+mn-cs"/>
              </a:rPr>
              <a:t>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986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ookman Old Style" pitchFamily="18" charset="0"/>
              </a:rPr>
              <a:t>Also called 3.5NF</a:t>
            </a: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3NF</a:t>
            </a:r>
          </a:p>
          <a:p>
            <a:endParaRPr lang="en-US" dirty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For every FD LHS must be </a:t>
            </a:r>
            <a:r>
              <a:rPr lang="en-US" smtClean="0">
                <a:latin typeface="Bookman Old Style" pitchFamily="18" charset="0"/>
              </a:rPr>
              <a:t>super key</a:t>
            </a:r>
            <a:endParaRPr lang="en-US" dirty="0" smtClean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all </a:t>
            </a:r>
            <a:r>
              <a:rPr lang="en-US" dirty="0">
                <a:latin typeface="Bookman Old Style" pitchFamily="18" charset="0"/>
              </a:rPr>
              <a:t>tables in the database should </a:t>
            </a:r>
            <a:r>
              <a:rPr lang="en-US" dirty="0" smtClean="0">
                <a:latin typeface="Bookman Old Style" pitchFamily="18" charset="0"/>
              </a:rPr>
              <a:t>have </a:t>
            </a:r>
            <a:r>
              <a:rPr lang="en-US" dirty="0">
                <a:latin typeface="Bookman Old Style" pitchFamily="18" charset="0"/>
              </a:rPr>
              <a:t>only one primary </a:t>
            </a:r>
            <a:r>
              <a:rPr lang="en-US" dirty="0" smtClean="0">
                <a:latin typeface="Bookman Old Style" pitchFamily="18" charset="0"/>
              </a:rPr>
              <a:t>key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95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table to be in 2NF, there are two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requirements</a:t>
            </a:r>
            <a:endParaRPr lang="en-US" sz="2400" b="1" dirty="0" smtClean="0">
              <a:latin typeface="Tahoma" pitchFamily="34" charset="0"/>
            </a:endParaRPr>
          </a:p>
          <a:p>
            <a:pPr lvl="2" eaLnBrk="1" hangingPunct="1"/>
            <a:r>
              <a:rPr lang="en-US" b="1" dirty="0" smtClean="0">
                <a:latin typeface="Tahoma" pitchFamily="34" charset="0"/>
              </a:rPr>
              <a:t>It is in BCNF and</a:t>
            </a:r>
          </a:p>
          <a:p>
            <a:pPr lvl="2" eaLnBrk="1" hangingPunct="1"/>
            <a:r>
              <a:rPr lang="en-US" b="1" dirty="0" smtClean="0">
                <a:latin typeface="Tahoma" pitchFamily="34" charset="0"/>
              </a:rPr>
              <a:t>It should not have multi valued dependencies.</a:t>
            </a:r>
          </a:p>
          <a:p>
            <a:pPr lvl="2"/>
            <a:r>
              <a:rPr lang="en-US" dirty="0"/>
              <a:t>two attributes (or columns) in a table are independent of one another, but both depend on a third attribute</a:t>
            </a:r>
            <a:endParaRPr lang="en-US" b="1" dirty="0" smtClean="0">
              <a:latin typeface="Tahoma" pitchFamily="34" charset="0"/>
            </a:endParaRPr>
          </a:p>
          <a:p>
            <a:pPr lvl="2" eaLnBrk="1" hangingPunct="1"/>
            <a:endParaRPr lang="en-US" b="1" dirty="0">
              <a:solidFill>
                <a:srgbClr val="0000CC"/>
              </a:solidFill>
              <a:latin typeface="Tahoma" pitchFamily="34" charset="0"/>
            </a:endParaRPr>
          </a:p>
          <a:p>
            <a:pPr marL="609600" indent="-609600" algn="just">
              <a:buFontTx/>
              <a:buNone/>
            </a:pPr>
            <a:endParaRPr lang="en-US" sz="2400" b="1" dirty="0" smtClean="0">
              <a:solidFill>
                <a:srgbClr val="CC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marL="609600" indent="-609600" algn="just">
              <a:buFontTx/>
              <a:buNone/>
            </a:pPr>
            <a:r>
              <a:rPr lang="en-US" sz="2400" b="1" dirty="0" smtClean="0">
                <a:solidFill>
                  <a:srgbClr val="CC0000"/>
                </a:solidFill>
                <a:latin typeface="Arial Unicode MS" pitchFamily="34" charset="-128"/>
                <a:cs typeface="Times New Roman" pitchFamily="18" charset="0"/>
              </a:rPr>
              <a:t>Example </a:t>
            </a:r>
            <a:endParaRPr lang="en-US" sz="2400" b="1" dirty="0">
              <a:solidFill>
                <a:srgbClr val="CC0000"/>
              </a:solidFill>
              <a:latin typeface="Arial Unicode MS" pitchFamily="34" charset="-128"/>
              <a:cs typeface="Times New Roman" pitchFamily="18" charset="0"/>
            </a:endParaRPr>
          </a:p>
          <a:p>
            <a:pPr marL="1100138" lvl="1" indent="-533400" algn="just">
              <a:buFontTx/>
              <a:buAutoNum type="arabicPeriod"/>
            </a:pPr>
            <a:r>
              <a:rPr lang="en-US" sz="2000" b="1" dirty="0" smtClean="0">
                <a:latin typeface="Arial Unicode MS" pitchFamily="34" charset="-128"/>
                <a:cs typeface="Times New Roman" pitchFamily="18" charset="0"/>
              </a:rPr>
              <a:t>Student Name, Course Name, Hobby </a:t>
            </a:r>
            <a:r>
              <a:rPr lang="en-US" sz="2000" dirty="0" smtClean="0">
                <a:latin typeface="Arial Unicode MS" pitchFamily="34" charset="-128"/>
                <a:cs typeface="Times New Roman" pitchFamily="18" charset="0"/>
              </a:rPr>
              <a:t>(Here there is no relation between course name and hobby and both the attributes can have multiple values)</a:t>
            </a:r>
            <a:endParaRPr lang="en-US" sz="2000" dirty="0">
              <a:latin typeface="Arial Unicode MS" pitchFamily="34" charset="-128"/>
              <a:cs typeface="Times New Roman" pitchFamily="18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52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CC0000"/>
                </a:solidFill>
                <a:latin typeface="Arial-BoldMT"/>
                <a:ea typeface="+mn-ea"/>
                <a:cs typeface="+mn-cs"/>
              </a:rPr>
              <a:t>Fourth </a:t>
            </a:r>
            <a:r>
              <a:rPr lang="en-US" dirty="0">
                <a:solidFill>
                  <a:srgbClr val="CC0000"/>
                </a:solidFill>
                <a:latin typeface="Arial-BoldMT"/>
                <a:ea typeface="+mn-ea"/>
                <a:cs typeface="+mn-cs"/>
              </a:rPr>
              <a:t>Normal Form </a:t>
            </a:r>
            <a:r>
              <a:rPr lang="en-US" dirty="0" smtClean="0">
                <a:solidFill>
                  <a:srgbClr val="CC0000"/>
                </a:solidFill>
                <a:latin typeface="Arial-BoldMT"/>
                <a:ea typeface="+mn-ea"/>
                <a:cs typeface="+mn-cs"/>
              </a:rPr>
              <a:t>(4 </a:t>
            </a:r>
            <a:r>
              <a:rPr lang="en-US" dirty="0">
                <a:solidFill>
                  <a:srgbClr val="CC0000"/>
                </a:solidFill>
                <a:latin typeface="Arial-BoldMT"/>
                <a:ea typeface="+mn-ea"/>
                <a:cs typeface="+mn-cs"/>
              </a:rPr>
              <a:t>NF)</a:t>
            </a:r>
          </a:p>
        </p:txBody>
      </p:sp>
    </p:spTree>
    <p:extLst>
      <p:ext uri="{BB962C8B-B14F-4D97-AF65-F5344CB8AC3E}">
        <p14:creationId xmlns:p14="http://schemas.microsoft.com/office/powerpoint/2010/main" val="953859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Normalization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09625" y="1905000"/>
            <a:ext cx="795813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process </a:t>
            </a:r>
            <a:r>
              <a:rPr lang="en-US" dirty="0"/>
              <a:t>of organizing the data in the </a:t>
            </a:r>
            <a:r>
              <a:rPr lang="en-US" dirty="0" smtClean="0"/>
              <a:t>database to </a:t>
            </a:r>
            <a:r>
              <a:rPr lang="en-US" dirty="0"/>
              <a:t>minimize the </a:t>
            </a:r>
            <a:r>
              <a:rPr lang="en-US" dirty="0" smtClean="0"/>
              <a:t>data duplication and update anomalies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169202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Teacher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5029200"/>
            <a:ext cx="634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2</a:t>
            </a:r>
            <a:r>
              <a:rPr lang="en-US" baseline="30000" dirty="0" smtClean="0"/>
              <a:t>nd</a:t>
            </a:r>
            <a:r>
              <a:rPr lang="en-US" dirty="0" smtClean="0"/>
              <a:t> normal form as age is partial dependent on primary 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426" y="4431268"/>
            <a:ext cx="362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Key : Teacher Name, Subject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15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bring it in 2</a:t>
            </a:r>
            <a:r>
              <a:rPr lang="en-US" baseline="30000" dirty="0" smtClean="0"/>
              <a:t>nd</a:t>
            </a:r>
            <a:r>
              <a:rPr lang="en-US" dirty="0" smtClean="0"/>
              <a:t> normal form, one table with (teacher </a:t>
            </a:r>
            <a:r>
              <a:rPr lang="en-US" dirty="0" err="1" smtClean="0"/>
              <a:t>name,age</a:t>
            </a:r>
            <a:r>
              <a:rPr lang="en-US" dirty="0" smtClean="0"/>
              <a:t>) , second table (teacher name, subject)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1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08589"/>
              </p:ext>
            </p:extLst>
          </p:nvPr>
        </p:nvGraphicFramePr>
        <p:xfrm>
          <a:off x="228600" y="12954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 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201900001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BTCHCS01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201900001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BTCHCS02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201900003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BTCHCS03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Physics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201900004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BTCHCS04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201900005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BTCHCS01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724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in 2</a:t>
            </a:r>
            <a:r>
              <a:rPr lang="en-US" baseline="30000" dirty="0" smtClean="0"/>
              <a:t>nd</a:t>
            </a:r>
            <a:r>
              <a:rPr lang="en-US" dirty="0" smtClean="0"/>
              <a:t> normal form as student name, course name, course duration  partial dependent on primary key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038600"/>
            <a:ext cx="314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Key : SRN, Course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7150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bring it in 2</a:t>
            </a:r>
            <a:r>
              <a:rPr lang="en-US" baseline="30000" dirty="0" smtClean="0"/>
              <a:t>nd</a:t>
            </a:r>
            <a:r>
              <a:rPr lang="en-US" dirty="0" smtClean="0"/>
              <a:t> normal form, one table with (SRN, Student Name) , second table (Course Code, Course Name, Course Duration) and third table (SRN, Course Code, Course Result)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432721"/>
              </p:ext>
            </p:extLst>
          </p:nvPr>
        </p:nvGraphicFramePr>
        <p:xfrm>
          <a:off x="304800" y="9144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411 048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411 054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</a:t>
                      </a:r>
                      <a:r>
                        <a:rPr lang="en-US" baseline="0" dirty="0" smtClean="0"/>
                        <a:t> 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411 052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411 053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3810000"/>
            <a:ext cx="681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3</a:t>
            </a:r>
            <a:r>
              <a:rPr lang="en-US" baseline="30000" dirty="0" smtClean="0"/>
              <a:t>nd</a:t>
            </a:r>
            <a:r>
              <a:rPr lang="en-US" dirty="0" smtClean="0"/>
              <a:t> normal form as city is having transitive </a:t>
            </a:r>
            <a:r>
              <a:rPr lang="en-US" dirty="0" err="1" smtClean="0"/>
              <a:t>dependancy</a:t>
            </a:r>
            <a:r>
              <a:rPr lang="en-US" dirty="0" smtClean="0"/>
              <a:t> on pin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426" y="3352800"/>
            <a:ext cx="203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Key :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5532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bring it in 3</a:t>
            </a:r>
            <a:r>
              <a:rPr lang="en-US" baseline="30000" dirty="0" smtClean="0"/>
              <a:t>nd</a:t>
            </a:r>
            <a:r>
              <a:rPr lang="en-US" dirty="0" smtClean="0"/>
              <a:t> normal form, one table with (</a:t>
            </a:r>
            <a:r>
              <a:rPr lang="en-US" dirty="0" err="1" smtClean="0"/>
              <a:t>name,age,pin</a:t>
            </a:r>
            <a:r>
              <a:rPr lang="en-US" dirty="0" smtClean="0"/>
              <a:t>) , second table (pin, city)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602069"/>
            <a:ext cx="708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in 2</a:t>
            </a:r>
            <a:r>
              <a:rPr lang="en-US" baseline="30000" dirty="0" smtClean="0"/>
              <a:t>nd</a:t>
            </a:r>
            <a:r>
              <a:rPr lang="en-US" dirty="0" smtClean="0"/>
              <a:t> normal form as age and city partial dependent on primary key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8768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 : Name, Pin (If there are multiple people with same name but living at same location is difficult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592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bring it in 3</a:t>
            </a:r>
            <a:r>
              <a:rPr lang="en-US" baseline="30000" dirty="0" smtClean="0"/>
              <a:t>nd</a:t>
            </a:r>
            <a:r>
              <a:rPr lang="en-US" dirty="0" smtClean="0"/>
              <a:t> normal form, one table with (name, age) , second table (pin, city),third (name, pin)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414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Person name</a:t>
            </a:r>
          </a:p>
          <a:p>
            <a:r>
              <a:rPr lang="en-US" dirty="0" smtClean="0"/>
              <a:t>Person mobile number</a:t>
            </a:r>
          </a:p>
          <a:p>
            <a:r>
              <a:rPr lang="en-US" dirty="0" smtClean="0"/>
              <a:t>Mobile model</a:t>
            </a:r>
          </a:p>
          <a:p>
            <a:r>
              <a:rPr lang="en-US" dirty="0" smtClean="0"/>
              <a:t>Mobile memory</a:t>
            </a:r>
          </a:p>
          <a:p>
            <a:r>
              <a:rPr lang="en-US" dirty="0" smtClean="0"/>
              <a:t>Mobile screen size</a:t>
            </a:r>
          </a:p>
          <a:p>
            <a:r>
              <a:rPr lang="en-US" dirty="0" smtClean="0"/>
              <a:t>Mobile RAM</a:t>
            </a:r>
          </a:p>
          <a:p>
            <a:r>
              <a:rPr lang="en-US" dirty="0" smtClean="0"/>
              <a:t>Mobile processor</a:t>
            </a:r>
          </a:p>
          <a:p>
            <a:r>
              <a:rPr lang="en-US" dirty="0" smtClean="0"/>
              <a:t>Mobile number of SIMs</a:t>
            </a:r>
          </a:p>
          <a:p>
            <a:r>
              <a:rPr lang="en-US" dirty="0" smtClean="0"/>
              <a:t>Mobile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334000"/>
          </a:xfrm>
        </p:spPr>
        <p:txBody>
          <a:bodyPr/>
          <a:lstStyle/>
          <a:p>
            <a:pPr marL="533400" indent="-533400"/>
            <a:r>
              <a:rPr lang="en-US" sz="2800" dirty="0">
                <a:cs typeface="Times New Roman" pitchFamily="18" charset="0"/>
              </a:rPr>
              <a:t>This is the process which </a:t>
            </a:r>
            <a:r>
              <a:rPr lang="en-US" sz="2800" dirty="0" smtClean="0">
                <a:cs typeface="Times New Roman" pitchFamily="18" charset="0"/>
              </a:rPr>
              <a:t>allows </a:t>
            </a:r>
            <a:r>
              <a:rPr lang="en-US" sz="2800" dirty="0">
                <a:cs typeface="Times New Roman" pitchFamily="18" charset="0"/>
              </a:rPr>
              <a:t>to </a:t>
            </a:r>
            <a:r>
              <a:rPr lang="en-US" sz="2800" dirty="0" smtClean="0">
                <a:cs typeface="Times New Roman" pitchFamily="18" charset="0"/>
              </a:rPr>
              <a:t>minimize redundant </a:t>
            </a:r>
            <a:r>
              <a:rPr lang="en-US" sz="2800" dirty="0">
                <a:cs typeface="Times New Roman" pitchFamily="18" charset="0"/>
              </a:rPr>
              <a:t>data </a:t>
            </a:r>
            <a:r>
              <a:rPr lang="en-US" sz="2800" dirty="0" smtClean="0">
                <a:cs typeface="Times New Roman" pitchFamily="18" charset="0"/>
              </a:rPr>
              <a:t>within database</a:t>
            </a:r>
            <a:r>
              <a:rPr lang="en-US" sz="2800" dirty="0">
                <a:cs typeface="Times New Roman" pitchFamily="18" charset="0"/>
              </a:rPr>
              <a:t>. </a:t>
            </a:r>
            <a:endParaRPr lang="en-US" sz="2800" dirty="0"/>
          </a:p>
          <a:p>
            <a:pPr marL="533400" indent="-533400"/>
            <a:r>
              <a:rPr lang="en-US" sz="2800" dirty="0">
                <a:cs typeface="Times New Roman" pitchFamily="18" charset="0"/>
              </a:rPr>
              <a:t>This involves restructuring the tables to successively meeting higher forms of Normalization. </a:t>
            </a:r>
          </a:p>
          <a:p>
            <a:pPr marL="533400" indent="-533400"/>
            <a:r>
              <a:rPr lang="en-US" sz="2800" dirty="0"/>
              <a:t>A properly normalized database should have the following characteristics</a:t>
            </a:r>
          </a:p>
          <a:p>
            <a:pPr marL="1023938" lvl="1" indent="-457200"/>
            <a:r>
              <a:rPr lang="en-US" sz="2400" dirty="0"/>
              <a:t>Scalar values in each fields</a:t>
            </a:r>
          </a:p>
          <a:p>
            <a:pPr marL="1023938" lvl="1" indent="-457200"/>
            <a:r>
              <a:rPr lang="en-US" sz="2400" dirty="0"/>
              <a:t>Absence of redundancy.</a:t>
            </a:r>
          </a:p>
          <a:p>
            <a:pPr marL="1023938" lvl="1" indent="-457200"/>
            <a:r>
              <a:rPr lang="en-US" sz="2400" dirty="0"/>
              <a:t>Minimal use of null values.</a:t>
            </a:r>
            <a:endParaRPr lang="en-US" sz="2400" dirty="0">
              <a:cs typeface="Times New Roman" pitchFamily="18" charset="0"/>
            </a:endParaRPr>
          </a:p>
          <a:p>
            <a:pPr marL="1023938" lvl="1" indent="-457200"/>
            <a:r>
              <a:rPr lang="en-US" sz="2400" dirty="0">
                <a:cs typeface="Times New Roman" pitchFamily="18" charset="0"/>
              </a:rPr>
              <a:t>Minimal loss of information.</a:t>
            </a:r>
            <a:r>
              <a:rPr lang="en-US" sz="2400" dirty="0"/>
              <a:t> </a:t>
            </a: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4400">
                <a:solidFill>
                  <a:srgbClr val="CC0000"/>
                </a:solidFill>
                <a:latin typeface="Arial-BoldMT"/>
              </a:rPr>
              <a:t>Definition </a:t>
            </a:r>
          </a:p>
        </p:txBody>
      </p:sp>
    </p:spTree>
    <p:extLst>
      <p:ext uri="{BB962C8B-B14F-4D97-AF65-F5344CB8AC3E}">
        <p14:creationId xmlns:p14="http://schemas.microsoft.com/office/powerpoint/2010/main" val="10198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Roll No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Mobile number</a:t>
            </a:r>
          </a:p>
          <a:p>
            <a:r>
              <a:rPr lang="en-US" dirty="0" smtClean="0"/>
              <a:t>Email address</a:t>
            </a:r>
          </a:p>
          <a:p>
            <a:r>
              <a:rPr lang="en-US" dirty="0" smtClean="0"/>
              <a:t>Department name</a:t>
            </a:r>
          </a:p>
          <a:p>
            <a:r>
              <a:rPr lang="en-US" dirty="0" smtClean="0"/>
              <a:t>Department Location</a:t>
            </a:r>
          </a:p>
          <a:p>
            <a:r>
              <a:rPr lang="en-US" dirty="0" smtClean="0"/>
              <a:t>Total Marks</a:t>
            </a:r>
          </a:p>
          <a:p>
            <a:r>
              <a:rPr lang="en-US" dirty="0" smtClean="0"/>
              <a:t>Grade</a:t>
            </a:r>
          </a:p>
          <a:p>
            <a:r>
              <a:rPr lang="en-US" dirty="0" smtClean="0"/>
              <a:t>CIE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8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cs typeface="Times New Roman" pitchFamily="18" charset="0"/>
              </a:rPr>
              <a:t>Null Values in Tuples</a:t>
            </a:r>
            <a:r>
              <a:rPr lang="en-US" altLang="en-US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cs typeface="Times New Roman" pitchFamily="18" charset="0"/>
              </a:rPr>
              <a:t>Relations should be designed such that their tuples will have as few NULL values as possible </a:t>
            </a:r>
          </a:p>
          <a:p>
            <a:pPr lvl="1" eaLnBrk="1" hangingPunct="1"/>
            <a:r>
              <a:rPr lang="en-US" altLang="en-US" dirty="0">
                <a:cs typeface="Times New Roman" pitchFamily="18" charset="0"/>
              </a:rPr>
              <a:t>Attributes that are NULL frequently could be placed in separate relations (with the primary key)</a:t>
            </a:r>
          </a:p>
          <a:p>
            <a:pPr lvl="1" eaLnBrk="1" hangingPunct="1"/>
            <a:r>
              <a:rPr lang="en-US" altLang="en-US" dirty="0">
                <a:cs typeface="Times New Roman" pitchFamily="18" charset="0"/>
              </a:rPr>
              <a:t>Reasons for nulls:</a:t>
            </a:r>
          </a:p>
          <a:p>
            <a:pPr lvl="2"/>
            <a:r>
              <a:rPr lang="en-US" altLang="en-US" sz="2800" dirty="0">
                <a:cs typeface="Times New Roman" pitchFamily="18" charset="0"/>
              </a:rPr>
              <a:t>attribute not applicable or invalid</a:t>
            </a:r>
          </a:p>
          <a:p>
            <a:pPr lvl="2"/>
            <a:r>
              <a:rPr lang="en-US" altLang="en-US" sz="2800" dirty="0">
                <a:cs typeface="Times New Roman" pitchFamily="18" charset="0"/>
              </a:rPr>
              <a:t>attribute value </a:t>
            </a:r>
            <a:r>
              <a:rPr lang="en-US" altLang="en-US" sz="2800" dirty="0" smtClean="0">
                <a:cs typeface="Times New Roman" pitchFamily="18" charset="0"/>
              </a:rPr>
              <a:t>unknown  </a:t>
            </a:r>
            <a:r>
              <a:rPr lang="en-US" altLang="en-US" sz="2800" dirty="0">
                <a:cs typeface="Times New Roman" pitchFamily="18" charset="0"/>
              </a:rPr>
              <a:t>(may exist)</a:t>
            </a:r>
          </a:p>
          <a:p>
            <a:pPr lvl="2"/>
            <a:r>
              <a:rPr lang="en-US" altLang="en-US" sz="2800" dirty="0">
                <a:cs typeface="Times New Roman" pitchFamily="18" charset="0"/>
              </a:rPr>
              <a:t>value known to exist, but unavailable</a:t>
            </a:r>
          </a:p>
        </p:txBody>
      </p:sp>
    </p:spTree>
    <p:extLst>
      <p:ext uri="{BB962C8B-B14F-4D97-AF65-F5344CB8AC3E}">
        <p14:creationId xmlns:p14="http://schemas.microsoft.com/office/powerpoint/2010/main" val="319052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>
                <a:cs typeface="Times New Roman" pitchFamily="18" charset="0"/>
              </a:rPr>
              <a:t>Redundant Information in Tuples and Update Anomalies</a:t>
            </a:r>
            <a:r>
              <a:rPr lang="en-US" altLang="en-US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itchFamily="18" charset="0"/>
              </a:rPr>
              <a:t>Mixing attributes of multiple entities may cause problems</a:t>
            </a:r>
            <a:r>
              <a:rPr lang="en-US" altLang="en-US" dirty="0" smtClean="0"/>
              <a:t> 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Information is stored redundantly wasting storage</a:t>
            </a:r>
          </a:p>
          <a:p>
            <a:pPr lvl="1" eaLnBrk="1" hangingPunct="1"/>
            <a:r>
              <a:rPr lang="en-US" altLang="en-US" dirty="0" smtClean="0">
                <a:cs typeface="Times New Roman" pitchFamily="18" charset="0"/>
              </a:rPr>
              <a:t> Problems with update anomalies:</a:t>
            </a:r>
          </a:p>
          <a:p>
            <a:pPr lvl="2" eaLnBrk="1" hangingPunct="1"/>
            <a:r>
              <a:rPr lang="en-US" altLang="en-US" dirty="0" smtClean="0">
                <a:cs typeface="Times New Roman" pitchFamily="18" charset="0"/>
              </a:rPr>
              <a:t>Insertion anomalies</a:t>
            </a:r>
          </a:p>
          <a:p>
            <a:pPr lvl="2" eaLnBrk="1" hangingPunct="1"/>
            <a:r>
              <a:rPr lang="en-US" altLang="en-US" dirty="0" smtClean="0">
                <a:cs typeface="Times New Roman" pitchFamily="18" charset="0"/>
              </a:rPr>
              <a:t>Deletion anomalies</a:t>
            </a:r>
          </a:p>
          <a:p>
            <a:pPr lvl="2" eaLnBrk="1" hangingPunct="1"/>
            <a:r>
              <a:rPr lang="en-US" altLang="en-US" dirty="0" smtClean="0">
                <a:cs typeface="Times New Roman" pitchFamily="18" charset="0"/>
              </a:rPr>
              <a:t>Modification anomalies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4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Insert Anomaly</a:t>
            </a:r>
          </a:p>
          <a:p>
            <a:pPr lvl="1"/>
            <a:r>
              <a:rPr lang="en-US" dirty="0" smtClean="0"/>
              <a:t>Need to add marks while adding student if marks column is not null.</a:t>
            </a:r>
          </a:p>
          <a:p>
            <a:endParaRPr lang="en-US" dirty="0" smtClean="0"/>
          </a:p>
          <a:p>
            <a:r>
              <a:rPr lang="en-US" dirty="0" smtClean="0"/>
              <a:t>Update Anomaly</a:t>
            </a:r>
          </a:p>
          <a:p>
            <a:pPr lvl="1"/>
            <a:r>
              <a:rPr lang="en-US" dirty="0" smtClean="0"/>
              <a:t>If want to change department location then needs to be changed in multiple records</a:t>
            </a:r>
          </a:p>
          <a:p>
            <a:endParaRPr lang="en-US" dirty="0" smtClean="0"/>
          </a:p>
          <a:p>
            <a:r>
              <a:rPr lang="en-US" dirty="0" smtClean="0"/>
              <a:t>Delete Anomaly</a:t>
            </a:r>
          </a:p>
          <a:p>
            <a:pPr lvl="1"/>
            <a:r>
              <a:rPr lang="en-US" dirty="0" smtClean="0"/>
              <a:t>Deleting a department will result in deleting student information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2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b="1" smtClean="0">
                <a:latin typeface="Arial" pitchFamily="34" charset="0"/>
              </a:rPr>
              <a:t>Functional Dependencies</a:t>
            </a:r>
            <a:endParaRPr lang="en-US" b="1" smtClean="0">
              <a:latin typeface="Arial" pitchFamily="34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766763" y="1219200"/>
            <a:ext cx="8077200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69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CA" b="1" dirty="0">
                <a:latin typeface="Arial" pitchFamily="34" charset="0"/>
              </a:rPr>
              <a:t>Functional Dependencies</a:t>
            </a:r>
          </a:p>
          <a:p>
            <a:r>
              <a:rPr lang="en-CA" dirty="0">
                <a:latin typeface="Arial" pitchFamily="34" charset="0"/>
              </a:rPr>
              <a:t>We say an attribute, B, has a </a:t>
            </a:r>
            <a:r>
              <a:rPr lang="en-CA" i="1" dirty="0">
                <a:latin typeface="Arial" pitchFamily="34" charset="0"/>
              </a:rPr>
              <a:t>functional dependency</a:t>
            </a:r>
            <a:r>
              <a:rPr lang="en-CA" dirty="0">
                <a:latin typeface="Arial" pitchFamily="34" charset="0"/>
              </a:rPr>
              <a:t> on another attribute, A, if for any two records, which have</a:t>
            </a:r>
          </a:p>
          <a:p>
            <a:r>
              <a:rPr lang="en-CA" dirty="0">
                <a:latin typeface="Arial" pitchFamily="34" charset="0"/>
              </a:rPr>
              <a:t>the same value for A, then the values for B in these two records must be the same. We illustrate this as:</a:t>
            </a:r>
          </a:p>
          <a:p>
            <a:pPr lvl="1"/>
            <a:r>
              <a:rPr lang="en-CA" dirty="0">
                <a:latin typeface="Arial" pitchFamily="34" charset="0"/>
              </a:rPr>
              <a:t>A </a:t>
            </a:r>
            <a:r>
              <a:rPr lang="en-CA" noProof="1">
                <a:latin typeface="Arial" pitchFamily="34" charset="0"/>
                <a:sym typeface="Wingdings" pitchFamily="2" charset="2"/>
              </a:rPr>
              <a:t></a:t>
            </a:r>
            <a:r>
              <a:rPr lang="en-CA" dirty="0">
                <a:latin typeface="Arial" pitchFamily="34" charset="0"/>
              </a:rPr>
              <a:t> B</a:t>
            </a: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842963" y="3733800"/>
            <a:ext cx="7696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CA" b="1" dirty="0"/>
              <a:t>Example</a:t>
            </a:r>
            <a:r>
              <a:rPr lang="en-CA" dirty="0"/>
              <a:t>: Suppose we keep track of </a:t>
            </a:r>
            <a:r>
              <a:rPr lang="en-CA" dirty="0" smtClean="0"/>
              <a:t>student </a:t>
            </a:r>
            <a:r>
              <a:rPr lang="en-CA" dirty="0"/>
              <a:t>email addresses, and we only track one email address for each </a:t>
            </a:r>
            <a:r>
              <a:rPr lang="en-CA" dirty="0" smtClean="0"/>
              <a:t>student. </a:t>
            </a:r>
            <a:r>
              <a:rPr lang="en-CA" dirty="0"/>
              <a:t>Suppose each </a:t>
            </a:r>
            <a:r>
              <a:rPr lang="en-CA" dirty="0" smtClean="0"/>
              <a:t>student is </a:t>
            </a:r>
            <a:r>
              <a:rPr lang="en-CA" dirty="0"/>
              <a:t>identified by their unique </a:t>
            </a:r>
            <a:r>
              <a:rPr lang="en-CA" dirty="0" smtClean="0"/>
              <a:t>roll number</a:t>
            </a:r>
            <a:r>
              <a:rPr lang="en-CA" dirty="0"/>
              <a:t>. We say there is a functional dependency of email address on </a:t>
            </a:r>
            <a:r>
              <a:rPr lang="en-CA" dirty="0" smtClean="0"/>
              <a:t>roll number</a:t>
            </a:r>
            <a:r>
              <a:rPr lang="en-CA" dirty="0"/>
              <a:t>:</a:t>
            </a:r>
          </a:p>
          <a:p>
            <a:endParaRPr lang="en-CA" dirty="0"/>
          </a:p>
          <a:p>
            <a:pPr lvl="2"/>
            <a:r>
              <a:rPr lang="en-CA" dirty="0" smtClean="0"/>
              <a:t>Roll number </a:t>
            </a:r>
            <a:r>
              <a:rPr lang="en-CA" noProof="1" smtClean="0"/>
              <a:t> </a:t>
            </a:r>
            <a:r>
              <a:rPr lang="en-CA" noProof="1">
                <a:sym typeface="Wingdings" pitchFamily="2" charset="2"/>
              </a:rPr>
              <a:t></a:t>
            </a:r>
            <a:r>
              <a:rPr lang="en-CA" noProof="1"/>
              <a:t> </a:t>
            </a:r>
            <a:r>
              <a:rPr lang="en-CA" dirty="0"/>
              <a:t>email address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CA" b="1" smtClean="0">
                <a:latin typeface="Arial" pitchFamily="34" charset="0"/>
              </a:rPr>
              <a:t>Determinant</a:t>
            </a:r>
            <a:endParaRPr lang="en-US" b="1" smtClean="0">
              <a:latin typeface="Arial" pitchFamily="34" charset="0"/>
            </a:endParaRPr>
          </a:p>
        </p:txBody>
      </p:sp>
      <p:sp>
        <p:nvSpPr>
          <p:cNvPr id="9221" name="Rectangle 82"/>
          <p:cNvSpPr>
            <a:spLocks noChangeArrowheads="1"/>
          </p:cNvSpPr>
          <p:nvPr/>
        </p:nvSpPr>
        <p:spPr bwMode="auto">
          <a:xfrm>
            <a:off x="990600" y="1447800"/>
            <a:ext cx="53422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sz="2800" dirty="0"/>
              <a:t>Functional Dependency</a:t>
            </a:r>
          </a:p>
          <a:p>
            <a:endParaRPr lang="en-CA" sz="2800" dirty="0"/>
          </a:p>
          <a:p>
            <a:r>
              <a:rPr lang="en-CA" sz="2800" dirty="0"/>
              <a:t>	</a:t>
            </a:r>
            <a:r>
              <a:rPr lang="en-CA" sz="2800" dirty="0" smtClean="0"/>
              <a:t>roll number</a:t>
            </a:r>
            <a:r>
              <a:rPr lang="en-CA" sz="2800" noProof="1" smtClean="0"/>
              <a:t> </a:t>
            </a:r>
            <a:r>
              <a:rPr lang="en-CA" sz="2800" noProof="1" smtClean="0">
                <a:sym typeface="Wingdings" pitchFamily="2" charset="2"/>
              </a:rPr>
              <a:t> </a:t>
            </a:r>
            <a:r>
              <a:rPr lang="en-CA" sz="2800" dirty="0" smtClean="0"/>
              <a:t>Email address</a:t>
            </a:r>
            <a:endParaRPr lang="en-US" sz="2800" dirty="0"/>
          </a:p>
        </p:txBody>
      </p:sp>
      <p:sp>
        <p:nvSpPr>
          <p:cNvPr id="9222" name="Text Box 83"/>
          <p:cNvSpPr txBox="1">
            <a:spLocks noChangeArrowheads="1"/>
          </p:cNvSpPr>
          <p:nvPr/>
        </p:nvSpPr>
        <p:spPr bwMode="auto">
          <a:xfrm>
            <a:off x="228600" y="3781961"/>
            <a:ext cx="8763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/>
              <a:t>Attribute on the LHS is known as the </a:t>
            </a:r>
            <a:r>
              <a:rPr lang="en-US" sz="3200" b="1" i="1" dirty="0"/>
              <a:t>determinant</a:t>
            </a:r>
            <a:endParaRPr lang="en-US" sz="3200" dirty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Roll Number </a:t>
            </a:r>
            <a:r>
              <a:rPr lang="en-US" sz="3200" dirty="0"/>
              <a:t>is a determinant of </a:t>
            </a:r>
            <a:r>
              <a:rPr lang="en-US" sz="3200" dirty="0" smtClean="0"/>
              <a:t>Email address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233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1362</Words>
  <Application>Microsoft Office PowerPoint</Application>
  <PresentationFormat>On-screen Show (4:3)</PresentationFormat>
  <Paragraphs>295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Normalization</vt:lpstr>
      <vt:lpstr>Normalization</vt:lpstr>
      <vt:lpstr>PowerPoint Presentation</vt:lpstr>
      <vt:lpstr>Table</vt:lpstr>
      <vt:lpstr>Null Values in Tuples </vt:lpstr>
      <vt:lpstr>Redundant Information in Tuples and Update Anomalies </vt:lpstr>
      <vt:lpstr>Anomalies</vt:lpstr>
      <vt:lpstr>Functional Dependencies</vt:lpstr>
      <vt:lpstr>Determinant</vt:lpstr>
      <vt:lpstr>Transitive dependency</vt:lpstr>
      <vt:lpstr>Partial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Third Normal Form (3 NF)</vt:lpstr>
      <vt:lpstr>Boyce-Codd Normal Form (BCNF)</vt:lpstr>
      <vt:lpstr>Fourth Normal Form (4 NF)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Windows User</dc:creator>
  <cp:lastModifiedBy>Bharati</cp:lastModifiedBy>
  <cp:revision>67</cp:revision>
  <dcterms:created xsi:type="dcterms:W3CDTF">2019-03-26T23:25:02Z</dcterms:created>
  <dcterms:modified xsi:type="dcterms:W3CDTF">2021-04-22T05:13:19Z</dcterms:modified>
</cp:coreProperties>
</file>