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3F3F3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056120"/>
            <a:ext cx="10081260" cy="502920"/>
          </a:xfrm>
          <a:custGeom>
            <a:avLst/>
            <a:gdLst/>
            <a:ahLst/>
            <a:cxnLst/>
            <a:rect l="l" t="t" r="r" b="b"/>
            <a:pathLst>
              <a:path w="10081260" h="502920">
                <a:moveTo>
                  <a:pt x="10081260" y="0"/>
                </a:moveTo>
                <a:lnTo>
                  <a:pt x="0" y="0"/>
                </a:lnTo>
                <a:lnTo>
                  <a:pt x="0" y="502919"/>
                </a:lnTo>
                <a:lnTo>
                  <a:pt x="5040630" y="502919"/>
                </a:lnTo>
                <a:lnTo>
                  <a:pt x="10081260" y="502919"/>
                </a:lnTo>
                <a:lnTo>
                  <a:pt x="1008126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981190"/>
            <a:ext cx="10081260" cy="73660"/>
          </a:xfrm>
          <a:custGeom>
            <a:avLst/>
            <a:gdLst/>
            <a:ahLst/>
            <a:cxn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504063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3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940"/>
            <a:ext cx="10078720" cy="6934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056120"/>
            <a:ext cx="10081260" cy="502920"/>
          </a:xfrm>
          <a:custGeom>
            <a:avLst/>
            <a:gdLst/>
            <a:ahLst/>
            <a:cxnLst/>
            <a:rect l="l" t="t" r="r" b="b"/>
            <a:pathLst>
              <a:path w="10081260" h="502920">
                <a:moveTo>
                  <a:pt x="10081260" y="0"/>
                </a:moveTo>
                <a:lnTo>
                  <a:pt x="0" y="0"/>
                </a:lnTo>
                <a:lnTo>
                  <a:pt x="0" y="502919"/>
                </a:lnTo>
                <a:lnTo>
                  <a:pt x="5040630" y="502919"/>
                </a:lnTo>
                <a:lnTo>
                  <a:pt x="10081260" y="502919"/>
                </a:lnTo>
                <a:lnTo>
                  <a:pt x="10081260" y="0"/>
                </a:lnTo>
                <a:close/>
              </a:path>
            </a:pathLst>
          </a:custGeom>
          <a:solidFill>
            <a:srgbClr val="BC5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981190"/>
            <a:ext cx="10081260" cy="73660"/>
          </a:xfrm>
          <a:custGeom>
            <a:avLst/>
            <a:gdLst/>
            <a:ahLst/>
            <a:cxnLst/>
            <a:rect l="l" t="t" r="r" b="b"/>
            <a:pathLst>
              <a:path w="10081260" h="73659">
                <a:moveTo>
                  <a:pt x="10081260" y="0"/>
                </a:moveTo>
                <a:lnTo>
                  <a:pt x="0" y="0"/>
                </a:lnTo>
                <a:lnTo>
                  <a:pt x="0" y="73659"/>
                </a:lnTo>
                <a:lnTo>
                  <a:pt x="5040630" y="73659"/>
                </a:lnTo>
                <a:lnTo>
                  <a:pt x="10081260" y="73659"/>
                </a:lnTo>
                <a:lnTo>
                  <a:pt x="10081260" y="0"/>
                </a:lnTo>
                <a:close/>
              </a:path>
            </a:pathLst>
          </a:custGeom>
          <a:solidFill>
            <a:srgbClr val="E382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3280" y="391159"/>
            <a:ext cx="8397239" cy="149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870709"/>
            <a:ext cx="6883400" cy="426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3F3F3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30600" y="7182517"/>
            <a:ext cx="302005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85519" y="7246017"/>
            <a:ext cx="47244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87790" y="7233183"/>
            <a:ext cx="231775" cy="181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34740" y="2562859"/>
            <a:ext cx="2249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>
                <a:solidFill>
                  <a:srgbClr val="A29A4D"/>
                </a:solidFill>
                <a:latin typeface="Impact"/>
                <a:cs typeface="Impact"/>
              </a:rPr>
              <a:t>Cur</a:t>
            </a:r>
            <a:r>
              <a:rPr sz="5400" dirty="0">
                <a:solidFill>
                  <a:srgbClr val="A29A4D"/>
                </a:solidFill>
                <a:latin typeface="Impact"/>
                <a:cs typeface="Impact"/>
              </a:rPr>
              <a:t>s</a:t>
            </a:r>
            <a:r>
              <a:rPr sz="5400" spc="-5" dirty="0">
                <a:solidFill>
                  <a:srgbClr val="A29A4D"/>
                </a:solidFill>
                <a:latin typeface="Impact"/>
                <a:cs typeface="Impact"/>
              </a:rPr>
              <a:t>ors</a:t>
            </a:r>
            <a:endParaRPr sz="5400">
              <a:latin typeface="Impact"/>
              <a:cs typeface="Impac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1630" y="1268729"/>
            <a:ext cx="1628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10" dirty="0">
                <a:solidFill>
                  <a:srgbClr val="714108"/>
                </a:solidFill>
                <a:latin typeface="Arial Black"/>
                <a:cs typeface="Arial Black"/>
              </a:rPr>
              <a:t>My</a:t>
            </a:r>
            <a:r>
              <a:rPr sz="2800" spc="350" dirty="0">
                <a:solidFill>
                  <a:srgbClr val="714108"/>
                </a:solidFill>
                <a:latin typeface="Arial Black"/>
                <a:cs typeface="Arial Black"/>
              </a:rPr>
              <a:t> </a:t>
            </a:r>
            <a:r>
              <a:rPr sz="2800" spc="145" dirty="0">
                <a:solidFill>
                  <a:srgbClr val="714108"/>
                </a:solidFill>
                <a:latin typeface="Arial Black"/>
                <a:cs typeface="Arial Black"/>
              </a:rPr>
              <a:t>SQL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630" y="613409"/>
            <a:ext cx="1937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Database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UNIVERSITY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 PUNJAB,</a:t>
            </a:r>
            <a:r>
              <a:rPr dirty="0"/>
              <a:t> GUJRANWALA</a:t>
            </a:r>
            <a:r>
              <a:rPr spc="-10" dirty="0"/>
              <a:t> CAMPUS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02/25/16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55713" y="4571713"/>
            <a:ext cx="1006475" cy="461645"/>
            <a:chOff x="3555713" y="4571713"/>
            <a:chExt cx="1006475" cy="461645"/>
          </a:xfrm>
        </p:grpSpPr>
        <p:sp>
          <p:nvSpPr>
            <p:cNvPr id="4" name="object 4"/>
            <p:cNvSpPr/>
            <p:nvPr/>
          </p:nvSpPr>
          <p:spPr>
            <a:xfrm>
              <a:off x="3563620" y="4579620"/>
              <a:ext cx="990600" cy="445770"/>
            </a:xfrm>
            <a:custGeom>
              <a:avLst/>
              <a:gdLst/>
              <a:ahLst/>
              <a:cxnLst/>
              <a:rect l="l" t="t" r="r" b="b"/>
              <a:pathLst>
                <a:path w="990600" h="445770">
                  <a:moveTo>
                    <a:pt x="495300" y="0"/>
                  </a:moveTo>
                  <a:lnTo>
                    <a:pt x="431769" y="1682"/>
                  </a:lnTo>
                  <a:lnTo>
                    <a:pt x="370990" y="6608"/>
                  </a:lnTo>
                  <a:lnTo>
                    <a:pt x="313366" y="14593"/>
                  </a:lnTo>
                  <a:lnTo>
                    <a:pt x="259305" y="25453"/>
                  </a:lnTo>
                  <a:lnTo>
                    <a:pt x="209211" y="39004"/>
                  </a:lnTo>
                  <a:lnTo>
                    <a:pt x="163491" y="55063"/>
                  </a:lnTo>
                  <a:lnTo>
                    <a:pt x="122551" y="73446"/>
                  </a:lnTo>
                  <a:lnTo>
                    <a:pt x="86795" y="93969"/>
                  </a:lnTo>
                  <a:lnTo>
                    <a:pt x="32463" y="140700"/>
                  </a:lnTo>
                  <a:lnTo>
                    <a:pt x="3742" y="193784"/>
                  </a:lnTo>
                  <a:lnTo>
                    <a:pt x="0" y="222249"/>
                  </a:lnTo>
                  <a:lnTo>
                    <a:pt x="3742" y="250986"/>
                  </a:lnTo>
                  <a:lnTo>
                    <a:pt x="32463" y="304491"/>
                  </a:lnTo>
                  <a:lnTo>
                    <a:pt x="86795" y="351504"/>
                  </a:lnTo>
                  <a:lnTo>
                    <a:pt x="122551" y="372125"/>
                  </a:lnTo>
                  <a:lnTo>
                    <a:pt x="163491" y="390581"/>
                  </a:lnTo>
                  <a:lnTo>
                    <a:pt x="209211" y="406693"/>
                  </a:lnTo>
                  <a:lnTo>
                    <a:pt x="259305" y="420279"/>
                  </a:lnTo>
                  <a:lnTo>
                    <a:pt x="313366" y="431161"/>
                  </a:lnTo>
                  <a:lnTo>
                    <a:pt x="370990" y="439156"/>
                  </a:lnTo>
                  <a:lnTo>
                    <a:pt x="431769" y="444086"/>
                  </a:lnTo>
                  <a:lnTo>
                    <a:pt x="495300" y="445769"/>
                  </a:lnTo>
                  <a:lnTo>
                    <a:pt x="558830" y="444086"/>
                  </a:lnTo>
                  <a:lnTo>
                    <a:pt x="619609" y="439156"/>
                  </a:lnTo>
                  <a:lnTo>
                    <a:pt x="677233" y="431161"/>
                  </a:lnTo>
                  <a:lnTo>
                    <a:pt x="731294" y="420279"/>
                  </a:lnTo>
                  <a:lnTo>
                    <a:pt x="781388" y="406693"/>
                  </a:lnTo>
                  <a:lnTo>
                    <a:pt x="827108" y="390581"/>
                  </a:lnTo>
                  <a:lnTo>
                    <a:pt x="868048" y="372125"/>
                  </a:lnTo>
                  <a:lnTo>
                    <a:pt x="903804" y="351504"/>
                  </a:lnTo>
                  <a:lnTo>
                    <a:pt x="958136" y="304491"/>
                  </a:lnTo>
                  <a:lnTo>
                    <a:pt x="986857" y="250986"/>
                  </a:lnTo>
                  <a:lnTo>
                    <a:pt x="990600" y="222249"/>
                  </a:lnTo>
                  <a:lnTo>
                    <a:pt x="986857" y="193784"/>
                  </a:lnTo>
                  <a:lnTo>
                    <a:pt x="958136" y="140700"/>
                  </a:lnTo>
                  <a:lnTo>
                    <a:pt x="903804" y="93969"/>
                  </a:lnTo>
                  <a:lnTo>
                    <a:pt x="868048" y="73446"/>
                  </a:lnTo>
                  <a:lnTo>
                    <a:pt x="827108" y="55063"/>
                  </a:lnTo>
                  <a:lnTo>
                    <a:pt x="781388" y="39004"/>
                  </a:lnTo>
                  <a:lnTo>
                    <a:pt x="731294" y="25453"/>
                  </a:lnTo>
                  <a:lnTo>
                    <a:pt x="677233" y="14593"/>
                  </a:lnTo>
                  <a:lnTo>
                    <a:pt x="619609" y="6608"/>
                  </a:lnTo>
                  <a:lnTo>
                    <a:pt x="558830" y="1682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E38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63620" y="4579620"/>
              <a:ext cx="990600" cy="445770"/>
            </a:xfrm>
            <a:custGeom>
              <a:avLst/>
              <a:gdLst/>
              <a:ahLst/>
              <a:cxnLst/>
              <a:rect l="l" t="t" r="r" b="b"/>
              <a:pathLst>
                <a:path w="990600" h="445770">
                  <a:moveTo>
                    <a:pt x="495300" y="0"/>
                  </a:moveTo>
                  <a:lnTo>
                    <a:pt x="558830" y="1682"/>
                  </a:lnTo>
                  <a:lnTo>
                    <a:pt x="619609" y="6608"/>
                  </a:lnTo>
                  <a:lnTo>
                    <a:pt x="677233" y="14593"/>
                  </a:lnTo>
                  <a:lnTo>
                    <a:pt x="731294" y="25453"/>
                  </a:lnTo>
                  <a:lnTo>
                    <a:pt x="781388" y="39004"/>
                  </a:lnTo>
                  <a:lnTo>
                    <a:pt x="827108" y="55063"/>
                  </a:lnTo>
                  <a:lnTo>
                    <a:pt x="868048" y="73446"/>
                  </a:lnTo>
                  <a:lnTo>
                    <a:pt x="903804" y="93969"/>
                  </a:lnTo>
                  <a:lnTo>
                    <a:pt x="958136" y="140700"/>
                  </a:lnTo>
                  <a:lnTo>
                    <a:pt x="986857" y="193784"/>
                  </a:lnTo>
                  <a:lnTo>
                    <a:pt x="990600" y="222249"/>
                  </a:lnTo>
                  <a:lnTo>
                    <a:pt x="986857" y="250986"/>
                  </a:lnTo>
                  <a:lnTo>
                    <a:pt x="958136" y="304491"/>
                  </a:lnTo>
                  <a:lnTo>
                    <a:pt x="903804" y="351504"/>
                  </a:lnTo>
                  <a:lnTo>
                    <a:pt x="868048" y="372125"/>
                  </a:lnTo>
                  <a:lnTo>
                    <a:pt x="827108" y="390581"/>
                  </a:lnTo>
                  <a:lnTo>
                    <a:pt x="781388" y="406693"/>
                  </a:lnTo>
                  <a:lnTo>
                    <a:pt x="731294" y="420279"/>
                  </a:lnTo>
                  <a:lnTo>
                    <a:pt x="677233" y="431161"/>
                  </a:lnTo>
                  <a:lnTo>
                    <a:pt x="619609" y="439156"/>
                  </a:lnTo>
                  <a:lnTo>
                    <a:pt x="558830" y="444086"/>
                  </a:lnTo>
                  <a:lnTo>
                    <a:pt x="495300" y="445769"/>
                  </a:lnTo>
                  <a:lnTo>
                    <a:pt x="431769" y="444086"/>
                  </a:lnTo>
                  <a:lnTo>
                    <a:pt x="370990" y="439156"/>
                  </a:lnTo>
                  <a:lnTo>
                    <a:pt x="313366" y="431161"/>
                  </a:lnTo>
                  <a:lnTo>
                    <a:pt x="259305" y="420279"/>
                  </a:lnTo>
                  <a:lnTo>
                    <a:pt x="209211" y="406693"/>
                  </a:lnTo>
                  <a:lnTo>
                    <a:pt x="163491" y="390581"/>
                  </a:lnTo>
                  <a:lnTo>
                    <a:pt x="122551" y="372125"/>
                  </a:lnTo>
                  <a:lnTo>
                    <a:pt x="86795" y="351504"/>
                  </a:lnTo>
                  <a:lnTo>
                    <a:pt x="32463" y="304491"/>
                  </a:lnTo>
                  <a:lnTo>
                    <a:pt x="3742" y="250986"/>
                  </a:lnTo>
                  <a:lnTo>
                    <a:pt x="0" y="222249"/>
                  </a:lnTo>
                  <a:lnTo>
                    <a:pt x="3742" y="193784"/>
                  </a:lnTo>
                  <a:lnTo>
                    <a:pt x="32463" y="140700"/>
                  </a:lnTo>
                  <a:lnTo>
                    <a:pt x="86795" y="93969"/>
                  </a:lnTo>
                  <a:lnTo>
                    <a:pt x="122551" y="73446"/>
                  </a:lnTo>
                  <a:lnTo>
                    <a:pt x="163491" y="55063"/>
                  </a:lnTo>
                  <a:lnTo>
                    <a:pt x="209211" y="39004"/>
                  </a:lnTo>
                  <a:lnTo>
                    <a:pt x="259305" y="25453"/>
                  </a:lnTo>
                  <a:lnTo>
                    <a:pt x="313366" y="14593"/>
                  </a:lnTo>
                  <a:lnTo>
                    <a:pt x="370990" y="6608"/>
                  </a:lnTo>
                  <a:lnTo>
                    <a:pt x="431769" y="1682"/>
                  </a:lnTo>
                  <a:lnTo>
                    <a:pt x="495300" y="0"/>
                  </a:lnTo>
                  <a:close/>
                </a:path>
                <a:path w="990600" h="445770">
                  <a:moveTo>
                    <a:pt x="0" y="0"/>
                  </a:moveTo>
                  <a:lnTo>
                    <a:pt x="0" y="0"/>
                  </a:lnTo>
                </a:path>
                <a:path w="990600" h="445770">
                  <a:moveTo>
                    <a:pt x="990600" y="445769"/>
                  </a:moveTo>
                  <a:lnTo>
                    <a:pt x="990600" y="445769"/>
                  </a:lnTo>
                </a:path>
              </a:pathLst>
            </a:custGeom>
            <a:ln w="15813">
              <a:solidFill>
                <a:srgbClr val="A65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942329" y="4533613"/>
            <a:ext cx="3143885" cy="461645"/>
            <a:chOff x="5942329" y="4533613"/>
            <a:chExt cx="3143885" cy="461645"/>
          </a:xfrm>
        </p:grpSpPr>
        <p:sp>
          <p:nvSpPr>
            <p:cNvPr id="7" name="object 7"/>
            <p:cNvSpPr/>
            <p:nvPr/>
          </p:nvSpPr>
          <p:spPr>
            <a:xfrm>
              <a:off x="7631429" y="4541520"/>
              <a:ext cx="1446530" cy="445770"/>
            </a:xfrm>
            <a:custGeom>
              <a:avLst/>
              <a:gdLst/>
              <a:ahLst/>
              <a:cxnLst/>
              <a:rect l="l" t="t" r="r" b="b"/>
              <a:pathLst>
                <a:path w="1446529" h="445770">
                  <a:moveTo>
                    <a:pt x="722629" y="0"/>
                  </a:moveTo>
                  <a:lnTo>
                    <a:pt x="651298" y="988"/>
                  </a:lnTo>
                  <a:lnTo>
                    <a:pt x="582259" y="3898"/>
                  </a:lnTo>
                  <a:lnTo>
                    <a:pt x="515775" y="8647"/>
                  </a:lnTo>
                  <a:lnTo>
                    <a:pt x="452107" y="15154"/>
                  </a:lnTo>
                  <a:lnTo>
                    <a:pt x="391518" y="23335"/>
                  </a:lnTo>
                  <a:lnTo>
                    <a:pt x="334270" y="33110"/>
                  </a:lnTo>
                  <a:lnTo>
                    <a:pt x="280625" y="44395"/>
                  </a:lnTo>
                  <a:lnTo>
                    <a:pt x="230845" y="57109"/>
                  </a:lnTo>
                  <a:lnTo>
                    <a:pt x="185192" y="71169"/>
                  </a:lnTo>
                  <a:lnTo>
                    <a:pt x="143928" y="86493"/>
                  </a:lnTo>
                  <a:lnTo>
                    <a:pt x="107315" y="102999"/>
                  </a:lnTo>
                  <a:lnTo>
                    <a:pt x="49093" y="139227"/>
                  </a:lnTo>
                  <a:lnTo>
                    <a:pt x="12622" y="179197"/>
                  </a:lnTo>
                  <a:lnTo>
                    <a:pt x="0" y="222249"/>
                  </a:lnTo>
                  <a:lnTo>
                    <a:pt x="3199" y="244331"/>
                  </a:lnTo>
                  <a:lnTo>
                    <a:pt x="28008" y="286274"/>
                  </a:lnTo>
                  <a:lnTo>
                    <a:pt x="75617" y="324718"/>
                  </a:lnTo>
                  <a:lnTo>
                    <a:pt x="143928" y="359018"/>
                  </a:lnTo>
                  <a:lnTo>
                    <a:pt x="185192" y="374412"/>
                  </a:lnTo>
                  <a:lnTo>
                    <a:pt x="230845" y="388528"/>
                  </a:lnTo>
                  <a:lnTo>
                    <a:pt x="280625" y="401285"/>
                  </a:lnTo>
                  <a:lnTo>
                    <a:pt x="334270" y="412603"/>
                  </a:lnTo>
                  <a:lnTo>
                    <a:pt x="391518" y="422401"/>
                  </a:lnTo>
                  <a:lnTo>
                    <a:pt x="452107" y="430599"/>
                  </a:lnTo>
                  <a:lnTo>
                    <a:pt x="515775" y="437115"/>
                  </a:lnTo>
                  <a:lnTo>
                    <a:pt x="582259" y="441869"/>
                  </a:lnTo>
                  <a:lnTo>
                    <a:pt x="651298" y="444781"/>
                  </a:lnTo>
                  <a:lnTo>
                    <a:pt x="722629" y="445769"/>
                  </a:lnTo>
                  <a:lnTo>
                    <a:pt x="794172" y="444781"/>
                  </a:lnTo>
                  <a:lnTo>
                    <a:pt x="863397" y="441869"/>
                  </a:lnTo>
                  <a:lnTo>
                    <a:pt x="930045" y="437115"/>
                  </a:lnTo>
                  <a:lnTo>
                    <a:pt x="993854" y="430599"/>
                  </a:lnTo>
                  <a:lnTo>
                    <a:pt x="1054564" y="422401"/>
                  </a:lnTo>
                  <a:lnTo>
                    <a:pt x="1111915" y="412603"/>
                  </a:lnTo>
                  <a:lnTo>
                    <a:pt x="1165646" y="401285"/>
                  </a:lnTo>
                  <a:lnTo>
                    <a:pt x="1215496" y="388528"/>
                  </a:lnTo>
                  <a:lnTo>
                    <a:pt x="1261205" y="374412"/>
                  </a:lnTo>
                  <a:lnTo>
                    <a:pt x="1302513" y="359018"/>
                  </a:lnTo>
                  <a:lnTo>
                    <a:pt x="1339158" y="342426"/>
                  </a:lnTo>
                  <a:lnTo>
                    <a:pt x="1397419" y="305974"/>
                  </a:lnTo>
                  <a:lnTo>
                    <a:pt x="1433904" y="265700"/>
                  </a:lnTo>
                  <a:lnTo>
                    <a:pt x="1446529" y="222249"/>
                  </a:lnTo>
                  <a:lnTo>
                    <a:pt x="1443330" y="200379"/>
                  </a:lnTo>
                  <a:lnTo>
                    <a:pt x="1418514" y="158785"/>
                  </a:lnTo>
                  <a:lnTo>
                    <a:pt x="1370880" y="120604"/>
                  </a:lnTo>
                  <a:lnTo>
                    <a:pt x="1302513" y="86493"/>
                  </a:lnTo>
                  <a:lnTo>
                    <a:pt x="1261205" y="71169"/>
                  </a:lnTo>
                  <a:lnTo>
                    <a:pt x="1215496" y="57109"/>
                  </a:lnTo>
                  <a:lnTo>
                    <a:pt x="1165646" y="44395"/>
                  </a:lnTo>
                  <a:lnTo>
                    <a:pt x="1111915" y="33110"/>
                  </a:lnTo>
                  <a:lnTo>
                    <a:pt x="1054564" y="23335"/>
                  </a:lnTo>
                  <a:lnTo>
                    <a:pt x="993854" y="15154"/>
                  </a:lnTo>
                  <a:lnTo>
                    <a:pt x="930045" y="8647"/>
                  </a:lnTo>
                  <a:lnTo>
                    <a:pt x="863397" y="3898"/>
                  </a:lnTo>
                  <a:lnTo>
                    <a:pt x="794172" y="988"/>
                  </a:lnTo>
                  <a:lnTo>
                    <a:pt x="722629" y="0"/>
                  </a:lnTo>
                  <a:close/>
                </a:path>
              </a:pathLst>
            </a:custGeom>
            <a:solidFill>
              <a:srgbClr val="E38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1429" y="4541520"/>
              <a:ext cx="1447800" cy="445770"/>
            </a:xfrm>
            <a:custGeom>
              <a:avLst/>
              <a:gdLst/>
              <a:ahLst/>
              <a:cxnLst/>
              <a:rect l="l" t="t" r="r" b="b"/>
              <a:pathLst>
                <a:path w="1447800" h="445770">
                  <a:moveTo>
                    <a:pt x="722629" y="0"/>
                  </a:moveTo>
                  <a:lnTo>
                    <a:pt x="794172" y="988"/>
                  </a:lnTo>
                  <a:lnTo>
                    <a:pt x="863397" y="3898"/>
                  </a:lnTo>
                  <a:lnTo>
                    <a:pt x="930045" y="8647"/>
                  </a:lnTo>
                  <a:lnTo>
                    <a:pt x="993854" y="15154"/>
                  </a:lnTo>
                  <a:lnTo>
                    <a:pt x="1054564" y="23335"/>
                  </a:lnTo>
                  <a:lnTo>
                    <a:pt x="1111915" y="33110"/>
                  </a:lnTo>
                  <a:lnTo>
                    <a:pt x="1165646" y="44395"/>
                  </a:lnTo>
                  <a:lnTo>
                    <a:pt x="1215496" y="57109"/>
                  </a:lnTo>
                  <a:lnTo>
                    <a:pt x="1261205" y="71169"/>
                  </a:lnTo>
                  <a:lnTo>
                    <a:pt x="1302513" y="86493"/>
                  </a:lnTo>
                  <a:lnTo>
                    <a:pt x="1339158" y="102999"/>
                  </a:lnTo>
                  <a:lnTo>
                    <a:pt x="1397419" y="139227"/>
                  </a:lnTo>
                  <a:lnTo>
                    <a:pt x="1433904" y="179197"/>
                  </a:lnTo>
                  <a:lnTo>
                    <a:pt x="1446529" y="222249"/>
                  </a:lnTo>
                  <a:lnTo>
                    <a:pt x="1443330" y="244331"/>
                  </a:lnTo>
                  <a:lnTo>
                    <a:pt x="1418514" y="286274"/>
                  </a:lnTo>
                  <a:lnTo>
                    <a:pt x="1370880" y="324718"/>
                  </a:lnTo>
                  <a:lnTo>
                    <a:pt x="1302513" y="359018"/>
                  </a:lnTo>
                  <a:lnTo>
                    <a:pt x="1261205" y="374412"/>
                  </a:lnTo>
                  <a:lnTo>
                    <a:pt x="1215496" y="388528"/>
                  </a:lnTo>
                  <a:lnTo>
                    <a:pt x="1165646" y="401285"/>
                  </a:lnTo>
                  <a:lnTo>
                    <a:pt x="1111915" y="412603"/>
                  </a:lnTo>
                  <a:lnTo>
                    <a:pt x="1054564" y="422401"/>
                  </a:lnTo>
                  <a:lnTo>
                    <a:pt x="993854" y="430599"/>
                  </a:lnTo>
                  <a:lnTo>
                    <a:pt x="930045" y="437115"/>
                  </a:lnTo>
                  <a:lnTo>
                    <a:pt x="863397" y="441869"/>
                  </a:lnTo>
                  <a:lnTo>
                    <a:pt x="794172" y="444781"/>
                  </a:lnTo>
                  <a:lnTo>
                    <a:pt x="722629" y="445769"/>
                  </a:lnTo>
                  <a:lnTo>
                    <a:pt x="651298" y="444781"/>
                  </a:lnTo>
                  <a:lnTo>
                    <a:pt x="582259" y="441869"/>
                  </a:lnTo>
                  <a:lnTo>
                    <a:pt x="515775" y="437115"/>
                  </a:lnTo>
                  <a:lnTo>
                    <a:pt x="452107" y="430599"/>
                  </a:lnTo>
                  <a:lnTo>
                    <a:pt x="391518" y="422401"/>
                  </a:lnTo>
                  <a:lnTo>
                    <a:pt x="334270" y="412603"/>
                  </a:lnTo>
                  <a:lnTo>
                    <a:pt x="280625" y="401285"/>
                  </a:lnTo>
                  <a:lnTo>
                    <a:pt x="230845" y="388528"/>
                  </a:lnTo>
                  <a:lnTo>
                    <a:pt x="185192" y="374412"/>
                  </a:lnTo>
                  <a:lnTo>
                    <a:pt x="143928" y="359018"/>
                  </a:lnTo>
                  <a:lnTo>
                    <a:pt x="107315" y="342426"/>
                  </a:lnTo>
                  <a:lnTo>
                    <a:pt x="49093" y="305974"/>
                  </a:lnTo>
                  <a:lnTo>
                    <a:pt x="12622" y="265700"/>
                  </a:lnTo>
                  <a:lnTo>
                    <a:pt x="0" y="222249"/>
                  </a:lnTo>
                  <a:lnTo>
                    <a:pt x="3199" y="200379"/>
                  </a:lnTo>
                  <a:lnTo>
                    <a:pt x="28008" y="158785"/>
                  </a:lnTo>
                  <a:lnTo>
                    <a:pt x="75617" y="120604"/>
                  </a:lnTo>
                  <a:lnTo>
                    <a:pt x="143928" y="86493"/>
                  </a:lnTo>
                  <a:lnTo>
                    <a:pt x="185192" y="71169"/>
                  </a:lnTo>
                  <a:lnTo>
                    <a:pt x="230845" y="57109"/>
                  </a:lnTo>
                  <a:lnTo>
                    <a:pt x="280625" y="44395"/>
                  </a:lnTo>
                  <a:lnTo>
                    <a:pt x="334270" y="33110"/>
                  </a:lnTo>
                  <a:lnTo>
                    <a:pt x="391518" y="23335"/>
                  </a:lnTo>
                  <a:lnTo>
                    <a:pt x="452107" y="15154"/>
                  </a:lnTo>
                  <a:lnTo>
                    <a:pt x="515775" y="8647"/>
                  </a:lnTo>
                  <a:lnTo>
                    <a:pt x="582259" y="3898"/>
                  </a:lnTo>
                  <a:lnTo>
                    <a:pt x="651298" y="988"/>
                  </a:lnTo>
                  <a:lnTo>
                    <a:pt x="722629" y="0"/>
                  </a:lnTo>
                  <a:close/>
                </a:path>
                <a:path w="1447800" h="445770">
                  <a:moveTo>
                    <a:pt x="0" y="0"/>
                  </a:moveTo>
                  <a:lnTo>
                    <a:pt x="0" y="0"/>
                  </a:lnTo>
                </a:path>
                <a:path w="1447800" h="445770">
                  <a:moveTo>
                    <a:pt x="1447800" y="445769"/>
                  </a:moveTo>
                  <a:lnTo>
                    <a:pt x="1447800" y="445769"/>
                  </a:lnTo>
                </a:path>
              </a:pathLst>
            </a:custGeom>
            <a:ln w="15813">
              <a:solidFill>
                <a:srgbClr val="A65E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6149" y="4655820"/>
              <a:ext cx="1605280" cy="146050"/>
            </a:xfrm>
            <a:custGeom>
              <a:avLst/>
              <a:gdLst/>
              <a:ahLst/>
              <a:cxnLst/>
              <a:rect l="l" t="t" r="r" b="b"/>
              <a:pathLst>
                <a:path w="1605279" h="146050">
                  <a:moveTo>
                    <a:pt x="0" y="0"/>
                  </a:moveTo>
                  <a:lnTo>
                    <a:pt x="1605279" y="14604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3809" y="4763770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6350" y="0"/>
                  </a:moveTo>
                  <a:lnTo>
                    <a:pt x="0" y="76199"/>
                  </a:lnTo>
                  <a:lnTo>
                    <a:pt x="80010" y="4444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5029" y="4617720"/>
              <a:ext cx="1605280" cy="146050"/>
            </a:xfrm>
            <a:custGeom>
              <a:avLst/>
              <a:gdLst/>
              <a:ahLst/>
              <a:cxnLst/>
              <a:rect l="l" t="t" r="r" b="b"/>
              <a:pathLst>
                <a:path w="1605279" h="146050">
                  <a:moveTo>
                    <a:pt x="0" y="0"/>
                  </a:moveTo>
                  <a:lnTo>
                    <a:pt x="1605279" y="146049"/>
                  </a:lnTo>
                </a:path>
              </a:pathLst>
            </a:custGeom>
            <a:ln w="25400">
              <a:solidFill>
                <a:srgbClr val="E38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1419" y="4725670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7620" y="0"/>
                  </a:moveTo>
                  <a:lnTo>
                    <a:pt x="0" y="76199"/>
                  </a:lnTo>
                  <a:lnTo>
                    <a:pt x="80009" y="4444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E38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77900" y="949959"/>
            <a:ext cx="25933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dirty="0"/>
              <a:t>x</a:t>
            </a:r>
            <a:r>
              <a:rPr spc="-5" dirty="0"/>
              <a:t>amp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86789" y="1799590"/>
            <a:ext cx="7233920" cy="1221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DECLARE </a:t>
            </a:r>
            <a:r>
              <a:rPr sz="2200" spc="-5" dirty="0">
                <a:solidFill>
                  <a:srgbClr val="001F5F"/>
                </a:solidFill>
                <a:latin typeface="Courier New"/>
                <a:cs typeface="Courier New"/>
              </a:rPr>
              <a:t>var_finished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INTEGER DEFAULT 0; </a:t>
            </a:r>
            <a:r>
              <a:rPr sz="220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DECLARE </a:t>
            </a:r>
            <a:r>
              <a:rPr sz="2200" spc="-5" dirty="0">
                <a:solidFill>
                  <a:srgbClr val="001F5F"/>
                </a:solidFill>
                <a:latin typeface="Courier New"/>
                <a:cs typeface="Courier New"/>
              </a:rPr>
              <a:t>var_name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VARCHAR(</a:t>
            </a:r>
            <a:r>
              <a:rPr sz="2200" spc="-5" dirty="0">
                <a:solidFill>
                  <a:srgbClr val="BF0000"/>
                </a:solidFill>
                <a:latin typeface="Courier New"/>
                <a:cs typeface="Courier New"/>
              </a:rPr>
              <a:t>255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) DEFAULT ""; </a:t>
            </a:r>
            <a:r>
              <a:rPr sz="220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2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urier New"/>
                <a:cs typeface="Courier New"/>
              </a:rPr>
              <a:t>name_list</a:t>
            </a:r>
            <a:r>
              <a:rPr sz="2200" spc="-25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VARCHAR(</a:t>
            </a:r>
            <a:r>
              <a:rPr sz="2200" spc="-5" dirty="0">
                <a:solidFill>
                  <a:srgbClr val="BF0000"/>
                </a:solidFill>
                <a:latin typeface="Courier New"/>
                <a:cs typeface="Courier New"/>
              </a:rPr>
              <a:t>1000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)</a:t>
            </a:r>
            <a:r>
              <a:rPr sz="22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DEFAULT</a:t>
            </a:r>
            <a:r>
              <a:rPr sz="22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"";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99129" y="4605020"/>
            <a:ext cx="411480" cy="129539"/>
            <a:chOff x="3199129" y="4605020"/>
            <a:chExt cx="411480" cy="129539"/>
          </a:xfrm>
        </p:grpSpPr>
        <p:sp>
          <p:nvSpPr>
            <p:cNvPr id="16" name="object 16"/>
            <p:cNvSpPr/>
            <p:nvPr/>
          </p:nvSpPr>
          <p:spPr>
            <a:xfrm>
              <a:off x="3229609" y="4635500"/>
              <a:ext cx="311150" cy="62230"/>
            </a:xfrm>
            <a:custGeom>
              <a:avLst/>
              <a:gdLst/>
              <a:ahLst/>
              <a:cxnLst/>
              <a:rect l="l" t="t" r="r" b="b"/>
              <a:pathLst>
                <a:path w="311150" h="62229">
                  <a:moveTo>
                    <a:pt x="0" y="0"/>
                  </a:moveTo>
                  <a:lnTo>
                    <a:pt x="311150" y="6223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8059" y="4659630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15239" y="0"/>
                  </a:moveTo>
                  <a:lnTo>
                    <a:pt x="0" y="74930"/>
                  </a:lnTo>
                  <a:lnTo>
                    <a:pt x="82550" y="5334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1829" y="4617720"/>
              <a:ext cx="311150" cy="62230"/>
            </a:xfrm>
            <a:custGeom>
              <a:avLst/>
              <a:gdLst/>
              <a:ahLst/>
              <a:cxnLst/>
              <a:rect l="l" t="t" r="r" b="b"/>
              <a:pathLst>
                <a:path w="311150" h="62229">
                  <a:moveTo>
                    <a:pt x="0" y="0"/>
                  </a:moveTo>
                  <a:lnTo>
                    <a:pt x="311149" y="62229"/>
                  </a:lnTo>
                </a:path>
              </a:pathLst>
            </a:custGeom>
            <a:ln w="25400">
              <a:solidFill>
                <a:srgbClr val="E382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0279" y="4641850"/>
              <a:ext cx="82550" cy="74930"/>
            </a:xfrm>
            <a:custGeom>
              <a:avLst/>
              <a:gdLst/>
              <a:ahLst/>
              <a:cxnLst/>
              <a:rect l="l" t="t" r="r" b="b"/>
              <a:pathLst>
                <a:path w="82550" h="74929">
                  <a:moveTo>
                    <a:pt x="15240" y="0"/>
                  </a:moveTo>
                  <a:lnTo>
                    <a:pt x="0" y="74930"/>
                  </a:lnTo>
                  <a:lnTo>
                    <a:pt x="82550" y="5206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E382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708900" y="4652009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Table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986789" y="3395979"/>
            <a:ext cx="5892800" cy="281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720">
              <a:lnSpc>
                <a:spcPct val="118900"/>
              </a:lnSpc>
              <a:spcBef>
                <a:spcPts val="100"/>
              </a:spcBef>
            </a:pPr>
            <a:r>
              <a:rPr sz="2200" dirty="0">
                <a:solidFill>
                  <a:srgbClr val="3F3F3F"/>
                </a:solidFill>
                <a:latin typeface="Courier New"/>
                <a:cs typeface="Courier New"/>
              </a:rPr>
              <a:t># </a:t>
            </a:r>
            <a:r>
              <a:rPr sz="2200" spc="-5" dirty="0">
                <a:solidFill>
                  <a:srgbClr val="CCDCE9"/>
                </a:solidFill>
                <a:latin typeface="Courier New"/>
                <a:cs typeface="Courier New"/>
              </a:rPr>
              <a:t>declare cursor for Customer name </a:t>
            </a:r>
            <a:r>
              <a:rPr sz="2200" spc="-1310" dirty="0">
                <a:solidFill>
                  <a:srgbClr val="CCDCE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2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6FBF"/>
                </a:solidFill>
                <a:latin typeface="Courier New"/>
                <a:cs typeface="Courier New"/>
              </a:rPr>
              <a:t>name_cursor</a:t>
            </a:r>
            <a:r>
              <a:rPr sz="2200" spc="-15" dirty="0">
                <a:solidFill>
                  <a:srgbClr val="006FB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CURSOR</a:t>
            </a:r>
            <a:r>
              <a:rPr sz="22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FOR</a:t>
            </a:r>
            <a:endParaRPr sz="2200">
              <a:latin typeface="Courier New"/>
              <a:cs typeface="Courier New"/>
            </a:endParaRPr>
          </a:p>
          <a:p>
            <a:pPr marL="683260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SELECT</a:t>
            </a:r>
            <a:r>
              <a:rPr sz="22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Courier New"/>
                <a:cs typeface="Courier New"/>
              </a:rPr>
              <a:t>Name</a:t>
            </a:r>
            <a:r>
              <a:rPr sz="2200" spc="-30" dirty="0">
                <a:solidFill>
                  <a:srgbClr val="BF00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FROM</a:t>
            </a:r>
            <a:r>
              <a:rPr sz="22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Courier New"/>
                <a:cs typeface="Courier New"/>
              </a:rPr>
              <a:t>products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284480" algn="ctr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Arial MT"/>
                <a:cs typeface="Arial MT"/>
              </a:rPr>
              <a:t>Column</a:t>
            </a:r>
            <a:endParaRPr sz="1800">
              <a:latin typeface="Arial MT"/>
              <a:cs typeface="Arial MT"/>
            </a:endParaRPr>
          </a:p>
          <a:p>
            <a:pPr marL="12700" marR="1346200">
              <a:lnSpc>
                <a:spcPct val="119300"/>
              </a:lnSpc>
              <a:spcBef>
                <a:spcPts val="509"/>
              </a:spcBef>
            </a:pPr>
            <a:r>
              <a:rPr sz="2200" dirty="0">
                <a:solidFill>
                  <a:srgbClr val="3F3F3F"/>
                </a:solidFill>
                <a:latin typeface="Courier New"/>
                <a:cs typeface="Courier New"/>
              </a:rPr>
              <a:t># </a:t>
            </a:r>
            <a:r>
              <a:rPr sz="2200" spc="-5" dirty="0">
                <a:solidFill>
                  <a:srgbClr val="CCDCE9"/>
                </a:solidFill>
                <a:latin typeface="Courier New"/>
                <a:cs typeface="Courier New"/>
              </a:rPr>
              <a:t>declare NOT FOUND handler </a:t>
            </a:r>
            <a:r>
              <a:rPr sz="2200" spc="-1310" dirty="0">
                <a:solidFill>
                  <a:srgbClr val="CCDCE9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2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CONTINUE</a:t>
            </a:r>
            <a:r>
              <a:rPr sz="22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HANDLER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FOR</a:t>
            </a:r>
            <a:r>
              <a:rPr sz="22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NOT</a:t>
            </a:r>
            <a:r>
              <a:rPr sz="22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FOUND</a:t>
            </a:r>
            <a:r>
              <a:rPr sz="22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SET</a:t>
            </a:r>
            <a:r>
              <a:rPr sz="2200" spc="-1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ourier New"/>
                <a:cs typeface="Courier New"/>
              </a:rPr>
              <a:t>var_finished</a:t>
            </a:r>
            <a:r>
              <a:rPr sz="2200" spc="-20" dirty="0">
                <a:solidFill>
                  <a:srgbClr val="001F5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3F3F3F"/>
                </a:solidFill>
                <a:latin typeface="Courier New"/>
                <a:cs typeface="Courier New"/>
              </a:rPr>
              <a:t>=</a:t>
            </a:r>
            <a:r>
              <a:rPr sz="22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949959"/>
            <a:ext cx="25933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</a:t>
            </a:r>
            <a:r>
              <a:rPr dirty="0"/>
              <a:t>x</a:t>
            </a:r>
            <a:r>
              <a:rPr spc="-5" dirty="0"/>
              <a:t>amp</a:t>
            </a:r>
            <a:r>
              <a:rPr spc="-10" dirty="0"/>
              <a:t>l</a:t>
            </a:r>
            <a:r>
              <a:rPr dirty="0"/>
              <a:t>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86789" y="1871979"/>
            <a:ext cx="8102600" cy="469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OPEN</a:t>
            </a:r>
            <a:r>
              <a:rPr sz="2000" spc="-6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BF"/>
                </a:solidFill>
                <a:latin typeface="Courier New"/>
                <a:cs typeface="Courier New"/>
              </a:rPr>
              <a:t>name_cursor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BF0000"/>
                </a:solidFill>
                <a:latin typeface="Courier New"/>
                <a:cs typeface="Courier New"/>
              </a:rPr>
              <a:t>get_name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:</a:t>
            </a:r>
            <a:r>
              <a:rPr sz="2000" spc="-7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LOOP</a:t>
            </a:r>
            <a:endParaRPr sz="2000">
              <a:latin typeface="Courier New"/>
              <a:cs typeface="Courier New"/>
            </a:endParaRPr>
          </a:p>
          <a:p>
            <a:pPr marL="622300" marR="2595245">
              <a:lnSpc>
                <a:spcPct val="124200"/>
              </a:lnSpc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FETCH </a:t>
            </a:r>
            <a:r>
              <a:rPr sz="2000" spc="-5" dirty="0">
                <a:solidFill>
                  <a:srgbClr val="006FBF"/>
                </a:solidFill>
                <a:latin typeface="Courier New"/>
                <a:cs typeface="Courier New"/>
              </a:rPr>
              <a:t>name_cursor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INTO </a:t>
            </a:r>
            <a:r>
              <a:rPr sz="2000" spc="-5" dirty="0">
                <a:solidFill>
                  <a:srgbClr val="001F5F"/>
                </a:solidFill>
                <a:latin typeface="Courier New"/>
                <a:cs typeface="Courier New"/>
              </a:rPr>
              <a:t>var_name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 </a:t>
            </a:r>
            <a:r>
              <a:rPr sz="2000" spc="-119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IF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1F5F"/>
                </a:solidFill>
                <a:latin typeface="Courier New"/>
                <a:cs typeface="Courier New"/>
              </a:rPr>
              <a:t>var_finished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1</a:t>
            </a:r>
            <a:r>
              <a:rPr sz="2000" spc="-1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THEN</a:t>
            </a:r>
            <a:endParaRPr sz="2000">
              <a:latin typeface="Courier New"/>
              <a:cs typeface="Courier New"/>
            </a:endParaRPr>
          </a:p>
          <a:p>
            <a:pPr marL="622300" marR="4576445" indent="609600">
              <a:lnSpc>
                <a:spcPct val="124200"/>
              </a:lnSpc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LEAVE</a:t>
            </a:r>
            <a:r>
              <a:rPr sz="2000" spc="-8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ourier New"/>
                <a:cs typeface="Courier New"/>
              </a:rPr>
              <a:t>get_name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 </a:t>
            </a:r>
            <a:r>
              <a:rPr sz="2000" spc="-119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END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IF;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--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build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list</a:t>
            </a:r>
            <a:endParaRPr sz="2000">
              <a:latin typeface="Courier New"/>
              <a:cs typeface="Courier New"/>
            </a:endParaRPr>
          </a:p>
          <a:p>
            <a:pPr marL="12700" marR="5080" indent="609600">
              <a:lnSpc>
                <a:spcPct val="1242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SET	</a:t>
            </a:r>
            <a:r>
              <a:rPr sz="2000" spc="-5" dirty="0">
                <a:solidFill>
                  <a:srgbClr val="001F5F"/>
                </a:solidFill>
                <a:latin typeface="Courier New"/>
                <a:cs typeface="Courier New"/>
              </a:rPr>
              <a:t>name_list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CONCAT(</a:t>
            </a:r>
            <a:r>
              <a:rPr sz="2000" spc="-5" dirty="0">
                <a:solidFill>
                  <a:srgbClr val="006FBF"/>
                </a:solidFill>
                <a:latin typeface="Courier New"/>
                <a:cs typeface="Courier New"/>
              </a:rPr>
              <a:t>var_name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, ";", </a:t>
            </a:r>
            <a:r>
              <a:rPr sz="2000" spc="-5" dirty="0">
                <a:solidFill>
                  <a:srgbClr val="006FBF"/>
                </a:solidFill>
                <a:latin typeface="Courier New"/>
                <a:cs typeface="Courier New"/>
              </a:rPr>
              <a:t>name_list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); </a:t>
            </a:r>
            <a:r>
              <a:rPr sz="2000" spc="-119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END</a:t>
            </a:r>
            <a:r>
              <a:rPr sz="2000" spc="-1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LOOP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BF0000"/>
                </a:solidFill>
                <a:latin typeface="Courier New"/>
                <a:cs typeface="Courier New"/>
              </a:rPr>
              <a:t>get_name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CLOSE</a:t>
            </a:r>
            <a:r>
              <a:rPr sz="2000" spc="-9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6FBF"/>
                </a:solidFill>
                <a:latin typeface="Courier New"/>
                <a:cs typeface="Courier New"/>
              </a:rPr>
              <a:t>name_cursor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519" y="1064259"/>
            <a:ext cx="51949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Stored</a:t>
            </a:r>
            <a:r>
              <a:rPr spc="-55" dirty="0"/>
              <a:t> </a:t>
            </a:r>
            <a:r>
              <a:rPr spc="-10" dirty="0"/>
              <a:t>Procedure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3139" y="1710689"/>
            <a:ext cx="7493000" cy="406781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DELIMITER</a:t>
            </a:r>
            <a:r>
              <a:rPr sz="2000" b="1" spc="-7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$$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CREATE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PROCEDURE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build_name_list</a:t>
            </a:r>
            <a:r>
              <a:rPr sz="20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(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INOUT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name_list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varchar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(4000))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v_finished</a:t>
            </a:r>
            <a:r>
              <a:rPr sz="20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INTEGER</a:t>
            </a:r>
            <a:r>
              <a:rPr sz="2000" b="1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DEFAULT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0;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v_name</a:t>
            </a:r>
            <a:r>
              <a:rPr sz="20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varchar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(100)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DEFAULT</a:t>
            </a:r>
            <a:r>
              <a:rPr sz="2000" b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"";</a:t>
            </a:r>
            <a:endParaRPr sz="2000">
              <a:latin typeface="Courier New"/>
              <a:cs typeface="Courier New"/>
            </a:endParaRPr>
          </a:p>
          <a:p>
            <a:pPr marL="12700" marR="2138680">
              <a:lnSpc>
                <a:spcPct val="154600"/>
              </a:lnSpc>
            </a:pP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-- declare cursor for Customer Name </a:t>
            </a:r>
            <a:r>
              <a:rPr sz="2000" i="1" spc="-119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DEClARE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name_cursor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CURSOR FOR </a:t>
            </a:r>
            <a:r>
              <a:rPr sz="2000" b="1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SELECT</a:t>
            </a:r>
            <a:r>
              <a:rPr sz="2000" b="1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FROM</a:t>
            </a:r>
            <a:r>
              <a:rPr sz="2000" b="1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products;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uFill>
                  <a:solidFill>
                    <a:srgbClr val="7E7E7E"/>
                  </a:solidFill>
                </a:uFill>
              </a:rPr>
              <a:t>Stored</a:t>
            </a:r>
            <a:r>
              <a:rPr u="sng" spc="-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7E7E7E"/>
                  </a:solidFill>
                </a:uFill>
              </a:rPr>
              <a:t>Procedure</a:t>
            </a:r>
            <a:r>
              <a:rPr u="sng" spc="-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7E7E7E"/>
                  </a:solidFill>
                </a:uFill>
              </a:rPr>
              <a:t>Continue</a:t>
            </a:r>
            <a:r>
              <a:rPr u="sng" spc="415" dirty="0">
                <a:uFill>
                  <a:solidFill>
                    <a:srgbClr val="7E7E7E"/>
                  </a:solidFill>
                </a:uFill>
              </a:rPr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870709"/>
            <a:ext cx="6273800" cy="426339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--</a:t>
            </a:r>
            <a:r>
              <a:rPr sz="2000" i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000" i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NOT</a:t>
            </a:r>
            <a:r>
              <a:rPr sz="2000" i="1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FOUND</a:t>
            </a:r>
            <a:r>
              <a:rPr sz="2000" i="1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i="1" spc="-5" dirty="0">
                <a:solidFill>
                  <a:srgbClr val="3F3F3F"/>
                </a:solidFill>
                <a:latin typeface="Courier New"/>
                <a:cs typeface="Courier New"/>
              </a:rPr>
              <a:t>handler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000" b="1" spc="-4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CONTINUE</a:t>
            </a:r>
            <a:r>
              <a:rPr sz="2000" b="1" spc="-4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HANDLER</a:t>
            </a:r>
            <a:endParaRPr sz="2000">
              <a:latin typeface="Courier New"/>
              <a:cs typeface="Courier New"/>
            </a:endParaRPr>
          </a:p>
          <a:p>
            <a:pPr marL="1231265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FOR</a:t>
            </a:r>
            <a:r>
              <a:rPr sz="2000" b="1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NOT</a:t>
            </a:r>
            <a:r>
              <a:rPr sz="2000" b="1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FOUND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SET</a:t>
            </a:r>
            <a:r>
              <a:rPr sz="2000" b="1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v_finished</a:t>
            </a:r>
            <a:r>
              <a:rPr sz="20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2700" marR="3662045">
              <a:lnSpc>
                <a:spcPts val="3710"/>
              </a:lnSpc>
              <a:spcBef>
                <a:spcPts val="33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OPEN</a:t>
            </a:r>
            <a:r>
              <a:rPr sz="2000" b="1" spc="-9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name_cursor; </a:t>
            </a:r>
            <a:r>
              <a:rPr sz="2000" spc="-118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get_name:</a:t>
            </a:r>
            <a:r>
              <a:rPr sz="20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LOOP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FETCH</a:t>
            </a:r>
            <a:r>
              <a:rPr sz="2000" b="1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name_cursor</a:t>
            </a:r>
            <a:r>
              <a:rPr sz="20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INTO</a:t>
            </a:r>
            <a:r>
              <a:rPr sz="2000" b="1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v_name;</a:t>
            </a:r>
            <a:endParaRPr sz="2000">
              <a:latin typeface="Courier New"/>
              <a:cs typeface="Courier New"/>
            </a:endParaRPr>
          </a:p>
          <a:p>
            <a:pPr marL="12700" marR="2900045">
              <a:lnSpc>
                <a:spcPct val="154600"/>
              </a:lnSpc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IF</a:t>
            </a:r>
            <a:r>
              <a:rPr sz="2000" b="1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v_finished</a:t>
            </a:r>
            <a:r>
              <a:rPr sz="20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1</a:t>
            </a:r>
            <a:r>
              <a:rPr sz="20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THEN </a:t>
            </a:r>
            <a:r>
              <a:rPr sz="2000" b="1" spc="-118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LEAVE</a:t>
            </a:r>
            <a:r>
              <a:rPr sz="2000" b="1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get_name;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END</a:t>
            </a:r>
            <a:r>
              <a:rPr sz="2000" b="1" spc="-6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IF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uFill>
                  <a:solidFill>
                    <a:srgbClr val="7E7E7E"/>
                  </a:solidFill>
                </a:uFill>
              </a:rPr>
              <a:t>Stored</a:t>
            </a:r>
            <a:r>
              <a:rPr u="sng" spc="-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7E7E7E"/>
                  </a:solidFill>
                </a:uFill>
              </a:rPr>
              <a:t>Procedure</a:t>
            </a:r>
            <a:r>
              <a:rPr u="sng" spc="-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7E7E7E"/>
                  </a:solidFill>
                </a:uFill>
              </a:rPr>
              <a:t>Continue</a:t>
            </a:r>
            <a:r>
              <a:rPr u="sng" spc="415" dirty="0">
                <a:uFill>
                  <a:solidFill>
                    <a:srgbClr val="7E7E7E"/>
                  </a:solidFill>
                </a:uFill>
              </a:rPr>
              <a:t> 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pc="-5" dirty="0"/>
              <a:t>--</a:t>
            </a:r>
            <a:r>
              <a:rPr spc="-30" dirty="0"/>
              <a:t> </a:t>
            </a:r>
            <a:r>
              <a:rPr spc="-5" dirty="0"/>
              <a:t>build</a:t>
            </a:r>
            <a:r>
              <a:rPr spc="-30" dirty="0"/>
              <a:t> </a:t>
            </a:r>
            <a:r>
              <a:rPr spc="-5" dirty="0"/>
              <a:t>name</a:t>
            </a:r>
            <a:r>
              <a:rPr spc="-30" dirty="0"/>
              <a:t> </a:t>
            </a:r>
            <a:r>
              <a:rPr spc="-5" dirty="0"/>
              <a:t>list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i="0" spc="-5" dirty="0">
                <a:latin typeface="Courier New"/>
                <a:cs typeface="Courier New"/>
              </a:rPr>
              <a:t>SET</a:t>
            </a:r>
            <a:r>
              <a:rPr b="1" i="0" spc="-35" dirty="0">
                <a:latin typeface="Courier New"/>
                <a:cs typeface="Courier New"/>
              </a:rPr>
              <a:t> </a:t>
            </a:r>
            <a:r>
              <a:rPr i="0" spc="-5" dirty="0">
                <a:latin typeface="Courier New"/>
                <a:cs typeface="Courier New"/>
              </a:rPr>
              <a:t>name_list</a:t>
            </a:r>
            <a:r>
              <a:rPr i="0" spc="-35" dirty="0">
                <a:latin typeface="Courier New"/>
                <a:cs typeface="Courier New"/>
              </a:rPr>
              <a:t> </a:t>
            </a:r>
            <a:r>
              <a:rPr i="0" dirty="0">
                <a:latin typeface="Courier New"/>
                <a:cs typeface="Courier New"/>
              </a:rPr>
              <a:t>=</a:t>
            </a:r>
            <a:r>
              <a:rPr i="0" spc="-30" dirty="0">
                <a:latin typeface="Courier New"/>
                <a:cs typeface="Courier New"/>
              </a:rPr>
              <a:t> </a:t>
            </a:r>
            <a:r>
              <a:rPr i="0" spc="-5" dirty="0">
                <a:latin typeface="Courier New"/>
                <a:cs typeface="Courier New"/>
              </a:rPr>
              <a:t>CONCAT(v_name,";",name_list);</a:t>
            </a:r>
          </a:p>
          <a:p>
            <a:pPr marL="12700" marR="4119245" algn="just">
              <a:lnSpc>
                <a:spcPts val="7420"/>
              </a:lnSpc>
              <a:spcBef>
                <a:spcPts val="1075"/>
              </a:spcBef>
            </a:pPr>
            <a:r>
              <a:rPr b="1" i="0" spc="-5" dirty="0">
                <a:latin typeface="Courier New"/>
                <a:cs typeface="Courier New"/>
              </a:rPr>
              <a:t>END LOOP </a:t>
            </a:r>
            <a:r>
              <a:rPr i="0" spc="-5" dirty="0">
                <a:latin typeface="Courier New"/>
                <a:cs typeface="Courier New"/>
              </a:rPr>
              <a:t>get_name; </a:t>
            </a:r>
            <a:r>
              <a:rPr i="0" spc="-1195" dirty="0">
                <a:latin typeface="Courier New"/>
                <a:cs typeface="Courier New"/>
              </a:rPr>
              <a:t> </a:t>
            </a:r>
            <a:r>
              <a:rPr b="1" i="0" spc="-5" dirty="0">
                <a:latin typeface="Courier New"/>
                <a:cs typeface="Courier New"/>
              </a:rPr>
              <a:t>CLOSE </a:t>
            </a:r>
            <a:r>
              <a:rPr i="0" spc="-5" dirty="0">
                <a:latin typeface="Courier New"/>
                <a:cs typeface="Courier New"/>
              </a:rPr>
              <a:t>name_cursor; </a:t>
            </a:r>
            <a:r>
              <a:rPr i="0" spc="-1195" dirty="0">
                <a:latin typeface="Courier New"/>
                <a:cs typeface="Courier New"/>
              </a:rPr>
              <a:t> </a:t>
            </a:r>
            <a:r>
              <a:rPr b="1" i="0" spc="-5" dirty="0">
                <a:latin typeface="Courier New"/>
                <a:cs typeface="Courier New"/>
              </a:rPr>
              <a:t>END</a:t>
            </a:r>
            <a:r>
              <a:rPr i="0" spc="-5" dirty="0">
                <a:latin typeface="Courier New"/>
                <a:cs typeface="Courier New"/>
              </a:rPr>
              <a:t>$$</a:t>
            </a:r>
          </a:p>
          <a:p>
            <a:pPr marL="12700" algn="just">
              <a:lnSpc>
                <a:spcPct val="100000"/>
              </a:lnSpc>
              <a:spcBef>
                <a:spcPts val="215"/>
              </a:spcBef>
            </a:pPr>
            <a:r>
              <a:rPr b="1" i="0" spc="-5" dirty="0">
                <a:latin typeface="Courier New"/>
                <a:cs typeface="Courier New"/>
              </a:rPr>
              <a:t>DELIMITER</a:t>
            </a:r>
            <a:r>
              <a:rPr b="1" i="0" spc="-70" dirty="0">
                <a:latin typeface="Courier New"/>
                <a:cs typeface="Courier New"/>
              </a:rPr>
              <a:t> </a:t>
            </a:r>
            <a:r>
              <a:rPr i="0" dirty="0">
                <a:latin typeface="Courier New"/>
                <a:cs typeface="Courier New"/>
              </a:rPr>
              <a:t>;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54305" marR="5080">
              <a:lnSpc>
                <a:spcPts val="5300"/>
              </a:lnSpc>
              <a:spcBef>
                <a:spcPts val="1060"/>
              </a:spcBef>
              <a:tabLst>
                <a:tab pos="8383905" algn="l"/>
              </a:tabLst>
            </a:pPr>
            <a:r>
              <a:rPr spc="-15" dirty="0"/>
              <a:t>S</a:t>
            </a:r>
            <a:r>
              <a:rPr spc="5" dirty="0"/>
              <a:t>c</a:t>
            </a:r>
            <a:r>
              <a:rPr dirty="0"/>
              <a:t>r</a:t>
            </a:r>
            <a:r>
              <a:rPr spc="-10" dirty="0"/>
              <a:t>i</a:t>
            </a:r>
            <a:r>
              <a:rPr spc="-5" dirty="0"/>
              <a:t>p</a:t>
            </a:r>
            <a:r>
              <a:rPr dirty="0"/>
              <a:t>t</a:t>
            </a:r>
            <a:r>
              <a:rPr spc="-105" dirty="0"/>
              <a:t> </a:t>
            </a:r>
            <a:r>
              <a:rPr spc="-570" dirty="0"/>
              <a:t>T</a:t>
            </a:r>
            <a:r>
              <a:rPr dirty="0"/>
              <a:t>o</a:t>
            </a:r>
            <a:r>
              <a:rPr spc="-105" dirty="0"/>
              <a:t> </a:t>
            </a:r>
            <a:r>
              <a:rPr spc="-570" dirty="0"/>
              <a:t>T</a:t>
            </a:r>
            <a:r>
              <a:rPr spc="-5" dirty="0"/>
              <a:t>e</a:t>
            </a:r>
            <a:r>
              <a:rPr dirty="0"/>
              <a:t>st</a:t>
            </a:r>
            <a:r>
              <a:rPr spc="-15" dirty="0"/>
              <a:t> </a:t>
            </a:r>
            <a:r>
              <a:rPr spc="-10" dirty="0"/>
              <a:t>th</a:t>
            </a:r>
            <a:r>
              <a:rPr dirty="0"/>
              <a:t>e</a:t>
            </a:r>
            <a:r>
              <a:rPr spc="-15" dirty="0"/>
              <a:t> </a:t>
            </a:r>
            <a:r>
              <a:rPr spc="-10" dirty="0"/>
              <a:t>Bu</a:t>
            </a:r>
            <a:r>
              <a:rPr spc="-15" dirty="0"/>
              <a:t>i</a:t>
            </a:r>
            <a:r>
              <a:rPr spc="-10" dirty="0"/>
              <a:t>l</a:t>
            </a:r>
            <a:r>
              <a:rPr dirty="0"/>
              <a:t>d  </a:t>
            </a:r>
            <a:r>
              <a:rPr u="sng" spc="-5" dirty="0">
                <a:uFill>
                  <a:solidFill>
                    <a:srgbClr val="7E7E7E"/>
                  </a:solidFill>
                </a:uFill>
              </a:rPr>
              <a:t>Procedure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2887979"/>
            <a:ext cx="5054600" cy="143637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SET</a:t>
            </a:r>
            <a:r>
              <a:rPr sz="2000" b="1" spc="-3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@name_list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3F3F3F"/>
                </a:solidFill>
                <a:latin typeface="Courier New"/>
                <a:cs typeface="Courier New"/>
              </a:rPr>
              <a:t>=</a:t>
            </a:r>
            <a:r>
              <a:rPr sz="2000" spc="-3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"";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CALL</a:t>
            </a:r>
            <a:r>
              <a:rPr sz="2000" b="1" spc="-8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build_name_list(@name_list);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b="1" spc="-5" dirty="0">
                <a:solidFill>
                  <a:srgbClr val="3F3F3F"/>
                </a:solidFill>
                <a:latin typeface="Courier New"/>
                <a:cs typeface="Courier New"/>
              </a:rPr>
              <a:t>SELECT</a:t>
            </a:r>
            <a:r>
              <a:rPr sz="2000" b="1" spc="-7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F3F3F"/>
                </a:solidFill>
                <a:latin typeface="Courier New"/>
                <a:cs typeface="Courier New"/>
              </a:rPr>
              <a:t>@name_list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949959"/>
            <a:ext cx="21170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5" dirty="0"/>
              <a:t>ut</a:t>
            </a:r>
            <a:r>
              <a:rPr spc="-10" dirty="0"/>
              <a:t>li</a:t>
            </a:r>
            <a:r>
              <a:rPr dirty="0"/>
              <a:t>ne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4410" y="204470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260" y="1769109"/>
            <a:ext cx="3347720" cy="374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9985">
              <a:lnSpc>
                <a:spcPct val="158700"/>
              </a:lnSpc>
              <a:spcBef>
                <a:spcPts val="100"/>
              </a:spcBef>
            </a:pP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What</a:t>
            </a:r>
            <a:r>
              <a:rPr sz="220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sz="22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cursor? </a:t>
            </a:r>
            <a:r>
              <a:rPr sz="2200" spc="-5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Features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spc="-30" dirty="0">
                <a:solidFill>
                  <a:srgbClr val="3F3F3F"/>
                </a:solidFill>
                <a:latin typeface="Arial MT"/>
                <a:cs typeface="Arial MT"/>
              </a:rPr>
              <a:t>Types</a:t>
            </a:r>
            <a:endParaRPr sz="2200">
              <a:latin typeface="Arial MT"/>
              <a:cs typeface="Arial MT"/>
            </a:endParaRPr>
          </a:p>
          <a:p>
            <a:pPr marL="12700" marR="234315">
              <a:lnSpc>
                <a:spcPts val="4190"/>
              </a:lnSpc>
              <a:spcBef>
                <a:spcPts val="385"/>
              </a:spcBef>
            </a:pP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Additional characteristics </a:t>
            </a:r>
            <a:r>
              <a:rPr sz="2200" spc="-6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Syntax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Example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Stored</a:t>
            </a:r>
            <a:r>
              <a:rPr sz="220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Procedure</a:t>
            </a:r>
            <a:r>
              <a:rPr sz="22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example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410" y="2576829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410" y="310896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410" y="364109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410" y="417195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4410" y="4704079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4410" y="5236209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949959"/>
            <a:ext cx="51587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5" dirty="0"/>
              <a:t>cursor?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4410" y="2053589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3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260" y="1753869"/>
            <a:ext cx="7846695" cy="29006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6FBF"/>
                </a:solidFill>
                <a:latin typeface="Calibri"/>
                <a:cs typeface="Calibri"/>
              </a:rPr>
              <a:t>cursor</a:t>
            </a:r>
            <a:r>
              <a:rPr sz="240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 holder,</a:t>
            </a:r>
            <a:r>
              <a:rPr sz="24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or pointer,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context</a:t>
            </a:r>
            <a:r>
              <a:rPr sz="2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area.</a:t>
            </a:r>
            <a:endParaRPr sz="2400">
              <a:latin typeface="Calibri"/>
              <a:cs typeface="Calibri"/>
            </a:endParaRPr>
          </a:p>
          <a:p>
            <a:pPr marL="12700" marR="1118870">
              <a:lnSpc>
                <a:spcPct val="100000"/>
              </a:lnSpc>
              <a:spcBef>
                <a:spcPts val="1540"/>
              </a:spcBef>
            </a:pP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Allows you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repeat through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result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set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returned by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2200" spc="-6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SELECT</a:t>
            </a:r>
            <a:r>
              <a:rPr sz="2200" spc="-55" dirty="0">
                <a:solidFill>
                  <a:srgbClr val="BF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BF0000"/>
                </a:solidFill>
                <a:latin typeface="Arial MT"/>
                <a:cs typeface="Arial MT"/>
              </a:rPr>
              <a:t>statement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550"/>
              </a:spcBef>
            </a:pP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Allows you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 iterate</a:t>
            </a:r>
            <a:r>
              <a:rPr sz="2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3F3F3F"/>
                </a:solidFill>
                <a:latin typeface="Arial MT"/>
                <a:cs typeface="Arial MT"/>
              </a:rPr>
              <a:t>over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 a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set</a:t>
            </a:r>
            <a:r>
              <a:rPr sz="2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3F3F3F"/>
                </a:solidFill>
                <a:latin typeface="Arial MT"/>
                <a:cs typeface="Arial MT"/>
              </a:rPr>
              <a:t> rows</a:t>
            </a:r>
            <a:r>
              <a:rPr sz="2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returned</a:t>
            </a:r>
            <a:r>
              <a:rPr sz="2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by</a:t>
            </a:r>
            <a:r>
              <a:rPr sz="2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query and </a:t>
            </a:r>
            <a:r>
              <a:rPr sz="2200" spc="-5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process</a:t>
            </a:r>
            <a:r>
              <a:rPr sz="2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each</a:t>
            </a:r>
            <a:r>
              <a:rPr sz="2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row</a:t>
            </a:r>
            <a:r>
              <a:rPr sz="22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3F3F3F"/>
                </a:solidFill>
                <a:latin typeface="Arial MT"/>
                <a:cs typeface="Arial MT"/>
              </a:rPr>
              <a:t>accordingly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Used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show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 the records</a:t>
            </a:r>
            <a:r>
              <a:rPr sz="24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2400" spc="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F0000"/>
                </a:solidFill>
                <a:latin typeface="Calibri"/>
                <a:cs typeface="Calibri"/>
              </a:rPr>
              <a:t>single row</a:t>
            </a:r>
            <a:r>
              <a:rPr sz="2400" spc="-5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4410" y="260731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4410" y="347472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4410" y="4349750"/>
            <a:ext cx="1625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3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50">
              <a:latin typeface="MS UI Gothic"/>
              <a:cs typeface="MS UI Gothic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  <a:tabLst>
                <a:tab pos="8383905" algn="l"/>
              </a:tabLst>
            </a:pPr>
            <a:r>
              <a:rPr u="sng" spc="-5" dirty="0">
                <a:uFill>
                  <a:solidFill>
                    <a:srgbClr val="7E7E7E"/>
                  </a:solidFill>
                </a:uFill>
              </a:rPr>
              <a:t>Features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5530" y="2004059"/>
            <a:ext cx="202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E38211"/>
                </a:solidFill>
                <a:latin typeface="Calibri"/>
                <a:cs typeface="Calibri"/>
              </a:rPr>
              <a:t>•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5129" y="2024379"/>
            <a:ext cx="648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Two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important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cursor</a:t>
            </a:r>
            <a:r>
              <a:rPr sz="28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1029" y="2465070"/>
            <a:ext cx="7283450" cy="168783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44830" marR="119380" indent="-532130">
              <a:lnSpc>
                <a:spcPct val="90000"/>
              </a:lnSpc>
              <a:spcBef>
                <a:spcPts val="434"/>
              </a:spcBef>
              <a:buClr>
                <a:srgbClr val="E38211"/>
              </a:buClr>
              <a:buAutoNum type="arabicPeriod"/>
              <a:tabLst>
                <a:tab pos="544195" algn="l"/>
                <a:tab pos="544830" algn="l"/>
              </a:tabLst>
            </a:pP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Cursors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allow you to fetch and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process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rows 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returned</a:t>
            </a:r>
            <a:r>
              <a:rPr sz="28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28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F0000"/>
                </a:solidFill>
                <a:latin typeface="Calibri"/>
                <a:cs typeface="Calibri"/>
              </a:rPr>
              <a:t>SELECT</a:t>
            </a:r>
            <a:r>
              <a:rPr sz="2800" spc="-5" dirty="0">
                <a:solidFill>
                  <a:srgbClr val="BF0000"/>
                </a:solidFill>
                <a:latin typeface="Calibri"/>
                <a:cs typeface="Calibri"/>
              </a:rPr>
              <a:t> statement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, one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row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544830" indent="-532130">
              <a:lnSpc>
                <a:spcPct val="100000"/>
              </a:lnSpc>
              <a:spcBef>
                <a:spcPts val="320"/>
              </a:spcBef>
              <a:buClr>
                <a:srgbClr val="E38211"/>
              </a:buClr>
              <a:buAutoNum type="arabicPeriod"/>
              <a:tabLst>
                <a:tab pos="544195" algn="l"/>
                <a:tab pos="544830" algn="l"/>
              </a:tabLst>
            </a:pP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BF"/>
                </a:solidFill>
                <a:latin typeface="Calibri"/>
                <a:cs typeface="Calibri"/>
              </a:rPr>
              <a:t>cursor</a:t>
            </a:r>
            <a:r>
              <a:rPr sz="2800" spc="5" dirty="0">
                <a:solidFill>
                  <a:srgbClr val="006FB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named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so that</a:t>
            </a:r>
            <a:r>
              <a:rPr sz="28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28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can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 be</a:t>
            </a:r>
            <a:r>
              <a:rPr sz="28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F3F3F"/>
                </a:solidFill>
                <a:latin typeface="Calibri"/>
                <a:cs typeface="Calibri"/>
              </a:rPr>
              <a:t>referenced.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  <a:tabLst>
                <a:tab pos="8383905" algn="l"/>
              </a:tabLst>
            </a:pPr>
            <a:r>
              <a:rPr u="sng" spc="-60" dirty="0">
                <a:uFill>
                  <a:solidFill>
                    <a:srgbClr val="7E7E7E"/>
                  </a:solidFill>
                </a:uFill>
              </a:rPr>
              <a:t>Types</a:t>
            </a:r>
            <a:r>
              <a:rPr u="sng" spc="-3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7E7E7E"/>
                  </a:solidFill>
                </a:uFill>
              </a:rPr>
              <a:t>of</a:t>
            </a:r>
            <a:r>
              <a:rPr u="sng" spc="-3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u="sng" spc="-5" dirty="0">
                <a:uFill>
                  <a:solidFill>
                    <a:srgbClr val="7E7E7E"/>
                  </a:solidFill>
                </a:uFill>
              </a:rPr>
              <a:t>Cursor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16330" y="1983739"/>
            <a:ext cx="7847965" cy="18846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12090" indent="-199390">
              <a:lnSpc>
                <a:spcPct val="100000"/>
              </a:lnSpc>
              <a:spcBef>
                <a:spcPts val="509"/>
              </a:spcBef>
              <a:buClr>
                <a:srgbClr val="E38211"/>
              </a:buClr>
              <a:buFont typeface="Arial MT"/>
              <a:buChar char="•"/>
              <a:tabLst>
                <a:tab pos="212090" algn="l"/>
              </a:tabLst>
            </a:pPr>
            <a:r>
              <a:rPr sz="2100" i="1" spc="-5" dirty="0">
                <a:solidFill>
                  <a:srgbClr val="3F3F3F"/>
                </a:solidFill>
                <a:latin typeface="Calibri"/>
                <a:cs typeface="Calibri"/>
              </a:rPr>
              <a:t>IMPLICIT</a:t>
            </a:r>
            <a:endParaRPr sz="2100">
              <a:latin typeface="Calibri"/>
              <a:cs typeface="Calibri"/>
            </a:endParaRPr>
          </a:p>
          <a:p>
            <a:pPr marL="211454">
              <a:lnSpc>
                <a:spcPct val="100000"/>
              </a:lnSpc>
              <a:spcBef>
                <a:spcPts val="409"/>
              </a:spcBef>
            </a:pP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Automatically</a:t>
            </a:r>
            <a:r>
              <a:rPr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declared</a:t>
            </a:r>
            <a:r>
              <a:rPr sz="21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2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3F3F3F"/>
                </a:solidFill>
                <a:latin typeface="Calibri"/>
                <a:cs typeface="Calibri"/>
              </a:rPr>
              <a:t>my</a:t>
            </a:r>
            <a:r>
              <a:rPr sz="21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SQL</a:t>
            </a:r>
            <a:r>
              <a:rPr sz="21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3F3F3F"/>
                </a:solidFill>
                <a:latin typeface="Calibri"/>
                <a:cs typeface="Calibri"/>
              </a:rPr>
              <a:t>every</a:t>
            </a:r>
            <a:r>
              <a:rPr sz="2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2100" dirty="0">
                <a:solidFill>
                  <a:srgbClr val="3F3F3F"/>
                </a:solidFill>
                <a:latin typeface="Calibri"/>
                <a:cs typeface="Calibri"/>
              </a:rPr>
              <a:t> a</a:t>
            </a:r>
            <a:r>
              <a:rPr sz="21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statement</a:t>
            </a:r>
            <a:r>
              <a:rPr sz="21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210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executed.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212090" indent="-199390">
              <a:lnSpc>
                <a:spcPct val="100000"/>
              </a:lnSpc>
              <a:spcBef>
                <a:spcPts val="5"/>
              </a:spcBef>
              <a:buClr>
                <a:srgbClr val="E38211"/>
              </a:buClr>
              <a:buFont typeface="Arial MT"/>
              <a:buChar char="•"/>
              <a:tabLst>
                <a:tab pos="212090" algn="l"/>
              </a:tabLst>
            </a:pPr>
            <a:r>
              <a:rPr sz="2100" i="1" spc="-5" dirty="0">
                <a:solidFill>
                  <a:srgbClr val="3F3F3F"/>
                </a:solidFill>
                <a:latin typeface="Calibri"/>
                <a:cs typeface="Calibri"/>
              </a:rPr>
              <a:t>EXPLICIT</a:t>
            </a:r>
            <a:endParaRPr sz="2100">
              <a:latin typeface="Calibri"/>
              <a:cs typeface="Calibri"/>
            </a:endParaRPr>
          </a:p>
          <a:p>
            <a:pPr marL="211454">
              <a:lnSpc>
                <a:spcPct val="100000"/>
              </a:lnSpc>
              <a:spcBef>
                <a:spcPts val="409"/>
              </a:spcBef>
            </a:pP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Declared</a:t>
            </a:r>
            <a:r>
              <a:rPr sz="2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21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1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3F3F3F"/>
                </a:solidFill>
                <a:latin typeface="Calibri"/>
                <a:cs typeface="Calibri"/>
              </a:rPr>
              <a:t>programmer.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279400"/>
            <a:ext cx="40525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MySQL</a:t>
            </a:r>
            <a:r>
              <a:rPr sz="4800" spc="-280" dirty="0"/>
              <a:t> </a:t>
            </a:r>
            <a:r>
              <a:rPr sz="4800" spc="-5" dirty="0"/>
              <a:t>Cursor </a:t>
            </a:r>
            <a:r>
              <a:rPr sz="4800" spc="-1320" dirty="0"/>
              <a:t> </a:t>
            </a:r>
            <a:r>
              <a:rPr sz="4800" spc="-5" dirty="0"/>
              <a:t>Ch</a:t>
            </a:r>
            <a:r>
              <a:rPr sz="4800" spc="-15" dirty="0"/>
              <a:t>a</a:t>
            </a:r>
            <a:r>
              <a:rPr sz="4800" dirty="0"/>
              <a:t>r</a:t>
            </a:r>
            <a:r>
              <a:rPr sz="4800" spc="-10" dirty="0"/>
              <a:t>a</a:t>
            </a:r>
            <a:r>
              <a:rPr sz="4800" dirty="0"/>
              <a:t>cte</a:t>
            </a:r>
            <a:r>
              <a:rPr sz="4800" spc="-10" dirty="0"/>
              <a:t>r</a:t>
            </a:r>
            <a:r>
              <a:rPr sz="4800" spc="-5" dirty="0"/>
              <a:t>istics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4410" y="204470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960" y="1965959"/>
            <a:ext cx="12496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spc="-80" dirty="0">
                <a:solidFill>
                  <a:srgbClr val="3F3F3F"/>
                </a:solidFill>
                <a:latin typeface="Georgia"/>
                <a:cs typeface="Georgia"/>
              </a:rPr>
              <a:t>R</a:t>
            </a:r>
            <a:r>
              <a:rPr sz="2200" spc="35" dirty="0">
                <a:solidFill>
                  <a:srgbClr val="3F3F3F"/>
                </a:solidFill>
                <a:latin typeface="Georgia"/>
                <a:cs typeface="Georgia"/>
              </a:rPr>
              <a:t>e</a:t>
            </a:r>
            <a:r>
              <a:rPr sz="2200" spc="-15" dirty="0">
                <a:solidFill>
                  <a:srgbClr val="3F3F3F"/>
                </a:solidFill>
                <a:latin typeface="Georgia"/>
                <a:cs typeface="Georgia"/>
              </a:rPr>
              <a:t>a</a:t>
            </a:r>
            <a:r>
              <a:rPr sz="2200" spc="-35" dirty="0">
                <a:solidFill>
                  <a:srgbClr val="3F3F3F"/>
                </a:solidFill>
                <a:latin typeface="Georgia"/>
                <a:cs typeface="Georgia"/>
              </a:rPr>
              <a:t>d</a:t>
            </a:r>
            <a:r>
              <a:rPr sz="2200" spc="-95" dirty="0">
                <a:solidFill>
                  <a:srgbClr val="3F3F3F"/>
                </a:solidFill>
                <a:latin typeface="Georgia"/>
                <a:cs typeface="Georgia"/>
              </a:rPr>
              <a:t>-</a:t>
            </a:r>
            <a:r>
              <a:rPr sz="2200" spc="30" dirty="0">
                <a:solidFill>
                  <a:srgbClr val="3F3F3F"/>
                </a:solidFill>
                <a:latin typeface="Georgia"/>
                <a:cs typeface="Georgia"/>
              </a:rPr>
              <a:t>o</a:t>
            </a:r>
            <a:r>
              <a:rPr sz="2200" spc="-75" dirty="0">
                <a:solidFill>
                  <a:srgbClr val="3F3F3F"/>
                </a:solidFill>
                <a:latin typeface="Georgia"/>
                <a:cs typeface="Georgia"/>
              </a:rPr>
              <a:t>n</a:t>
            </a:r>
            <a:r>
              <a:rPr sz="2200" spc="-25" dirty="0">
                <a:solidFill>
                  <a:srgbClr val="3F3F3F"/>
                </a:solidFill>
                <a:latin typeface="Georgia"/>
                <a:cs typeface="Georgia"/>
              </a:rPr>
              <a:t>l</a:t>
            </a:r>
            <a:r>
              <a:rPr sz="2200" spc="60" dirty="0">
                <a:solidFill>
                  <a:srgbClr val="3F3F3F"/>
                </a:solidFill>
                <a:latin typeface="Georgia"/>
                <a:cs typeface="Georgia"/>
              </a:rPr>
              <a:t>y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6760" y="2406650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3660" y="2358390"/>
            <a:ext cx="631317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3F3F3F"/>
                </a:solidFill>
                <a:latin typeface="Arial MT"/>
                <a:cs typeface="Arial MT"/>
              </a:rPr>
              <a:t>You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cannot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update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 underlying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table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through</a:t>
            </a:r>
            <a:r>
              <a:rPr sz="32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cursor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279400"/>
            <a:ext cx="40525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MySQL</a:t>
            </a:r>
            <a:r>
              <a:rPr sz="4800" spc="-280" dirty="0"/>
              <a:t> </a:t>
            </a:r>
            <a:r>
              <a:rPr sz="4800" spc="-5" dirty="0"/>
              <a:t>Cursor </a:t>
            </a:r>
            <a:r>
              <a:rPr sz="4800" spc="-1320" dirty="0"/>
              <a:t> </a:t>
            </a:r>
            <a:r>
              <a:rPr sz="4800" spc="-5" dirty="0"/>
              <a:t>Ch</a:t>
            </a:r>
            <a:r>
              <a:rPr sz="4800" spc="-15" dirty="0"/>
              <a:t>a</a:t>
            </a:r>
            <a:r>
              <a:rPr sz="4800" dirty="0"/>
              <a:t>r</a:t>
            </a:r>
            <a:r>
              <a:rPr sz="4800" spc="-10" dirty="0"/>
              <a:t>a</a:t>
            </a:r>
            <a:r>
              <a:rPr sz="4800" dirty="0"/>
              <a:t>cte</a:t>
            </a:r>
            <a:r>
              <a:rPr sz="4800" spc="-10" dirty="0"/>
              <a:t>r</a:t>
            </a:r>
            <a:r>
              <a:rPr sz="4800" spc="-5" dirty="0"/>
              <a:t>istics</a:t>
            </a:r>
            <a:endParaRPr sz="48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4410" y="204470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8260" y="1965959"/>
            <a:ext cx="1837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F3F3F"/>
                </a:solidFill>
                <a:latin typeface="Georgia"/>
                <a:cs typeface="Georgia"/>
              </a:rPr>
              <a:t>Non-scrollable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060" y="2406650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3660" y="2358390"/>
            <a:ext cx="6476365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00" dirty="0">
                <a:solidFill>
                  <a:srgbClr val="3F3F3F"/>
                </a:solidFill>
                <a:latin typeface="Arial MT"/>
                <a:cs typeface="Arial MT"/>
              </a:rPr>
              <a:t>You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can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only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fetch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rows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 in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order </a:t>
            </a:r>
            <a:r>
              <a:rPr sz="3200" spc="-8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determined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by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 SELECT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statement</a:t>
            </a:r>
            <a:endParaRPr sz="3200">
              <a:latin typeface="Arial MT"/>
              <a:cs typeface="Arial MT"/>
            </a:endParaRPr>
          </a:p>
          <a:p>
            <a:pPr marL="12700" marR="1362710">
              <a:lnSpc>
                <a:spcPct val="100000"/>
              </a:lnSpc>
              <a:spcBef>
                <a:spcPts val="660"/>
              </a:spcBef>
            </a:pPr>
            <a:r>
              <a:rPr sz="3200" spc="-100" dirty="0">
                <a:solidFill>
                  <a:srgbClr val="3F3F3F"/>
                </a:solidFill>
                <a:latin typeface="Arial MT"/>
                <a:cs typeface="Arial MT"/>
              </a:rPr>
              <a:t>You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cannot</a:t>
            </a:r>
            <a:r>
              <a:rPr sz="3200" spc="-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fetch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rows</a:t>
            </a:r>
            <a:r>
              <a:rPr sz="32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in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3200" spc="-8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reversed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order</a:t>
            </a:r>
            <a:endParaRPr sz="3200">
              <a:latin typeface="Arial MT"/>
              <a:cs typeface="Arial MT"/>
            </a:endParaRPr>
          </a:p>
          <a:p>
            <a:pPr marL="12700" marR="367665">
              <a:lnSpc>
                <a:spcPct val="100000"/>
              </a:lnSpc>
              <a:spcBef>
                <a:spcPts val="650"/>
              </a:spcBef>
            </a:pPr>
            <a:r>
              <a:rPr sz="3200" spc="-100" dirty="0">
                <a:solidFill>
                  <a:srgbClr val="3F3F3F"/>
                </a:solidFill>
                <a:latin typeface="Arial MT"/>
                <a:cs typeface="Arial MT"/>
              </a:rPr>
              <a:t>You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cannot</a:t>
            </a:r>
            <a:r>
              <a:rPr sz="3200" spc="-2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skip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rows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or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jump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sz="3200" spc="-87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specific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row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in the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 result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set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4060" y="3953509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4060" y="5011420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279400"/>
            <a:ext cx="40525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MySQL</a:t>
            </a:r>
            <a:r>
              <a:rPr sz="4800" spc="-280" dirty="0"/>
              <a:t> </a:t>
            </a:r>
            <a:r>
              <a:rPr sz="4800" spc="-5" dirty="0"/>
              <a:t>Cursor </a:t>
            </a:r>
            <a:r>
              <a:rPr sz="4800" spc="-1320" dirty="0"/>
              <a:t> </a:t>
            </a:r>
            <a:r>
              <a:rPr sz="4800" spc="-5" dirty="0"/>
              <a:t>Ch</a:t>
            </a:r>
            <a:r>
              <a:rPr sz="4800" spc="-15" dirty="0"/>
              <a:t>a</a:t>
            </a:r>
            <a:r>
              <a:rPr sz="4800" dirty="0"/>
              <a:t>r</a:t>
            </a:r>
            <a:r>
              <a:rPr sz="4800" spc="-10" dirty="0"/>
              <a:t>a</a:t>
            </a:r>
            <a:r>
              <a:rPr sz="4800" dirty="0"/>
              <a:t>cte</a:t>
            </a:r>
            <a:r>
              <a:rPr sz="4800" spc="-10" dirty="0"/>
              <a:t>r</a:t>
            </a:r>
            <a:r>
              <a:rPr sz="4800" spc="-5" dirty="0"/>
              <a:t>istics</a:t>
            </a:r>
            <a:endParaRPr sz="48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94410" y="2044700"/>
            <a:ext cx="1511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E38211"/>
                </a:solidFill>
                <a:latin typeface="MS UI Gothic"/>
                <a:cs typeface="MS UI Gothic"/>
              </a:rPr>
              <a:t>●</a:t>
            </a:r>
            <a:endParaRPr sz="1000">
              <a:latin typeface="MS UI Gothic"/>
              <a:cs typeface="MS UI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0960" y="1965959"/>
            <a:ext cx="1282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3F3F3F"/>
                </a:solidFill>
                <a:latin typeface="Georgia"/>
                <a:cs typeface="Georgia"/>
              </a:rPr>
              <a:t>A</a:t>
            </a:r>
            <a:r>
              <a:rPr sz="2200" spc="15" dirty="0">
                <a:solidFill>
                  <a:srgbClr val="3F3F3F"/>
                </a:solidFill>
                <a:latin typeface="Georgia"/>
                <a:cs typeface="Georgia"/>
              </a:rPr>
              <a:t>s</a:t>
            </a:r>
            <a:r>
              <a:rPr sz="2200" spc="35" dirty="0">
                <a:solidFill>
                  <a:srgbClr val="3F3F3F"/>
                </a:solidFill>
                <a:latin typeface="Georgia"/>
                <a:cs typeface="Georgia"/>
              </a:rPr>
              <a:t>e</a:t>
            </a:r>
            <a:r>
              <a:rPr sz="2200" spc="-75" dirty="0">
                <a:solidFill>
                  <a:srgbClr val="3F3F3F"/>
                </a:solidFill>
                <a:latin typeface="Georgia"/>
                <a:cs typeface="Georgia"/>
              </a:rPr>
              <a:t>n</a:t>
            </a:r>
            <a:r>
              <a:rPr sz="2200" spc="15" dirty="0">
                <a:solidFill>
                  <a:srgbClr val="3F3F3F"/>
                </a:solidFill>
                <a:latin typeface="Georgia"/>
                <a:cs typeface="Georgia"/>
              </a:rPr>
              <a:t>s</a:t>
            </a:r>
            <a:r>
              <a:rPr sz="2200" spc="-40" dirty="0">
                <a:solidFill>
                  <a:srgbClr val="3F3F3F"/>
                </a:solidFill>
                <a:latin typeface="Georgia"/>
                <a:cs typeface="Georgia"/>
              </a:rPr>
              <a:t>i</a:t>
            </a:r>
            <a:r>
              <a:rPr sz="2200" spc="85" dirty="0">
                <a:solidFill>
                  <a:srgbClr val="3F3F3F"/>
                </a:solidFill>
                <a:latin typeface="Georgia"/>
                <a:cs typeface="Georgia"/>
              </a:rPr>
              <a:t>t</a:t>
            </a:r>
            <a:r>
              <a:rPr sz="2200" spc="-40" dirty="0">
                <a:solidFill>
                  <a:srgbClr val="3F3F3F"/>
                </a:solidFill>
                <a:latin typeface="Georgia"/>
                <a:cs typeface="Georgia"/>
              </a:rPr>
              <a:t>i</a:t>
            </a:r>
            <a:r>
              <a:rPr sz="2200" spc="10" dirty="0">
                <a:solidFill>
                  <a:srgbClr val="3F3F3F"/>
                </a:solidFill>
                <a:latin typeface="Georgia"/>
                <a:cs typeface="Georgia"/>
              </a:rPr>
              <a:t>v</a:t>
            </a:r>
            <a:r>
              <a:rPr sz="2200" spc="114" dirty="0">
                <a:solidFill>
                  <a:srgbClr val="3F3F3F"/>
                </a:solidFill>
                <a:latin typeface="Georgia"/>
                <a:cs typeface="Georgia"/>
              </a:rPr>
              <a:t>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6760" y="2406650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3660" y="2358390"/>
            <a:ext cx="6151880" cy="2059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Points to the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actual data, whereas </a:t>
            </a:r>
            <a:r>
              <a:rPr sz="3200" spc="-88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an insensitive cursor uses a </a:t>
            </a:r>
            <a:r>
              <a:rPr sz="320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temporary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copy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Faster</a:t>
            </a:r>
            <a:r>
              <a:rPr sz="3200" spc="-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than</a:t>
            </a:r>
            <a:r>
              <a:rPr sz="3200" spc="-5" dirty="0">
                <a:solidFill>
                  <a:srgbClr val="3F3F3F"/>
                </a:solidFill>
                <a:latin typeface="Arial MT"/>
                <a:cs typeface="Arial MT"/>
              </a:rPr>
              <a:t> an insensitive</a:t>
            </a:r>
            <a:r>
              <a:rPr sz="3200" spc="-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3F3F3F"/>
                </a:solidFill>
                <a:latin typeface="Arial MT"/>
                <a:cs typeface="Arial MT"/>
              </a:rPr>
              <a:t>cursor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04060" y="3953509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38211"/>
                </a:solidFill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060" y="1916429"/>
            <a:ext cx="8239759" cy="0"/>
          </a:xfrm>
          <a:custGeom>
            <a:avLst/>
            <a:gdLst/>
            <a:ahLst/>
            <a:cxnLst/>
            <a:rect l="l" t="t" r="r" b="b"/>
            <a:pathLst>
              <a:path w="8239759">
                <a:moveTo>
                  <a:pt x="0" y="0"/>
                </a:moveTo>
                <a:lnTo>
                  <a:pt x="8239760" y="0"/>
                </a:lnTo>
              </a:path>
            </a:pathLst>
          </a:custGeom>
          <a:ln w="646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949959"/>
            <a:ext cx="20434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dirty="0"/>
              <a:t>y</a:t>
            </a:r>
            <a:r>
              <a:rPr spc="-5" dirty="0"/>
              <a:t>ntax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1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48360" y="1922779"/>
            <a:ext cx="6692265" cy="3897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09" indent="-461009">
              <a:lnSpc>
                <a:spcPts val="2950"/>
              </a:lnSpc>
              <a:spcBef>
                <a:spcPts val="100"/>
              </a:spcBef>
              <a:buClr>
                <a:srgbClr val="E38211"/>
              </a:buClr>
              <a:buFont typeface="MS UI Gothic"/>
              <a:buChar char="➢"/>
              <a:tabLst>
                <a:tab pos="511175" algn="l"/>
                <a:tab pos="511809" algn="l"/>
              </a:tabLst>
            </a:pP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DECLARE</a:t>
            </a:r>
            <a:r>
              <a:rPr sz="2600" spc="-1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i="1" spc="-5" dirty="0">
                <a:solidFill>
                  <a:srgbClr val="006FBF"/>
                </a:solidFill>
                <a:latin typeface="Courier New"/>
                <a:cs typeface="Courier New"/>
              </a:rPr>
              <a:t>cursorName</a:t>
            </a:r>
            <a:r>
              <a:rPr sz="2600" i="1" spc="-25" dirty="0">
                <a:solidFill>
                  <a:srgbClr val="006F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CURSOR</a:t>
            </a:r>
            <a:r>
              <a:rPr sz="2600" spc="-2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spc="-10" dirty="0">
                <a:solidFill>
                  <a:srgbClr val="3F3F3F"/>
                </a:solidFill>
                <a:latin typeface="Courier New"/>
                <a:cs typeface="Courier New"/>
              </a:rPr>
              <a:t>FOR</a:t>
            </a:r>
            <a:endParaRPr sz="2600">
              <a:latin typeface="Courier New"/>
              <a:cs typeface="Courier New"/>
            </a:endParaRPr>
          </a:p>
          <a:p>
            <a:pPr marL="151130">
              <a:lnSpc>
                <a:spcPts val="2950"/>
              </a:lnSpc>
            </a:pPr>
            <a:r>
              <a:rPr sz="2600" i="1" spc="-5" dirty="0">
                <a:solidFill>
                  <a:srgbClr val="BF0000"/>
                </a:solidFill>
                <a:latin typeface="Courier New"/>
                <a:cs typeface="Courier New"/>
              </a:rPr>
              <a:t>select_statement</a:t>
            </a:r>
            <a:r>
              <a:rPr sz="2600" i="1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900">
              <a:latin typeface="Courier New"/>
              <a:cs typeface="Courier New"/>
            </a:endParaRPr>
          </a:p>
          <a:p>
            <a:pPr marL="511809" indent="-461009">
              <a:lnSpc>
                <a:spcPct val="100000"/>
              </a:lnSpc>
              <a:spcBef>
                <a:spcPts val="1785"/>
              </a:spcBef>
              <a:buClr>
                <a:srgbClr val="E38211"/>
              </a:buClr>
              <a:buFont typeface="MS UI Gothic"/>
              <a:buChar char="➢"/>
              <a:tabLst>
                <a:tab pos="511175" algn="l"/>
                <a:tab pos="511809" algn="l"/>
              </a:tabLst>
            </a:pP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OPEN</a:t>
            </a:r>
            <a:r>
              <a:rPr sz="2600" spc="-50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i="1" spc="-5" dirty="0">
                <a:solidFill>
                  <a:srgbClr val="006FBF"/>
                </a:solidFill>
                <a:latin typeface="Courier New"/>
                <a:cs typeface="Courier New"/>
              </a:rPr>
              <a:t>cursorName</a:t>
            </a:r>
            <a:r>
              <a:rPr sz="2600" i="1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E38211"/>
              </a:buClr>
              <a:buFont typeface="MS UI Gothic"/>
              <a:buChar char="➢"/>
            </a:pPr>
            <a:endParaRPr sz="4450">
              <a:latin typeface="Courier New"/>
              <a:cs typeface="Courier New"/>
            </a:endParaRPr>
          </a:p>
          <a:p>
            <a:pPr marL="511809" indent="-461009">
              <a:lnSpc>
                <a:spcPct val="100000"/>
              </a:lnSpc>
              <a:buClr>
                <a:srgbClr val="E38211"/>
              </a:buClr>
              <a:buFont typeface="MS UI Gothic"/>
              <a:buChar char="➢"/>
              <a:tabLst>
                <a:tab pos="511175" algn="l"/>
                <a:tab pos="511809" algn="l"/>
              </a:tabLst>
            </a:pP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FETCH</a:t>
            </a:r>
            <a:r>
              <a:rPr sz="26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i="1" spc="-5" dirty="0">
                <a:solidFill>
                  <a:srgbClr val="006FBF"/>
                </a:solidFill>
                <a:latin typeface="Courier New"/>
                <a:cs typeface="Courier New"/>
              </a:rPr>
              <a:t>cursorName</a:t>
            </a:r>
            <a:r>
              <a:rPr sz="2600" i="1" spc="-20" dirty="0">
                <a:solidFill>
                  <a:srgbClr val="006FBF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INTO</a:t>
            </a:r>
            <a:r>
              <a:rPr sz="2600" spc="-2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i="1" spc="-5" dirty="0">
                <a:solidFill>
                  <a:srgbClr val="001F5F"/>
                </a:solidFill>
                <a:latin typeface="Courier New"/>
                <a:cs typeface="Courier New"/>
              </a:rPr>
              <a:t>var_name</a:t>
            </a: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E38211"/>
              </a:buClr>
              <a:buFont typeface="MS UI Gothic"/>
              <a:buChar char="➢"/>
            </a:pPr>
            <a:endParaRPr sz="4450">
              <a:latin typeface="Courier New"/>
              <a:cs typeface="Courier New"/>
            </a:endParaRPr>
          </a:p>
          <a:p>
            <a:pPr marL="511809" indent="-461009">
              <a:lnSpc>
                <a:spcPct val="100000"/>
              </a:lnSpc>
              <a:buClr>
                <a:srgbClr val="E38211"/>
              </a:buClr>
              <a:buFont typeface="MS UI Gothic"/>
              <a:buChar char="➢"/>
              <a:tabLst>
                <a:tab pos="511175" algn="l"/>
                <a:tab pos="511809" algn="l"/>
              </a:tabLst>
            </a:pPr>
            <a:r>
              <a:rPr sz="2600" spc="-5" dirty="0">
                <a:solidFill>
                  <a:srgbClr val="3F3F3F"/>
                </a:solidFill>
                <a:latin typeface="Courier New"/>
                <a:cs typeface="Courier New"/>
              </a:rPr>
              <a:t>CLOSE</a:t>
            </a:r>
            <a:r>
              <a:rPr sz="2600" spc="-55" dirty="0">
                <a:solidFill>
                  <a:srgbClr val="3F3F3F"/>
                </a:solidFill>
                <a:latin typeface="Courier New"/>
                <a:cs typeface="Courier New"/>
              </a:rPr>
              <a:t> </a:t>
            </a:r>
            <a:r>
              <a:rPr sz="2600" i="1" spc="-5" dirty="0">
                <a:solidFill>
                  <a:srgbClr val="006FBF"/>
                </a:solidFill>
                <a:latin typeface="Courier New"/>
                <a:cs typeface="Courier New"/>
              </a:rPr>
              <a:t>cursorName</a:t>
            </a:r>
            <a:r>
              <a:rPr sz="2600" i="1" spc="-5" dirty="0">
                <a:solidFill>
                  <a:srgbClr val="3F3F3F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488</Words>
  <Application>Microsoft Office PowerPoint</Application>
  <PresentationFormat>Custom</PresentationFormat>
  <Paragraphs>126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My SQL</vt:lpstr>
      <vt:lpstr>Outline</vt:lpstr>
      <vt:lpstr>What is a cursor?</vt:lpstr>
      <vt:lpstr>Features </vt:lpstr>
      <vt:lpstr>Types of Cursor </vt:lpstr>
      <vt:lpstr>MySQL Cursor  Characteristics</vt:lpstr>
      <vt:lpstr>MySQL Cursor  Characteristics</vt:lpstr>
      <vt:lpstr>MySQL Cursor  Characteristics</vt:lpstr>
      <vt:lpstr>Syntax</vt:lpstr>
      <vt:lpstr>Example</vt:lpstr>
      <vt:lpstr>Example</vt:lpstr>
      <vt:lpstr>Stored Procedure</vt:lpstr>
      <vt:lpstr>Stored Procedure Continue </vt:lpstr>
      <vt:lpstr>Stored Procedure Continue </vt:lpstr>
      <vt:lpstr>Script To Test the Build  Procedure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Bharati</dc:creator>
  <cp:lastModifiedBy>Bharati</cp:lastModifiedBy>
  <cp:revision>1</cp:revision>
  <dcterms:created xsi:type="dcterms:W3CDTF">2021-04-22T05:52:09Z</dcterms:created>
  <dcterms:modified xsi:type="dcterms:W3CDTF">2021-04-22T05:56:20Z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2021-04-22T00:00:00Z</vt:filetime>
  </property>
</Properties>
</file>